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4749" r:id="rId1"/>
    <p:sldMasterId id="2147484759" r:id="rId2"/>
    <p:sldMasterId id="2147484774" r:id="rId3"/>
    <p:sldMasterId id="2147484787" r:id="rId4"/>
    <p:sldMasterId id="2147484802" r:id="rId5"/>
  </p:sldMasterIdLst>
  <p:notesMasterIdLst>
    <p:notesMasterId r:id="rId85"/>
  </p:notesMasterIdLst>
  <p:sldIdLst>
    <p:sldId id="661" r:id="rId6"/>
    <p:sldId id="678" r:id="rId7"/>
    <p:sldId id="587" r:id="rId8"/>
    <p:sldId id="588" r:id="rId9"/>
    <p:sldId id="663" r:id="rId10"/>
    <p:sldId id="665" r:id="rId11"/>
    <p:sldId id="666" r:id="rId12"/>
    <p:sldId id="667" r:id="rId13"/>
    <p:sldId id="668" r:id="rId14"/>
    <p:sldId id="669" r:id="rId15"/>
    <p:sldId id="673" r:id="rId16"/>
    <p:sldId id="675" r:id="rId17"/>
    <p:sldId id="676" r:id="rId18"/>
    <p:sldId id="677" r:id="rId19"/>
    <p:sldId id="589" r:id="rId20"/>
    <p:sldId id="590" r:id="rId21"/>
    <p:sldId id="591" r:id="rId22"/>
    <p:sldId id="592" r:id="rId23"/>
    <p:sldId id="593" r:id="rId24"/>
    <p:sldId id="594" r:id="rId25"/>
    <p:sldId id="595" r:id="rId26"/>
    <p:sldId id="600" r:id="rId27"/>
    <p:sldId id="601" r:id="rId28"/>
    <p:sldId id="602" r:id="rId29"/>
    <p:sldId id="603" r:id="rId30"/>
    <p:sldId id="604" r:id="rId31"/>
    <p:sldId id="606" r:id="rId32"/>
    <p:sldId id="607" r:id="rId33"/>
    <p:sldId id="608" r:id="rId34"/>
    <p:sldId id="609" r:id="rId35"/>
    <p:sldId id="610" r:id="rId36"/>
    <p:sldId id="611" r:id="rId37"/>
    <p:sldId id="612" r:id="rId38"/>
    <p:sldId id="617" r:id="rId39"/>
    <p:sldId id="618" r:id="rId40"/>
    <p:sldId id="619" r:id="rId41"/>
    <p:sldId id="620" r:id="rId42"/>
    <p:sldId id="621" r:id="rId43"/>
    <p:sldId id="622" r:id="rId44"/>
    <p:sldId id="623" r:id="rId45"/>
    <p:sldId id="624" r:id="rId46"/>
    <p:sldId id="625" r:id="rId47"/>
    <p:sldId id="626" r:id="rId48"/>
    <p:sldId id="627" r:id="rId49"/>
    <p:sldId id="628" r:id="rId50"/>
    <p:sldId id="629" r:id="rId51"/>
    <p:sldId id="630" r:id="rId52"/>
    <p:sldId id="631" r:id="rId53"/>
    <p:sldId id="632" r:id="rId54"/>
    <p:sldId id="633" r:id="rId55"/>
    <p:sldId id="634" r:id="rId56"/>
    <p:sldId id="635" r:id="rId57"/>
    <p:sldId id="636" r:id="rId58"/>
    <p:sldId id="637" r:id="rId59"/>
    <p:sldId id="638" r:id="rId60"/>
    <p:sldId id="639" r:id="rId61"/>
    <p:sldId id="640" r:id="rId62"/>
    <p:sldId id="641" r:id="rId63"/>
    <p:sldId id="642" r:id="rId64"/>
    <p:sldId id="643" r:id="rId65"/>
    <p:sldId id="644" r:id="rId66"/>
    <p:sldId id="645" r:id="rId67"/>
    <p:sldId id="646" r:id="rId68"/>
    <p:sldId id="647" r:id="rId69"/>
    <p:sldId id="648" r:id="rId70"/>
    <p:sldId id="649" r:id="rId71"/>
    <p:sldId id="650" r:id="rId72"/>
    <p:sldId id="651" r:id="rId73"/>
    <p:sldId id="679" r:id="rId74"/>
    <p:sldId id="662" r:id="rId75"/>
    <p:sldId id="652" r:id="rId76"/>
    <p:sldId id="653" r:id="rId77"/>
    <p:sldId id="654" r:id="rId78"/>
    <p:sldId id="655" r:id="rId79"/>
    <p:sldId id="656" r:id="rId80"/>
    <p:sldId id="657" r:id="rId81"/>
    <p:sldId id="658" r:id="rId82"/>
    <p:sldId id="659" r:id="rId83"/>
    <p:sldId id="660" r:id="rId84"/>
  </p:sldIdLst>
  <p:sldSz cx="9144000" cy="5715000" type="screen16x10"/>
  <p:notesSz cx="6797675" cy="9874250"/>
  <p:defaultTextStyle>
    <a:defPPr>
      <a:defRPr lang="en-GB"/>
    </a:defPPr>
    <a:lvl1pPr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1pPr>
    <a:lvl2pPr marL="593725" indent="-228600"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2pPr>
    <a:lvl3pPr marL="914400" indent="-182563"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3pPr>
    <a:lvl4pPr marL="1281113" indent="-182563"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4pPr>
    <a:lvl5pPr marL="1647825" indent="-182563"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19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19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19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1900" kern="1200">
        <a:solidFill>
          <a:schemeClr val="bg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75271611-6FDA-4196-A953-735A8CF25BE9}">
          <p14:sldIdLst>
            <p14:sldId id="661"/>
            <p14:sldId id="678"/>
          </p14:sldIdLst>
        </p14:section>
        <p14:section name="Company" id="{35BF69D0-E6BA-4A88-8044-FE06143B788F}">
          <p14:sldIdLst>
            <p14:sldId id="587"/>
            <p14:sldId id="588"/>
            <p14:sldId id="663"/>
            <p14:sldId id="665"/>
            <p14:sldId id="666"/>
            <p14:sldId id="667"/>
            <p14:sldId id="668"/>
            <p14:sldId id="669"/>
            <p14:sldId id="673"/>
            <p14:sldId id="675"/>
            <p14:sldId id="676"/>
            <p14:sldId id="677"/>
          </p14:sldIdLst>
        </p14:section>
        <p14:section name="DSS Architecture and Components" id="{768D2157-D79D-46B2-9AC9-206806FBA722}">
          <p14:sldIdLst>
            <p14:sldId id="589"/>
            <p14:sldId id="590"/>
            <p14:sldId id="591"/>
            <p14:sldId id="592"/>
            <p14:sldId id="593"/>
            <p14:sldId id="594"/>
            <p14:sldId id="595"/>
          </p14:sldIdLst>
        </p14:section>
        <p14:section name="Protection Concepts and Terminology" id="{E551F195-8287-4EB1-9044-BE440E022961}">
          <p14:sldIdLst>
            <p14:sldId id="600"/>
            <p14:sldId id="601"/>
            <p14:sldId id="602"/>
            <p14:sldId id="603"/>
            <p14:sldId id="604"/>
          </p14:sldIdLst>
        </p14:section>
        <p14:section name="Protection Policies" id="{D4A8C09D-05A7-4B6C-BAF7-1E516C35EA78}">
          <p14:sldIdLst>
            <p14:sldId id="606"/>
            <p14:sldId id="607"/>
            <p14:sldId id="608"/>
            <p14:sldId id="609"/>
            <p14:sldId id="610"/>
            <p14:sldId id="611"/>
          </p14:sldIdLst>
        </p14:section>
        <p14:section name="Hardware" id="{642A245E-1A99-4066-AF11-DC610EB1BF86}">
          <p14:sldIdLst>
            <p14:sldId id="612"/>
            <p14:sldId id="617"/>
            <p14:sldId id="618"/>
          </p14:sldIdLst>
        </p14:section>
        <p14:section name="Planning" id="{B75F8C85-9457-44E5-A23F-15D5088C52FE}">
          <p14:sldIdLst>
            <p14:sldId id="619"/>
            <p14:sldId id="620"/>
            <p14:sldId id="621"/>
          </p14:sldIdLst>
        </p14:section>
        <p14:section name="Installation" id="{9F2181F5-FCD0-4892-BD2F-02ECD582E67B}">
          <p14:sldIdLst>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Lst>
        </p14:section>
        <p14:section name="Management" id="{205900CE-F370-4E2B-B470-C2BA2FFA246C}">
          <p14:sldIdLst>
            <p14:sldId id="642"/>
            <p14:sldId id="643"/>
            <p14:sldId id="644"/>
            <p14:sldId id="645"/>
            <p14:sldId id="646"/>
            <p14:sldId id="647"/>
            <p14:sldId id="648"/>
            <p14:sldId id="649"/>
            <p14:sldId id="650"/>
            <p14:sldId id="651"/>
            <p14:sldId id="679"/>
          </p14:sldIdLst>
        </p14:section>
        <p14:section name="Troubleshooting" id="{D2D85876-3555-4259-B0F9-B29C0B02B537}">
          <p14:sldIdLst>
            <p14:sldId id="662"/>
            <p14:sldId id="652"/>
            <p14:sldId id="653"/>
            <p14:sldId id="654"/>
            <p14:sldId id="655"/>
            <p14:sldId id="656"/>
            <p14:sldId id="657"/>
            <p14:sldId id="658"/>
            <p14:sldId id="659"/>
            <p14:sldId id="6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1E2B47"/>
    <a:srgbClr val="2029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9" d="100"/>
          <a:sy n="109" d="100"/>
        </p:scale>
        <p:origin x="-1302" y="-624"/>
      </p:cViewPr>
      <p:guideLst>
        <p:guide orient="horz" pos="1800"/>
        <p:guide pos="2400"/>
      </p:guideLst>
    </p:cSldViewPr>
  </p:slideViewPr>
  <p:outlineViewPr>
    <p:cViewPr varScale="1">
      <p:scale>
        <a:sx n="170" d="200"/>
        <a:sy n="170" d="200"/>
      </p:scale>
      <p:origin x="12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9" d="100"/>
          <a:sy n="59" d="100"/>
        </p:scale>
        <p:origin x="-1752" y="-72"/>
      </p:cViewPr>
      <p:guideLst>
        <p:guide orient="horz" pos="2962"/>
        <p:guide pos="20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p:cNvSpPr>
          <p:nvPr>
            <p:ph type="sldImg"/>
          </p:nvPr>
        </p:nvSpPr>
        <p:spPr bwMode="auto">
          <a:xfrm>
            <a:off x="0" y="7493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3074" name="Rectangle 2"/>
          <p:cNvSpPr>
            <a:spLocks noGrp="1" noChangeArrowheads="1"/>
          </p:cNvSpPr>
          <p:nvPr>
            <p:ph type="body"/>
          </p:nvPr>
        </p:nvSpPr>
        <p:spPr bwMode="auto">
          <a:xfrm>
            <a:off x="679450" y="4691063"/>
            <a:ext cx="5437188" cy="4440237"/>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en-US" noProof="0" smtClean="0"/>
          </a:p>
        </p:txBody>
      </p:sp>
      <p:sp>
        <p:nvSpPr>
          <p:cNvPr id="3075" name="Rectangle 3"/>
          <p:cNvSpPr>
            <a:spLocks noGrp="1" noChangeArrowheads="1"/>
          </p:cNvSpPr>
          <p:nvPr>
            <p:ph type="hdr"/>
          </p:nvPr>
        </p:nvSpPr>
        <p:spPr bwMode="auto">
          <a:xfrm>
            <a:off x="0" y="0"/>
            <a:ext cx="2947988" cy="492125"/>
          </a:xfrm>
          <a:prstGeom prst="rect">
            <a:avLst/>
          </a:prstGeom>
          <a:noFill/>
          <a:ln>
            <a:noFill/>
          </a:ln>
          <a:effectLst/>
          <a:extLst/>
        </p:spPr>
        <p:txBody>
          <a:bodyPr vert="horz" wrap="square" lIns="0" tIns="0" rIns="0" bIns="0" numCol="1" anchor="t" anchorCtr="0" compatLnSpc="1">
            <a:prstTxWarp prst="textNoShape">
              <a:avLst/>
            </a:prstTxWarp>
          </a:bodyPr>
          <a:lstStyle>
            <a:lvl1pPr defTabSz="366309">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DejaVu Sans" charset="0"/>
              </a:defRPr>
            </a:lvl1pPr>
          </a:lstStyle>
          <a:p>
            <a:pPr>
              <a:defRPr/>
            </a:pPr>
            <a:endParaRPr lang="en-US" dirty="0"/>
          </a:p>
        </p:txBody>
      </p:sp>
      <p:sp>
        <p:nvSpPr>
          <p:cNvPr id="3076" name="Rectangle 4"/>
          <p:cNvSpPr>
            <a:spLocks noGrp="1" noChangeArrowheads="1"/>
          </p:cNvSpPr>
          <p:nvPr>
            <p:ph type="dt"/>
          </p:nvPr>
        </p:nvSpPr>
        <p:spPr bwMode="auto">
          <a:xfrm>
            <a:off x="3846513" y="0"/>
            <a:ext cx="2947987" cy="492125"/>
          </a:xfrm>
          <a:prstGeom prst="rect">
            <a:avLst/>
          </a:prstGeom>
          <a:noFill/>
          <a:ln>
            <a:noFill/>
          </a:ln>
          <a:effectLst/>
          <a:extLst/>
        </p:spPr>
        <p:txBody>
          <a:bodyPr vert="horz" wrap="square" lIns="0" tIns="0" rIns="0" bIns="0" numCol="1" anchor="t" anchorCtr="0" compatLnSpc="1">
            <a:prstTxWarp prst="textNoShape">
              <a:avLst/>
            </a:prstTxWarp>
          </a:bodyPr>
          <a:lstStyle>
            <a:lvl1pPr algn="r" defTabSz="366309">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DejaVu Sans" charset="0"/>
              </a:defRPr>
            </a:lvl1pPr>
          </a:lstStyle>
          <a:p>
            <a:pPr>
              <a:defRPr/>
            </a:pPr>
            <a:endParaRPr lang="en-US" dirty="0"/>
          </a:p>
        </p:txBody>
      </p:sp>
      <p:sp>
        <p:nvSpPr>
          <p:cNvPr id="3077" name="Rectangle 5"/>
          <p:cNvSpPr>
            <a:spLocks noGrp="1" noChangeArrowheads="1"/>
          </p:cNvSpPr>
          <p:nvPr>
            <p:ph type="ftr"/>
          </p:nvPr>
        </p:nvSpPr>
        <p:spPr bwMode="auto">
          <a:xfrm>
            <a:off x="0" y="9380538"/>
            <a:ext cx="2947988" cy="492125"/>
          </a:xfrm>
          <a:prstGeom prst="rect">
            <a:avLst/>
          </a:prstGeom>
          <a:noFill/>
          <a:ln>
            <a:noFill/>
          </a:ln>
          <a:effectLst/>
          <a:extLst/>
        </p:spPr>
        <p:txBody>
          <a:bodyPr vert="horz" wrap="square" lIns="0" tIns="0" rIns="0" bIns="0" numCol="1" anchor="b" anchorCtr="0" compatLnSpc="1">
            <a:prstTxWarp prst="textNoShape">
              <a:avLst/>
            </a:prstTxWarp>
          </a:bodyPr>
          <a:lstStyle>
            <a:lvl1pPr defTabSz="366309">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DejaVu Sans" charset="0"/>
              </a:defRPr>
            </a:lvl1pPr>
          </a:lstStyle>
          <a:p>
            <a:pPr>
              <a:defRPr/>
            </a:pPr>
            <a:endParaRPr lang="en-US" dirty="0"/>
          </a:p>
        </p:txBody>
      </p:sp>
      <p:sp>
        <p:nvSpPr>
          <p:cNvPr id="3078" name="Rectangle 6"/>
          <p:cNvSpPr>
            <a:spLocks noGrp="1" noChangeArrowheads="1"/>
          </p:cNvSpPr>
          <p:nvPr>
            <p:ph type="sldNum"/>
          </p:nvPr>
        </p:nvSpPr>
        <p:spPr bwMode="auto">
          <a:xfrm>
            <a:off x="3846513" y="9380538"/>
            <a:ext cx="2947987" cy="492125"/>
          </a:xfrm>
          <a:prstGeom prst="rect">
            <a:avLst/>
          </a:prstGeom>
          <a:noFill/>
          <a:ln>
            <a:noFill/>
          </a:ln>
          <a:effectLst/>
          <a:extLst/>
        </p:spPr>
        <p:txBody>
          <a:bodyPr vert="horz" wrap="square" lIns="0" tIns="0" rIns="0" bIns="0" numCol="1" anchor="b" anchorCtr="0" compatLnSpc="1">
            <a:prstTxWarp prst="textNoShape">
              <a:avLst/>
            </a:prstTxWarp>
          </a:bodyPr>
          <a:lstStyle>
            <a:lvl1pPr algn="r">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cs typeface="DejaVu Sans" charset="0"/>
              </a:defRPr>
            </a:lvl1pPr>
          </a:lstStyle>
          <a:p>
            <a:pPr>
              <a:defRPr/>
            </a:pPr>
            <a:fld id="{9EC68C6D-B091-9641-B9A8-0D6EF8F67FC2}" type="slidenum">
              <a:rPr lang="en-US"/>
              <a:pPr>
                <a:defRPr/>
              </a:pPr>
              <a:t>‹#›</a:t>
            </a:fld>
            <a:endParaRPr lang="en-US" dirty="0"/>
          </a:p>
        </p:txBody>
      </p:sp>
    </p:spTree>
    <p:extLst>
      <p:ext uri="{BB962C8B-B14F-4D97-AF65-F5344CB8AC3E}">
        <p14:creationId xmlns:p14="http://schemas.microsoft.com/office/powerpoint/2010/main" val="2521920400"/>
      </p:ext>
    </p:extLst>
  </p:cSld>
  <p:clrMap bg1="lt1" tx1="dk1" bg2="lt2" tx2="dk2" accent1="accent1" accent2="accent2" accent3="accent3" accent4="accent4" accent5="accent5" accent6="accent6" hlink="hlink" folHlink="folHlink"/>
  <p:notesStyle>
    <a:lvl1pPr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MS PGothic" pitchFamily="34" charset="-128"/>
        <a:cs typeface="MS PGothic" pitchFamily="34" charset="-128"/>
      </a:defRPr>
    </a:lvl1pPr>
    <a:lvl2pPr marL="742950" indent="-285750"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MS PGothic" pitchFamily="34" charset="-128"/>
        <a:cs typeface="MS PGothic" charset="0"/>
      </a:defRPr>
    </a:lvl2pPr>
    <a:lvl3pPr marL="1143000" indent="-228600"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ＭＳ Ｐゴシック" charset="-128"/>
        <a:cs typeface="ＭＳ Ｐゴシック" pitchFamily="-108" charset="-128"/>
      </a:defRPr>
    </a:lvl3pPr>
    <a:lvl4pPr marL="1600200" indent="-228600"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ＭＳ Ｐゴシック" charset="-128"/>
        <a:cs typeface="+mn-cs"/>
      </a:defRPr>
    </a:lvl4pPr>
    <a:lvl5pPr marL="2057400" indent="-228600"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ＭＳ Ｐゴシック" charset="-128"/>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1900">
                <a:solidFill>
                  <a:schemeClr val="bg1"/>
                </a:solidFill>
                <a:latin typeface="Times New Roman" charset="0"/>
                <a:ea typeface="ＭＳ Ｐゴシック" charset="0"/>
              </a:defRPr>
            </a:lvl2pPr>
            <a:lvl3pPr marL="11430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3pPr>
            <a:lvl4pPr marL="16002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4pPr>
            <a:lvl5pPr marL="20574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9pPr>
          </a:lstStyle>
          <a:p>
            <a:pPr eaLnBrk="1" hangingPunct="1"/>
            <a:fld id="{2C947DA5-041F-3A4B-8A51-95F36D911B39}" type="slidenum">
              <a:rPr lang="en-US" sz="1400">
                <a:solidFill>
                  <a:srgbClr val="000000"/>
                </a:solidFill>
              </a:rPr>
              <a:pPr eaLnBrk="1" hangingPunct="1"/>
              <a:t>1</a:t>
            </a:fld>
            <a:endParaRPr lang="en-US" sz="1400" dirty="0">
              <a:solidFill>
                <a:srgbClr val="000000"/>
              </a:solidFill>
            </a:endParaRPr>
          </a:p>
        </p:txBody>
      </p:sp>
      <p:sp>
        <p:nvSpPr>
          <p:cNvPr id="27651" name="Text Box 1"/>
          <p:cNvSpPr txBox="1">
            <a:spLocks noChangeArrowheads="1"/>
          </p:cNvSpPr>
          <p:nvPr/>
        </p:nvSpPr>
        <p:spPr bwMode="auto">
          <a:xfrm>
            <a:off x="1168400" y="741363"/>
            <a:ext cx="4460875" cy="3702050"/>
          </a:xfrm>
          <a:prstGeom prst="rect">
            <a:avLst/>
          </a:prstGeom>
          <a:solidFill>
            <a:srgbClr val="FFFFFF"/>
          </a:solidFill>
          <a:ln w="9525">
            <a:solidFill>
              <a:srgbClr val="000000"/>
            </a:solidFill>
            <a:miter lim="800000"/>
            <a:headEnd/>
            <a:tailEnd/>
          </a:ln>
        </p:spPr>
        <p:txBody>
          <a:bodyPr wrap="none" anchor="ctr"/>
          <a:lstStyle>
            <a:lvl1pPr eaLnBrk="0" hangingPunct="0">
              <a:defRPr sz="1900">
                <a:solidFill>
                  <a:schemeClr val="bg1"/>
                </a:solidFill>
                <a:latin typeface="Times New Roman" charset="0"/>
                <a:ea typeface="ＭＳ Ｐゴシック" charset="0"/>
                <a:cs typeface="ＭＳ Ｐゴシック" charset="0"/>
              </a:defRPr>
            </a:lvl1pPr>
            <a:lvl2pPr marL="742950" indent="-285750" eaLnBrk="0" hangingPunct="0">
              <a:defRPr sz="1900">
                <a:solidFill>
                  <a:schemeClr val="bg1"/>
                </a:solidFill>
                <a:latin typeface="Times New Roman" charset="0"/>
                <a:ea typeface="ＭＳ Ｐゴシック" charset="0"/>
              </a:defRPr>
            </a:lvl2pPr>
            <a:lvl3pPr marL="1143000" indent="-228600" eaLnBrk="0" hangingPunct="0">
              <a:defRPr sz="1900">
                <a:solidFill>
                  <a:schemeClr val="bg1"/>
                </a:solidFill>
                <a:latin typeface="Times New Roman" charset="0"/>
                <a:ea typeface="ＭＳ Ｐゴシック" charset="0"/>
              </a:defRPr>
            </a:lvl3pPr>
            <a:lvl4pPr marL="1600200" indent="-228600" eaLnBrk="0" hangingPunct="0">
              <a:defRPr sz="1900">
                <a:solidFill>
                  <a:schemeClr val="bg1"/>
                </a:solidFill>
                <a:latin typeface="Times New Roman" charset="0"/>
                <a:ea typeface="ＭＳ Ｐゴシック" charset="0"/>
              </a:defRPr>
            </a:lvl4pPr>
            <a:lvl5pPr marL="2057400" indent="-228600" eaLnBrk="0" hangingPunct="0">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defRPr sz="1900">
                <a:solidFill>
                  <a:schemeClr val="bg1"/>
                </a:solidFill>
                <a:latin typeface="Times New Roman" charset="0"/>
                <a:ea typeface="ＭＳ Ｐゴシック" charset="0"/>
              </a:defRPr>
            </a:lvl9pPr>
          </a:lstStyle>
          <a:p>
            <a:pPr eaLnBrk="1" hangingPunct="1">
              <a:buClr>
                <a:srgbClr val="000000"/>
              </a:buClr>
              <a:buSzPct val="100000"/>
              <a:buFont typeface="Times New Roman" charset="0"/>
              <a:buNone/>
            </a:pPr>
            <a:endParaRPr lang="en-US" dirty="0"/>
          </a:p>
        </p:txBody>
      </p:sp>
      <p:sp>
        <p:nvSpPr>
          <p:cNvPr id="27652" name="Rectangle 2"/>
          <p:cNvSpPr>
            <a:spLocks noGrp="1" noChangeArrowheads="1"/>
          </p:cNvSpPr>
          <p:nvPr>
            <p:ph type="body"/>
          </p:nvPr>
        </p:nvSpPr>
        <p:spPr>
          <a:xfrm>
            <a:off x="679450" y="4691063"/>
            <a:ext cx="54387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endParaRPr lang="en-US" dirty="0">
              <a:latin typeface="Times New Roman"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a:xfrm>
            <a:off x="439738" y="741363"/>
            <a:ext cx="5918200" cy="3700462"/>
          </a:xfrm>
          <a:ln>
            <a:solidFill>
              <a:srgbClr val="000000"/>
            </a:solidFill>
            <a:miter lim="800000"/>
            <a:headEnd/>
            <a:tailEnd/>
          </a:ln>
        </p:spPr>
      </p:sp>
      <p:sp>
        <p:nvSpPr>
          <p:cNvPr id="30722" name="Rectangle 3"/>
          <p:cNvSpPr>
            <a:spLocks noGrp="1"/>
          </p:cNvSpPr>
          <p:nvPr>
            <p:ph type="body" idx="1"/>
          </p:nvPr>
        </p:nvSpPr>
        <p:spPr>
          <a:xfrm>
            <a:off x="681039" y="4691062"/>
            <a:ext cx="5438775"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513" tIns="45756" rIns="91513" bIns="45756"/>
          <a:lstStyle/>
          <a:p>
            <a:pPr defTabSz="914400"/>
            <a:endParaRPr lang="en-US" dirty="0">
              <a:latin typeface="Times New Roman"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p:sp>
      <p:sp>
        <p:nvSpPr>
          <p:cNvPr id="174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MS PGothic" charset="0"/>
              <a:cs typeface="MS PGothic" charset="0"/>
            </a:endParaRPr>
          </a:p>
        </p:txBody>
      </p:sp>
      <p:sp>
        <p:nvSpPr>
          <p:cNvPr id="1741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1900">
                <a:solidFill>
                  <a:schemeClr val="bg1"/>
                </a:solidFill>
                <a:latin typeface="Times New Roman" charset="0"/>
                <a:ea typeface="ＭＳ Ｐゴシック" charset="0"/>
              </a:defRPr>
            </a:lvl2pPr>
            <a:lvl3pPr marL="11430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3pPr>
            <a:lvl4pPr marL="16002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4pPr>
            <a:lvl5pPr marL="20574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9pPr>
          </a:lstStyle>
          <a:p>
            <a:pPr eaLnBrk="1" hangingPunct="1"/>
            <a:fld id="{FAD96924-239D-CE45-B0A8-21D2B512A2B7}" type="slidenum">
              <a:rPr lang="en-US" sz="1400">
                <a:solidFill>
                  <a:srgbClr val="000000"/>
                </a:solidFill>
                <a:cs typeface="DejaVu Sans" charset="0"/>
              </a:rPr>
              <a:pPr eaLnBrk="1" hangingPunct="1"/>
              <a:t>7</a:t>
            </a:fld>
            <a:endParaRPr lang="en-US" sz="1400" dirty="0">
              <a:solidFill>
                <a:srgbClr val="000000"/>
              </a:solidFill>
              <a:cs typeface="DejaVu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p:sp>
      <p:sp>
        <p:nvSpPr>
          <p:cNvPr id="430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4301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9pPr>
          </a:lstStyle>
          <a:p>
            <a:pPr eaLnBrk="1" hangingPunct="1"/>
            <a:fld id="{701C0CED-70D8-4601-8AFA-25D123C29797}" type="slidenum">
              <a:rPr lang="en-US" sz="1400">
                <a:solidFill>
                  <a:srgbClr val="000000"/>
                </a:solidFill>
              </a:rPr>
              <a:pPr eaLnBrk="1" hangingPunct="1"/>
              <a:t>12</a:t>
            </a:fld>
            <a:endParaRPr lang="en-US" sz="14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45059"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9pPr>
          </a:lstStyle>
          <a:p>
            <a:pPr eaLnBrk="1" hangingPunct="1"/>
            <a:fld id="{D06A1C1F-1189-4ADC-9D60-EB4710036F9E}" type="slidenum">
              <a:rPr lang="en-US" sz="1400">
                <a:solidFill>
                  <a:srgbClr val="000000"/>
                </a:solidFill>
              </a:rPr>
              <a:pPr eaLnBrk="1" hangingPunct="1"/>
              <a:t>13</a:t>
            </a:fld>
            <a:endParaRPr lang="en-US" sz="14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1pPr>
            <a:lvl2pPr marL="742950" indent="-285750"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2pPr>
            <a:lvl3pPr marL="1143000" indent="-228600"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3pPr>
            <a:lvl4pPr marL="1600200" indent="-228600"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4pPr>
            <a:lvl5pPr marL="2057400" indent="-228600"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9pPr>
          </a:lstStyle>
          <a:p>
            <a:pPr eaLnBrk="1" hangingPunct="1"/>
            <a:fld id="{7CDB30EC-6915-4299-A12F-D3A078048FF6}" type="slidenum">
              <a:rPr lang="en-US" sz="1400" smtClean="0">
                <a:solidFill>
                  <a:srgbClr val="000000"/>
                </a:solidFill>
              </a:rPr>
              <a:pPr eaLnBrk="1" hangingPunct="1"/>
              <a:t>14</a:t>
            </a:fld>
            <a:endParaRPr lang="en-US" sz="1400" dirty="0" smtClean="0">
              <a:solidFill>
                <a:srgbClr val="000000"/>
              </a:solidFill>
            </a:endParaRPr>
          </a:p>
        </p:txBody>
      </p:sp>
      <p:sp>
        <p:nvSpPr>
          <p:cNvPr id="49155" name="Rectangle 1"/>
          <p:cNvSpPr>
            <a:spLocks noGrp="1" noRot="1" noChangeAspect="1" noChangeArrowheads="1" noTextEdit="1"/>
          </p:cNvSpPr>
          <p:nvPr>
            <p:ph type="sldImg"/>
          </p:nvPr>
        </p:nvSpPr>
        <p:spPr>
          <a:xfrm>
            <a:off x="0" y="749300"/>
            <a:ext cx="1588" cy="1588"/>
          </a:xfrm>
          <a:solidFill>
            <a:srgbClr val="FFFFFF"/>
          </a:solidFill>
          <a:ln>
            <a:solidFill>
              <a:srgbClr val="000000"/>
            </a:solidFill>
            <a:miter lim="800000"/>
            <a:headEnd/>
            <a:tailEnd/>
          </a:ln>
        </p:spPr>
      </p:sp>
      <p:sp>
        <p:nvSpPr>
          <p:cNvPr id="49156" name="Rectangle 2"/>
          <p:cNvSpPr>
            <a:spLocks noGrp="1" noChangeArrowheads="1"/>
          </p:cNvSpPr>
          <p:nvPr>
            <p:ph type="body" idx="1"/>
          </p:nvPr>
        </p:nvSpPr>
        <p:spPr>
          <a:xfrm>
            <a:off x="679450" y="4691063"/>
            <a:ext cx="5438775" cy="434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idx="10"/>
          </p:nvPr>
        </p:nvSpPr>
        <p:spPr/>
        <p:txBody>
          <a:bodyPr/>
          <a:lstStyle/>
          <a:p>
            <a:pPr>
              <a:defRPr/>
            </a:pPr>
            <a:fld id="{C8FD1687-5CDF-4233-BE03-66230F506729}" type="slidenum">
              <a:rPr lang="en-US" smtClean="0"/>
              <a:pPr>
                <a:defRPr/>
              </a:pPr>
              <a:t>23</a:t>
            </a:fld>
            <a:endParaRPr lang="en-US" dirty="0"/>
          </a:p>
        </p:txBody>
      </p:sp>
    </p:spTree>
    <p:extLst>
      <p:ext uri="{BB962C8B-B14F-4D97-AF65-F5344CB8AC3E}">
        <p14:creationId xmlns:p14="http://schemas.microsoft.com/office/powerpoint/2010/main" val="3093384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271" y="1775359"/>
            <a:ext cx="7773458" cy="1225021"/>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870" y="3238500"/>
            <a:ext cx="6400271" cy="1460500"/>
          </a:xfrm>
        </p:spPr>
        <p:txBody>
          <a:bodyPr/>
          <a:lstStyle>
            <a:lvl1pPr marL="0" indent="0" algn="ctr">
              <a:buNone/>
              <a:defRPr>
                <a:solidFill>
                  <a:schemeClr val="accent5"/>
                </a:solidFill>
              </a:defRPr>
            </a:lvl1pPr>
            <a:lvl2pPr marL="366309" indent="0" algn="ctr">
              <a:buNone/>
              <a:defRPr/>
            </a:lvl2pPr>
            <a:lvl3pPr marL="732617" indent="0" algn="ctr">
              <a:buNone/>
              <a:defRPr/>
            </a:lvl3pPr>
            <a:lvl4pPr marL="1098926" indent="0" algn="ctr">
              <a:buNone/>
              <a:defRPr/>
            </a:lvl4pPr>
            <a:lvl5pPr marL="1465235" indent="0" algn="ctr">
              <a:buNone/>
              <a:defRPr/>
            </a:lvl5pPr>
            <a:lvl6pPr marL="1831543" indent="0" algn="ctr">
              <a:buNone/>
              <a:defRPr/>
            </a:lvl6pPr>
            <a:lvl7pPr marL="2197852" indent="0" algn="ctr">
              <a:buNone/>
              <a:defRPr/>
            </a:lvl7pPr>
            <a:lvl8pPr marL="2564160" indent="0" algn="ctr">
              <a:buNone/>
              <a:defRPr/>
            </a:lvl8pPr>
            <a:lvl9pPr marL="2930469" indent="0" algn="ctr">
              <a:buNone/>
              <a:defRPr/>
            </a:lvl9pPr>
          </a:lstStyle>
          <a:p>
            <a:r>
              <a:rPr lang="en-US" smtClean="0"/>
              <a:t>Click to edit Master subtitle style</a:t>
            </a: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smtClean="0"/>
              <a:t>Amplidata Confidential</a:t>
            </a:r>
            <a:endParaRPr lang="en-US" dirty="0"/>
          </a:p>
        </p:txBody>
      </p:sp>
      <p:pic>
        <p:nvPicPr>
          <p:cNvPr id="7" name="Picture 4"/>
          <p:cNvPicPr>
            <a:picLocks noChangeAspect="1"/>
          </p:cNvPicPr>
          <p:nvPr/>
        </p:nvPicPr>
        <p:blipFill>
          <a:blip r:embed="rId3" cstate="print">
            <a:clrChange>
              <a:clrFrom>
                <a:srgbClr val="1E2B47"/>
              </a:clrFrom>
              <a:clrTo>
                <a:srgbClr val="1E2B47">
                  <a:alpha val="0"/>
                </a:srgbClr>
              </a:clrTo>
            </a:clrChange>
            <a:extLst>
              <a:ext uri="{28A0092B-C50C-407E-A947-70E740481C1C}">
                <a14:useLocalDpi xmlns:a14="http://schemas.microsoft.com/office/drawing/2010/main"/>
              </a:ext>
            </a:extLst>
          </a:blip>
          <a:srcRect/>
          <a:stretch>
            <a:fillRect/>
          </a:stretch>
        </p:blipFill>
        <p:spPr bwMode="auto">
          <a:xfrm>
            <a:off x="1721120" y="3"/>
            <a:ext cx="5701771" cy="160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Picture 1"/>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5" cstate="email">
            <a:clrChange>
              <a:clrFrom>
                <a:srgbClr val="1E2B47"/>
              </a:clrFrom>
              <a:clrTo>
                <a:srgbClr val="1E2B47">
                  <a:alpha val="0"/>
                </a:srgbClr>
              </a:clrTo>
            </a:clrChange>
            <a:extLst>
              <a:ext uri="{28A0092B-C50C-407E-A947-70E740481C1C}">
                <a14:useLocalDpi xmlns:a14="http://schemas.microsoft.com/office/drawing/2010/main" val="0"/>
              </a:ext>
            </a:extLst>
          </a:blip>
          <a:srcRect/>
          <a:stretch>
            <a:fillRect/>
          </a:stretch>
        </p:blipFill>
        <p:spPr bwMode="auto">
          <a:xfrm>
            <a:off x="1720850" y="0"/>
            <a:ext cx="57023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629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3657600" cy="533135"/>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3657600"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279261"/>
            <a:ext cx="3657600" cy="533135"/>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812396"/>
            <a:ext cx="3657600"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AF737-C36A-4BBD-8F7B-6B054FF7792B}" type="datetime1">
              <a:rPr lang="en-US" smtClean="0"/>
              <a:t>7/2/2012</a:t>
            </a:fld>
            <a:endParaRPr lang="en-US"/>
          </a:p>
        </p:txBody>
      </p:sp>
      <p:sp>
        <p:nvSpPr>
          <p:cNvPr id="8" name="Footer Placeholder 7"/>
          <p:cNvSpPr>
            <a:spLocks noGrp="1"/>
          </p:cNvSpPr>
          <p:nvPr>
            <p:ph type="ftr" sz="quarter" idx="11"/>
          </p:nvPr>
        </p:nvSpPr>
        <p:spPr/>
        <p:txBody>
          <a:bodyPr/>
          <a:lstStyle/>
          <a:p>
            <a:r>
              <a:rPr lang="en-US" smtClean="0"/>
              <a:t>Amplidata Confidential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67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800600" y="5516563"/>
            <a:ext cx="4343400" cy="175946"/>
          </a:xfrm>
          <a:prstGeom prst="rect">
            <a:avLst/>
          </a:prstGeom>
          <a:noFill/>
          <a:ln w="12700">
            <a:noFill/>
            <a:miter lim="800000"/>
            <a:headEnd/>
            <a:tailEnd/>
          </a:ln>
          <a:effectLst/>
        </p:spPr>
        <p:txBody>
          <a:bodyPr lIns="90487" tIns="44450" rIns="90487" bIns="44450">
            <a:spAutoFit/>
          </a:bodyPr>
          <a:lstStyle>
            <a:lvl1pPr eaLnBrk="0" hangingPunct="0">
              <a:defRPr sz="2600" i="1">
                <a:solidFill>
                  <a:schemeClr val="tx1"/>
                </a:solidFill>
                <a:latin typeface="Tahoma" pitchFamily="34" charset="0"/>
                <a:ea typeface="MS PGothic" pitchFamily="34" charset="-128"/>
              </a:defRPr>
            </a:lvl1pPr>
            <a:lvl2pPr marL="742950" indent="-285750" eaLnBrk="0" hangingPunct="0">
              <a:defRPr sz="2600" i="1">
                <a:solidFill>
                  <a:schemeClr val="tx1"/>
                </a:solidFill>
                <a:latin typeface="Tahoma" pitchFamily="34" charset="0"/>
                <a:ea typeface="MS PGothic" pitchFamily="34" charset="-128"/>
              </a:defRPr>
            </a:lvl2pPr>
            <a:lvl3pPr marL="1143000" indent="-228600" eaLnBrk="0" hangingPunct="0">
              <a:defRPr sz="2600" i="1">
                <a:solidFill>
                  <a:schemeClr val="tx1"/>
                </a:solidFill>
                <a:latin typeface="Tahoma" pitchFamily="34" charset="0"/>
                <a:ea typeface="MS PGothic" pitchFamily="34" charset="-128"/>
              </a:defRPr>
            </a:lvl3pPr>
            <a:lvl4pPr marL="1600200" indent="-228600" eaLnBrk="0" hangingPunct="0">
              <a:defRPr sz="2600" i="1">
                <a:solidFill>
                  <a:schemeClr val="tx1"/>
                </a:solidFill>
                <a:latin typeface="Tahoma" pitchFamily="34" charset="0"/>
                <a:ea typeface="MS PGothic" pitchFamily="34" charset="-128"/>
              </a:defRPr>
            </a:lvl4pPr>
            <a:lvl5pPr marL="2057400" indent="-228600" eaLnBrk="0" hangingPunct="0">
              <a:defRPr sz="2600" i="1">
                <a:solidFill>
                  <a:schemeClr val="tx1"/>
                </a:solidFill>
                <a:latin typeface="Tahoma" pitchFamily="34" charset="0"/>
                <a:ea typeface="MS PGothic" pitchFamily="34" charset="-128"/>
              </a:defRPr>
            </a:lvl5pPr>
            <a:lvl6pPr marL="25146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6pPr>
            <a:lvl7pPr marL="29718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7pPr>
            <a:lvl8pPr marL="34290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8pPr>
            <a:lvl9pPr marL="38862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9pPr>
          </a:lstStyle>
          <a:p>
            <a:pPr algn="r" defTabSz="914400" eaLnBrk="1" hangingPunct="1">
              <a:lnSpc>
                <a:spcPct val="70000"/>
              </a:lnSpc>
              <a:spcBef>
                <a:spcPct val="50000"/>
              </a:spcBef>
            </a:pPr>
            <a:r>
              <a:rPr lang="en-US" sz="800" b="1" smtClean="0">
                <a:solidFill>
                  <a:srgbClr val="0066CC"/>
                </a:solidFill>
                <a:latin typeface="Verdana" pitchFamily="34" charset="0"/>
                <a:cs typeface="+mn-cs"/>
              </a:rPr>
              <a:t>Securing the Future of Your Data</a:t>
            </a:r>
            <a:r>
              <a:rPr lang="en-US" sz="800" i="0" baseline="30000" smtClean="0">
                <a:solidFill>
                  <a:srgbClr val="0066CC"/>
                </a:solidFill>
                <a:latin typeface="Arial" pitchFamily="34" charset="0"/>
                <a:cs typeface="+mn-cs"/>
              </a:rPr>
              <a:t>®</a:t>
            </a:r>
          </a:p>
        </p:txBody>
      </p:sp>
      <p:pic>
        <p:nvPicPr>
          <p:cNvPr id="3" name="Picture 13" descr="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 y="0"/>
            <a:ext cx="1382713" cy="57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37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
        <p:nvSpPr>
          <p:cNvPr id="3" name="Content Placeholder 2"/>
          <p:cNvSpPr>
            <a:spLocks noGrp="1"/>
          </p:cNvSpPr>
          <p:nvPr>
            <p:ph idx="1"/>
          </p:nvPr>
        </p:nvSpPr>
        <p:spPr>
          <a:xfrm>
            <a:off x="457200" y="1333500"/>
            <a:ext cx="8229600" cy="3771636"/>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321668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a:prstGeom prst="rect">
            <a:avLst/>
          </a:prstGeo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422261"/>
            <a:ext cx="7772400" cy="1250156"/>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ext uri="{BB962C8B-B14F-4D97-AF65-F5344CB8AC3E}">
        <p14:creationId xmlns:p14="http://schemas.microsoft.com/office/powerpoint/2010/main" val="23901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246363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279263"/>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30" y="1279263"/>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30"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420367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Tree>
    <p:extLst>
      <p:ext uri="{BB962C8B-B14F-4D97-AF65-F5344CB8AC3E}">
        <p14:creationId xmlns:p14="http://schemas.microsoft.com/office/powerpoint/2010/main" val="279141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15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3"/>
            <a:ext cx="3008313" cy="968375"/>
          </a:xfrm>
          <a:prstGeom prst="rect">
            <a:avLst/>
          </a:prstGeo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5" y="1195919"/>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278344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lang="en-US" noProof="0" smtClean="0"/>
          </a:p>
        </p:txBody>
      </p:sp>
      <p:sp>
        <p:nvSpPr>
          <p:cNvPr id="4" name="Text Placeholder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121852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481"/>
              </a:spcBef>
              <a:buClr>
                <a:srgbClr val="003366"/>
              </a:buClr>
              <a:buFont typeface="Arial" pitchFamily="34" charset="0"/>
              <a:buChar char="•"/>
              <a:defRPr/>
            </a:lvl1pPr>
            <a:lvl2pPr marL="641040" indent="-274731">
              <a:buClr>
                <a:srgbClr val="003366"/>
              </a:buClr>
              <a:buFont typeface="Arial" pitchFamily="34" charset="0"/>
              <a:buChar char="•"/>
              <a:defRPr/>
            </a:lvl2pPr>
            <a:lvl3pPr marL="961560" indent="-228943">
              <a:buClr>
                <a:srgbClr val="003366"/>
              </a:buClr>
              <a:buFont typeface="Arial" pitchFamily="34" charset="0"/>
              <a:buChar char="•"/>
              <a:defRPr sz="1400"/>
            </a:lvl3pPr>
            <a:lvl4pPr marL="1327869" indent="-228943">
              <a:buClr>
                <a:srgbClr val="003366"/>
              </a:buClr>
              <a:buFont typeface="Arial" pitchFamily="34" charset="0"/>
              <a:buChar char="•"/>
              <a:defRPr sz="1200"/>
            </a:lvl4pPr>
            <a:lvl5pPr marL="1694177" indent="-228943">
              <a:buClr>
                <a:srgbClr val="003366"/>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46DA649B-A69E-9145-B099-43F07D52B1EC}" type="slidenum">
              <a:rPr lang="en-US" smtClean="0"/>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smtClean="0"/>
              <a:t>Amplidata Confidential</a:t>
            </a:r>
            <a:endParaRPr lang="en-US" dirty="0"/>
          </a:p>
        </p:txBody>
      </p:sp>
      <p:sp>
        <p:nvSpPr>
          <p:cNvPr id="6" name="Date Placeholder 3"/>
          <p:cNvSpPr>
            <a:spLocks noGrp="1"/>
          </p:cNvSpPr>
          <p:nvPr>
            <p:ph type="dt" sz="half" idx="2"/>
          </p:nvPr>
        </p:nvSpPr>
        <p:spPr>
          <a:xfrm>
            <a:off x="0" y="5524500"/>
            <a:ext cx="1447800" cy="1905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fld id="{B14549A2-40F3-459B-AFA9-EB717DB10046}" type="datetime1">
              <a:rPr lang="en-US" smtClean="0"/>
              <a:t>7/2/2012</a:t>
            </a:fld>
            <a:endParaRPr lang="en-US" dirty="0"/>
          </a:p>
        </p:txBody>
      </p:sp>
    </p:spTree>
    <p:extLst>
      <p:ext uri="{BB962C8B-B14F-4D97-AF65-F5344CB8AC3E}">
        <p14:creationId xmlns:p14="http://schemas.microsoft.com/office/powerpoint/2010/main" val="16606153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a:xfrm>
            <a:off x="457200" y="1333500"/>
            <a:ext cx="8229600" cy="3771636"/>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7888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a:prstGeom prst="rect">
            <a:avLst/>
          </a:prstGeo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28867"/>
            <a:ext cx="6019800" cy="4876271"/>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183155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7"/>
            <a:ext cx="8229600" cy="4876271"/>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647155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
        <p:nvSpPr>
          <p:cNvPr id="3" name="Text Placeholder 2"/>
          <p:cNvSpPr>
            <a:spLocks noGrp="1"/>
          </p:cNvSpPr>
          <p:nvPr>
            <p:ph type="body" sz="half" idx="1"/>
          </p:nvPr>
        </p:nvSpPr>
        <p:spPr>
          <a:xfrm>
            <a:off x="457200" y="1333500"/>
            <a:ext cx="4038600" cy="3771636"/>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quarter" idx="2"/>
          </p:nvPr>
        </p:nvSpPr>
        <p:spPr>
          <a:xfrm>
            <a:off x="4648200" y="1333502"/>
            <a:ext cx="4038600" cy="1821657"/>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Content Placeholder 4"/>
          <p:cNvSpPr>
            <a:spLocks noGrp="1"/>
          </p:cNvSpPr>
          <p:nvPr>
            <p:ph sz="quarter" idx="3"/>
          </p:nvPr>
        </p:nvSpPr>
        <p:spPr>
          <a:xfrm>
            <a:off x="4648200" y="3282159"/>
            <a:ext cx="4038600" cy="1822979"/>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404126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865"/>
            <a:ext cx="8229600" cy="952500"/>
          </a:xfrm>
          <a:prstGeom prst="rect">
            <a:avLst/>
          </a:prstGeom>
        </p:spPr>
        <p:txBody>
          <a:bodyPr/>
          <a:lstStyle/>
          <a:p>
            <a:r>
              <a:rPr lang="it-IT" smtClean="0"/>
              <a:t>Fare clic per modificare stile</a:t>
            </a:r>
            <a:endParaRPr lang="en-US"/>
          </a:p>
        </p:txBody>
      </p:sp>
      <p:sp>
        <p:nvSpPr>
          <p:cNvPr id="3" name="Content Placeholder 2"/>
          <p:cNvSpPr>
            <a:spLocks noGrp="1"/>
          </p:cNvSpPr>
          <p:nvPr>
            <p:ph sz="quarter" idx="1"/>
          </p:nvPr>
        </p:nvSpPr>
        <p:spPr>
          <a:xfrm>
            <a:off x="457200" y="1333502"/>
            <a:ext cx="4038600" cy="1821657"/>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quarter" idx="2"/>
          </p:nvPr>
        </p:nvSpPr>
        <p:spPr>
          <a:xfrm>
            <a:off x="4648200" y="1333502"/>
            <a:ext cx="4038600" cy="1821657"/>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Content Placeholder 4"/>
          <p:cNvSpPr>
            <a:spLocks noGrp="1"/>
          </p:cNvSpPr>
          <p:nvPr>
            <p:ph sz="quarter" idx="3"/>
          </p:nvPr>
        </p:nvSpPr>
        <p:spPr>
          <a:xfrm>
            <a:off x="457200" y="3282159"/>
            <a:ext cx="4038600" cy="1822979"/>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Content Placeholder 5"/>
          <p:cNvSpPr>
            <a:spLocks noGrp="1"/>
          </p:cNvSpPr>
          <p:nvPr>
            <p:ph sz="quarter" idx="4"/>
          </p:nvPr>
        </p:nvSpPr>
        <p:spPr>
          <a:xfrm>
            <a:off x="4648200" y="3282159"/>
            <a:ext cx="4038600" cy="1822979"/>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214029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over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 y="14553"/>
            <a:ext cx="9172575" cy="570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lette_fluttuanti"/>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86705" y="361159"/>
            <a:ext cx="739775" cy="5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_tag_w300.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6063" y="264584"/>
            <a:ext cx="28575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Grp="1" noChangeArrowheads="1"/>
          </p:cNvSpPr>
          <p:nvPr>
            <p:ph type="ctrTitle"/>
          </p:nvPr>
        </p:nvSpPr>
        <p:spPr>
          <a:xfrm>
            <a:off x="3241680" y="1775357"/>
            <a:ext cx="5216525" cy="1225021"/>
          </a:xfrm>
        </p:spPr>
        <p:txBody>
          <a:bodyPr/>
          <a:lstStyle>
            <a:lvl1pPr algn="l">
              <a:defRPr>
                <a:solidFill>
                  <a:srgbClr val="0066CC"/>
                </a:solidFill>
              </a:defRPr>
            </a:lvl1pPr>
          </a:lstStyle>
          <a:p>
            <a:r>
              <a:rPr lang="en-US"/>
              <a:t>Click to edit Master title style</a:t>
            </a:r>
          </a:p>
        </p:txBody>
      </p:sp>
      <p:sp>
        <p:nvSpPr>
          <p:cNvPr id="73731" name="Rectangle 3"/>
          <p:cNvSpPr>
            <a:spLocks noGrp="1" noChangeArrowheads="1"/>
          </p:cNvSpPr>
          <p:nvPr>
            <p:ph type="subTitle" idx="1"/>
          </p:nvPr>
        </p:nvSpPr>
        <p:spPr>
          <a:xfrm>
            <a:off x="3816350" y="3238500"/>
            <a:ext cx="3956050" cy="1460500"/>
          </a:xfrm>
        </p:spPr>
        <p:txBody>
          <a:bodyPr/>
          <a:lstStyle>
            <a:lvl1pPr marL="0" indent="0">
              <a:buFontTx/>
              <a:buNone/>
              <a:defRPr sz="1800" b="1"/>
            </a:lvl1pPr>
          </a:lstStyle>
          <a:p>
            <a:r>
              <a:rPr lang="en-US"/>
              <a:t>Name</a:t>
            </a:r>
          </a:p>
          <a:p>
            <a:r>
              <a:rPr lang="en-US"/>
              <a:t>Title</a:t>
            </a:r>
          </a:p>
        </p:txBody>
      </p:sp>
    </p:spTree>
    <p:extLst>
      <p:ext uri="{BB962C8B-B14F-4D97-AF65-F5344CB8AC3E}">
        <p14:creationId xmlns:p14="http://schemas.microsoft.com/office/powerpoint/2010/main" val="2859550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9247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619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333502"/>
            <a:ext cx="3543300"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33502"/>
            <a:ext cx="3543300"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7797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84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22261"/>
            <a:ext cx="7772136" cy="1250156"/>
          </a:xfrm>
        </p:spPr>
        <p:txBody>
          <a:bodyPr anchor="t"/>
          <a:lstStyle>
            <a:lvl1pPr marL="0" indent="0">
              <a:buNone/>
              <a:defRPr sz="2200"/>
            </a:lvl1pPr>
            <a:lvl2pPr marL="366309" indent="0">
              <a:buNone/>
              <a:defRPr sz="1400"/>
            </a:lvl2pPr>
            <a:lvl3pPr marL="732617" indent="0">
              <a:buNone/>
              <a:defRPr sz="1300"/>
            </a:lvl3pPr>
            <a:lvl4pPr marL="1098926" indent="0">
              <a:buNone/>
              <a:defRPr sz="1100"/>
            </a:lvl4pPr>
            <a:lvl5pPr marL="1465235" indent="0">
              <a:buNone/>
              <a:defRPr sz="1100"/>
            </a:lvl5pPr>
            <a:lvl6pPr marL="1831543" indent="0">
              <a:buNone/>
              <a:defRPr sz="1100"/>
            </a:lvl6pPr>
            <a:lvl7pPr marL="2197852" indent="0">
              <a:buNone/>
              <a:defRPr sz="1100"/>
            </a:lvl7pPr>
            <a:lvl8pPr marL="2564160" indent="0">
              <a:buNone/>
              <a:defRPr sz="1100"/>
            </a:lvl8pPr>
            <a:lvl9pPr marL="2930469" indent="0">
              <a:buNone/>
              <a:defRPr sz="1100"/>
            </a:lvl9pPr>
          </a:lstStyle>
          <a:p>
            <a:pPr lvl="0"/>
            <a:r>
              <a:rPr lang="en-US" smtClean="0"/>
              <a:t>Click to edit Master text styles</a:t>
            </a:r>
          </a:p>
        </p:txBody>
      </p:sp>
      <p:sp>
        <p:nvSpPr>
          <p:cNvPr id="4" name="Rectangle 5"/>
          <p:cNvSpPr>
            <a:spLocks noGrp="1" noChangeArrowheads="1"/>
          </p:cNvSpPr>
          <p:nvPr>
            <p:ph type="sldNum" idx="10"/>
          </p:nvPr>
        </p:nvSpPr>
        <p:spPr/>
        <p:txBody>
          <a:bodyPr/>
          <a:lstStyle>
            <a:lvl1pPr>
              <a:defRPr/>
            </a:lvl1pPr>
          </a:lstStyle>
          <a:p>
            <a:pPr>
              <a:defRPr/>
            </a:pPr>
            <a:fld id="{2F306EA7-B47E-FB4F-84F2-77CE38095AE5}" type="slidenum">
              <a:rPr lang="en-US" smtClean="0"/>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smtClean="0"/>
              <a:t>Amplidata Confidential</a:t>
            </a:r>
            <a:endParaRPr lang="en-US" dirty="0"/>
          </a:p>
        </p:txBody>
      </p:sp>
      <p:sp>
        <p:nvSpPr>
          <p:cNvPr id="6" name="Date Placeholder 3"/>
          <p:cNvSpPr>
            <a:spLocks noGrp="1"/>
          </p:cNvSpPr>
          <p:nvPr>
            <p:ph type="dt" sz="half" idx="2"/>
          </p:nvPr>
        </p:nvSpPr>
        <p:spPr>
          <a:xfrm>
            <a:off x="0" y="5524500"/>
            <a:ext cx="1447800" cy="1905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fld id="{3FB2F12D-F0C0-4DE8-99C9-8134ABD0930B}" type="datetime1">
              <a:rPr lang="en-US" smtClean="0"/>
              <a:t>7/2/2012</a:t>
            </a:fld>
            <a:endParaRPr lang="en-US" dirty="0"/>
          </a:p>
        </p:txBody>
      </p:sp>
    </p:spTree>
    <p:extLst>
      <p:ext uri="{BB962C8B-B14F-4D97-AF65-F5344CB8AC3E}">
        <p14:creationId xmlns:p14="http://schemas.microsoft.com/office/powerpoint/2010/main" val="9864409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0466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113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398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1817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004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228865"/>
            <a:ext cx="1814512" cy="52162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5580" y="228865"/>
            <a:ext cx="5294313" cy="52162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668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25578" y="228865"/>
            <a:ext cx="7261225" cy="9525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447800" y="1333500"/>
            <a:ext cx="35433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0" y="1333500"/>
            <a:ext cx="35433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447800" y="3452814"/>
            <a:ext cx="35433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3500" y="3452814"/>
            <a:ext cx="35433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871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800600" y="5516563"/>
            <a:ext cx="4343400" cy="175946"/>
          </a:xfrm>
          <a:prstGeom prst="rect">
            <a:avLst/>
          </a:prstGeom>
          <a:noFill/>
          <a:ln w="12700">
            <a:noFill/>
            <a:miter lim="800000"/>
            <a:headEnd/>
            <a:tailEnd/>
          </a:ln>
          <a:effectLst/>
        </p:spPr>
        <p:txBody>
          <a:bodyPr lIns="90487" tIns="44450" rIns="90487" bIns="44450">
            <a:spAutoFit/>
          </a:bodyPr>
          <a:lstStyle>
            <a:lvl1pPr eaLnBrk="0" hangingPunct="0">
              <a:defRPr sz="2600" i="1">
                <a:solidFill>
                  <a:schemeClr val="tx1"/>
                </a:solidFill>
                <a:latin typeface="Tahoma" pitchFamily="34" charset="0"/>
                <a:ea typeface="MS PGothic" pitchFamily="34" charset="-128"/>
              </a:defRPr>
            </a:lvl1pPr>
            <a:lvl2pPr marL="742950" indent="-285750" eaLnBrk="0" hangingPunct="0">
              <a:defRPr sz="2600" i="1">
                <a:solidFill>
                  <a:schemeClr val="tx1"/>
                </a:solidFill>
                <a:latin typeface="Tahoma" pitchFamily="34" charset="0"/>
                <a:ea typeface="MS PGothic" pitchFamily="34" charset="-128"/>
              </a:defRPr>
            </a:lvl2pPr>
            <a:lvl3pPr marL="1143000" indent="-228600" eaLnBrk="0" hangingPunct="0">
              <a:defRPr sz="2600" i="1">
                <a:solidFill>
                  <a:schemeClr val="tx1"/>
                </a:solidFill>
                <a:latin typeface="Tahoma" pitchFamily="34" charset="0"/>
                <a:ea typeface="MS PGothic" pitchFamily="34" charset="-128"/>
              </a:defRPr>
            </a:lvl3pPr>
            <a:lvl4pPr marL="1600200" indent="-228600" eaLnBrk="0" hangingPunct="0">
              <a:defRPr sz="2600" i="1">
                <a:solidFill>
                  <a:schemeClr val="tx1"/>
                </a:solidFill>
                <a:latin typeface="Tahoma" pitchFamily="34" charset="0"/>
                <a:ea typeface="MS PGothic" pitchFamily="34" charset="-128"/>
              </a:defRPr>
            </a:lvl4pPr>
            <a:lvl5pPr marL="2057400" indent="-228600" eaLnBrk="0" hangingPunct="0">
              <a:defRPr sz="2600" i="1">
                <a:solidFill>
                  <a:schemeClr val="tx1"/>
                </a:solidFill>
                <a:latin typeface="Tahoma" pitchFamily="34" charset="0"/>
                <a:ea typeface="MS PGothic" pitchFamily="34" charset="-128"/>
              </a:defRPr>
            </a:lvl5pPr>
            <a:lvl6pPr marL="25146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6pPr>
            <a:lvl7pPr marL="29718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7pPr>
            <a:lvl8pPr marL="34290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8pPr>
            <a:lvl9pPr marL="38862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9pPr>
          </a:lstStyle>
          <a:p>
            <a:pPr algn="r" defTabSz="914400" eaLnBrk="1" hangingPunct="1">
              <a:lnSpc>
                <a:spcPct val="70000"/>
              </a:lnSpc>
              <a:spcBef>
                <a:spcPct val="50000"/>
              </a:spcBef>
            </a:pPr>
            <a:r>
              <a:rPr lang="en-US" sz="800" b="1" smtClean="0">
                <a:solidFill>
                  <a:srgbClr val="0066CC"/>
                </a:solidFill>
                <a:latin typeface="Verdana" pitchFamily="34" charset="0"/>
                <a:cs typeface="+mn-cs"/>
              </a:rPr>
              <a:t>Securing the Future of Your Data</a:t>
            </a:r>
            <a:r>
              <a:rPr lang="en-US" sz="800" i="0" baseline="30000" smtClean="0">
                <a:solidFill>
                  <a:srgbClr val="0066CC"/>
                </a:solidFill>
                <a:latin typeface="Arial" pitchFamily="34" charset="0"/>
                <a:cs typeface="+mn-cs"/>
              </a:rPr>
              <a:t>®</a:t>
            </a:r>
          </a:p>
        </p:txBody>
      </p:sp>
      <p:pic>
        <p:nvPicPr>
          <p:cNvPr id="3" name="Picture 13" descr="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 y="0"/>
            <a:ext cx="1382713" cy="57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592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
        <p:nvSpPr>
          <p:cNvPr id="3" name="Content Placeholder 2"/>
          <p:cNvSpPr>
            <a:spLocks noGrp="1"/>
          </p:cNvSpPr>
          <p:nvPr>
            <p:ph idx="1"/>
          </p:nvPr>
        </p:nvSpPr>
        <p:spPr>
          <a:xfrm>
            <a:off x="457200" y="1333500"/>
            <a:ext cx="8229600" cy="3771636"/>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864156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a:prstGeom prst="rect">
            <a:avLst/>
          </a:prstGeo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422261"/>
            <a:ext cx="7772400" cy="1250156"/>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ext uri="{BB962C8B-B14F-4D97-AF65-F5344CB8AC3E}">
        <p14:creationId xmlns:p14="http://schemas.microsoft.com/office/powerpoint/2010/main" val="42407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870481"/>
            <a:ext cx="4245240" cy="4527021"/>
          </a:xfrm>
        </p:spPr>
        <p:txBody>
          <a:bodyPr/>
          <a:lstStyle>
            <a:lvl1pPr>
              <a:defRPr sz="1600"/>
            </a:lvl1pPr>
            <a:lvl2pPr>
              <a:defRPr sz="1400"/>
            </a:lvl2pPr>
            <a:lvl3pPr>
              <a:defRPr sz="1200"/>
            </a:lvl3pPr>
            <a:lvl4pPr>
              <a:defRPr sz="1100"/>
            </a:lvl4pPr>
            <a:lvl5pPr>
              <a:defRPr sz="105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250" y="870481"/>
            <a:ext cx="4245239" cy="4527021"/>
          </a:xfrm>
        </p:spPr>
        <p:txBody>
          <a:bodyPr/>
          <a:lstStyle>
            <a:lvl1pPr>
              <a:defRPr sz="1600"/>
            </a:lvl1pPr>
            <a:lvl2pPr>
              <a:defRPr sz="1400"/>
            </a:lvl2pPr>
            <a:lvl3pPr>
              <a:defRPr sz="1200"/>
            </a:lvl3pPr>
            <a:lvl4pPr>
              <a:defRPr sz="1100"/>
            </a:lvl4pPr>
            <a:lvl5pPr>
              <a:defRPr sz="105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idx="10"/>
          </p:nvPr>
        </p:nvSpPr>
        <p:spPr/>
        <p:txBody>
          <a:bodyPr/>
          <a:lstStyle>
            <a:lvl1pPr>
              <a:defRPr/>
            </a:lvl1pPr>
          </a:lstStyle>
          <a:p>
            <a:pPr>
              <a:defRPr/>
            </a:pPr>
            <a:fld id="{117D469A-896B-924E-BCB5-504F91C6BA71}" type="slidenum">
              <a:rPr lang="en-US" smtClean="0"/>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smtClean="0"/>
              <a:t>Amplidata Confidential</a:t>
            </a:r>
            <a:endParaRPr lang="en-US" dirty="0"/>
          </a:p>
        </p:txBody>
      </p:sp>
      <p:sp>
        <p:nvSpPr>
          <p:cNvPr id="7" name="Date Placeholder 3"/>
          <p:cNvSpPr>
            <a:spLocks noGrp="1"/>
          </p:cNvSpPr>
          <p:nvPr>
            <p:ph type="dt" sz="half" idx="12"/>
          </p:nvPr>
        </p:nvSpPr>
        <p:spPr>
          <a:xfrm>
            <a:off x="0" y="5524500"/>
            <a:ext cx="1447800" cy="1905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fld id="{7A8D4A42-E215-4F5E-8B3E-8662F1AF6EBC}" type="datetime1">
              <a:rPr lang="en-US" smtClean="0"/>
              <a:t>7/2/2012</a:t>
            </a:fld>
            <a:endParaRPr lang="en-US" dirty="0"/>
          </a:p>
        </p:txBody>
      </p:sp>
    </p:spTree>
    <p:extLst>
      <p:ext uri="{BB962C8B-B14F-4D97-AF65-F5344CB8AC3E}">
        <p14:creationId xmlns:p14="http://schemas.microsoft.com/office/powerpoint/2010/main" val="334570835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419959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279262"/>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8" y="1279262"/>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8"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938519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Tree>
    <p:extLst>
      <p:ext uri="{BB962C8B-B14F-4D97-AF65-F5344CB8AC3E}">
        <p14:creationId xmlns:p14="http://schemas.microsoft.com/office/powerpoint/2010/main" val="3205274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948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a:prstGeom prst="rect">
            <a:avLst/>
          </a:prstGeo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3" y="1195918"/>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325844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lang="en-US" noProof="0" smtClean="0"/>
          </a:p>
        </p:txBody>
      </p:sp>
      <p:sp>
        <p:nvSpPr>
          <p:cNvPr id="4" name="Text Placeholder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3451718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a:xfrm>
            <a:off x="457200" y="1333500"/>
            <a:ext cx="8229600" cy="3771636"/>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880476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a:prstGeom prst="rect">
            <a:avLst/>
          </a:prstGeo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28866"/>
            <a:ext cx="6019800" cy="4876271"/>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917392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6"/>
            <a:ext cx="8229600" cy="4876271"/>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854659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it-IT" smtClean="0"/>
              <a:t>Fare clic per modificare stile</a:t>
            </a:r>
            <a:endParaRPr lang="en-US"/>
          </a:p>
        </p:txBody>
      </p:sp>
      <p:sp>
        <p:nvSpPr>
          <p:cNvPr id="3" name="Text Placeholder 2"/>
          <p:cNvSpPr>
            <a:spLocks noGrp="1"/>
          </p:cNvSpPr>
          <p:nvPr>
            <p:ph type="body" sz="half" idx="1"/>
          </p:nvPr>
        </p:nvSpPr>
        <p:spPr>
          <a:xfrm>
            <a:off x="457200" y="1333500"/>
            <a:ext cx="4038600" cy="3771636"/>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quarter" idx="2"/>
          </p:nvPr>
        </p:nvSpPr>
        <p:spPr>
          <a:xfrm>
            <a:off x="4648200" y="1333501"/>
            <a:ext cx="4038600" cy="1821657"/>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Content Placeholder 4"/>
          <p:cNvSpPr>
            <a:spLocks noGrp="1"/>
          </p:cNvSpPr>
          <p:nvPr>
            <p:ph sz="quarter" idx="3"/>
          </p:nvPr>
        </p:nvSpPr>
        <p:spPr>
          <a:xfrm>
            <a:off x="4648200" y="3282158"/>
            <a:ext cx="4038600" cy="1822979"/>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04867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7" y="59537"/>
            <a:ext cx="6095997" cy="689239"/>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DA7F0A19-48BC-9747-8FA6-312F3A99F118}" type="slidenum">
              <a:rPr lang="en-US" smtClean="0"/>
              <a:pPr>
                <a:defRPr/>
              </a:pPr>
              <a:t>‹#›</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smtClean="0"/>
              <a:t>Amplidata Confidential</a:t>
            </a:r>
            <a:endParaRPr lang="en-US" dirty="0"/>
          </a:p>
        </p:txBody>
      </p:sp>
      <p:sp>
        <p:nvSpPr>
          <p:cNvPr id="5" name="Date Placeholder 3"/>
          <p:cNvSpPr>
            <a:spLocks noGrp="1"/>
          </p:cNvSpPr>
          <p:nvPr>
            <p:ph type="dt" sz="half" idx="2"/>
          </p:nvPr>
        </p:nvSpPr>
        <p:spPr>
          <a:xfrm>
            <a:off x="0" y="5524500"/>
            <a:ext cx="1447800" cy="1905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fld id="{3843E905-04A7-4F31-8EB9-147C6BE30B34}" type="datetime1">
              <a:rPr lang="en-US" smtClean="0"/>
              <a:t>7/2/2012</a:t>
            </a:fld>
            <a:endParaRPr lang="en-US" dirty="0"/>
          </a:p>
        </p:txBody>
      </p:sp>
    </p:spTree>
    <p:extLst>
      <p:ext uri="{BB962C8B-B14F-4D97-AF65-F5344CB8AC3E}">
        <p14:creationId xmlns:p14="http://schemas.microsoft.com/office/powerpoint/2010/main" val="10769582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865"/>
            <a:ext cx="8229600" cy="952500"/>
          </a:xfrm>
          <a:prstGeom prst="rect">
            <a:avLst/>
          </a:prstGeom>
        </p:spPr>
        <p:txBody>
          <a:bodyPr/>
          <a:lstStyle/>
          <a:p>
            <a:r>
              <a:rPr lang="it-IT" smtClean="0"/>
              <a:t>Fare clic per modificare stile</a:t>
            </a:r>
            <a:endParaRPr lang="en-US"/>
          </a:p>
        </p:txBody>
      </p:sp>
      <p:sp>
        <p:nvSpPr>
          <p:cNvPr id="3" name="Content Placeholder 2"/>
          <p:cNvSpPr>
            <a:spLocks noGrp="1"/>
          </p:cNvSpPr>
          <p:nvPr>
            <p:ph sz="quarter" idx="1"/>
          </p:nvPr>
        </p:nvSpPr>
        <p:spPr>
          <a:xfrm>
            <a:off x="457200" y="1333501"/>
            <a:ext cx="4038600" cy="1821657"/>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quarter" idx="2"/>
          </p:nvPr>
        </p:nvSpPr>
        <p:spPr>
          <a:xfrm>
            <a:off x="4648200" y="1333501"/>
            <a:ext cx="4038600" cy="1821657"/>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Content Placeholder 4"/>
          <p:cNvSpPr>
            <a:spLocks noGrp="1"/>
          </p:cNvSpPr>
          <p:nvPr>
            <p:ph sz="quarter" idx="3"/>
          </p:nvPr>
        </p:nvSpPr>
        <p:spPr>
          <a:xfrm>
            <a:off x="457200" y="3282158"/>
            <a:ext cx="4038600" cy="1822979"/>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Content Placeholder 5"/>
          <p:cNvSpPr>
            <a:spLocks noGrp="1"/>
          </p:cNvSpPr>
          <p:nvPr>
            <p:ph sz="quarter" idx="4"/>
          </p:nvPr>
        </p:nvSpPr>
        <p:spPr>
          <a:xfrm>
            <a:off x="4648200" y="3282158"/>
            <a:ext cx="4038600" cy="1822979"/>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988235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over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4553"/>
            <a:ext cx="9172575" cy="570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lette_fluttuanti"/>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86701" y="361157"/>
            <a:ext cx="739775" cy="5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_tag_w300.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6063" y="264584"/>
            <a:ext cx="28575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Grp="1" noChangeArrowheads="1"/>
          </p:cNvSpPr>
          <p:nvPr>
            <p:ph type="ctrTitle"/>
          </p:nvPr>
        </p:nvSpPr>
        <p:spPr>
          <a:xfrm>
            <a:off x="3241676" y="1775355"/>
            <a:ext cx="5216525" cy="1225021"/>
          </a:xfrm>
        </p:spPr>
        <p:txBody>
          <a:bodyPr/>
          <a:lstStyle>
            <a:lvl1pPr algn="l">
              <a:defRPr>
                <a:solidFill>
                  <a:srgbClr val="0066CC"/>
                </a:solidFill>
              </a:defRPr>
            </a:lvl1pPr>
          </a:lstStyle>
          <a:p>
            <a:r>
              <a:rPr lang="en-US"/>
              <a:t>Click to edit Master title style</a:t>
            </a:r>
          </a:p>
        </p:txBody>
      </p:sp>
      <p:sp>
        <p:nvSpPr>
          <p:cNvPr id="73731" name="Rectangle 3"/>
          <p:cNvSpPr>
            <a:spLocks noGrp="1" noChangeArrowheads="1"/>
          </p:cNvSpPr>
          <p:nvPr>
            <p:ph type="subTitle" idx="1"/>
          </p:nvPr>
        </p:nvSpPr>
        <p:spPr>
          <a:xfrm>
            <a:off x="3816350" y="3238500"/>
            <a:ext cx="3956050" cy="1460500"/>
          </a:xfrm>
        </p:spPr>
        <p:txBody>
          <a:bodyPr/>
          <a:lstStyle>
            <a:lvl1pPr marL="0" indent="0">
              <a:buFontTx/>
              <a:buNone/>
              <a:defRPr sz="1800" b="1"/>
            </a:lvl1pPr>
          </a:lstStyle>
          <a:p>
            <a:r>
              <a:rPr lang="en-US"/>
              <a:t>Name</a:t>
            </a:r>
          </a:p>
          <a:p>
            <a:r>
              <a:rPr lang="en-US"/>
              <a:t>Title</a:t>
            </a:r>
          </a:p>
        </p:txBody>
      </p:sp>
    </p:spTree>
    <p:extLst>
      <p:ext uri="{BB962C8B-B14F-4D97-AF65-F5344CB8AC3E}">
        <p14:creationId xmlns:p14="http://schemas.microsoft.com/office/powerpoint/2010/main" val="2819029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96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89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333500"/>
            <a:ext cx="3543300"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33500"/>
            <a:ext cx="3543300"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636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72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6021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474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5589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540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EB943870-E3A6-7048-B16F-44758994BD53}" type="slidenum">
              <a:rPr lang="en-US" smtClean="0"/>
              <a:pPr>
                <a:defRPr/>
              </a:pPr>
              <a:t>‹#›</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Amplidata Confidential</a:t>
            </a:r>
            <a:endParaRPr lang="en-US" dirty="0"/>
          </a:p>
        </p:txBody>
      </p:sp>
      <p:sp>
        <p:nvSpPr>
          <p:cNvPr id="4" name="Date Placeholder 3"/>
          <p:cNvSpPr>
            <a:spLocks noGrp="1"/>
          </p:cNvSpPr>
          <p:nvPr>
            <p:ph type="dt" sz="half" idx="2"/>
          </p:nvPr>
        </p:nvSpPr>
        <p:spPr>
          <a:xfrm>
            <a:off x="0" y="5524500"/>
            <a:ext cx="1447800" cy="1905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fld id="{EA445108-40B1-4D62-BCBB-8B9F9796A8E9}" type="datetime1">
              <a:rPr lang="en-US" smtClean="0"/>
              <a:t>7/2/2012</a:t>
            </a:fld>
            <a:endParaRPr lang="en-US" dirty="0"/>
          </a:p>
        </p:txBody>
      </p:sp>
    </p:spTree>
    <p:extLst>
      <p:ext uri="{BB962C8B-B14F-4D97-AF65-F5344CB8AC3E}">
        <p14:creationId xmlns:p14="http://schemas.microsoft.com/office/powerpoint/2010/main" val="106902154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4909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228865"/>
            <a:ext cx="1814512" cy="52162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5576" y="228865"/>
            <a:ext cx="5294313" cy="52162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915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25576" y="228865"/>
            <a:ext cx="7261225" cy="9525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447800" y="1333500"/>
            <a:ext cx="35433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0" y="1333500"/>
            <a:ext cx="35433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447800" y="3452813"/>
            <a:ext cx="35433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3500" y="3452813"/>
            <a:ext cx="35433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8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481"/>
              </a:spcBef>
              <a:buClr>
                <a:srgbClr val="003366"/>
              </a:buClr>
              <a:buFont typeface="Arial" pitchFamily="34" charset="0"/>
              <a:buChar char="•"/>
              <a:defRPr/>
            </a:lvl1pPr>
            <a:lvl2pPr marL="641040" indent="-274731">
              <a:buClr>
                <a:srgbClr val="003366"/>
              </a:buClr>
              <a:buFont typeface="Arial" pitchFamily="34" charset="0"/>
              <a:buChar char="•"/>
              <a:defRPr/>
            </a:lvl2pPr>
            <a:lvl3pPr marL="961560" indent="-228943">
              <a:buClr>
                <a:srgbClr val="003366"/>
              </a:buClr>
              <a:buFont typeface="Arial" pitchFamily="34" charset="0"/>
              <a:buChar char="•"/>
              <a:defRPr/>
            </a:lvl3pPr>
            <a:lvl4pPr marL="1327869" indent="-228943">
              <a:buClr>
                <a:srgbClr val="003366"/>
              </a:buClr>
              <a:buFont typeface="Arial" pitchFamily="34" charset="0"/>
              <a:buChar char="•"/>
              <a:defRPr/>
            </a:lvl4pPr>
            <a:lvl5pPr marL="1694177" indent="-228943">
              <a:buClr>
                <a:srgbClr val="003366"/>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46DA649B-A69E-9145-B099-43F07D52B1EC}" type="slidenum">
              <a:rPr lang="en-US"/>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smtClean="0"/>
              <a:t>Amplidata Confidential</a:t>
            </a:r>
            <a:endParaRPr lang="en-US" dirty="0"/>
          </a:p>
        </p:txBody>
      </p:sp>
      <p:sp>
        <p:nvSpPr>
          <p:cNvPr id="6" name="Date Placeholder 3"/>
          <p:cNvSpPr>
            <a:spLocks noGrp="1"/>
          </p:cNvSpPr>
          <p:nvPr>
            <p:ph type="dt" sz="half" idx="2"/>
          </p:nvPr>
        </p:nvSpPr>
        <p:spPr>
          <a:xfrm>
            <a:off x="0" y="5524500"/>
            <a:ext cx="1447800" cy="1905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fld id="{B8FB7298-3D2F-490E-8725-67E35BD3C1A9}" type="datetime1">
              <a:rPr lang="en-US" smtClean="0"/>
              <a:t>7/2/2012</a:t>
            </a:fld>
            <a:endParaRPr lang="en-US" dirty="0"/>
          </a:p>
        </p:txBody>
      </p:sp>
    </p:spTree>
    <p:extLst>
      <p:ext uri="{BB962C8B-B14F-4D97-AF65-F5344CB8AC3E}">
        <p14:creationId xmlns:p14="http://schemas.microsoft.com/office/powerpoint/2010/main" val="36644330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22261"/>
            <a:ext cx="7772136" cy="1250156"/>
          </a:xfrm>
        </p:spPr>
        <p:txBody>
          <a:bodyPr anchor="b"/>
          <a:lstStyle>
            <a:lvl1pPr marL="0" indent="0">
              <a:buNone/>
              <a:defRPr sz="2200"/>
            </a:lvl1pPr>
            <a:lvl2pPr marL="366309" indent="0">
              <a:buNone/>
              <a:defRPr sz="1400"/>
            </a:lvl2pPr>
            <a:lvl3pPr marL="732617" indent="0">
              <a:buNone/>
              <a:defRPr sz="1300"/>
            </a:lvl3pPr>
            <a:lvl4pPr marL="1098926" indent="0">
              <a:buNone/>
              <a:defRPr sz="1100"/>
            </a:lvl4pPr>
            <a:lvl5pPr marL="1465235" indent="0">
              <a:buNone/>
              <a:defRPr sz="1100"/>
            </a:lvl5pPr>
            <a:lvl6pPr marL="1831543" indent="0">
              <a:buNone/>
              <a:defRPr sz="1100"/>
            </a:lvl6pPr>
            <a:lvl7pPr marL="2197852" indent="0">
              <a:buNone/>
              <a:defRPr sz="1100"/>
            </a:lvl7pPr>
            <a:lvl8pPr marL="2564160" indent="0">
              <a:buNone/>
              <a:defRPr sz="1100"/>
            </a:lvl8pPr>
            <a:lvl9pPr marL="2930469" indent="0">
              <a:buNone/>
              <a:defRPr sz="1100"/>
            </a:lvl9pPr>
          </a:lstStyle>
          <a:p>
            <a:pPr lvl="0"/>
            <a:r>
              <a:rPr lang="en-US" dirty="0" smtClean="0"/>
              <a:t>Click to edit Master text styles</a:t>
            </a:r>
          </a:p>
        </p:txBody>
      </p:sp>
      <p:sp>
        <p:nvSpPr>
          <p:cNvPr id="4" name="Rectangle 5"/>
          <p:cNvSpPr>
            <a:spLocks noGrp="1" noChangeArrowheads="1"/>
          </p:cNvSpPr>
          <p:nvPr>
            <p:ph type="sldNum" idx="10"/>
          </p:nvPr>
        </p:nvSpPr>
        <p:spPr/>
        <p:txBody>
          <a:bodyPr/>
          <a:lstStyle>
            <a:lvl1pPr>
              <a:defRPr/>
            </a:lvl1pPr>
          </a:lstStyle>
          <a:p>
            <a:pPr>
              <a:defRPr/>
            </a:pPr>
            <a:fld id="{2F306EA7-B47E-FB4F-84F2-77CE38095AE5}" type="slidenum">
              <a:rPr lang="en-US"/>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smtClean="0"/>
              <a:t>Amplidata Confidential</a:t>
            </a:r>
            <a:endParaRPr lang="en-US" dirty="0"/>
          </a:p>
        </p:txBody>
      </p:sp>
      <p:sp>
        <p:nvSpPr>
          <p:cNvPr id="6" name="Date Placeholder 3"/>
          <p:cNvSpPr>
            <a:spLocks noGrp="1"/>
          </p:cNvSpPr>
          <p:nvPr>
            <p:ph type="dt" sz="half" idx="2"/>
          </p:nvPr>
        </p:nvSpPr>
        <p:spPr>
          <a:xfrm>
            <a:off x="0" y="5524500"/>
            <a:ext cx="1447800" cy="1905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fld id="{4587DC8D-1A40-4920-8B41-44DE6EB6592E}" type="datetime1">
              <a:rPr lang="en-US" smtClean="0"/>
              <a:t>7/2/2012</a:t>
            </a:fld>
            <a:endParaRPr lang="en-US" dirty="0"/>
          </a:p>
        </p:txBody>
      </p:sp>
    </p:spTree>
    <p:extLst>
      <p:ext uri="{BB962C8B-B14F-4D97-AF65-F5344CB8AC3E}">
        <p14:creationId xmlns:p14="http://schemas.microsoft.com/office/powerpoint/2010/main" val="25558666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572000"/>
            <a:ext cx="7659687" cy="973667"/>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210719"/>
            <a:ext cx="6135687" cy="13612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A259E-34DF-40AF-9953-7EBB85125805}" type="datetime1">
              <a:rPr lang="en-US" smtClean="0"/>
              <a:t>7/2/2012</a:t>
            </a:fld>
            <a:endParaRPr lang="en-US"/>
          </a:p>
        </p:txBody>
      </p:sp>
      <p:sp>
        <p:nvSpPr>
          <p:cNvPr id="5" name="Footer Placeholder 4"/>
          <p:cNvSpPr>
            <a:spLocks noGrp="1"/>
          </p:cNvSpPr>
          <p:nvPr>
            <p:ph type="ftr" sz="quarter" idx="11"/>
          </p:nvPr>
        </p:nvSpPr>
        <p:spPr/>
        <p:txBody>
          <a:bodyPr/>
          <a:lstStyle/>
          <a:p>
            <a:r>
              <a:rPr lang="en-US" smtClean="0"/>
              <a:t>Amplidata Confidential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907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8.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8.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AutoShape 1"/>
          <p:cNvSpPr>
            <a:spLocks noChangeArrowheads="1"/>
          </p:cNvSpPr>
          <p:nvPr/>
        </p:nvSpPr>
        <p:spPr bwMode="auto">
          <a:xfrm>
            <a:off x="0" y="5"/>
            <a:ext cx="9144000" cy="780521"/>
          </a:xfrm>
          <a:prstGeom prst="roundRect">
            <a:avLst>
              <a:gd name="adj" fmla="val 0"/>
            </a:avLst>
          </a:prstGeom>
          <a:solidFill>
            <a:schemeClr val="tx2"/>
          </a:solidFill>
          <a:ln w="9525">
            <a:solidFill>
              <a:srgbClr val="202942"/>
            </a:solidFill>
            <a:round/>
            <a:headEnd/>
            <a:tailEnd/>
          </a:ln>
        </p:spPr>
        <p:txBody>
          <a:bodyPr wrap="none" lIns="73262" tIns="36631" rIns="73262" bIns="36631" anchor="ctr"/>
          <a:lstStyle/>
          <a:p>
            <a:pPr defTabSz="366309">
              <a:buClr>
                <a:srgbClr val="000000"/>
              </a:buClr>
              <a:buSzPct val="100000"/>
              <a:buFont typeface="Times New Roman" pitchFamily="18" charset="0"/>
              <a:buNone/>
            </a:pPr>
            <a:endParaRPr lang="en-US" dirty="0">
              <a:solidFill>
                <a:srgbClr val="FFFFFF"/>
              </a:solidFill>
            </a:endParaRPr>
          </a:p>
        </p:txBody>
      </p:sp>
      <p:sp>
        <p:nvSpPr>
          <p:cNvPr id="1027" name="Rectangle 3"/>
          <p:cNvSpPr>
            <a:spLocks noGrp="1" noChangeArrowheads="1"/>
          </p:cNvSpPr>
          <p:nvPr>
            <p:ph type="title"/>
          </p:nvPr>
        </p:nvSpPr>
        <p:spPr bwMode="auto">
          <a:xfrm>
            <a:off x="381000" y="59537"/>
            <a:ext cx="6032500" cy="689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the title text format</a:t>
            </a:r>
          </a:p>
        </p:txBody>
      </p:sp>
      <p:sp>
        <p:nvSpPr>
          <p:cNvPr id="1028" name="Rectangle 4"/>
          <p:cNvSpPr>
            <a:spLocks noGrp="1" noChangeArrowheads="1"/>
          </p:cNvSpPr>
          <p:nvPr>
            <p:ph type="body" idx="1"/>
          </p:nvPr>
        </p:nvSpPr>
        <p:spPr bwMode="auto">
          <a:xfrm>
            <a:off x="381005" y="889000"/>
            <a:ext cx="8617479"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2" name="Rectangle 5"/>
          <p:cNvSpPr>
            <a:spLocks noGrp="1" noChangeArrowheads="1"/>
          </p:cNvSpPr>
          <p:nvPr>
            <p:ph type="sldNum"/>
          </p:nvPr>
        </p:nvSpPr>
        <p:spPr bwMode="auto">
          <a:xfrm>
            <a:off x="7248261" y="5553604"/>
            <a:ext cx="1750218" cy="127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73262" tIns="36631" rIns="73262" bIns="36631" rtlCol="0" anchor="ctr"/>
          <a:lstStyle>
            <a:lvl1pPr algn="r">
              <a:buClr>
                <a:srgbClr val="000000"/>
              </a:buClr>
              <a:buSzPct val="100000"/>
              <a:buFont typeface="Times New Roman" pitchFamily="16" charset="0"/>
              <a:buNone/>
              <a:defRPr lang="en-US" sz="800">
                <a:solidFill>
                  <a:schemeClr val="tx1"/>
                </a:solidFill>
                <a:latin typeface="+mn-lt"/>
                <a:ea typeface="+mn-ea"/>
                <a:cs typeface="DejaVu Sans" charset="0"/>
              </a:defRPr>
            </a:lvl1pPr>
          </a:lstStyle>
          <a:p>
            <a:pPr>
              <a:defRPr/>
            </a:pPr>
            <a:fld id="{EB943870-E3A6-7048-B16F-44758994BD53}" type="slidenum">
              <a:rPr lang="en-US" smtClean="0"/>
              <a:pPr>
                <a:defRPr/>
              </a:pPr>
              <a:t>‹#›</a:t>
            </a:fld>
            <a:endParaRPr lang="en-US" dirty="0"/>
          </a:p>
        </p:txBody>
      </p:sp>
      <p:sp>
        <p:nvSpPr>
          <p:cNvPr id="3" name="Footer Placeholder 2"/>
          <p:cNvSpPr>
            <a:spLocks noGrp="1"/>
          </p:cNvSpPr>
          <p:nvPr>
            <p:ph type="ftr" sz="quarter" idx="3"/>
          </p:nvPr>
        </p:nvSpPr>
        <p:spPr>
          <a:xfrm>
            <a:off x="2209805" y="5524501"/>
            <a:ext cx="4724399" cy="156104"/>
          </a:xfrm>
          <a:prstGeom prst="rect">
            <a:avLst/>
          </a:prstGeom>
        </p:spPr>
        <p:txBody>
          <a:bodyPr vert="horz" lIns="73262" tIns="36631" rIns="73262" bIns="36631" rtlCol="0" anchor="ctr"/>
          <a:lstStyle>
            <a:lvl1pPr algn="ctr">
              <a:buClr>
                <a:srgbClr val="000000"/>
              </a:buClr>
              <a:buSzPct val="100000"/>
              <a:buFont typeface="Times New Roman" pitchFamily="16" charset="0"/>
              <a:buNone/>
              <a:defRPr sz="800">
                <a:solidFill>
                  <a:schemeClr val="tx1"/>
                </a:solidFill>
                <a:latin typeface="+mn-lt"/>
                <a:ea typeface="+mn-ea"/>
                <a:cs typeface="DejaVu Sans" charset="0"/>
              </a:defRPr>
            </a:lvl1pPr>
          </a:lstStyle>
          <a:p>
            <a:pPr>
              <a:defRPr/>
            </a:pPr>
            <a:r>
              <a:rPr lang="en-US" dirty="0" smtClean="0"/>
              <a:t>Amplidata Confidential</a:t>
            </a:r>
            <a:endParaRPr lang="en-US" dirty="0"/>
          </a:p>
        </p:txBody>
      </p:sp>
      <p:pic>
        <p:nvPicPr>
          <p:cNvPr id="1031" name="Picture 4"/>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459803" y="5"/>
            <a:ext cx="2696104" cy="78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0" y="5524500"/>
            <a:ext cx="1447800" cy="1905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fld id="{ADC9670D-670B-4CC0-8685-6E679BB71D43}" type="datetime1">
              <a:rPr lang="en-US" smtClean="0"/>
              <a:t>7/2/2012</a:t>
            </a:fld>
            <a:endParaRPr lang="en-US" dirty="0"/>
          </a:p>
        </p:txBody>
      </p:sp>
    </p:spTree>
    <p:extLst>
      <p:ext uri="{BB962C8B-B14F-4D97-AF65-F5344CB8AC3E}">
        <p14:creationId xmlns:p14="http://schemas.microsoft.com/office/powerpoint/2010/main" val="2979068895"/>
      </p:ext>
    </p:extLst>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44" r:id="rId7"/>
    <p:sldLayoutId id="2147484745" r:id="rId8"/>
    <p:sldLayoutId id="2147484815" r:id="rId9"/>
    <p:sldLayoutId id="2147484816" r:id="rId10"/>
  </p:sldLayoutIdLst>
  <p:timing>
    <p:tnLst>
      <p:par>
        <p:cTn id="1" dur="indefinite" restart="never" nodeType="tmRoot"/>
      </p:par>
    </p:tnLst>
  </p:timing>
  <p:hf hdr="0" dt="0"/>
  <p:txStyles>
    <p:titleStyle>
      <a:lvl1pPr algn="l" defTabSz="366309" rtl="0" eaLnBrk="1" fontAlgn="base" hangingPunct="1">
        <a:lnSpc>
          <a:spcPct val="104000"/>
        </a:lnSpc>
        <a:spcBef>
          <a:spcPct val="0"/>
        </a:spcBef>
        <a:spcAft>
          <a:spcPct val="0"/>
        </a:spcAft>
        <a:buClr>
          <a:srgbClr val="000000"/>
        </a:buClr>
        <a:buSzPct val="100000"/>
        <a:buFont typeface="Times New Roman" pitchFamily="18" charset="0"/>
        <a:defRPr sz="2200">
          <a:solidFill>
            <a:srgbClr val="FFFFFF"/>
          </a:solidFill>
          <a:latin typeface="+mj-lt"/>
          <a:ea typeface="DejaVu Sans" pitchFamily="34" charset="2"/>
          <a:cs typeface="+mj-cs"/>
        </a:defRPr>
      </a:lvl1pPr>
      <a:lvl2pPr algn="l" defTabSz="366309" rtl="0" eaLnBrk="1" fontAlgn="base" hangingPunct="1">
        <a:lnSpc>
          <a:spcPct val="104000"/>
        </a:lnSpc>
        <a:spcBef>
          <a:spcPct val="0"/>
        </a:spcBef>
        <a:spcAft>
          <a:spcPct val="0"/>
        </a:spcAft>
        <a:buClr>
          <a:srgbClr val="000000"/>
        </a:buClr>
        <a:buSzPct val="100000"/>
        <a:buFont typeface="Times New Roman" pitchFamily="18" charset="0"/>
        <a:defRPr sz="2200">
          <a:solidFill>
            <a:srgbClr val="FFFFFF"/>
          </a:solidFill>
          <a:latin typeface="Trebuchet MS" pitchFamily="32" charset="0"/>
          <a:ea typeface="DejaVu Sans" pitchFamily="34" charset="2"/>
          <a:cs typeface="DejaVu Sans" charset="0"/>
        </a:defRPr>
      </a:lvl2pPr>
      <a:lvl3pPr algn="l" defTabSz="366309" rtl="0" eaLnBrk="1" fontAlgn="base" hangingPunct="1">
        <a:lnSpc>
          <a:spcPct val="104000"/>
        </a:lnSpc>
        <a:spcBef>
          <a:spcPct val="0"/>
        </a:spcBef>
        <a:spcAft>
          <a:spcPct val="0"/>
        </a:spcAft>
        <a:buClr>
          <a:srgbClr val="000000"/>
        </a:buClr>
        <a:buSzPct val="100000"/>
        <a:buFont typeface="Times New Roman" pitchFamily="18" charset="0"/>
        <a:defRPr sz="2200">
          <a:solidFill>
            <a:srgbClr val="FFFFFF"/>
          </a:solidFill>
          <a:latin typeface="Trebuchet MS" pitchFamily="32" charset="0"/>
          <a:ea typeface="DejaVu Sans" pitchFamily="34" charset="2"/>
          <a:cs typeface="DejaVu Sans" charset="0"/>
        </a:defRPr>
      </a:lvl3pPr>
      <a:lvl4pPr algn="l" defTabSz="366309" rtl="0" eaLnBrk="1" fontAlgn="base" hangingPunct="1">
        <a:lnSpc>
          <a:spcPct val="104000"/>
        </a:lnSpc>
        <a:spcBef>
          <a:spcPct val="0"/>
        </a:spcBef>
        <a:spcAft>
          <a:spcPct val="0"/>
        </a:spcAft>
        <a:buClr>
          <a:srgbClr val="000000"/>
        </a:buClr>
        <a:buSzPct val="100000"/>
        <a:buFont typeface="Times New Roman" pitchFamily="18" charset="0"/>
        <a:defRPr sz="2200">
          <a:solidFill>
            <a:srgbClr val="FFFFFF"/>
          </a:solidFill>
          <a:latin typeface="Trebuchet MS" pitchFamily="32" charset="0"/>
          <a:ea typeface="DejaVu Sans" pitchFamily="34" charset="2"/>
          <a:cs typeface="DejaVu Sans" charset="0"/>
        </a:defRPr>
      </a:lvl4pPr>
      <a:lvl5pPr algn="l" defTabSz="366309" rtl="0" eaLnBrk="1" fontAlgn="base" hangingPunct="1">
        <a:lnSpc>
          <a:spcPct val="104000"/>
        </a:lnSpc>
        <a:spcBef>
          <a:spcPct val="0"/>
        </a:spcBef>
        <a:spcAft>
          <a:spcPct val="0"/>
        </a:spcAft>
        <a:buClr>
          <a:srgbClr val="000000"/>
        </a:buClr>
        <a:buSzPct val="100000"/>
        <a:buFont typeface="Times New Roman" pitchFamily="18" charset="0"/>
        <a:defRPr sz="2200">
          <a:solidFill>
            <a:srgbClr val="FFFFFF"/>
          </a:solidFill>
          <a:latin typeface="Trebuchet MS" pitchFamily="32" charset="0"/>
          <a:ea typeface="DejaVu Sans" pitchFamily="34" charset="2"/>
          <a:cs typeface="DejaVu Sans" charset="0"/>
        </a:defRPr>
      </a:lvl5pPr>
      <a:lvl6pPr marL="2014698" indent="-183154" algn="l" defTabSz="366309" rtl="0" eaLnBrk="1" fontAlgn="base" hangingPunct="1">
        <a:lnSpc>
          <a:spcPct val="104000"/>
        </a:lnSpc>
        <a:spcBef>
          <a:spcPct val="0"/>
        </a:spcBef>
        <a:spcAft>
          <a:spcPct val="0"/>
        </a:spcAft>
        <a:buClr>
          <a:srgbClr val="000000"/>
        </a:buClr>
        <a:buSzPct val="100000"/>
        <a:buFont typeface="Times New Roman" pitchFamily="16" charset="0"/>
        <a:defRPr sz="2200">
          <a:solidFill>
            <a:srgbClr val="FFFFFF"/>
          </a:solidFill>
          <a:latin typeface="Trebuchet MS" pitchFamily="32" charset="0"/>
          <a:cs typeface="DejaVu Sans" charset="0"/>
        </a:defRPr>
      </a:lvl6pPr>
      <a:lvl7pPr marL="2381006" indent="-183154" algn="l" defTabSz="366309" rtl="0" eaLnBrk="1" fontAlgn="base" hangingPunct="1">
        <a:lnSpc>
          <a:spcPct val="104000"/>
        </a:lnSpc>
        <a:spcBef>
          <a:spcPct val="0"/>
        </a:spcBef>
        <a:spcAft>
          <a:spcPct val="0"/>
        </a:spcAft>
        <a:buClr>
          <a:srgbClr val="000000"/>
        </a:buClr>
        <a:buSzPct val="100000"/>
        <a:buFont typeface="Times New Roman" pitchFamily="16" charset="0"/>
        <a:defRPr sz="2200">
          <a:solidFill>
            <a:srgbClr val="FFFFFF"/>
          </a:solidFill>
          <a:latin typeface="Trebuchet MS" pitchFamily="32" charset="0"/>
          <a:cs typeface="DejaVu Sans" charset="0"/>
        </a:defRPr>
      </a:lvl7pPr>
      <a:lvl8pPr marL="2747315" indent="-183154" algn="l" defTabSz="366309" rtl="0" eaLnBrk="1" fontAlgn="base" hangingPunct="1">
        <a:lnSpc>
          <a:spcPct val="104000"/>
        </a:lnSpc>
        <a:spcBef>
          <a:spcPct val="0"/>
        </a:spcBef>
        <a:spcAft>
          <a:spcPct val="0"/>
        </a:spcAft>
        <a:buClr>
          <a:srgbClr val="000000"/>
        </a:buClr>
        <a:buSzPct val="100000"/>
        <a:buFont typeface="Times New Roman" pitchFamily="16" charset="0"/>
        <a:defRPr sz="2200">
          <a:solidFill>
            <a:srgbClr val="FFFFFF"/>
          </a:solidFill>
          <a:latin typeface="Trebuchet MS" pitchFamily="32" charset="0"/>
          <a:cs typeface="DejaVu Sans" charset="0"/>
        </a:defRPr>
      </a:lvl8pPr>
      <a:lvl9pPr marL="3113623" indent="-183154" algn="l" defTabSz="366309" rtl="0" eaLnBrk="1" fontAlgn="base" hangingPunct="1">
        <a:lnSpc>
          <a:spcPct val="104000"/>
        </a:lnSpc>
        <a:spcBef>
          <a:spcPct val="0"/>
        </a:spcBef>
        <a:spcAft>
          <a:spcPct val="0"/>
        </a:spcAft>
        <a:buClr>
          <a:srgbClr val="000000"/>
        </a:buClr>
        <a:buSzPct val="100000"/>
        <a:buFont typeface="Times New Roman" pitchFamily="16" charset="0"/>
        <a:defRPr sz="2200">
          <a:solidFill>
            <a:srgbClr val="FFFFFF"/>
          </a:solidFill>
          <a:latin typeface="Trebuchet MS" pitchFamily="32" charset="0"/>
          <a:cs typeface="DejaVu Sans" charset="0"/>
        </a:defRPr>
      </a:lvl9pPr>
    </p:titleStyle>
    <p:bodyStyle>
      <a:lvl1pPr marL="274731" indent="-274731" algn="l" defTabSz="366309" rtl="0" eaLnBrk="1" fontAlgn="base" hangingPunct="1">
        <a:lnSpc>
          <a:spcPct val="101000"/>
        </a:lnSpc>
        <a:spcBef>
          <a:spcPts val="240"/>
        </a:spcBef>
        <a:spcAft>
          <a:spcPts val="120"/>
        </a:spcAft>
        <a:buClr>
          <a:srgbClr val="003366"/>
        </a:buClr>
        <a:buSzPct val="100000"/>
        <a:buFont typeface="Arial" charset="0"/>
        <a:buChar char="•"/>
        <a:defRPr sz="1600" b="1">
          <a:solidFill>
            <a:srgbClr val="2F4E85"/>
          </a:solidFill>
          <a:latin typeface="+mn-lt"/>
          <a:ea typeface="DejaVu Sans" pitchFamily="34" charset="2"/>
          <a:cs typeface="+mn-cs"/>
        </a:defRPr>
      </a:lvl1pPr>
      <a:lvl2pPr marL="641040" indent="-274731" algn="l" defTabSz="366309" rtl="0" eaLnBrk="1" fontAlgn="base" hangingPunct="1">
        <a:lnSpc>
          <a:spcPct val="101000"/>
        </a:lnSpc>
        <a:spcBef>
          <a:spcPct val="0"/>
        </a:spcBef>
        <a:spcAft>
          <a:spcPts val="120"/>
        </a:spcAft>
        <a:buClr>
          <a:srgbClr val="003366"/>
        </a:buClr>
        <a:buSzPct val="100000"/>
        <a:buFont typeface="Arial" charset="0"/>
        <a:buChar char="•"/>
        <a:defRPr sz="1400">
          <a:solidFill>
            <a:srgbClr val="4266A0"/>
          </a:solidFill>
          <a:latin typeface="+mn-lt"/>
          <a:ea typeface="DejaVu Sans" pitchFamily="34" charset="2"/>
          <a:cs typeface="+mn-cs"/>
        </a:defRPr>
      </a:lvl2pPr>
      <a:lvl3pPr marL="961560" indent="-228943" algn="l" defTabSz="366309" rtl="0" eaLnBrk="1" fontAlgn="base" hangingPunct="1">
        <a:lnSpc>
          <a:spcPct val="101000"/>
        </a:lnSpc>
        <a:spcBef>
          <a:spcPct val="0"/>
        </a:spcBef>
        <a:spcAft>
          <a:spcPts val="120"/>
        </a:spcAft>
        <a:buClr>
          <a:srgbClr val="003366"/>
        </a:buClr>
        <a:buSzPct val="100000"/>
        <a:buFont typeface="Arial" charset="0"/>
        <a:buChar char="•"/>
        <a:defRPr sz="1200">
          <a:solidFill>
            <a:srgbClr val="4266A0"/>
          </a:solidFill>
          <a:latin typeface="+mn-lt"/>
          <a:ea typeface="DejaVu Sans" pitchFamily="34" charset="2"/>
          <a:cs typeface="+mn-cs"/>
        </a:defRPr>
      </a:lvl3pPr>
      <a:lvl4pPr marL="1327869" indent="-228943" algn="l" defTabSz="366309" rtl="0" eaLnBrk="1" fontAlgn="base" hangingPunct="1">
        <a:lnSpc>
          <a:spcPct val="101000"/>
        </a:lnSpc>
        <a:spcBef>
          <a:spcPct val="0"/>
        </a:spcBef>
        <a:spcAft>
          <a:spcPts val="120"/>
        </a:spcAft>
        <a:buClr>
          <a:srgbClr val="003366"/>
        </a:buClr>
        <a:buSzPct val="100000"/>
        <a:buFont typeface="Arial" charset="0"/>
        <a:buChar char="•"/>
        <a:defRPr sz="1100">
          <a:solidFill>
            <a:srgbClr val="4266A0"/>
          </a:solidFill>
          <a:latin typeface="+mn-lt"/>
          <a:ea typeface="DejaVu Sans" pitchFamily="34" charset="2"/>
          <a:cs typeface="+mn-cs"/>
        </a:defRPr>
      </a:lvl4pPr>
      <a:lvl5pPr marL="1694177" indent="-228943" algn="l" defTabSz="366309" rtl="0" eaLnBrk="1" fontAlgn="base" hangingPunct="1">
        <a:lnSpc>
          <a:spcPct val="101000"/>
        </a:lnSpc>
        <a:spcBef>
          <a:spcPct val="0"/>
        </a:spcBef>
        <a:spcAft>
          <a:spcPts val="120"/>
        </a:spcAft>
        <a:buClr>
          <a:srgbClr val="003366"/>
        </a:buClr>
        <a:buSzPct val="100000"/>
        <a:buFont typeface="Arial" charset="0"/>
        <a:buChar char="•"/>
        <a:defRPr sz="1050">
          <a:solidFill>
            <a:srgbClr val="4266A0"/>
          </a:solidFill>
          <a:latin typeface="+mn-lt"/>
          <a:ea typeface="DejaVu Sans" pitchFamily="34" charset="2"/>
          <a:cs typeface="+mn-cs"/>
        </a:defRPr>
      </a:lvl5pPr>
      <a:lvl6pPr marL="2014698" indent="-183154" algn="l" defTabSz="366309" rtl="0" eaLnBrk="1" fontAlgn="base" hangingPunct="1">
        <a:lnSpc>
          <a:spcPct val="101000"/>
        </a:lnSpc>
        <a:spcBef>
          <a:spcPct val="0"/>
        </a:spcBef>
        <a:spcAft>
          <a:spcPts val="120"/>
        </a:spcAft>
        <a:buClr>
          <a:srgbClr val="000000"/>
        </a:buClr>
        <a:buSzPct val="100000"/>
        <a:buFont typeface="Times New Roman" pitchFamily="16" charset="0"/>
        <a:defRPr sz="1100">
          <a:solidFill>
            <a:srgbClr val="4266A0"/>
          </a:solidFill>
          <a:latin typeface="+mn-lt"/>
          <a:cs typeface="+mn-cs"/>
        </a:defRPr>
      </a:lvl6pPr>
      <a:lvl7pPr marL="2381006" indent="-183154" algn="l" defTabSz="366309" rtl="0" eaLnBrk="1" fontAlgn="base" hangingPunct="1">
        <a:lnSpc>
          <a:spcPct val="101000"/>
        </a:lnSpc>
        <a:spcBef>
          <a:spcPct val="0"/>
        </a:spcBef>
        <a:spcAft>
          <a:spcPts val="120"/>
        </a:spcAft>
        <a:buClr>
          <a:srgbClr val="000000"/>
        </a:buClr>
        <a:buSzPct val="100000"/>
        <a:buFont typeface="Times New Roman" pitchFamily="16" charset="0"/>
        <a:defRPr sz="1100">
          <a:solidFill>
            <a:srgbClr val="4266A0"/>
          </a:solidFill>
          <a:latin typeface="+mn-lt"/>
          <a:cs typeface="+mn-cs"/>
        </a:defRPr>
      </a:lvl7pPr>
      <a:lvl8pPr marL="2747315" indent="-183154" algn="l" defTabSz="366309" rtl="0" eaLnBrk="1" fontAlgn="base" hangingPunct="1">
        <a:lnSpc>
          <a:spcPct val="101000"/>
        </a:lnSpc>
        <a:spcBef>
          <a:spcPct val="0"/>
        </a:spcBef>
        <a:spcAft>
          <a:spcPts val="120"/>
        </a:spcAft>
        <a:buClr>
          <a:srgbClr val="000000"/>
        </a:buClr>
        <a:buSzPct val="100000"/>
        <a:buFont typeface="Times New Roman" pitchFamily="16" charset="0"/>
        <a:defRPr sz="1100">
          <a:solidFill>
            <a:srgbClr val="4266A0"/>
          </a:solidFill>
          <a:latin typeface="+mn-lt"/>
          <a:cs typeface="+mn-cs"/>
        </a:defRPr>
      </a:lvl8pPr>
      <a:lvl9pPr marL="3113623" indent="-183154" algn="l" defTabSz="366309" rtl="0" eaLnBrk="1" fontAlgn="base" hangingPunct="1">
        <a:lnSpc>
          <a:spcPct val="101000"/>
        </a:lnSpc>
        <a:spcBef>
          <a:spcPct val="0"/>
        </a:spcBef>
        <a:spcAft>
          <a:spcPts val="120"/>
        </a:spcAft>
        <a:buClr>
          <a:srgbClr val="000000"/>
        </a:buClr>
        <a:buSzPct val="100000"/>
        <a:buFont typeface="Times New Roman" pitchFamily="16" charset="0"/>
        <a:defRPr sz="1100">
          <a:solidFill>
            <a:srgbClr val="4266A0"/>
          </a:solidFill>
          <a:latin typeface="+mn-lt"/>
          <a:cs typeface="+mn-cs"/>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52039" name="Text Box 7"/>
          <p:cNvSpPr txBox="1">
            <a:spLocks noChangeArrowheads="1"/>
          </p:cNvSpPr>
          <p:nvPr/>
        </p:nvSpPr>
        <p:spPr bwMode="auto">
          <a:xfrm>
            <a:off x="4800600" y="5516563"/>
            <a:ext cx="4343400" cy="175946"/>
          </a:xfrm>
          <a:prstGeom prst="rect">
            <a:avLst/>
          </a:prstGeom>
          <a:noFill/>
          <a:ln w="12700">
            <a:noFill/>
            <a:miter lim="800000"/>
            <a:headEnd/>
            <a:tailEnd/>
          </a:ln>
          <a:effectLst/>
        </p:spPr>
        <p:txBody>
          <a:bodyPr lIns="90487" tIns="44450" rIns="90487" bIns="44450">
            <a:spAutoFit/>
          </a:bodyPr>
          <a:lstStyle>
            <a:lvl1pPr eaLnBrk="0" hangingPunct="0">
              <a:defRPr sz="2600" i="1">
                <a:solidFill>
                  <a:schemeClr val="tx1"/>
                </a:solidFill>
                <a:latin typeface="Tahoma" pitchFamily="34" charset="0"/>
                <a:ea typeface="MS PGothic" pitchFamily="34" charset="-128"/>
              </a:defRPr>
            </a:lvl1pPr>
            <a:lvl2pPr marL="742950" indent="-285750" eaLnBrk="0" hangingPunct="0">
              <a:defRPr sz="2600" i="1">
                <a:solidFill>
                  <a:schemeClr val="tx1"/>
                </a:solidFill>
                <a:latin typeface="Tahoma" pitchFamily="34" charset="0"/>
                <a:ea typeface="MS PGothic" pitchFamily="34" charset="-128"/>
              </a:defRPr>
            </a:lvl2pPr>
            <a:lvl3pPr marL="1143000" indent="-228600" eaLnBrk="0" hangingPunct="0">
              <a:defRPr sz="2600" i="1">
                <a:solidFill>
                  <a:schemeClr val="tx1"/>
                </a:solidFill>
                <a:latin typeface="Tahoma" pitchFamily="34" charset="0"/>
                <a:ea typeface="MS PGothic" pitchFamily="34" charset="-128"/>
              </a:defRPr>
            </a:lvl3pPr>
            <a:lvl4pPr marL="1600200" indent="-228600" eaLnBrk="0" hangingPunct="0">
              <a:defRPr sz="2600" i="1">
                <a:solidFill>
                  <a:schemeClr val="tx1"/>
                </a:solidFill>
                <a:latin typeface="Tahoma" pitchFamily="34" charset="0"/>
                <a:ea typeface="MS PGothic" pitchFamily="34" charset="-128"/>
              </a:defRPr>
            </a:lvl4pPr>
            <a:lvl5pPr marL="2057400" indent="-228600" eaLnBrk="0" hangingPunct="0">
              <a:defRPr sz="2600" i="1">
                <a:solidFill>
                  <a:schemeClr val="tx1"/>
                </a:solidFill>
                <a:latin typeface="Tahoma" pitchFamily="34" charset="0"/>
                <a:ea typeface="MS PGothic" pitchFamily="34" charset="-128"/>
              </a:defRPr>
            </a:lvl5pPr>
            <a:lvl6pPr marL="25146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6pPr>
            <a:lvl7pPr marL="29718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7pPr>
            <a:lvl8pPr marL="34290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8pPr>
            <a:lvl9pPr marL="38862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9pPr>
          </a:lstStyle>
          <a:p>
            <a:pPr algn="r" defTabSz="914400" eaLnBrk="1" hangingPunct="1">
              <a:lnSpc>
                <a:spcPct val="70000"/>
              </a:lnSpc>
              <a:spcBef>
                <a:spcPct val="50000"/>
              </a:spcBef>
            </a:pPr>
            <a:r>
              <a:rPr lang="en-US" sz="800" b="1" smtClean="0">
                <a:solidFill>
                  <a:srgbClr val="0066CC"/>
                </a:solidFill>
                <a:latin typeface="Verdana" pitchFamily="34" charset="0"/>
                <a:cs typeface="+mn-cs"/>
              </a:rPr>
              <a:t>Securing the Future of Your Data</a:t>
            </a:r>
            <a:r>
              <a:rPr lang="en-US" sz="800" i="0" baseline="30000" smtClean="0">
                <a:solidFill>
                  <a:srgbClr val="0066CC"/>
                </a:solidFill>
                <a:latin typeface="Arial" pitchFamily="34" charset="0"/>
                <a:cs typeface="+mn-cs"/>
              </a:rPr>
              <a:t>®</a:t>
            </a:r>
          </a:p>
        </p:txBody>
      </p:sp>
      <p:pic>
        <p:nvPicPr>
          <p:cNvPr id="3075" name="Picture 8" descr="1"/>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5" y="0"/>
            <a:ext cx="1382713" cy="57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userDrawn="1"/>
        </p:nvSpPr>
        <p:spPr bwMode="auto">
          <a:xfrm>
            <a:off x="4800600" y="5516563"/>
            <a:ext cx="4343400" cy="175946"/>
          </a:xfrm>
          <a:prstGeom prst="rect">
            <a:avLst/>
          </a:prstGeom>
          <a:noFill/>
          <a:ln w="12700">
            <a:noFill/>
            <a:miter lim="800000"/>
            <a:headEnd/>
            <a:tailEnd/>
          </a:ln>
          <a:effectLst/>
        </p:spPr>
        <p:txBody>
          <a:bodyPr lIns="90487" tIns="44450" rIns="90487" bIns="44450">
            <a:spAutoFit/>
          </a:bodyPr>
          <a:lstStyle>
            <a:lvl1pPr eaLnBrk="0" hangingPunct="0">
              <a:defRPr sz="2600" i="1">
                <a:solidFill>
                  <a:schemeClr val="tx1"/>
                </a:solidFill>
                <a:latin typeface="Tahoma" pitchFamily="34" charset="0"/>
                <a:ea typeface="MS PGothic" pitchFamily="34" charset="-128"/>
              </a:defRPr>
            </a:lvl1pPr>
            <a:lvl2pPr marL="742950" indent="-285750" eaLnBrk="0" hangingPunct="0">
              <a:defRPr sz="2600" i="1">
                <a:solidFill>
                  <a:schemeClr val="tx1"/>
                </a:solidFill>
                <a:latin typeface="Tahoma" pitchFamily="34" charset="0"/>
                <a:ea typeface="MS PGothic" pitchFamily="34" charset="-128"/>
              </a:defRPr>
            </a:lvl2pPr>
            <a:lvl3pPr marL="1143000" indent="-228600" eaLnBrk="0" hangingPunct="0">
              <a:defRPr sz="2600" i="1">
                <a:solidFill>
                  <a:schemeClr val="tx1"/>
                </a:solidFill>
                <a:latin typeface="Tahoma" pitchFamily="34" charset="0"/>
                <a:ea typeface="MS PGothic" pitchFamily="34" charset="-128"/>
              </a:defRPr>
            </a:lvl3pPr>
            <a:lvl4pPr marL="1600200" indent="-228600" eaLnBrk="0" hangingPunct="0">
              <a:defRPr sz="2600" i="1">
                <a:solidFill>
                  <a:schemeClr val="tx1"/>
                </a:solidFill>
                <a:latin typeface="Tahoma" pitchFamily="34" charset="0"/>
                <a:ea typeface="MS PGothic" pitchFamily="34" charset="-128"/>
              </a:defRPr>
            </a:lvl4pPr>
            <a:lvl5pPr marL="2057400" indent="-228600" eaLnBrk="0" hangingPunct="0">
              <a:defRPr sz="2600" i="1">
                <a:solidFill>
                  <a:schemeClr val="tx1"/>
                </a:solidFill>
                <a:latin typeface="Tahoma" pitchFamily="34" charset="0"/>
                <a:ea typeface="MS PGothic" pitchFamily="34" charset="-128"/>
              </a:defRPr>
            </a:lvl5pPr>
            <a:lvl6pPr marL="25146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6pPr>
            <a:lvl7pPr marL="29718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7pPr>
            <a:lvl8pPr marL="34290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8pPr>
            <a:lvl9pPr marL="38862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9pPr>
          </a:lstStyle>
          <a:p>
            <a:pPr algn="r" defTabSz="914400" eaLnBrk="1" hangingPunct="1">
              <a:lnSpc>
                <a:spcPct val="70000"/>
              </a:lnSpc>
              <a:spcBef>
                <a:spcPct val="50000"/>
              </a:spcBef>
            </a:pPr>
            <a:r>
              <a:rPr lang="en-US" sz="800" b="1" smtClean="0">
                <a:solidFill>
                  <a:srgbClr val="0066CC"/>
                </a:solidFill>
                <a:latin typeface="Verdana" pitchFamily="34" charset="0"/>
                <a:cs typeface="+mn-cs"/>
              </a:rPr>
              <a:t>Securing the Future of Your Data</a:t>
            </a:r>
            <a:r>
              <a:rPr lang="en-US" sz="800" i="0" baseline="30000" smtClean="0">
                <a:solidFill>
                  <a:srgbClr val="0066CC"/>
                </a:solidFill>
                <a:latin typeface="Arial" pitchFamily="34" charset="0"/>
                <a:cs typeface="+mn-cs"/>
              </a:rPr>
              <a:t>®</a:t>
            </a:r>
          </a:p>
        </p:txBody>
      </p:sp>
      <p:pic>
        <p:nvPicPr>
          <p:cNvPr id="3077" name="Picture 8" descr="1"/>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5" y="0"/>
            <a:ext cx="1382713" cy="57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086698"/>
      </p:ext>
    </p:extLst>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 id="2147484772" r:id="rId13"/>
    <p:sldLayoutId id="2147484773" r:id="rId14"/>
  </p:sldLayoutIdLst>
  <p:hf hdr="0" dt="0"/>
  <p:txStyles>
    <p:titleStyle>
      <a:lvl1pPr algn="l" rtl="0" eaLnBrk="0" fontAlgn="base" hangingPunct="0">
        <a:spcBef>
          <a:spcPct val="0"/>
        </a:spcBef>
        <a:spcAft>
          <a:spcPct val="0"/>
        </a:spcAft>
        <a:defRPr sz="3500">
          <a:solidFill>
            <a:srgbClr val="0066CC"/>
          </a:solidFill>
          <a:latin typeface="+mj-lt"/>
          <a:ea typeface="MS PGothic" pitchFamily="34" charset="-128"/>
          <a:cs typeface="MS PGothic" charset="0"/>
        </a:defRPr>
      </a:lvl1pPr>
      <a:lvl2pPr algn="l" rtl="0" eaLnBrk="0" fontAlgn="base" hangingPunct="0">
        <a:spcBef>
          <a:spcPct val="0"/>
        </a:spcBef>
        <a:spcAft>
          <a:spcPct val="0"/>
        </a:spcAft>
        <a:defRPr sz="3500">
          <a:solidFill>
            <a:srgbClr val="0066CC"/>
          </a:solidFill>
          <a:latin typeface="Arial" charset="0"/>
          <a:ea typeface="MS PGothic" pitchFamily="34" charset="-128"/>
          <a:cs typeface="MS PGothic" charset="0"/>
        </a:defRPr>
      </a:lvl2pPr>
      <a:lvl3pPr algn="l" rtl="0" eaLnBrk="0" fontAlgn="base" hangingPunct="0">
        <a:spcBef>
          <a:spcPct val="0"/>
        </a:spcBef>
        <a:spcAft>
          <a:spcPct val="0"/>
        </a:spcAft>
        <a:defRPr sz="3500">
          <a:solidFill>
            <a:srgbClr val="0066CC"/>
          </a:solidFill>
          <a:latin typeface="Arial" charset="0"/>
          <a:ea typeface="MS PGothic" pitchFamily="34" charset="-128"/>
          <a:cs typeface="MS PGothic" charset="0"/>
        </a:defRPr>
      </a:lvl3pPr>
      <a:lvl4pPr algn="l" rtl="0" eaLnBrk="0" fontAlgn="base" hangingPunct="0">
        <a:spcBef>
          <a:spcPct val="0"/>
        </a:spcBef>
        <a:spcAft>
          <a:spcPct val="0"/>
        </a:spcAft>
        <a:defRPr sz="3500">
          <a:solidFill>
            <a:srgbClr val="0066CC"/>
          </a:solidFill>
          <a:latin typeface="Arial" charset="0"/>
          <a:ea typeface="MS PGothic" pitchFamily="34" charset="-128"/>
          <a:cs typeface="MS PGothic" charset="0"/>
        </a:defRPr>
      </a:lvl4pPr>
      <a:lvl5pPr algn="l" rtl="0" eaLnBrk="0" fontAlgn="base" hangingPunct="0">
        <a:spcBef>
          <a:spcPct val="0"/>
        </a:spcBef>
        <a:spcAft>
          <a:spcPct val="0"/>
        </a:spcAft>
        <a:defRPr sz="3500">
          <a:solidFill>
            <a:srgbClr val="0066CC"/>
          </a:solidFill>
          <a:latin typeface="Arial" charset="0"/>
          <a:ea typeface="MS PGothic" pitchFamily="34" charset="-128"/>
          <a:cs typeface="MS PGothic" charset="0"/>
        </a:defRPr>
      </a:lvl5pPr>
      <a:lvl6pPr marL="457200" algn="l" rtl="0" eaLnBrk="1" fontAlgn="base" hangingPunct="1">
        <a:spcBef>
          <a:spcPct val="0"/>
        </a:spcBef>
        <a:spcAft>
          <a:spcPct val="0"/>
        </a:spcAft>
        <a:defRPr sz="3500">
          <a:solidFill>
            <a:srgbClr val="0066CC"/>
          </a:solidFill>
          <a:latin typeface="Arial" charset="0"/>
        </a:defRPr>
      </a:lvl6pPr>
      <a:lvl7pPr marL="914400" algn="l" rtl="0" eaLnBrk="1" fontAlgn="base" hangingPunct="1">
        <a:spcBef>
          <a:spcPct val="0"/>
        </a:spcBef>
        <a:spcAft>
          <a:spcPct val="0"/>
        </a:spcAft>
        <a:defRPr sz="3500">
          <a:solidFill>
            <a:srgbClr val="0066CC"/>
          </a:solidFill>
          <a:latin typeface="Arial" charset="0"/>
        </a:defRPr>
      </a:lvl7pPr>
      <a:lvl8pPr marL="1371600" algn="l" rtl="0" eaLnBrk="1" fontAlgn="base" hangingPunct="1">
        <a:spcBef>
          <a:spcPct val="0"/>
        </a:spcBef>
        <a:spcAft>
          <a:spcPct val="0"/>
        </a:spcAft>
        <a:defRPr sz="3500">
          <a:solidFill>
            <a:srgbClr val="0066CC"/>
          </a:solidFill>
          <a:latin typeface="Arial" charset="0"/>
        </a:defRPr>
      </a:lvl8pPr>
      <a:lvl9pPr marL="1828800" algn="l" rtl="0" eaLnBrk="1" fontAlgn="base" hangingPunct="1">
        <a:spcBef>
          <a:spcPct val="0"/>
        </a:spcBef>
        <a:spcAft>
          <a:spcPct val="0"/>
        </a:spcAft>
        <a:defRPr sz="3500">
          <a:solidFill>
            <a:srgbClr val="0066CC"/>
          </a:solidFill>
          <a:latin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
        <a:defRPr sz="22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66CC"/>
        </a:buClr>
        <a:buSzPct val="65000"/>
        <a:buFont typeface="Arial" pitchFamily="34" charset="0"/>
        <a:buChar char="–"/>
        <a:defRPr sz="20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FF9900"/>
        </a:buClr>
        <a:buSzPct val="70000"/>
        <a:buFont typeface="Wingdings" pitchFamily="2" charset="2"/>
        <a:buChar char="ü"/>
        <a:defRPr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tx2"/>
        </a:buClr>
        <a:buSzPct val="150000"/>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5578" y="228865"/>
            <a:ext cx="72612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333502"/>
            <a:ext cx="72390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descr="1"/>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 y="0"/>
            <a:ext cx="1382713" cy="57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a:off x="1700213" y="963083"/>
            <a:ext cx="6705600" cy="0"/>
          </a:xfrm>
          <a:prstGeom prst="line">
            <a:avLst/>
          </a:prstGeom>
          <a:noFill/>
          <a:ln w="19050">
            <a:solidFill>
              <a:srgbClr val="1484A6"/>
            </a:solidFill>
            <a:prstDash val="sysDot"/>
            <a:round/>
            <a:headEnd/>
            <a:tailEnd/>
          </a:ln>
          <a:extLst>
            <a:ext uri="{909E8E84-426E-40DD-AFC4-6F175D3DCCD1}">
              <a14:hiddenFill xmlns:a14="http://schemas.microsoft.com/office/drawing/2010/main">
                <a:noFill/>
              </a14:hiddenFill>
            </a:ext>
          </a:extLst>
        </p:spPr>
        <p:txBody>
          <a:bodyPr wrap="none" anchor="ctr"/>
          <a:lstStyle/>
          <a:p>
            <a:pPr algn="ctr" defTabSz="914400">
              <a:spcBef>
                <a:spcPct val="20000"/>
              </a:spcBef>
              <a:buClr>
                <a:srgbClr val="0066CC"/>
              </a:buClr>
              <a:buFont typeface="Webdings" pitchFamily="18" charset="2"/>
              <a:buNone/>
            </a:pPr>
            <a:endParaRPr lang="nl-BE" sz="2600" i="1" smtClean="0">
              <a:solidFill>
                <a:srgbClr val="000000"/>
              </a:solidFill>
              <a:latin typeface="Tahoma" pitchFamily="34" charset="0"/>
              <a:ea typeface="MS PGothic" pitchFamily="34" charset="-128"/>
              <a:cs typeface="Arial"/>
            </a:endParaRPr>
          </a:p>
        </p:txBody>
      </p:sp>
    </p:spTree>
    <p:extLst>
      <p:ext uri="{BB962C8B-B14F-4D97-AF65-F5344CB8AC3E}">
        <p14:creationId xmlns:p14="http://schemas.microsoft.com/office/powerpoint/2010/main" val="3713650889"/>
      </p:ext>
    </p:extLst>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 id="2147484786" r:id="rId12"/>
  </p:sldLayoutIdLst>
  <p:hf hdr="0" dt="0"/>
  <p:txStyles>
    <p:titleStyle>
      <a:lvl1pPr algn="ctr" rtl="0" eaLnBrk="0" fontAlgn="base" hangingPunct="0">
        <a:spcBef>
          <a:spcPct val="0"/>
        </a:spcBef>
        <a:spcAft>
          <a:spcPct val="0"/>
        </a:spcAft>
        <a:defRPr sz="3600">
          <a:solidFill>
            <a:schemeClr val="tx2"/>
          </a:solidFill>
          <a:latin typeface="+mj-lt"/>
          <a:ea typeface="MS PGothic" pitchFamily="34" charset="-128"/>
          <a:cs typeface="+mj-cs"/>
        </a:defRPr>
      </a:lvl1pPr>
      <a:lvl2pPr algn="ctr" rtl="0" eaLnBrk="0" fontAlgn="base" hangingPunct="0">
        <a:spcBef>
          <a:spcPct val="0"/>
        </a:spcBef>
        <a:spcAft>
          <a:spcPct val="0"/>
        </a:spcAft>
        <a:defRPr sz="3600">
          <a:solidFill>
            <a:schemeClr val="tx2"/>
          </a:solidFill>
          <a:latin typeface="Tahoma" pitchFamily="34" charset="0"/>
          <a:ea typeface="MS PGothic" pitchFamily="34" charset="-128"/>
          <a:cs typeface="Arial" pitchFamily="34" charset="0"/>
        </a:defRPr>
      </a:lvl2pPr>
      <a:lvl3pPr algn="ctr" rtl="0" eaLnBrk="0" fontAlgn="base" hangingPunct="0">
        <a:spcBef>
          <a:spcPct val="0"/>
        </a:spcBef>
        <a:spcAft>
          <a:spcPct val="0"/>
        </a:spcAft>
        <a:defRPr sz="3600">
          <a:solidFill>
            <a:schemeClr val="tx2"/>
          </a:solidFill>
          <a:latin typeface="Tahoma" pitchFamily="34" charset="0"/>
          <a:ea typeface="MS PGothic" pitchFamily="34" charset="-128"/>
          <a:cs typeface="Arial" pitchFamily="34" charset="0"/>
        </a:defRPr>
      </a:lvl3pPr>
      <a:lvl4pPr algn="ctr" rtl="0" eaLnBrk="0" fontAlgn="base" hangingPunct="0">
        <a:spcBef>
          <a:spcPct val="0"/>
        </a:spcBef>
        <a:spcAft>
          <a:spcPct val="0"/>
        </a:spcAft>
        <a:defRPr sz="3600">
          <a:solidFill>
            <a:schemeClr val="tx2"/>
          </a:solidFill>
          <a:latin typeface="Tahoma" pitchFamily="34" charset="0"/>
          <a:ea typeface="MS PGothic" pitchFamily="34" charset="-128"/>
          <a:cs typeface="Arial" pitchFamily="34" charset="0"/>
        </a:defRPr>
      </a:lvl4pPr>
      <a:lvl5pPr algn="ctr" rtl="0" eaLnBrk="0" fontAlgn="base" hangingPunct="0">
        <a:spcBef>
          <a:spcPct val="0"/>
        </a:spcBef>
        <a:spcAft>
          <a:spcPct val="0"/>
        </a:spcAft>
        <a:defRPr sz="3600">
          <a:solidFill>
            <a:schemeClr val="tx2"/>
          </a:solidFill>
          <a:latin typeface="Tahoma" pitchFamily="34" charset="0"/>
          <a:ea typeface="MS PGothic" pitchFamily="34" charset="-128"/>
          <a:cs typeface="Arial" pitchFamily="34" charset="0"/>
        </a:defRPr>
      </a:lvl5pPr>
      <a:lvl6pPr marL="457200" algn="ctr" rtl="0" fontAlgn="base">
        <a:spcBef>
          <a:spcPct val="0"/>
        </a:spcBef>
        <a:spcAft>
          <a:spcPct val="0"/>
        </a:spcAft>
        <a:defRPr sz="3600">
          <a:solidFill>
            <a:schemeClr val="tx2"/>
          </a:solidFill>
          <a:latin typeface="Tahoma" pitchFamily="34" charset="0"/>
          <a:cs typeface="Arial" pitchFamily="34" charset="0"/>
        </a:defRPr>
      </a:lvl6pPr>
      <a:lvl7pPr marL="914400" algn="ctr" rtl="0" fontAlgn="base">
        <a:spcBef>
          <a:spcPct val="0"/>
        </a:spcBef>
        <a:spcAft>
          <a:spcPct val="0"/>
        </a:spcAft>
        <a:defRPr sz="3600">
          <a:solidFill>
            <a:schemeClr val="tx2"/>
          </a:solidFill>
          <a:latin typeface="Tahoma" pitchFamily="34" charset="0"/>
          <a:cs typeface="Arial" pitchFamily="34" charset="0"/>
        </a:defRPr>
      </a:lvl7pPr>
      <a:lvl8pPr marL="1371600" algn="ctr" rtl="0" fontAlgn="base">
        <a:spcBef>
          <a:spcPct val="0"/>
        </a:spcBef>
        <a:spcAft>
          <a:spcPct val="0"/>
        </a:spcAft>
        <a:defRPr sz="3600">
          <a:solidFill>
            <a:schemeClr val="tx2"/>
          </a:solidFill>
          <a:latin typeface="Tahoma" pitchFamily="34" charset="0"/>
          <a:cs typeface="Arial" pitchFamily="34" charset="0"/>
        </a:defRPr>
      </a:lvl8pPr>
      <a:lvl9pPr marL="1828800" algn="ctr" rtl="0" fontAlgn="base">
        <a:spcBef>
          <a:spcPct val="0"/>
        </a:spcBef>
        <a:spcAft>
          <a:spcPct val="0"/>
        </a:spcAft>
        <a:defRPr sz="36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Blip>
          <a:blip r:embed="rId15"/>
        </a:buBlip>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15"/>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Blip>
          <a:blip r:embed="rId15"/>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15"/>
        </a:buBlip>
        <a:defRPr sz="2000">
          <a:solidFill>
            <a:schemeClr val="tx1"/>
          </a:solidFill>
          <a:latin typeface="+mn-lt"/>
          <a:ea typeface="Arial" charset="0"/>
          <a:cs typeface="+mn-cs"/>
        </a:defRPr>
      </a:lvl5pPr>
      <a:lvl6pPr marL="2514600" indent="-228600" algn="l" rtl="0" fontAlgn="base">
        <a:spcBef>
          <a:spcPct val="20000"/>
        </a:spcBef>
        <a:spcAft>
          <a:spcPct val="0"/>
        </a:spcAft>
        <a:buBlip>
          <a:blip r:embed="rId15"/>
        </a:buBlip>
        <a:defRPr sz="2000">
          <a:solidFill>
            <a:schemeClr val="tx1"/>
          </a:solidFill>
          <a:latin typeface="+mn-lt"/>
          <a:cs typeface="+mn-cs"/>
        </a:defRPr>
      </a:lvl6pPr>
      <a:lvl7pPr marL="2971800" indent="-228600" algn="l" rtl="0" fontAlgn="base">
        <a:spcBef>
          <a:spcPct val="20000"/>
        </a:spcBef>
        <a:spcAft>
          <a:spcPct val="0"/>
        </a:spcAft>
        <a:buBlip>
          <a:blip r:embed="rId15"/>
        </a:buBlip>
        <a:defRPr sz="2000">
          <a:solidFill>
            <a:schemeClr val="tx1"/>
          </a:solidFill>
          <a:latin typeface="+mn-lt"/>
          <a:cs typeface="+mn-cs"/>
        </a:defRPr>
      </a:lvl7pPr>
      <a:lvl8pPr marL="3429000" indent="-228600" algn="l" rtl="0" fontAlgn="base">
        <a:spcBef>
          <a:spcPct val="20000"/>
        </a:spcBef>
        <a:spcAft>
          <a:spcPct val="0"/>
        </a:spcAft>
        <a:buBlip>
          <a:blip r:embed="rId15"/>
        </a:buBlip>
        <a:defRPr sz="2000">
          <a:solidFill>
            <a:schemeClr val="tx1"/>
          </a:solidFill>
          <a:latin typeface="+mn-lt"/>
          <a:cs typeface="+mn-cs"/>
        </a:defRPr>
      </a:lvl8pPr>
      <a:lvl9pPr marL="3886200" indent="-228600" algn="l" rtl="0" fontAlgn="base">
        <a:spcBef>
          <a:spcPct val="20000"/>
        </a:spcBef>
        <a:spcAft>
          <a:spcPct val="0"/>
        </a:spcAft>
        <a:buBlip>
          <a:blip r:embed="rId15"/>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52039" name="Text Box 7"/>
          <p:cNvSpPr txBox="1">
            <a:spLocks noChangeArrowheads="1"/>
          </p:cNvSpPr>
          <p:nvPr/>
        </p:nvSpPr>
        <p:spPr bwMode="auto">
          <a:xfrm>
            <a:off x="4800600" y="5516563"/>
            <a:ext cx="4343400" cy="175946"/>
          </a:xfrm>
          <a:prstGeom prst="rect">
            <a:avLst/>
          </a:prstGeom>
          <a:noFill/>
          <a:ln w="12700">
            <a:noFill/>
            <a:miter lim="800000"/>
            <a:headEnd/>
            <a:tailEnd/>
          </a:ln>
          <a:effectLst/>
        </p:spPr>
        <p:txBody>
          <a:bodyPr lIns="90487" tIns="44450" rIns="90487" bIns="44450">
            <a:spAutoFit/>
          </a:bodyPr>
          <a:lstStyle>
            <a:lvl1pPr eaLnBrk="0" hangingPunct="0">
              <a:defRPr sz="2600" i="1">
                <a:solidFill>
                  <a:schemeClr val="tx1"/>
                </a:solidFill>
                <a:latin typeface="Tahoma" pitchFamily="34" charset="0"/>
                <a:ea typeface="MS PGothic" pitchFamily="34" charset="-128"/>
              </a:defRPr>
            </a:lvl1pPr>
            <a:lvl2pPr marL="742950" indent="-285750" eaLnBrk="0" hangingPunct="0">
              <a:defRPr sz="2600" i="1">
                <a:solidFill>
                  <a:schemeClr val="tx1"/>
                </a:solidFill>
                <a:latin typeface="Tahoma" pitchFamily="34" charset="0"/>
                <a:ea typeface="MS PGothic" pitchFamily="34" charset="-128"/>
              </a:defRPr>
            </a:lvl2pPr>
            <a:lvl3pPr marL="1143000" indent="-228600" eaLnBrk="0" hangingPunct="0">
              <a:defRPr sz="2600" i="1">
                <a:solidFill>
                  <a:schemeClr val="tx1"/>
                </a:solidFill>
                <a:latin typeface="Tahoma" pitchFamily="34" charset="0"/>
                <a:ea typeface="MS PGothic" pitchFamily="34" charset="-128"/>
              </a:defRPr>
            </a:lvl3pPr>
            <a:lvl4pPr marL="1600200" indent="-228600" eaLnBrk="0" hangingPunct="0">
              <a:defRPr sz="2600" i="1">
                <a:solidFill>
                  <a:schemeClr val="tx1"/>
                </a:solidFill>
                <a:latin typeface="Tahoma" pitchFamily="34" charset="0"/>
                <a:ea typeface="MS PGothic" pitchFamily="34" charset="-128"/>
              </a:defRPr>
            </a:lvl4pPr>
            <a:lvl5pPr marL="2057400" indent="-228600" eaLnBrk="0" hangingPunct="0">
              <a:defRPr sz="2600" i="1">
                <a:solidFill>
                  <a:schemeClr val="tx1"/>
                </a:solidFill>
                <a:latin typeface="Tahoma" pitchFamily="34" charset="0"/>
                <a:ea typeface="MS PGothic" pitchFamily="34" charset="-128"/>
              </a:defRPr>
            </a:lvl5pPr>
            <a:lvl6pPr marL="25146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6pPr>
            <a:lvl7pPr marL="29718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7pPr>
            <a:lvl8pPr marL="34290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8pPr>
            <a:lvl9pPr marL="38862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9pPr>
          </a:lstStyle>
          <a:p>
            <a:pPr algn="r" defTabSz="914400" eaLnBrk="1" hangingPunct="1">
              <a:lnSpc>
                <a:spcPct val="70000"/>
              </a:lnSpc>
              <a:spcBef>
                <a:spcPct val="50000"/>
              </a:spcBef>
            </a:pPr>
            <a:r>
              <a:rPr lang="en-US" sz="800" b="1" smtClean="0">
                <a:solidFill>
                  <a:srgbClr val="0066CC"/>
                </a:solidFill>
                <a:latin typeface="Verdana" pitchFamily="34" charset="0"/>
                <a:cs typeface="+mn-cs"/>
              </a:rPr>
              <a:t>Securing the Future of Your Data</a:t>
            </a:r>
            <a:r>
              <a:rPr lang="en-US" sz="800" i="0" baseline="30000" smtClean="0">
                <a:solidFill>
                  <a:srgbClr val="0066CC"/>
                </a:solidFill>
                <a:latin typeface="Arial" pitchFamily="34" charset="0"/>
                <a:cs typeface="+mn-cs"/>
              </a:rPr>
              <a:t>®</a:t>
            </a:r>
          </a:p>
        </p:txBody>
      </p:sp>
      <p:pic>
        <p:nvPicPr>
          <p:cNvPr id="3075" name="Picture 8" descr="1"/>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 y="0"/>
            <a:ext cx="1382713" cy="57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userDrawn="1"/>
        </p:nvSpPr>
        <p:spPr bwMode="auto">
          <a:xfrm>
            <a:off x="4800600" y="5516563"/>
            <a:ext cx="4343400" cy="175946"/>
          </a:xfrm>
          <a:prstGeom prst="rect">
            <a:avLst/>
          </a:prstGeom>
          <a:noFill/>
          <a:ln w="12700">
            <a:noFill/>
            <a:miter lim="800000"/>
            <a:headEnd/>
            <a:tailEnd/>
          </a:ln>
          <a:effectLst/>
        </p:spPr>
        <p:txBody>
          <a:bodyPr lIns="90487" tIns="44450" rIns="90487" bIns="44450">
            <a:spAutoFit/>
          </a:bodyPr>
          <a:lstStyle>
            <a:lvl1pPr eaLnBrk="0" hangingPunct="0">
              <a:defRPr sz="2600" i="1">
                <a:solidFill>
                  <a:schemeClr val="tx1"/>
                </a:solidFill>
                <a:latin typeface="Tahoma" pitchFamily="34" charset="0"/>
                <a:ea typeface="MS PGothic" pitchFamily="34" charset="-128"/>
              </a:defRPr>
            </a:lvl1pPr>
            <a:lvl2pPr marL="742950" indent="-285750" eaLnBrk="0" hangingPunct="0">
              <a:defRPr sz="2600" i="1">
                <a:solidFill>
                  <a:schemeClr val="tx1"/>
                </a:solidFill>
                <a:latin typeface="Tahoma" pitchFamily="34" charset="0"/>
                <a:ea typeface="MS PGothic" pitchFamily="34" charset="-128"/>
              </a:defRPr>
            </a:lvl2pPr>
            <a:lvl3pPr marL="1143000" indent="-228600" eaLnBrk="0" hangingPunct="0">
              <a:defRPr sz="2600" i="1">
                <a:solidFill>
                  <a:schemeClr val="tx1"/>
                </a:solidFill>
                <a:latin typeface="Tahoma" pitchFamily="34" charset="0"/>
                <a:ea typeface="MS PGothic" pitchFamily="34" charset="-128"/>
              </a:defRPr>
            </a:lvl3pPr>
            <a:lvl4pPr marL="1600200" indent="-228600" eaLnBrk="0" hangingPunct="0">
              <a:defRPr sz="2600" i="1">
                <a:solidFill>
                  <a:schemeClr val="tx1"/>
                </a:solidFill>
                <a:latin typeface="Tahoma" pitchFamily="34" charset="0"/>
                <a:ea typeface="MS PGothic" pitchFamily="34" charset="-128"/>
              </a:defRPr>
            </a:lvl4pPr>
            <a:lvl5pPr marL="2057400" indent="-228600" eaLnBrk="0" hangingPunct="0">
              <a:defRPr sz="2600" i="1">
                <a:solidFill>
                  <a:schemeClr val="tx1"/>
                </a:solidFill>
                <a:latin typeface="Tahoma" pitchFamily="34" charset="0"/>
                <a:ea typeface="MS PGothic" pitchFamily="34" charset="-128"/>
              </a:defRPr>
            </a:lvl5pPr>
            <a:lvl6pPr marL="25146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6pPr>
            <a:lvl7pPr marL="29718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7pPr>
            <a:lvl8pPr marL="34290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8pPr>
            <a:lvl9pPr marL="3886200" indent="-228600" algn="ctr" eaLnBrk="0" fontAlgn="base" hangingPunct="0">
              <a:spcBef>
                <a:spcPct val="20000"/>
              </a:spcBef>
              <a:spcAft>
                <a:spcPct val="0"/>
              </a:spcAft>
              <a:buClr>
                <a:srgbClr val="0066CC"/>
              </a:buClr>
              <a:buFont typeface="Webdings" pitchFamily="18" charset="2"/>
              <a:defRPr sz="2600" i="1">
                <a:solidFill>
                  <a:schemeClr val="tx1"/>
                </a:solidFill>
                <a:latin typeface="Tahoma" pitchFamily="34" charset="0"/>
                <a:ea typeface="MS PGothic" pitchFamily="34" charset="-128"/>
              </a:defRPr>
            </a:lvl9pPr>
          </a:lstStyle>
          <a:p>
            <a:pPr algn="r" defTabSz="914400" eaLnBrk="1" hangingPunct="1">
              <a:lnSpc>
                <a:spcPct val="70000"/>
              </a:lnSpc>
              <a:spcBef>
                <a:spcPct val="50000"/>
              </a:spcBef>
            </a:pPr>
            <a:r>
              <a:rPr lang="en-US" sz="800" b="1" smtClean="0">
                <a:solidFill>
                  <a:srgbClr val="0066CC"/>
                </a:solidFill>
                <a:latin typeface="Verdana" pitchFamily="34" charset="0"/>
                <a:cs typeface="+mn-cs"/>
              </a:rPr>
              <a:t>Securing the Future of Your Data</a:t>
            </a:r>
            <a:r>
              <a:rPr lang="en-US" sz="800" i="0" baseline="30000" smtClean="0">
                <a:solidFill>
                  <a:srgbClr val="0066CC"/>
                </a:solidFill>
                <a:latin typeface="Arial" pitchFamily="34" charset="0"/>
                <a:cs typeface="+mn-cs"/>
              </a:rPr>
              <a:t>®</a:t>
            </a:r>
          </a:p>
        </p:txBody>
      </p:sp>
      <p:pic>
        <p:nvPicPr>
          <p:cNvPr id="3077" name="Picture 8" descr="1"/>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3" y="0"/>
            <a:ext cx="1382713" cy="57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504549"/>
      </p:ext>
    </p:extLst>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 id="2147484799" r:id="rId12"/>
    <p:sldLayoutId id="2147484800" r:id="rId13"/>
    <p:sldLayoutId id="2147484801" r:id="rId14"/>
  </p:sldLayoutIdLst>
  <p:hf hdr="0" dt="0"/>
  <p:txStyles>
    <p:titleStyle>
      <a:lvl1pPr algn="l" rtl="0" eaLnBrk="0" fontAlgn="base" hangingPunct="0">
        <a:spcBef>
          <a:spcPct val="0"/>
        </a:spcBef>
        <a:spcAft>
          <a:spcPct val="0"/>
        </a:spcAft>
        <a:defRPr sz="3500">
          <a:solidFill>
            <a:srgbClr val="0066CC"/>
          </a:solidFill>
          <a:latin typeface="+mj-lt"/>
          <a:ea typeface="MS PGothic" pitchFamily="34" charset="-128"/>
          <a:cs typeface="MS PGothic" charset="0"/>
        </a:defRPr>
      </a:lvl1pPr>
      <a:lvl2pPr algn="l" rtl="0" eaLnBrk="0" fontAlgn="base" hangingPunct="0">
        <a:spcBef>
          <a:spcPct val="0"/>
        </a:spcBef>
        <a:spcAft>
          <a:spcPct val="0"/>
        </a:spcAft>
        <a:defRPr sz="3500">
          <a:solidFill>
            <a:srgbClr val="0066CC"/>
          </a:solidFill>
          <a:latin typeface="Arial" charset="0"/>
          <a:ea typeface="MS PGothic" pitchFamily="34" charset="-128"/>
          <a:cs typeface="MS PGothic" charset="0"/>
        </a:defRPr>
      </a:lvl2pPr>
      <a:lvl3pPr algn="l" rtl="0" eaLnBrk="0" fontAlgn="base" hangingPunct="0">
        <a:spcBef>
          <a:spcPct val="0"/>
        </a:spcBef>
        <a:spcAft>
          <a:spcPct val="0"/>
        </a:spcAft>
        <a:defRPr sz="3500">
          <a:solidFill>
            <a:srgbClr val="0066CC"/>
          </a:solidFill>
          <a:latin typeface="Arial" charset="0"/>
          <a:ea typeface="MS PGothic" pitchFamily="34" charset="-128"/>
          <a:cs typeface="MS PGothic" charset="0"/>
        </a:defRPr>
      </a:lvl3pPr>
      <a:lvl4pPr algn="l" rtl="0" eaLnBrk="0" fontAlgn="base" hangingPunct="0">
        <a:spcBef>
          <a:spcPct val="0"/>
        </a:spcBef>
        <a:spcAft>
          <a:spcPct val="0"/>
        </a:spcAft>
        <a:defRPr sz="3500">
          <a:solidFill>
            <a:srgbClr val="0066CC"/>
          </a:solidFill>
          <a:latin typeface="Arial" charset="0"/>
          <a:ea typeface="MS PGothic" pitchFamily="34" charset="-128"/>
          <a:cs typeface="MS PGothic" charset="0"/>
        </a:defRPr>
      </a:lvl4pPr>
      <a:lvl5pPr algn="l" rtl="0" eaLnBrk="0" fontAlgn="base" hangingPunct="0">
        <a:spcBef>
          <a:spcPct val="0"/>
        </a:spcBef>
        <a:spcAft>
          <a:spcPct val="0"/>
        </a:spcAft>
        <a:defRPr sz="3500">
          <a:solidFill>
            <a:srgbClr val="0066CC"/>
          </a:solidFill>
          <a:latin typeface="Arial" charset="0"/>
          <a:ea typeface="MS PGothic" pitchFamily="34" charset="-128"/>
          <a:cs typeface="MS PGothic" charset="0"/>
        </a:defRPr>
      </a:lvl5pPr>
      <a:lvl6pPr marL="457200" algn="l" rtl="0" eaLnBrk="1" fontAlgn="base" hangingPunct="1">
        <a:spcBef>
          <a:spcPct val="0"/>
        </a:spcBef>
        <a:spcAft>
          <a:spcPct val="0"/>
        </a:spcAft>
        <a:defRPr sz="3500">
          <a:solidFill>
            <a:srgbClr val="0066CC"/>
          </a:solidFill>
          <a:latin typeface="Arial" charset="0"/>
        </a:defRPr>
      </a:lvl6pPr>
      <a:lvl7pPr marL="914400" algn="l" rtl="0" eaLnBrk="1" fontAlgn="base" hangingPunct="1">
        <a:spcBef>
          <a:spcPct val="0"/>
        </a:spcBef>
        <a:spcAft>
          <a:spcPct val="0"/>
        </a:spcAft>
        <a:defRPr sz="3500">
          <a:solidFill>
            <a:srgbClr val="0066CC"/>
          </a:solidFill>
          <a:latin typeface="Arial" charset="0"/>
        </a:defRPr>
      </a:lvl7pPr>
      <a:lvl8pPr marL="1371600" algn="l" rtl="0" eaLnBrk="1" fontAlgn="base" hangingPunct="1">
        <a:spcBef>
          <a:spcPct val="0"/>
        </a:spcBef>
        <a:spcAft>
          <a:spcPct val="0"/>
        </a:spcAft>
        <a:defRPr sz="3500">
          <a:solidFill>
            <a:srgbClr val="0066CC"/>
          </a:solidFill>
          <a:latin typeface="Arial" charset="0"/>
        </a:defRPr>
      </a:lvl8pPr>
      <a:lvl9pPr marL="1828800" algn="l" rtl="0" eaLnBrk="1" fontAlgn="base" hangingPunct="1">
        <a:spcBef>
          <a:spcPct val="0"/>
        </a:spcBef>
        <a:spcAft>
          <a:spcPct val="0"/>
        </a:spcAft>
        <a:defRPr sz="3500">
          <a:solidFill>
            <a:srgbClr val="0066CC"/>
          </a:solidFill>
          <a:latin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
        <a:defRPr sz="22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66CC"/>
        </a:buClr>
        <a:buSzPct val="65000"/>
        <a:buFont typeface="Arial" pitchFamily="34" charset="0"/>
        <a:buChar char="–"/>
        <a:defRPr sz="20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FF9900"/>
        </a:buClr>
        <a:buSzPct val="70000"/>
        <a:buFont typeface="Wingdings" pitchFamily="2" charset="2"/>
        <a:buChar char="ü"/>
        <a:defRPr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tx2"/>
        </a:buClr>
        <a:buSzPct val="150000"/>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5576" y="228865"/>
            <a:ext cx="72612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333500"/>
            <a:ext cx="72390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descr="1"/>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 y="0"/>
            <a:ext cx="1382713" cy="57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a:off x="1700213" y="963083"/>
            <a:ext cx="6705600" cy="0"/>
          </a:xfrm>
          <a:prstGeom prst="line">
            <a:avLst/>
          </a:prstGeom>
          <a:noFill/>
          <a:ln w="19050">
            <a:solidFill>
              <a:srgbClr val="1484A6"/>
            </a:solidFill>
            <a:prstDash val="sysDot"/>
            <a:round/>
            <a:headEnd/>
            <a:tailEnd/>
          </a:ln>
          <a:extLst>
            <a:ext uri="{909E8E84-426E-40DD-AFC4-6F175D3DCCD1}">
              <a14:hiddenFill xmlns:a14="http://schemas.microsoft.com/office/drawing/2010/main">
                <a:noFill/>
              </a14:hiddenFill>
            </a:ext>
          </a:extLst>
        </p:spPr>
        <p:txBody>
          <a:bodyPr wrap="none" anchor="ctr"/>
          <a:lstStyle/>
          <a:p>
            <a:pPr algn="ctr" defTabSz="914400">
              <a:spcBef>
                <a:spcPct val="20000"/>
              </a:spcBef>
              <a:buClr>
                <a:srgbClr val="0066CC"/>
              </a:buClr>
              <a:buFont typeface="Webdings" pitchFamily="18" charset="2"/>
              <a:buNone/>
            </a:pPr>
            <a:endParaRPr lang="nl-BE" sz="2600" i="1" smtClean="0">
              <a:solidFill>
                <a:srgbClr val="000000"/>
              </a:solidFill>
              <a:latin typeface="Tahoma" pitchFamily="34" charset="0"/>
              <a:ea typeface="MS PGothic" pitchFamily="34" charset="-128"/>
              <a:cs typeface="Arial"/>
            </a:endParaRPr>
          </a:p>
        </p:txBody>
      </p:sp>
    </p:spTree>
    <p:extLst>
      <p:ext uri="{BB962C8B-B14F-4D97-AF65-F5344CB8AC3E}">
        <p14:creationId xmlns:p14="http://schemas.microsoft.com/office/powerpoint/2010/main" val="2763431705"/>
      </p:ext>
    </p:extLst>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Lst>
  <p:hf hdr="0" dt="0"/>
  <p:txStyles>
    <p:titleStyle>
      <a:lvl1pPr algn="ctr" rtl="0" eaLnBrk="0" fontAlgn="base" hangingPunct="0">
        <a:spcBef>
          <a:spcPct val="0"/>
        </a:spcBef>
        <a:spcAft>
          <a:spcPct val="0"/>
        </a:spcAft>
        <a:defRPr sz="3600">
          <a:solidFill>
            <a:schemeClr val="tx2"/>
          </a:solidFill>
          <a:latin typeface="+mj-lt"/>
          <a:ea typeface="MS PGothic" pitchFamily="34" charset="-128"/>
          <a:cs typeface="+mj-cs"/>
        </a:defRPr>
      </a:lvl1pPr>
      <a:lvl2pPr algn="ctr" rtl="0" eaLnBrk="0" fontAlgn="base" hangingPunct="0">
        <a:spcBef>
          <a:spcPct val="0"/>
        </a:spcBef>
        <a:spcAft>
          <a:spcPct val="0"/>
        </a:spcAft>
        <a:defRPr sz="3600">
          <a:solidFill>
            <a:schemeClr val="tx2"/>
          </a:solidFill>
          <a:latin typeface="Tahoma" pitchFamily="34" charset="0"/>
          <a:ea typeface="MS PGothic" pitchFamily="34" charset="-128"/>
          <a:cs typeface="Arial" pitchFamily="34" charset="0"/>
        </a:defRPr>
      </a:lvl2pPr>
      <a:lvl3pPr algn="ctr" rtl="0" eaLnBrk="0" fontAlgn="base" hangingPunct="0">
        <a:spcBef>
          <a:spcPct val="0"/>
        </a:spcBef>
        <a:spcAft>
          <a:spcPct val="0"/>
        </a:spcAft>
        <a:defRPr sz="3600">
          <a:solidFill>
            <a:schemeClr val="tx2"/>
          </a:solidFill>
          <a:latin typeface="Tahoma" pitchFamily="34" charset="0"/>
          <a:ea typeface="MS PGothic" pitchFamily="34" charset="-128"/>
          <a:cs typeface="Arial" pitchFamily="34" charset="0"/>
        </a:defRPr>
      </a:lvl3pPr>
      <a:lvl4pPr algn="ctr" rtl="0" eaLnBrk="0" fontAlgn="base" hangingPunct="0">
        <a:spcBef>
          <a:spcPct val="0"/>
        </a:spcBef>
        <a:spcAft>
          <a:spcPct val="0"/>
        </a:spcAft>
        <a:defRPr sz="3600">
          <a:solidFill>
            <a:schemeClr val="tx2"/>
          </a:solidFill>
          <a:latin typeface="Tahoma" pitchFamily="34" charset="0"/>
          <a:ea typeface="MS PGothic" pitchFamily="34" charset="-128"/>
          <a:cs typeface="Arial" pitchFamily="34" charset="0"/>
        </a:defRPr>
      </a:lvl4pPr>
      <a:lvl5pPr algn="ctr" rtl="0" eaLnBrk="0" fontAlgn="base" hangingPunct="0">
        <a:spcBef>
          <a:spcPct val="0"/>
        </a:spcBef>
        <a:spcAft>
          <a:spcPct val="0"/>
        </a:spcAft>
        <a:defRPr sz="3600">
          <a:solidFill>
            <a:schemeClr val="tx2"/>
          </a:solidFill>
          <a:latin typeface="Tahoma" pitchFamily="34" charset="0"/>
          <a:ea typeface="MS PGothic" pitchFamily="34" charset="-128"/>
          <a:cs typeface="Arial" pitchFamily="34" charset="0"/>
        </a:defRPr>
      </a:lvl5pPr>
      <a:lvl6pPr marL="457200" algn="ctr" rtl="0" fontAlgn="base">
        <a:spcBef>
          <a:spcPct val="0"/>
        </a:spcBef>
        <a:spcAft>
          <a:spcPct val="0"/>
        </a:spcAft>
        <a:defRPr sz="3600">
          <a:solidFill>
            <a:schemeClr val="tx2"/>
          </a:solidFill>
          <a:latin typeface="Tahoma" pitchFamily="34" charset="0"/>
          <a:cs typeface="Arial" pitchFamily="34" charset="0"/>
        </a:defRPr>
      </a:lvl6pPr>
      <a:lvl7pPr marL="914400" algn="ctr" rtl="0" fontAlgn="base">
        <a:spcBef>
          <a:spcPct val="0"/>
        </a:spcBef>
        <a:spcAft>
          <a:spcPct val="0"/>
        </a:spcAft>
        <a:defRPr sz="3600">
          <a:solidFill>
            <a:schemeClr val="tx2"/>
          </a:solidFill>
          <a:latin typeface="Tahoma" pitchFamily="34" charset="0"/>
          <a:cs typeface="Arial" pitchFamily="34" charset="0"/>
        </a:defRPr>
      </a:lvl7pPr>
      <a:lvl8pPr marL="1371600" algn="ctr" rtl="0" fontAlgn="base">
        <a:spcBef>
          <a:spcPct val="0"/>
        </a:spcBef>
        <a:spcAft>
          <a:spcPct val="0"/>
        </a:spcAft>
        <a:defRPr sz="3600">
          <a:solidFill>
            <a:schemeClr val="tx2"/>
          </a:solidFill>
          <a:latin typeface="Tahoma" pitchFamily="34" charset="0"/>
          <a:cs typeface="Arial" pitchFamily="34" charset="0"/>
        </a:defRPr>
      </a:lvl8pPr>
      <a:lvl9pPr marL="1828800" algn="ctr" rtl="0" fontAlgn="base">
        <a:spcBef>
          <a:spcPct val="0"/>
        </a:spcBef>
        <a:spcAft>
          <a:spcPct val="0"/>
        </a:spcAft>
        <a:defRPr sz="36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Blip>
          <a:blip r:embed="rId15"/>
        </a:buBlip>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15"/>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Blip>
          <a:blip r:embed="rId15"/>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15"/>
        </a:buBlip>
        <a:defRPr sz="2000">
          <a:solidFill>
            <a:schemeClr val="tx1"/>
          </a:solidFill>
          <a:latin typeface="+mn-lt"/>
          <a:ea typeface="Arial" charset="0"/>
          <a:cs typeface="+mn-cs"/>
        </a:defRPr>
      </a:lvl5pPr>
      <a:lvl6pPr marL="2514600" indent="-228600" algn="l" rtl="0" fontAlgn="base">
        <a:spcBef>
          <a:spcPct val="20000"/>
        </a:spcBef>
        <a:spcAft>
          <a:spcPct val="0"/>
        </a:spcAft>
        <a:buBlip>
          <a:blip r:embed="rId15"/>
        </a:buBlip>
        <a:defRPr sz="2000">
          <a:solidFill>
            <a:schemeClr val="tx1"/>
          </a:solidFill>
          <a:latin typeface="+mn-lt"/>
          <a:cs typeface="+mn-cs"/>
        </a:defRPr>
      </a:lvl6pPr>
      <a:lvl7pPr marL="2971800" indent="-228600" algn="l" rtl="0" fontAlgn="base">
        <a:spcBef>
          <a:spcPct val="20000"/>
        </a:spcBef>
        <a:spcAft>
          <a:spcPct val="0"/>
        </a:spcAft>
        <a:buBlip>
          <a:blip r:embed="rId15"/>
        </a:buBlip>
        <a:defRPr sz="2000">
          <a:solidFill>
            <a:schemeClr val="tx1"/>
          </a:solidFill>
          <a:latin typeface="+mn-lt"/>
          <a:cs typeface="+mn-cs"/>
        </a:defRPr>
      </a:lvl7pPr>
      <a:lvl8pPr marL="3429000" indent="-228600" algn="l" rtl="0" fontAlgn="base">
        <a:spcBef>
          <a:spcPct val="20000"/>
        </a:spcBef>
        <a:spcAft>
          <a:spcPct val="0"/>
        </a:spcAft>
        <a:buBlip>
          <a:blip r:embed="rId15"/>
        </a:buBlip>
        <a:defRPr sz="2000">
          <a:solidFill>
            <a:schemeClr val="tx1"/>
          </a:solidFill>
          <a:latin typeface="+mn-lt"/>
          <a:cs typeface="+mn-cs"/>
        </a:defRPr>
      </a:lvl8pPr>
      <a:lvl9pPr marL="3886200" indent="-228600" algn="l" rtl="0" fontAlgn="base">
        <a:spcBef>
          <a:spcPct val="20000"/>
        </a:spcBef>
        <a:spcAft>
          <a:spcPct val="0"/>
        </a:spcAft>
        <a:buBlip>
          <a:blip r:embed="rId15"/>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rakoo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ctrTitle"/>
          </p:nvPr>
        </p:nvSpPr>
        <p:spPr>
          <a:xfrm>
            <a:off x="685800" y="1495427"/>
            <a:ext cx="7772400" cy="1743075"/>
          </a:xfrm>
        </p:spPr>
        <p:txBody>
          <a:bodyPr/>
          <a:lstStyle/>
          <a:p>
            <a:r>
              <a:rPr lang="en-US" sz="2600" b="1" dirty="0" smtClean="0">
                <a:latin typeface="Arial Black" charset="0"/>
                <a:cs typeface="Arial" charset="0"/>
              </a:rPr>
              <a:t>AmpliStor</a:t>
            </a:r>
            <a:br>
              <a:rPr lang="en-US" sz="2600" b="1" dirty="0" smtClean="0">
                <a:latin typeface="Arial Black" charset="0"/>
                <a:cs typeface="Arial" charset="0"/>
              </a:rPr>
            </a:br>
            <a:r>
              <a:rPr lang="en-US" sz="2600" b="1" dirty="0" smtClean="0">
                <a:latin typeface="Arial Black" charset="0"/>
                <a:cs typeface="Arial" charset="0"/>
              </a:rPr>
              <a:t>Optimized </a:t>
            </a:r>
            <a:r>
              <a:rPr lang="en-US" sz="2600" b="1" dirty="0">
                <a:latin typeface="Arial Black" charset="0"/>
                <a:cs typeface="Arial" charset="0"/>
              </a:rPr>
              <a:t>Object </a:t>
            </a:r>
            <a:r>
              <a:rPr lang="en-US" sz="2600" b="1" dirty="0" smtClean="0">
                <a:latin typeface="Arial Black" charset="0"/>
                <a:cs typeface="Arial" charset="0"/>
              </a:rPr>
              <a:t>Storage for Big Data</a:t>
            </a:r>
            <a:br>
              <a:rPr lang="en-US" sz="2600" b="1" dirty="0" smtClean="0">
                <a:latin typeface="Arial Black" charset="0"/>
                <a:cs typeface="Arial" charset="0"/>
              </a:rPr>
            </a:br>
            <a:r>
              <a:rPr lang="en-US" sz="2600" b="1" dirty="0">
                <a:latin typeface="Arial Black" charset="0"/>
                <a:cs typeface="Arial" charset="0"/>
              </a:rPr>
              <a:t/>
            </a:r>
            <a:br>
              <a:rPr lang="en-US" sz="2600" b="1" dirty="0">
                <a:latin typeface="Arial Black" charset="0"/>
                <a:cs typeface="Arial" charset="0"/>
              </a:rPr>
            </a:br>
            <a:r>
              <a:rPr lang="en-US" sz="2600" i="1" dirty="0" smtClean="0">
                <a:latin typeface="Arial Black" charset="0"/>
                <a:cs typeface="Arial" charset="0"/>
              </a:rPr>
              <a:t>Technical Overview</a:t>
            </a:r>
          </a:p>
        </p:txBody>
      </p:sp>
      <p:pic>
        <p:nvPicPr>
          <p:cNvPr id="26626" name="Picture 7" descr="C:\Users\dewispew\Documents\My Dropbox\Documents\JPG\Amplidata_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84492" y="3314700"/>
            <a:ext cx="33750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9588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381000" y="939800"/>
            <a:ext cx="8616950" cy="4508500"/>
          </a:xfrm>
        </p:spPr>
        <p:txBody>
          <a:bodyPr/>
          <a:lstStyle/>
          <a:p>
            <a:pPr>
              <a:spcBef>
                <a:spcPts val="475"/>
              </a:spcBef>
              <a:buFont typeface="Arial" charset="0"/>
              <a:buChar char="•"/>
            </a:pPr>
            <a:r>
              <a:rPr lang="en-US" sz="1400" b="0" dirty="0">
                <a:latin typeface="Verdana" charset="0"/>
                <a:cs typeface="DejaVu Sans" charset="0"/>
              </a:rPr>
              <a:t>Large objects divided into </a:t>
            </a:r>
            <a:r>
              <a:rPr lang="en-US" sz="1400" b="0" dirty="0" smtClean="0">
                <a:latin typeface="Verdana" charset="0"/>
                <a:cs typeface="DejaVu Sans" charset="0"/>
              </a:rPr>
              <a:t>64MB </a:t>
            </a:r>
            <a:r>
              <a:rPr lang="en-US" sz="1400" b="0" dirty="0">
                <a:latin typeface="Verdana" charset="0"/>
                <a:cs typeface="DejaVu Sans" charset="0"/>
              </a:rPr>
              <a:t>Superblocks, Superblocks divided into </a:t>
            </a:r>
            <a:r>
              <a:rPr lang="en-US" sz="1400" b="0" dirty="0" smtClean="0">
                <a:latin typeface="Verdana" charset="0"/>
                <a:cs typeface="DejaVu Sans" charset="0"/>
              </a:rPr>
              <a:t>4000 </a:t>
            </a:r>
            <a:r>
              <a:rPr lang="en-US" sz="1400" b="0" dirty="0">
                <a:latin typeface="Verdana" charset="0"/>
                <a:cs typeface="DejaVu Sans" charset="0"/>
              </a:rPr>
              <a:t>message blocks</a:t>
            </a:r>
          </a:p>
          <a:p>
            <a:pPr>
              <a:spcBef>
                <a:spcPts val="475"/>
              </a:spcBef>
              <a:buFont typeface="Arial" charset="0"/>
              <a:buChar char="•"/>
            </a:pPr>
            <a:r>
              <a:rPr lang="en-US" sz="1400" b="0" dirty="0">
                <a:latin typeface="Verdana" charset="0"/>
                <a:cs typeface="DejaVu Sans" charset="0"/>
              </a:rPr>
              <a:t>Message blocks encoded into 6K – 7K equations (Policy dependent)</a:t>
            </a:r>
          </a:p>
          <a:p>
            <a:pPr>
              <a:spcBef>
                <a:spcPts val="475"/>
              </a:spcBef>
              <a:buFont typeface="Arial" charset="0"/>
              <a:buChar char="•"/>
            </a:pPr>
            <a:r>
              <a:rPr lang="en-US" sz="1400" b="0" dirty="0">
                <a:latin typeface="Verdana" charset="0"/>
                <a:cs typeface="DejaVu Sans" charset="0"/>
              </a:rPr>
              <a:t>Each equation is individually CRC protected on disk for bit error protection</a:t>
            </a:r>
          </a:p>
          <a:p>
            <a:pPr>
              <a:spcBef>
                <a:spcPts val="475"/>
              </a:spcBef>
              <a:buFont typeface="Arial" charset="0"/>
              <a:buChar char="•"/>
            </a:pPr>
            <a:r>
              <a:rPr lang="en-US" sz="1400" b="0" dirty="0">
                <a:latin typeface="Verdana" charset="0"/>
                <a:cs typeface="DejaVu Sans" charset="0"/>
              </a:rPr>
              <a:t>Equations are written to </a:t>
            </a:r>
            <a:r>
              <a:rPr lang="en-US" sz="1400" b="0" u="sng" dirty="0">
                <a:latin typeface="Verdana" charset="0"/>
                <a:cs typeface="DejaVu Sans" charset="0"/>
              </a:rPr>
              <a:t>dynamically</a:t>
            </a:r>
            <a:r>
              <a:rPr lang="en-US" sz="1400" b="0" dirty="0">
                <a:latin typeface="Verdana" charset="0"/>
                <a:cs typeface="DejaVu Sans" charset="0"/>
              </a:rPr>
              <a:t> selected set of disks (“spread”) across the </a:t>
            </a:r>
            <a:r>
              <a:rPr lang="en-US" sz="1400" b="0" u="sng" dirty="0">
                <a:latin typeface="Verdana" charset="0"/>
                <a:cs typeface="DejaVu Sans" charset="0"/>
              </a:rPr>
              <a:t>entire</a:t>
            </a:r>
            <a:r>
              <a:rPr lang="en-US" sz="1400" b="0" dirty="0">
                <a:latin typeface="Verdana" charset="0"/>
                <a:cs typeface="DejaVu Sans" charset="0"/>
              </a:rPr>
              <a:t> pool</a:t>
            </a:r>
          </a:p>
        </p:txBody>
      </p:sp>
      <p:sp>
        <p:nvSpPr>
          <p:cNvPr id="20482" name="Title 2"/>
          <p:cNvSpPr>
            <a:spLocks noGrp="1"/>
          </p:cNvSpPr>
          <p:nvPr>
            <p:ph type="title"/>
          </p:nvPr>
        </p:nvSpPr>
        <p:spPr/>
        <p:txBody>
          <a:bodyPr/>
          <a:lstStyle/>
          <a:p>
            <a:r>
              <a:rPr lang="en-US">
                <a:latin typeface="Trebuchet MS" charset="0"/>
                <a:cs typeface="DejaVu Sans" charset="0"/>
              </a:rPr>
              <a:t>BitSpread Implementation Details</a:t>
            </a:r>
          </a:p>
        </p:txBody>
      </p:sp>
      <p:sp>
        <p:nvSpPr>
          <p:cNvPr id="6" name="Rectangle 5"/>
          <p:cNvSpPr/>
          <p:nvPr/>
        </p:nvSpPr>
        <p:spPr bwMode="auto">
          <a:xfrm>
            <a:off x="3352800" y="4440238"/>
            <a:ext cx="838200" cy="3810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7" name="TextBox 6"/>
          <p:cNvSpPr txBox="1"/>
          <p:nvPr/>
        </p:nvSpPr>
        <p:spPr>
          <a:xfrm>
            <a:off x="1752600" y="2306638"/>
            <a:ext cx="1752600" cy="1200329"/>
          </a:xfrm>
          <a:prstGeom prst="rect">
            <a:avLst/>
          </a:prstGeom>
          <a:noFill/>
        </p:spPr>
        <p:txBody>
          <a:bodyPr>
            <a:spAutoFit/>
          </a:bodyPr>
          <a:lstStyle/>
          <a:p>
            <a:pPr algn="ctr">
              <a:defRPr/>
            </a:pPr>
            <a:r>
              <a:rPr lang="en-US" sz="1200" dirty="0">
                <a:solidFill>
                  <a:schemeClr val="tx1"/>
                </a:solidFill>
                <a:latin typeface="+mn-lt"/>
              </a:rPr>
              <a:t>Object sliced in</a:t>
            </a:r>
          </a:p>
          <a:p>
            <a:pPr algn="ctr">
              <a:defRPr/>
            </a:pPr>
            <a:r>
              <a:rPr lang="en-US" sz="1200" dirty="0">
                <a:solidFill>
                  <a:schemeClr val="tx1"/>
                </a:solidFill>
                <a:latin typeface="+mn-lt"/>
              </a:rPr>
              <a:t> </a:t>
            </a:r>
          </a:p>
          <a:p>
            <a:pPr algn="ctr">
              <a:defRPr/>
            </a:pPr>
            <a:r>
              <a:rPr lang="en-US" sz="1200" dirty="0">
                <a:solidFill>
                  <a:schemeClr val="tx1"/>
                </a:solidFill>
                <a:latin typeface="+mn-lt"/>
              </a:rPr>
              <a:t>Superblocks</a:t>
            </a:r>
          </a:p>
          <a:p>
            <a:pPr algn="ctr">
              <a:defRPr/>
            </a:pPr>
            <a:endParaRPr lang="en-US" sz="1200" dirty="0">
              <a:solidFill>
                <a:schemeClr val="tx1"/>
              </a:solidFill>
              <a:latin typeface="+mn-lt"/>
            </a:endParaRPr>
          </a:p>
          <a:p>
            <a:pPr algn="ctr">
              <a:defRPr/>
            </a:pPr>
            <a:r>
              <a:rPr lang="en-US" sz="1200" dirty="0" smtClean="0">
                <a:solidFill>
                  <a:schemeClr val="tx1"/>
                </a:solidFill>
                <a:latin typeface="+mn-lt"/>
              </a:rPr>
              <a:t>4000 </a:t>
            </a:r>
            <a:r>
              <a:rPr lang="en-US" sz="1200" dirty="0">
                <a:solidFill>
                  <a:schemeClr val="tx1"/>
                </a:solidFill>
                <a:latin typeface="+mn-lt"/>
              </a:rPr>
              <a:t>Message blocks</a:t>
            </a:r>
          </a:p>
        </p:txBody>
      </p:sp>
      <p:sp>
        <p:nvSpPr>
          <p:cNvPr id="8" name="TextBox 7"/>
          <p:cNvSpPr txBox="1"/>
          <p:nvPr/>
        </p:nvSpPr>
        <p:spPr>
          <a:xfrm>
            <a:off x="1905000" y="5049838"/>
            <a:ext cx="1447800" cy="461962"/>
          </a:xfrm>
          <a:prstGeom prst="rect">
            <a:avLst/>
          </a:prstGeom>
          <a:noFill/>
        </p:spPr>
        <p:txBody>
          <a:bodyPr>
            <a:spAutoFit/>
          </a:bodyPr>
          <a:lstStyle/>
          <a:p>
            <a:pPr algn="ctr">
              <a:defRPr/>
            </a:pPr>
            <a:r>
              <a:rPr lang="en-US" sz="1200" dirty="0">
                <a:solidFill>
                  <a:schemeClr val="tx1"/>
                </a:solidFill>
                <a:latin typeface="+mn-lt"/>
              </a:rPr>
              <a:t>Different paths to decode</a:t>
            </a:r>
          </a:p>
        </p:txBody>
      </p:sp>
      <p:sp>
        <p:nvSpPr>
          <p:cNvPr id="9" name="TextBox 8"/>
          <p:cNvSpPr txBox="1"/>
          <p:nvPr/>
        </p:nvSpPr>
        <p:spPr>
          <a:xfrm>
            <a:off x="1905000" y="3525838"/>
            <a:ext cx="1447800" cy="276225"/>
          </a:xfrm>
          <a:prstGeom prst="rect">
            <a:avLst/>
          </a:prstGeom>
          <a:noFill/>
        </p:spPr>
        <p:txBody>
          <a:bodyPr>
            <a:spAutoFit/>
          </a:bodyPr>
          <a:lstStyle/>
          <a:p>
            <a:pPr algn="ctr">
              <a:defRPr/>
            </a:pPr>
            <a:r>
              <a:rPr lang="en-US" sz="1200" dirty="0">
                <a:solidFill>
                  <a:schemeClr val="tx1"/>
                </a:solidFill>
                <a:latin typeface="+mn-lt"/>
              </a:rPr>
              <a:t>Encoding</a:t>
            </a:r>
          </a:p>
        </p:txBody>
      </p:sp>
      <p:cxnSp>
        <p:nvCxnSpPr>
          <p:cNvPr id="20488" name="Straight Arrow Connector 45"/>
          <p:cNvCxnSpPr>
            <a:cxnSpLocks noChangeShapeType="1"/>
            <a:stCxn id="7" idx="2"/>
            <a:endCxn id="9" idx="0"/>
          </p:cNvCxnSpPr>
          <p:nvPr/>
        </p:nvCxnSpPr>
        <p:spPr bwMode="auto">
          <a:xfrm>
            <a:off x="2628900" y="3506967"/>
            <a:ext cx="0" cy="18871"/>
          </a:xfrm>
          <a:prstGeom prst="straightConnector1">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9" name="Straight Arrow Connector 46"/>
          <p:cNvCxnSpPr>
            <a:cxnSpLocks noChangeShapeType="1"/>
            <a:stCxn id="12" idx="2"/>
            <a:endCxn id="8" idx="0"/>
          </p:cNvCxnSpPr>
          <p:nvPr/>
        </p:nvCxnSpPr>
        <p:spPr bwMode="auto">
          <a:xfrm>
            <a:off x="2628900" y="4826000"/>
            <a:ext cx="0" cy="223838"/>
          </a:xfrm>
          <a:prstGeom prst="straightConnector1">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905000" y="4364038"/>
            <a:ext cx="1447800" cy="461962"/>
          </a:xfrm>
          <a:prstGeom prst="rect">
            <a:avLst/>
          </a:prstGeom>
          <a:noFill/>
        </p:spPr>
        <p:txBody>
          <a:bodyPr>
            <a:spAutoFit/>
          </a:bodyPr>
          <a:lstStyle/>
          <a:p>
            <a:pPr algn="ctr">
              <a:defRPr/>
            </a:pPr>
            <a:r>
              <a:rPr lang="en-US" sz="1200" dirty="0">
                <a:solidFill>
                  <a:schemeClr val="tx1"/>
                </a:solidFill>
                <a:latin typeface="+mn-lt"/>
              </a:rPr>
              <a:t>Distributed on storage nodes</a:t>
            </a:r>
          </a:p>
        </p:txBody>
      </p:sp>
      <p:cxnSp>
        <p:nvCxnSpPr>
          <p:cNvPr id="20491" name="Straight Arrow Connector 48"/>
          <p:cNvCxnSpPr>
            <a:cxnSpLocks noChangeShapeType="1"/>
            <a:stCxn id="9" idx="2"/>
            <a:endCxn id="12" idx="0"/>
          </p:cNvCxnSpPr>
          <p:nvPr/>
        </p:nvCxnSpPr>
        <p:spPr bwMode="auto">
          <a:xfrm>
            <a:off x="2628900" y="3802063"/>
            <a:ext cx="0" cy="561975"/>
          </a:xfrm>
          <a:prstGeom prst="straightConnector1">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2" name="Rectangle 5"/>
          <p:cNvSpPr>
            <a:spLocks noChangeArrowheads="1"/>
          </p:cNvSpPr>
          <p:nvPr/>
        </p:nvSpPr>
        <p:spPr bwMode="auto">
          <a:xfrm>
            <a:off x="3505200" y="2687638"/>
            <a:ext cx="25146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dirty="0">
                <a:solidFill>
                  <a:schemeClr val="tx1"/>
                </a:solidFill>
                <a:latin typeface="Verdana" charset="0"/>
                <a:cs typeface="Verdana" charset="0"/>
              </a:rPr>
              <a:t>Superblock: up to </a:t>
            </a:r>
            <a:r>
              <a:rPr lang="en-US" sz="1100" dirty="0" smtClean="0">
                <a:solidFill>
                  <a:schemeClr val="tx1"/>
                </a:solidFill>
                <a:latin typeface="Verdana" charset="0"/>
                <a:cs typeface="Verdana" charset="0"/>
              </a:rPr>
              <a:t>64MB</a:t>
            </a:r>
            <a:endParaRPr lang="en-US" sz="1100" dirty="0">
              <a:solidFill>
                <a:schemeClr val="tx1"/>
              </a:solidFill>
              <a:latin typeface="Verdana" charset="0"/>
              <a:cs typeface="Verdana" charset="0"/>
            </a:endParaRPr>
          </a:p>
        </p:txBody>
      </p:sp>
      <p:sp>
        <p:nvSpPr>
          <p:cNvPr id="20493" name="Rectangle 9"/>
          <p:cNvSpPr>
            <a:spLocks noChangeArrowheads="1"/>
          </p:cNvSpPr>
          <p:nvPr/>
        </p:nvSpPr>
        <p:spPr bwMode="auto">
          <a:xfrm>
            <a:off x="3505200" y="3144838"/>
            <a:ext cx="3048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1</a:t>
            </a:r>
          </a:p>
        </p:txBody>
      </p:sp>
      <p:sp>
        <p:nvSpPr>
          <p:cNvPr id="20494" name="Rectangle 9"/>
          <p:cNvSpPr>
            <a:spLocks noChangeArrowheads="1"/>
          </p:cNvSpPr>
          <p:nvPr/>
        </p:nvSpPr>
        <p:spPr bwMode="auto">
          <a:xfrm>
            <a:off x="3810000" y="3144838"/>
            <a:ext cx="3048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2</a:t>
            </a:r>
          </a:p>
        </p:txBody>
      </p:sp>
      <p:sp>
        <p:nvSpPr>
          <p:cNvPr id="20495" name="Rectangle 9"/>
          <p:cNvSpPr>
            <a:spLocks noChangeArrowheads="1"/>
          </p:cNvSpPr>
          <p:nvPr/>
        </p:nvSpPr>
        <p:spPr bwMode="auto">
          <a:xfrm>
            <a:off x="4114800" y="3144838"/>
            <a:ext cx="3048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3</a:t>
            </a:r>
          </a:p>
        </p:txBody>
      </p:sp>
      <p:sp>
        <p:nvSpPr>
          <p:cNvPr id="20496" name="Rectangle 9"/>
          <p:cNvSpPr>
            <a:spLocks noChangeArrowheads="1"/>
          </p:cNvSpPr>
          <p:nvPr/>
        </p:nvSpPr>
        <p:spPr bwMode="auto">
          <a:xfrm>
            <a:off x="4419600" y="3144838"/>
            <a:ext cx="3048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4</a:t>
            </a:r>
          </a:p>
        </p:txBody>
      </p:sp>
      <p:sp>
        <p:nvSpPr>
          <p:cNvPr id="20497" name="Rectangle 9"/>
          <p:cNvSpPr>
            <a:spLocks noChangeArrowheads="1"/>
          </p:cNvSpPr>
          <p:nvPr/>
        </p:nvSpPr>
        <p:spPr bwMode="auto">
          <a:xfrm>
            <a:off x="4724400" y="3144838"/>
            <a:ext cx="3048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5</a:t>
            </a:r>
          </a:p>
        </p:txBody>
      </p:sp>
      <p:sp>
        <p:nvSpPr>
          <p:cNvPr id="20498" name="Rectangle 9"/>
          <p:cNvSpPr>
            <a:spLocks noChangeArrowheads="1"/>
          </p:cNvSpPr>
          <p:nvPr/>
        </p:nvSpPr>
        <p:spPr bwMode="auto">
          <a:xfrm>
            <a:off x="5715000" y="3144838"/>
            <a:ext cx="3048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4K</a:t>
            </a:r>
          </a:p>
        </p:txBody>
      </p:sp>
      <p:sp>
        <p:nvSpPr>
          <p:cNvPr id="20499" name="Rectangle 9"/>
          <p:cNvSpPr>
            <a:spLocks noChangeArrowheads="1"/>
          </p:cNvSpPr>
          <p:nvPr/>
        </p:nvSpPr>
        <p:spPr bwMode="auto">
          <a:xfrm>
            <a:off x="5029200" y="3144838"/>
            <a:ext cx="3048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6</a:t>
            </a:r>
          </a:p>
        </p:txBody>
      </p:sp>
      <p:cxnSp>
        <p:nvCxnSpPr>
          <p:cNvPr id="20500" name="Straight Connector 18432"/>
          <p:cNvCxnSpPr>
            <a:cxnSpLocks noChangeShapeType="1"/>
            <a:endCxn id="20498" idx="1"/>
          </p:cNvCxnSpPr>
          <p:nvPr/>
        </p:nvCxnSpPr>
        <p:spPr bwMode="auto">
          <a:xfrm>
            <a:off x="5334000" y="3259138"/>
            <a:ext cx="381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01" name="Right Brace 18433"/>
          <p:cNvSpPr>
            <a:spLocks/>
          </p:cNvSpPr>
          <p:nvPr/>
        </p:nvSpPr>
        <p:spPr bwMode="auto">
          <a:xfrm rot="-5400000">
            <a:off x="4724400" y="1773238"/>
            <a:ext cx="76200" cy="2514600"/>
          </a:xfrm>
          <a:prstGeom prst="rightBrace">
            <a:avLst>
              <a:gd name="adj1" fmla="val 61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100">
              <a:cs typeface="DejaVu Sans" charset="0"/>
            </a:endParaRPr>
          </a:p>
        </p:txBody>
      </p:sp>
      <p:sp>
        <p:nvSpPr>
          <p:cNvPr id="20502" name="Rectangle 5"/>
          <p:cNvSpPr>
            <a:spLocks noChangeArrowheads="1"/>
          </p:cNvSpPr>
          <p:nvPr/>
        </p:nvSpPr>
        <p:spPr bwMode="auto">
          <a:xfrm>
            <a:off x="3505200" y="2230438"/>
            <a:ext cx="3581400" cy="22860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Object</a:t>
            </a:r>
          </a:p>
        </p:txBody>
      </p:sp>
      <p:sp>
        <p:nvSpPr>
          <p:cNvPr id="20503" name="Rectangle 5"/>
          <p:cNvSpPr>
            <a:spLocks noChangeArrowheads="1"/>
          </p:cNvSpPr>
          <p:nvPr/>
        </p:nvSpPr>
        <p:spPr bwMode="auto">
          <a:xfrm>
            <a:off x="6019800" y="2687638"/>
            <a:ext cx="1066800" cy="22860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Superblock</a:t>
            </a:r>
          </a:p>
        </p:txBody>
      </p:sp>
      <p:sp>
        <p:nvSpPr>
          <p:cNvPr id="20504" name="Right Brace 134"/>
          <p:cNvSpPr>
            <a:spLocks/>
          </p:cNvSpPr>
          <p:nvPr/>
        </p:nvSpPr>
        <p:spPr bwMode="auto">
          <a:xfrm rot="-5400000">
            <a:off x="5219700" y="820738"/>
            <a:ext cx="76200" cy="3505200"/>
          </a:xfrm>
          <a:prstGeom prst="rightBrace">
            <a:avLst>
              <a:gd name="adj1" fmla="val 61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100">
              <a:cs typeface="DejaVu Sans" charset="0"/>
            </a:endParaRPr>
          </a:p>
        </p:txBody>
      </p:sp>
      <p:sp>
        <p:nvSpPr>
          <p:cNvPr id="27" name="Rectangle 26"/>
          <p:cNvSpPr/>
          <p:nvPr/>
        </p:nvSpPr>
        <p:spPr bwMode="auto">
          <a:xfrm>
            <a:off x="6019800" y="2154238"/>
            <a:ext cx="1143000" cy="914400"/>
          </a:xfrm>
          <a:prstGeom prst="rect">
            <a:avLst/>
          </a:prstGeom>
          <a:gradFill>
            <a:gsLst>
              <a:gs pos="0">
                <a:schemeClr val="bg1">
                  <a:alpha val="0"/>
                </a:schemeClr>
              </a:gs>
              <a:gs pos="82000">
                <a:schemeClr val="bg1"/>
              </a:gs>
            </a:gsLst>
            <a:lin ang="0" scaled="0"/>
          </a:gradFill>
          <a:ln w="9525" cap="flat" cmpd="sng" algn="ctr">
            <a:no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cs typeface="DejaVu Sans" charset="0"/>
            </a:endParaRPr>
          </a:p>
        </p:txBody>
      </p:sp>
      <p:grpSp>
        <p:nvGrpSpPr>
          <p:cNvPr id="20506" name="Group 29"/>
          <p:cNvGrpSpPr>
            <a:grpSpLocks/>
          </p:cNvGrpSpPr>
          <p:nvPr/>
        </p:nvGrpSpPr>
        <p:grpSpPr bwMode="auto">
          <a:xfrm>
            <a:off x="4648200" y="3525838"/>
            <a:ext cx="304800" cy="304800"/>
            <a:chOff x="2438400" y="4610100"/>
            <a:chExt cx="609600" cy="609600"/>
          </a:xfrm>
        </p:grpSpPr>
        <p:sp>
          <p:nvSpPr>
            <p:cNvPr id="29" name="Rounded Rectangle 28"/>
            <p:cNvSpPr/>
            <p:nvPr/>
          </p:nvSpPr>
          <p:spPr bwMode="auto">
            <a:xfrm>
              <a:off x="2438400" y="4610100"/>
              <a:ext cx="609600" cy="6096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grpSp>
          <p:nvGrpSpPr>
            <p:cNvPr id="20545" name="Group 31"/>
            <p:cNvGrpSpPr>
              <a:grpSpLocks/>
            </p:cNvGrpSpPr>
            <p:nvPr/>
          </p:nvGrpSpPr>
          <p:grpSpPr bwMode="auto">
            <a:xfrm>
              <a:off x="2514600" y="4682416"/>
              <a:ext cx="457201" cy="457200"/>
              <a:chOff x="2516577" y="4686300"/>
              <a:chExt cx="457201" cy="457200"/>
            </a:xfrm>
          </p:grpSpPr>
          <p:cxnSp>
            <p:nvCxnSpPr>
              <p:cNvPr id="31" name="Straight Arrow Connector 30"/>
              <p:cNvCxnSpPr>
                <a:stCxn id="33" idx="3"/>
                <a:endCxn id="34" idx="0"/>
              </p:cNvCxnSpPr>
              <p:nvPr/>
            </p:nvCxnSpPr>
            <p:spPr bwMode="auto">
              <a:xfrm>
                <a:off x="2745177" y="4763208"/>
                <a:ext cx="0" cy="23177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sp>
            <p:nvSpPr>
              <p:cNvPr id="32" name="Rounded Rectangle 31"/>
              <p:cNvSpPr/>
              <p:nvPr/>
            </p:nvSpPr>
            <p:spPr bwMode="auto">
              <a:xfrm>
                <a:off x="2745177" y="4687008"/>
                <a:ext cx="152400" cy="152400"/>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sp>
            <p:nvSpPr>
              <p:cNvPr id="33" name="Rounded Rectangle 32"/>
              <p:cNvSpPr/>
              <p:nvPr/>
            </p:nvSpPr>
            <p:spPr bwMode="auto">
              <a:xfrm>
                <a:off x="2592777" y="4687008"/>
                <a:ext cx="152400" cy="152400"/>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sp>
            <p:nvSpPr>
              <p:cNvPr id="34" name="Rounded Rectangle 33"/>
              <p:cNvSpPr/>
              <p:nvPr/>
            </p:nvSpPr>
            <p:spPr bwMode="auto">
              <a:xfrm>
                <a:off x="2668977" y="4994984"/>
                <a:ext cx="152400" cy="149224"/>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sp>
            <p:nvSpPr>
              <p:cNvPr id="35" name="Rounded Rectangle 34"/>
              <p:cNvSpPr/>
              <p:nvPr/>
            </p:nvSpPr>
            <p:spPr bwMode="auto">
              <a:xfrm>
                <a:off x="2821376" y="4994984"/>
                <a:ext cx="152400" cy="149224"/>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sp>
            <p:nvSpPr>
              <p:cNvPr id="36" name="Rounded Rectangle 35"/>
              <p:cNvSpPr/>
              <p:nvPr/>
            </p:nvSpPr>
            <p:spPr bwMode="auto">
              <a:xfrm>
                <a:off x="2516577" y="4994984"/>
                <a:ext cx="152400" cy="149224"/>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grpSp>
      </p:grpSp>
      <p:sp>
        <p:nvSpPr>
          <p:cNvPr id="20507" name="Right Brace 158"/>
          <p:cNvSpPr>
            <a:spLocks/>
          </p:cNvSpPr>
          <p:nvPr/>
        </p:nvSpPr>
        <p:spPr bwMode="auto">
          <a:xfrm rot="16200000" flipH="1">
            <a:off x="4724400" y="2230438"/>
            <a:ext cx="76200" cy="2514600"/>
          </a:xfrm>
          <a:prstGeom prst="rightBrace">
            <a:avLst>
              <a:gd name="adj1" fmla="val 61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100">
              <a:cs typeface="DejaVu Sans" charset="0"/>
            </a:endParaRPr>
          </a:p>
        </p:txBody>
      </p:sp>
      <p:sp>
        <p:nvSpPr>
          <p:cNvPr id="38" name="Rectangle 9"/>
          <p:cNvSpPr>
            <a:spLocks noChangeArrowheads="1"/>
          </p:cNvSpPr>
          <p:nvPr/>
        </p:nvSpPr>
        <p:spPr bwMode="auto">
          <a:xfrm>
            <a:off x="33528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39" name="Rectangle 9"/>
          <p:cNvSpPr>
            <a:spLocks noChangeArrowheads="1"/>
          </p:cNvSpPr>
          <p:nvPr/>
        </p:nvSpPr>
        <p:spPr bwMode="auto">
          <a:xfrm>
            <a:off x="36576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2</a:t>
            </a:r>
          </a:p>
        </p:txBody>
      </p:sp>
      <p:sp>
        <p:nvSpPr>
          <p:cNvPr id="40" name="Rectangle 9"/>
          <p:cNvSpPr>
            <a:spLocks noChangeArrowheads="1"/>
          </p:cNvSpPr>
          <p:nvPr/>
        </p:nvSpPr>
        <p:spPr bwMode="auto">
          <a:xfrm>
            <a:off x="39624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3</a:t>
            </a:r>
          </a:p>
        </p:txBody>
      </p:sp>
      <p:sp>
        <p:nvSpPr>
          <p:cNvPr id="41" name="Rectangle 9"/>
          <p:cNvSpPr>
            <a:spLocks noChangeArrowheads="1"/>
          </p:cNvSpPr>
          <p:nvPr/>
        </p:nvSpPr>
        <p:spPr bwMode="auto">
          <a:xfrm>
            <a:off x="42672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4</a:t>
            </a:r>
          </a:p>
        </p:txBody>
      </p:sp>
      <p:sp>
        <p:nvSpPr>
          <p:cNvPr id="42" name="Rectangle 9"/>
          <p:cNvSpPr>
            <a:spLocks noChangeArrowheads="1"/>
          </p:cNvSpPr>
          <p:nvPr/>
        </p:nvSpPr>
        <p:spPr bwMode="auto">
          <a:xfrm>
            <a:off x="45720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5</a:t>
            </a:r>
          </a:p>
        </p:txBody>
      </p:sp>
      <p:sp>
        <p:nvSpPr>
          <p:cNvPr id="43" name="Rectangle 9"/>
          <p:cNvSpPr>
            <a:spLocks noChangeArrowheads="1"/>
          </p:cNvSpPr>
          <p:nvPr/>
        </p:nvSpPr>
        <p:spPr bwMode="auto">
          <a:xfrm>
            <a:off x="67818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7K</a:t>
            </a:r>
          </a:p>
        </p:txBody>
      </p:sp>
      <p:sp>
        <p:nvSpPr>
          <p:cNvPr id="44" name="Rectangle 9"/>
          <p:cNvSpPr>
            <a:spLocks noChangeArrowheads="1"/>
          </p:cNvSpPr>
          <p:nvPr/>
        </p:nvSpPr>
        <p:spPr bwMode="auto">
          <a:xfrm>
            <a:off x="48768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6</a:t>
            </a:r>
          </a:p>
        </p:txBody>
      </p:sp>
      <p:cxnSp>
        <p:nvCxnSpPr>
          <p:cNvPr id="20515" name="Straight Connector 168"/>
          <p:cNvCxnSpPr>
            <a:cxnSpLocks noChangeShapeType="1"/>
            <a:stCxn id="49" idx="3"/>
            <a:endCxn id="43" idx="1"/>
          </p:cNvCxnSpPr>
          <p:nvPr/>
        </p:nvCxnSpPr>
        <p:spPr bwMode="auto">
          <a:xfrm>
            <a:off x="6400800" y="4097338"/>
            <a:ext cx="381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9"/>
          <p:cNvSpPr>
            <a:spLocks noChangeArrowheads="1"/>
          </p:cNvSpPr>
          <p:nvPr/>
        </p:nvSpPr>
        <p:spPr bwMode="auto">
          <a:xfrm>
            <a:off x="51816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7</a:t>
            </a:r>
          </a:p>
        </p:txBody>
      </p:sp>
      <p:sp>
        <p:nvSpPr>
          <p:cNvPr id="47" name="Rectangle 9"/>
          <p:cNvSpPr>
            <a:spLocks noChangeArrowheads="1"/>
          </p:cNvSpPr>
          <p:nvPr/>
        </p:nvSpPr>
        <p:spPr bwMode="auto">
          <a:xfrm>
            <a:off x="54864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8</a:t>
            </a:r>
          </a:p>
        </p:txBody>
      </p:sp>
      <p:sp>
        <p:nvSpPr>
          <p:cNvPr id="48" name="Rectangle 9"/>
          <p:cNvSpPr>
            <a:spLocks noChangeArrowheads="1"/>
          </p:cNvSpPr>
          <p:nvPr/>
        </p:nvSpPr>
        <p:spPr bwMode="auto">
          <a:xfrm>
            <a:off x="57912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9</a:t>
            </a:r>
          </a:p>
        </p:txBody>
      </p:sp>
      <p:sp>
        <p:nvSpPr>
          <p:cNvPr id="49" name="Rectangle 9"/>
          <p:cNvSpPr>
            <a:spLocks noChangeArrowheads="1"/>
          </p:cNvSpPr>
          <p:nvPr/>
        </p:nvSpPr>
        <p:spPr bwMode="auto">
          <a:xfrm>
            <a:off x="6096000" y="39830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10</a:t>
            </a:r>
          </a:p>
        </p:txBody>
      </p:sp>
      <p:sp>
        <p:nvSpPr>
          <p:cNvPr id="50" name="TextBox 49"/>
          <p:cNvSpPr txBox="1"/>
          <p:nvPr/>
        </p:nvSpPr>
        <p:spPr>
          <a:xfrm>
            <a:off x="5029200" y="3525838"/>
            <a:ext cx="914400" cy="255587"/>
          </a:xfrm>
          <a:prstGeom prst="roundRect">
            <a:avLst/>
          </a:prstGeom>
          <a:ln w="19050"/>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ts val="475"/>
              </a:spcBef>
              <a:spcAft>
                <a:spcPts val="125"/>
              </a:spcAft>
              <a:buClr>
                <a:srgbClr val="003366"/>
              </a:buClr>
              <a:buSzPct val="100000"/>
              <a:defRPr/>
            </a:pPr>
            <a:r>
              <a:rPr lang="en-US" sz="900" b="1" i="1" dirty="0" err="1">
                <a:solidFill>
                  <a:srgbClr val="2F4E85"/>
                </a:solidFill>
              </a:rPr>
              <a:t>BitSpread</a:t>
            </a:r>
            <a:endParaRPr lang="en-US" sz="900" b="1" i="1" dirty="0">
              <a:solidFill>
                <a:srgbClr val="2F4E85"/>
              </a:solidFill>
            </a:endParaRPr>
          </a:p>
        </p:txBody>
      </p:sp>
      <p:sp>
        <p:nvSpPr>
          <p:cNvPr id="51" name="Rectangle 9"/>
          <p:cNvSpPr>
            <a:spLocks noChangeArrowheads="1"/>
          </p:cNvSpPr>
          <p:nvPr/>
        </p:nvSpPr>
        <p:spPr bwMode="auto">
          <a:xfrm>
            <a:off x="3429000" y="4516438"/>
            <a:ext cx="2286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52" name="Rectangle 9"/>
          <p:cNvSpPr>
            <a:spLocks noChangeArrowheads="1"/>
          </p:cNvSpPr>
          <p:nvPr/>
        </p:nvSpPr>
        <p:spPr bwMode="auto">
          <a:xfrm>
            <a:off x="3886200" y="4516438"/>
            <a:ext cx="2286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0523" name="Straight Connector 209"/>
          <p:cNvCxnSpPr>
            <a:cxnSpLocks noChangeShapeType="1"/>
            <a:stCxn id="51" idx="3"/>
            <a:endCxn id="52" idx="1"/>
          </p:cNvCxnSpPr>
          <p:nvPr/>
        </p:nvCxnSpPr>
        <p:spPr bwMode="auto">
          <a:xfrm>
            <a:off x="3657600" y="463073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bwMode="auto">
          <a:xfrm>
            <a:off x="4267200" y="4440238"/>
            <a:ext cx="838200" cy="3810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55" name="Rectangle 9"/>
          <p:cNvSpPr>
            <a:spLocks noChangeArrowheads="1"/>
          </p:cNvSpPr>
          <p:nvPr/>
        </p:nvSpPr>
        <p:spPr bwMode="auto">
          <a:xfrm>
            <a:off x="4343400" y="4516438"/>
            <a:ext cx="2286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56" name="Rectangle 9"/>
          <p:cNvSpPr>
            <a:spLocks noChangeArrowheads="1"/>
          </p:cNvSpPr>
          <p:nvPr/>
        </p:nvSpPr>
        <p:spPr bwMode="auto">
          <a:xfrm>
            <a:off x="4724400" y="45164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0527" name="Straight Connector 225"/>
          <p:cNvCxnSpPr>
            <a:cxnSpLocks noChangeShapeType="1"/>
            <a:stCxn id="55" idx="3"/>
            <a:endCxn id="56" idx="1"/>
          </p:cNvCxnSpPr>
          <p:nvPr/>
        </p:nvCxnSpPr>
        <p:spPr bwMode="auto">
          <a:xfrm>
            <a:off x="4572000" y="463073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bwMode="auto">
          <a:xfrm>
            <a:off x="5181600" y="4440238"/>
            <a:ext cx="838200" cy="3810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59" name="Rectangle 9"/>
          <p:cNvSpPr>
            <a:spLocks noChangeArrowheads="1"/>
          </p:cNvSpPr>
          <p:nvPr/>
        </p:nvSpPr>
        <p:spPr bwMode="auto">
          <a:xfrm>
            <a:off x="5257800" y="45164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60" name="Rectangle 9"/>
          <p:cNvSpPr>
            <a:spLocks noChangeArrowheads="1"/>
          </p:cNvSpPr>
          <p:nvPr/>
        </p:nvSpPr>
        <p:spPr bwMode="auto">
          <a:xfrm>
            <a:off x="5638800" y="4516438"/>
            <a:ext cx="3048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0531" name="Straight Connector 229"/>
          <p:cNvCxnSpPr>
            <a:cxnSpLocks noChangeShapeType="1"/>
            <a:stCxn id="59" idx="3"/>
            <a:endCxn id="60" idx="1"/>
          </p:cNvCxnSpPr>
          <p:nvPr/>
        </p:nvCxnSpPr>
        <p:spPr bwMode="auto">
          <a:xfrm>
            <a:off x="5562600" y="463073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6248400" y="4440238"/>
            <a:ext cx="838200" cy="3810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63" name="Rectangle 9"/>
          <p:cNvSpPr>
            <a:spLocks noChangeArrowheads="1"/>
          </p:cNvSpPr>
          <p:nvPr/>
        </p:nvSpPr>
        <p:spPr bwMode="auto">
          <a:xfrm>
            <a:off x="6324600" y="4516438"/>
            <a:ext cx="2286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6K</a:t>
            </a:r>
          </a:p>
        </p:txBody>
      </p:sp>
      <p:sp>
        <p:nvSpPr>
          <p:cNvPr id="64" name="Rectangle 9"/>
          <p:cNvSpPr>
            <a:spLocks noChangeArrowheads="1"/>
          </p:cNvSpPr>
          <p:nvPr/>
        </p:nvSpPr>
        <p:spPr bwMode="auto">
          <a:xfrm>
            <a:off x="6781800" y="4516438"/>
            <a:ext cx="228600" cy="22860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7K</a:t>
            </a:r>
          </a:p>
        </p:txBody>
      </p:sp>
      <p:cxnSp>
        <p:nvCxnSpPr>
          <p:cNvPr id="20535" name="Straight Connector 234"/>
          <p:cNvCxnSpPr>
            <a:cxnSpLocks noChangeShapeType="1"/>
            <a:stCxn id="63" idx="3"/>
            <a:endCxn id="64" idx="1"/>
          </p:cNvCxnSpPr>
          <p:nvPr/>
        </p:nvCxnSpPr>
        <p:spPr bwMode="auto">
          <a:xfrm>
            <a:off x="6553200" y="463073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6" name="Straight Connector 235"/>
          <p:cNvCxnSpPr>
            <a:cxnSpLocks noChangeShapeType="1"/>
            <a:stCxn id="58" idx="3"/>
            <a:endCxn id="62" idx="1"/>
          </p:cNvCxnSpPr>
          <p:nvPr/>
        </p:nvCxnSpPr>
        <p:spPr bwMode="auto">
          <a:xfrm>
            <a:off x="6019800" y="463073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37" name="Right Brace 112"/>
          <p:cNvSpPr>
            <a:spLocks/>
          </p:cNvSpPr>
          <p:nvPr/>
        </p:nvSpPr>
        <p:spPr bwMode="auto">
          <a:xfrm rot="5400000">
            <a:off x="4857750" y="2782888"/>
            <a:ext cx="114300" cy="3124200"/>
          </a:xfrm>
          <a:prstGeom prst="rightBrace">
            <a:avLst>
              <a:gd name="adj1" fmla="val 38343"/>
              <a:gd name="adj2" fmla="val 8800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2400">
              <a:cs typeface="DejaVu Sans" charset="0"/>
            </a:endParaRPr>
          </a:p>
        </p:txBody>
      </p:sp>
      <p:sp>
        <p:nvSpPr>
          <p:cNvPr id="20538" name="Right Brace 249"/>
          <p:cNvSpPr>
            <a:spLocks/>
          </p:cNvSpPr>
          <p:nvPr/>
        </p:nvSpPr>
        <p:spPr bwMode="auto">
          <a:xfrm rot="16200000" flipH="1">
            <a:off x="5181600" y="3297238"/>
            <a:ext cx="76200" cy="3733800"/>
          </a:xfrm>
          <a:prstGeom prst="rightBrace">
            <a:avLst>
              <a:gd name="adj1" fmla="val 614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100">
              <a:cs typeface="DejaVu Sans" charset="0"/>
            </a:endParaRPr>
          </a:p>
        </p:txBody>
      </p:sp>
      <p:sp>
        <p:nvSpPr>
          <p:cNvPr id="69" name="TextBox 68"/>
          <p:cNvSpPr txBox="1"/>
          <p:nvPr/>
        </p:nvSpPr>
        <p:spPr>
          <a:xfrm>
            <a:off x="4267200" y="4821238"/>
            <a:ext cx="838200" cy="246062"/>
          </a:xfrm>
          <a:prstGeom prst="rect">
            <a:avLst/>
          </a:prstGeom>
          <a:noFill/>
        </p:spPr>
        <p:txBody>
          <a:bodyPr>
            <a:spAutoFit/>
          </a:bodyPr>
          <a:lstStyle/>
          <a:p>
            <a:pPr algn="ctr">
              <a:defRPr/>
            </a:pPr>
            <a:r>
              <a:rPr lang="en-US" sz="1000" dirty="0">
                <a:solidFill>
                  <a:schemeClr val="tx1"/>
                </a:solidFill>
                <a:latin typeface="+mn-lt"/>
              </a:rPr>
              <a:t>Disk x</a:t>
            </a:r>
          </a:p>
        </p:txBody>
      </p:sp>
      <p:sp>
        <p:nvSpPr>
          <p:cNvPr id="70" name="TextBox 69"/>
          <p:cNvSpPr txBox="1"/>
          <p:nvPr/>
        </p:nvSpPr>
        <p:spPr>
          <a:xfrm>
            <a:off x="3352800" y="4821238"/>
            <a:ext cx="838200" cy="246062"/>
          </a:xfrm>
          <a:prstGeom prst="rect">
            <a:avLst/>
          </a:prstGeom>
          <a:noFill/>
        </p:spPr>
        <p:txBody>
          <a:bodyPr>
            <a:spAutoFit/>
          </a:bodyPr>
          <a:lstStyle/>
          <a:p>
            <a:pPr algn="ctr">
              <a:defRPr/>
            </a:pPr>
            <a:r>
              <a:rPr lang="en-US" sz="1000" dirty="0">
                <a:solidFill>
                  <a:schemeClr val="tx1"/>
                </a:solidFill>
                <a:latin typeface="+mn-lt"/>
              </a:rPr>
              <a:t>Disk 1</a:t>
            </a:r>
          </a:p>
        </p:txBody>
      </p:sp>
      <p:sp>
        <p:nvSpPr>
          <p:cNvPr id="71" name="TextBox 70"/>
          <p:cNvSpPr txBox="1"/>
          <p:nvPr/>
        </p:nvSpPr>
        <p:spPr>
          <a:xfrm>
            <a:off x="5181600" y="4821238"/>
            <a:ext cx="838200" cy="246062"/>
          </a:xfrm>
          <a:prstGeom prst="rect">
            <a:avLst/>
          </a:prstGeom>
          <a:noFill/>
        </p:spPr>
        <p:txBody>
          <a:bodyPr>
            <a:spAutoFit/>
          </a:bodyPr>
          <a:lstStyle/>
          <a:p>
            <a:pPr algn="ctr">
              <a:defRPr/>
            </a:pPr>
            <a:r>
              <a:rPr lang="en-US" sz="1000" dirty="0">
                <a:solidFill>
                  <a:schemeClr val="tx1"/>
                </a:solidFill>
                <a:latin typeface="+mn-lt"/>
              </a:rPr>
              <a:t>Disk y</a:t>
            </a:r>
          </a:p>
        </p:txBody>
      </p:sp>
      <p:sp>
        <p:nvSpPr>
          <p:cNvPr id="72" name="TextBox 71"/>
          <p:cNvSpPr txBox="1"/>
          <p:nvPr/>
        </p:nvSpPr>
        <p:spPr>
          <a:xfrm>
            <a:off x="6248400" y="4821238"/>
            <a:ext cx="838200" cy="246062"/>
          </a:xfrm>
          <a:prstGeom prst="rect">
            <a:avLst/>
          </a:prstGeom>
          <a:noFill/>
        </p:spPr>
        <p:txBody>
          <a:bodyPr>
            <a:spAutoFit/>
          </a:bodyPr>
          <a:lstStyle/>
          <a:p>
            <a:pPr algn="ctr">
              <a:defRPr/>
            </a:pPr>
            <a:r>
              <a:rPr lang="en-US" sz="1000" dirty="0">
                <a:solidFill>
                  <a:schemeClr val="tx1"/>
                </a:solidFill>
                <a:latin typeface="+mn-lt"/>
              </a:rPr>
              <a:t>Disk z</a:t>
            </a:r>
          </a:p>
        </p:txBody>
      </p:sp>
      <p:sp>
        <p:nvSpPr>
          <p:cNvPr id="73" name="TextBox 72"/>
          <p:cNvSpPr txBox="1"/>
          <p:nvPr/>
        </p:nvSpPr>
        <p:spPr>
          <a:xfrm>
            <a:off x="3352800" y="5278438"/>
            <a:ext cx="3733800" cy="246062"/>
          </a:xfrm>
          <a:prstGeom prst="rect">
            <a:avLst/>
          </a:prstGeom>
          <a:noFill/>
        </p:spPr>
        <p:txBody>
          <a:bodyPr lIns="0" rIns="0">
            <a:spAutoFit/>
          </a:bodyPr>
          <a:lstStyle/>
          <a:p>
            <a:pPr algn="ctr">
              <a:defRPr/>
            </a:pPr>
            <a:r>
              <a:rPr lang="en-US" sz="1000" dirty="0">
                <a:solidFill>
                  <a:schemeClr val="tx1"/>
                </a:solidFill>
                <a:latin typeface="+mn-lt"/>
              </a:rPr>
              <a:t>Any subset of 4K blocks allows to decode the superblock</a:t>
            </a:r>
          </a:p>
        </p:txBody>
      </p:sp>
      <p:sp>
        <p:nvSpPr>
          <p:cNvPr id="2" name="Footer Placeholder 1"/>
          <p:cNvSpPr>
            <a:spLocks noGrp="1"/>
          </p:cNvSpPr>
          <p:nvPr>
            <p:ph type="ftr" sz="quarter" idx="11"/>
          </p:nvPr>
        </p:nvSpPr>
        <p:spPr/>
        <p:txBody>
          <a:bodyPr/>
          <a:lstStyle/>
          <a:p>
            <a:pPr>
              <a:defRPr/>
            </a:pPr>
            <a:r>
              <a:rPr lang="en-US" smtClean="0"/>
              <a:t>Amplidata Confidential</a:t>
            </a:r>
            <a:endParaRPr lang="en-US" dirty="0"/>
          </a:p>
        </p:txBody>
      </p:sp>
      <p:sp>
        <p:nvSpPr>
          <p:cNvPr id="3" name="Slide Number Placeholder 2"/>
          <p:cNvSpPr>
            <a:spLocks noGrp="1"/>
          </p:cNvSpPr>
          <p:nvPr>
            <p:ph type="sldNum" idx="10"/>
          </p:nvPr>
        </p:nvSpPr>
        <p:spPr/>
        <p:txBody>
          <a:bodyPr/>
          <a:lstStyle/>
          <a:p>
            <a:pPr>
              <a:defRPr/>
            </a:pPr>
            <a:fld id="{46DA649B-A69E-9145-B099-43F07D52B1EC}" type="slidenum">
              <a:rPr lang="en-US" smtClean="0"/>
              <a:pPr>
                <a:defRPr/>
              </a:pPr>
              <a:t>10</a:t>
            </a:fld>
            <a:endParaRPr lang="en-US" dirty="0"/>
          </a:p>
        </p:txBody>
      </p:sp>
    </p:spTree>
    <p:extLst>
      <p:ext uri="{BB962C8B-B14F-4D97-AF65-F5344CB8AC3E}">
        <p14:creationId xmlns:p14="http://schemas.microsoft.com/office/powerpoint/2010/main" val="3419171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r>
              <a:rPr lang="en-US" dirty="0" smtClean="0"/>
              <a:t>Dynamic Spreading</a:t>
            </a:r>
          </a:p>
        </p:txBody>
      </p:sp>
      <p:sp>
        <p:nvSpPr>
          <p:cNvPr id="5" name="Footer Placeholder 4"/>
          <p:cNvSpPr>
            <a:spLocks noGrp="1"/>
          </p:cNvSpPr>
          <p:nvPr>
            <p:ph type="ftr" sz="quarter" idx="11"/>
          </p:nvPr>
        </p:nvSpPr>
        <p:spPr/>
        <p:txBody>
          <a:bodyPr/>
          <a:lstStyle/>
          <a:p>
            <a:pPr>
              <a:defRPr/>
            </a:pPr>
            <a:r>
              <a:rPr lang="en-US" dirty="0" smtClean="0"/>
              <a:t>Amplidata Confidential</a:t>
            </a:r>
            <a:endParaRPr lang="en-US" dirty="0"/>
          </a:p>
        </p:txBody>
      </p:sp>
      <p:cxnSp>
        <p:nvCxnSpPr>
          <p:cNvPr id="27652" name="Straight Connector 59"/>
          <p:cNvCxnSpPr>
            <a:cxnSpLocks noChangeShapeType="1"/>
            <a:stCxn id="76" idx="3"/>
          </p:cNvCxnSpPr>
          <p:nvPr/>
        </p:nvCxnSpPr>
        <p:spPr bwMode="auto">
          <a:xfrm>
            <a:off x="3124200" y="287813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53" name="Group 62"/>
          <p:cNvGrpSpPr>
            <a:grpSpLocks/>
          </p:cNvGrpSpPr>
          <p:nvPr/>
        </p:nvGrpSpPr>
        <p:grpSpPr bwMode="auto">
          <a:xfrm>
            <a:off x="1371600" y="2687648"/>
            <a:ext cx="838200" cy="627222"/>
            <a:chOff x="6019800" y="4377909"/>
            <a:chExt cx="838200" cy="627381"/>
          </a:xfrm>
        </p:grpSpPr>
        <p:sp>
          <p:nvSpPr>
            <p:cNvPr id="64" name="Rectangle 63"/>
            <p:cNvSpPr/>
            <p:nvPr/>
          </p:nvSpPr>
          <p:spPr bwMode="auto">
            <a:xfrm>
              <a:off x="60198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65"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66"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972" name="Straight Connector 66"/>
            <p:cNvCxnSpPr>
              <a:cxnSpLocks noChangeShapeType="1"/>
              <a:stCxn id="65" idx="3"/>
              <a:endCxn id="66"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p:cNvSpPr txBox="1"/>
            <p:nvPr/>
          </p:nvSpPr>
          <p:spPr>
            <a:xfrm>
              <a:off x="60198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54" name="Group 68"/>
          <p:cNvGrpSpPr>
            <a:grpSpLocks/>
          </p:cNvGrpSpPr>
          <p:nvPr/>
        </p:nvGrpSpPr>
        <p:grpSpPr bwMode="auto">
          <a:xfrm>
            <a:off x="457200" y="2687649"/>
            <a:ext cx="838200" cy="627221"/>
            <a:chOff x="5105400" y="4377910"/>
            <a:chExt cx="838200" cy="627379"/>
          </a:xfrm>
        </p:grpSpPr>
        <p:sp>
          <p:nvSpPr>
            <p:cNvPr id="70" name="Rectangle 69"/>
            <p:cNvSpPr/>
            <p:nvPr/>
          </p:nvSpPr>
          <p:spPr bwMode="auto">
            <a:xfrm>
              <a:off x="5105400" y="4377910"/>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71" name="Rectangle 9"/>
            <p:cNvSpPr>
              <a:spLocks noChangeArrowheads="1"/>
            </p:cNvSpPr>
            <p:nvPr/>
          </p:nvSpPr>
          <p:spPr bwMode="auto">
            <a:xfrm>
              <a:off x="51816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72" name="Rectangle 9"/>
            <p:cNvSpPr>
              <a:spLocks noChangeArrowheads="1"/>
            </p:cNvSpPr>
            <p:nvPr/>
          </p:nvSpPr>
          <p:spPr bwMode="auto">
            <a:xfrm>
              <a:off x="56388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967" name="Straight Connector 72"/>
            <p:cNvCxnSpPr>
              <a:cxnSpLocks noChangeShapeType="1"/>
              <a:stCxn id="71" idx="3"/>
              <a:endCxn id="72"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73"/>
            <p:cNvSpPr txBox="1"/>
            <p:nvPr/>
          </p:nvSpPr>
          <p:spPr>
            <a:xfrm>
              <a:off x="5105400" y="4759006"/>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55" name="Group 74"/>
          <p:cNvGrpSpPr>
            <a:grpSpLocks/>
          </p:cNvGrpSpPr>
          <p:nvPr/>
        </p:nvGrpSpPr>
        <p:grpSpPr bwMode="auto">
          <a:xfrm>
            <a:off x="2286000" y="2687648"/>
            <a:ext cx="838200" cy="627222"/>
            <a:chOff x="6934200" y="4377909"/>
            <a:chExt cx="838200" cy="627381"/>
          </a:xfrm>
        </p:grpSpPr>
        <p:sp>
          <p:nvSpPr>
            <p:cNvPr id="76" name="Rectangle 75"/>
            <p:cNvSpPr/>
            <p:nvPr/>
          </p:nvSpPr>
          <p:spPr bwMode="auto">
            <a:xfrm>
              <a:off x="69342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77"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78"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962" name="Straight Connector 78"/>
            <p:cNvCxnSpPr>
              <a:cxnSpLocks noChangeShapeType="1"/>
              <a:stCxn id="77" idx="3"/>
              <a:endCxn id="78"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79"/>
            <p:cNvSpPr txBox="1"/>
            <p:nvPr/>
          </p:nvSpPr>
          <p:spPr>
            <a:xfrm>
              <a:off x="69342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56" name="Group 80"/>
          <p:cNvGrpSpPr>
            <a:grpSpLocks/>
          </p:cNvGrpSpPr>
          <p:nvPr/>
        </p:nvGrpSpPr>
        <p:grpSpPr bwMode="auto">
          <a:xfrm>
            <a:off x="3352800" y="2670182"/>
            <a:ext cx="838200" cy="627222"/>
            <a:chOff x="8001000" y="4377909"/>
            <a:chExt cx="838200" cy="627379"/>
          </a:xfrm>
        </p:grpSpPr>
        <p:sp>
          <p:nvSpPr>
            <p:cNvPr id="83" name="Rectangle 82"/>
            <p:cNvSpPr/>
            <p:nvPr/>
          </p:nvSpPr>
          <p:spPr bwMode="auto">
            <a:xfrm>
              <a:off x="80010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84"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85"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957" name="Straight Connector 85"/>
            <p:cNvCxnSpPr>
              <a:cxnSpLocks noChangeShapeType="1"/>
              <a:stCxn id="84" idx="3"/>
              <a:endCxn id="85"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Box 86"/>
            <p:cNvSpPr txBox="1"/>
            <p:nvPr/>
          </p:nvSpPr>
          <p:spPr>
            <a:xfrm>
              <a:off x="80010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57" name="Straight Connector 87"/>
          <p:cNvCxnSpPr>
            <a:cxnSpLocks noChangeShapeType="1"/>
            <a:stCxn id="104" idx="3"/>
            <a:endCxn id="111" idx="1"/>
          </p:cNvCxnSpPr>
          <p:nvPr/>
        </p:nvCxnSpPr>
        <p:spPr bwMode="auto">
          <a:xfrm>
            <a:off x="3124200" y="356393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58" name="Group 90"/>
          <p:cNvGrpSpPr>
            <a:grpSpLocks/>
          </p:cNvGrpSpPr>
          <p:nvPr/>
        </p:nvGrpSpPr>
        <p:grpSpPr bwMode="auto">
          <a:xfrm>
            <a:off x="1371600" y="3373448"/>
            <a:ext cx="838200" cy="627222"/>
            <a:chOff x="6019800" y="4377909"/>
            <a:chExt cx="838200" cy="627381"/>
          </a:xfrm>
        </p:grpSpPr>
        <p:sp>
          <p:nvSpPr>
            <p:cNvPr id="92" name="Rectangle 91"/>
            <p:cNvSpPr/>
            <p:nvPr/>
          </p:nvSpPr>
          <p:spPr bwMode="auto">
            <a:xfrm>
              <a:off x="60198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93"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94"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952" name="Straight Connector 94"/>
            <p:cNvCxnSpPr>
              <a:cxnSpLocks noChangeShapeType="1"/>
              <a:stCxn id="93" idx="3"/>
              <a:endCxn id="94"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60198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59" name="Group 96"/>
          <p:cNvGrpSpPr>
            <a:grpSpLocks/>
          </p:cNvGrpSpPr>
          <p:nvPr/>
        </p:nvGrpSpPr>
        <p:grpSpPr bwMode="auto">
          <a:xfrm>
            <a:off x="457200" y="3373449"/>
            <a:ext cx="838200" cy="627221"/>
            <a:chOff x="5105400" y="4377910"/>
            <a:chExt cx="838200" cy="627379"/>
          </a:xfrm>
        </p:grpSpPr>
        <p:sp>
          <p:nvSpPr>
            <p:cNvPr id="98" name="Rectangle 97"/>
            <p:cNvSpPr/>
            <p:nvPr/>
          </p:nvSpPr>
          <p:spPr bwMode="auto">
            <a:xfrm>
              <a:off x="5105400" y="4377910"/>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99" name="Rectangle 9"/>
            <p:cNvSpPr>
              <a:spLocks noChangeArrowheads="1"/>
            </p:cNvSpPr>
            <p:nvPr/>
          </p:nvSpPr>
          <p:spPr bwMode="auto">
            <a:xfrm>
              <a:off x="51816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100" name="Rectangle 9"/>
            <p:cNvSpPr>
              <a:spLocks noChangeArrowheads="1"/>
            </p:cNvSpPr>
            <p:nvPr/>
          </p:nvSpPr>
          <p:spPr bwMode="auto">
            <a:xfrm>
              <a:off x="56388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947" name="Straight Connector 100"/>
            <p:cNvCxnSpPr>
              <a:cxnSpLocks noChangeShapeType="1"/>
              <a:stCxn id="99" idx="3"/>
              <a:endCxn id="100"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p:cNvSpPr txBox="1"/>
            <p:nvPr/>
          </p:nvSpPr>
          <p:spPr>
            <a:xfrm>
              <a:off x="5105400" y="4759006"/>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60" name="Group 102"/>
          <p:cNvGrpSpPr>
            <a:grpSpLocks/>
          </p:cNvGrpSpPr>
          <p:nvPr/>
        </p:nvGrpSpPr>
        <p:grpSpPr bwMode="auto">
          <a:xfrm>
            <a:off x="2286000" y="3373448"/>
            <a:ext cx="838200" cy="627222"/>
            <a:chOff x="6934200" y="4377909"/>
            <a:chExt cx="838200" cy="627381"/>
          </a:xfrm>
        </p:grpSpPr>
        <p:sp>
          <p:nvSpPr>
            <p:cNvPr id="104" name="Rectangle 103"/>
            <p:cNvSpPr/>
            <p:nvPr/>
          </p:nvSpPr>
          <p:spPr bwMode="auto">
            <a:xfrm>
              <a:off x="69342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05"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106"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942" name="Straight Connector 106"/>
            <p:cNvCxnSpPr>
              <a:cxnSpLocks noChangeShapeType="1"/>
              <a:stCxn id="105" idx="3"/>
              <a:endCxn id="106"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107"/>
            <p:cNvSpPr txBox="1"/>
            <p:nvPr/>
          </p:nvSpPr>
          <p:spPr>
            <a:xfrm>
              <a:off x="69342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61" name="Group 108"/>
          <p:cNvGrpSpPr>
            <a:grpSpLocks/>
          </p:cNvGrpSpPr>
          <p:nvPr/>
        </p:nvGrpSpPr>
        <p:grpSpPr bwMode="auto">
          <a:xfrm>
            <a:off x="3352800" y="3373448"/>
            <a:ext cx="838200" cy="627222"/>
            <a:chOff x="8001000" y="4377909"/>
            <a:chExt cx="838200" cy="627381"/>
          </a:xfrm>
        </p:grpSpPr>
        <p:sp>
          <p:nvSpPr>
            <p:cNvPr id="111" name="Rectangle 110"/>
            <p:cNvSpPr/>
            <p:nvPr/>
          </p:nvSpPr>
          <p:spPr bwMode="auto">
            <a:xfrm>
              <a:off x="80010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12"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113"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937" name="Straight Connector 113"/>
            <p:cNvCxnSpPr>
              <a:cxnSpLocks noChangeShapeType="1"/>
              <a:stCxn id="112" idx="3"/>
              <a:endCxn id="113"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TextBox 114"/>
            <p:cNvSpPr txBox="1"/>
            <p:nvPr/>
          </p:nvSpPr>
          <p:spPr>
            <a:xfrm>
              <a:off x="80010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62" name="Straight Connector 115"/>
          <p:cNvCxnSpPr>
            <a:cxnSpLocks noChangeShapeType="1"/>
            <a:stCxn id="132" idx="3"/>
            <a:endCxn id="139" idx="1"/>
          </p:cNvCxnSpPr>
          <p:nvPr/>
        </p:nvCxnSpPr>
        <p:spPr bwMode="auto">
          <a:xfrm>
            <a:off x="3124200" y="424973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63" name="Group 118"/>
          <p:cNvGrpSpPr>
            <a:grpSpLocks/>
          </p:cNvGrpSpPr>
          <p:nvPr/>
        </p:nvGrpSpPr>
        <p:grpSpPr bwMode="auto">
          <a:xfrm>
            <a:off x="1371600" y="4059248"/>
            <a:ext cx="838200" cy="627222"/>
            <a:chOff x="6019800" y="4377909"/>
            <a:chExt cx="838200" cy="627381"/>
          </a:xfrm>
        </p:grpSpPr>
        <p:sp>
          <p:nvSpPr>
            <p:cNvPr id="120" name="Rectangle 119"/>
            <p:cNvSpPr/>
            <p:nvPr/>
          </p:nvSpPr>
          <p:spPr bwMode="auto">
            <a:xfrm>
              <a:off x="60198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21"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122"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932" name="Straight Connector 122"/>
            <p:cNvCxnSpPr>
              <a:cxnSpLocks noChangeShapeType="1"/>
              <a:stCxn id="121" idx="3"/>
              <a:endCxn id="122"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Box 123"/>
            <p:cNvSpPr txBox="1"/>
            <p:nvPr/>
          </p:nvSpPr>
          <p:spPr>
            <a:xfrm>
              <a:off x="60198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64" name="Group 124"/>
          <p:cNvGrpSpPr>
            <a:grpSpLocks/>
          </p:cNvGrpSpPr>
          <p:nvPr/>
        </p:nvGrpSpPr>
        <p:grpSpPr bwMode="auto">
          <a:xfrm>
            <a:off x="457200" y="4059249"/>
            <a:ext cx="838200" cy="627221"/>
            <a:chOff x="5105400" y="4377910"/>
            <a:chExt cx="838200" cy="627379"/>
          </a:xfrm>
        </p:grpSpPr>
        <p:sp>
          <p:nvSpPr>
            <p:cNvPr id="126" name="Rectangle 125"/>
            <p:cNvSpPr/>
            <p:nvPr/>
          </p:nvSpPr>
          <p:spPr bwMode="auto">
            <a:xfrm>
              <a:off x="5105400" y="4377910"/>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27" name="Rectangle 9"/>
            <p:cNvSpPr>
              <a:spLocks noChangeArrowheads="1"/>
            </p:cNvSpPr>
            <p:nvPr/>
          </p:nvSpPr>
          <p:spPr bwMode="auto">
            <a:xfrm>
              <a:off x="51816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128" name="Rectangle 9"/>
            <p:cNvSpPr>
              <a:spLocks noChangeArrowheads="1"/>
            </p:cNvSpPr>
            <p:nvPr/>
          </p:nvSpPr>
          <p:spPr bwMode="auto">
            <a:xfrm>
              <a:off x="56388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927" name="Straight Connector 128"/>
            <p:cNvCxnSpPr>
              <a:cxnSpLocks noChangeShapeType="1"/>
              <a:stCxn id="127" idx="3"/>
              <a:endCxn id="128"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129"/>
            <p:cNvSpPr txBox="1"/>
            <p:nvPr/>
          </p:nvSpPr>
          <p:spPr>
            <a:xfrm>
              <a:off x="5105400" y="4759006"/>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65" name="Group 130"/>
          <p:cNvGrpSpPr>
            <a:grpSpLocks/>
          </p:cNvGrpSpPr>
          <p:nvPr/>
        </p:nvGrpSpPr>
        <p:grpSpPr bwMode="auto">
          <a:xfrm>
            <a:off x="2286000" y="4059248"/>
            <a:ext cx="838200" cy="627222"/>
            <a:chOff x="6934200" y="4377909"/>
            <a:chExt cx="838200" cy="627381"/>
          </a:xfrm>
        </p:grpSpPr>
        <p:sp>
          <p:nvSpPr>
            <p:cNvPr id="132" name="Rectangle 131"/>
            <p:cNvSpPr/>
            <p:nvPr/>
          </p:nvSpPr>
          <p:spPr bwMode="auto">
            <a:xfrm>
              <a:off x="69342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33"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134"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922" name="Straight Connector 134"/>
            <p:cNvCxnSpPr>
              <a:cxnSpLocks noChangeShapeType="1"/>
              <a:stCxn id="133" idx="3"/>
              <a:endCxn id="134"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TextBox 135"/>
            <p:cNvSpPr txBox="1"/>
            <p:nvPr/>
          </p:nvSpPr>
          <p:spPr>
            <a:xfrm>
              <a:off x="69342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66" name="Group 136"/>
          <p:cNvGrpSpPr>
            <a:grpSpLocks/>
          </p:cNvGrpSpPr>
          <p:nvPr/>
        </p:nvGrpSpPr>
        <p:grpSpPr bwMode="auto">
          <a:xfrm>
            <a:off x="3352800" y="4059248"/>
            <a:ext cx="838200" cy="627222"/>
            <a:chOff x="8001000" y="4377909"/>
            <a:chExt cx="838200" cy="627381"/>
          </a:xfrm>
        </p:grpSpPr>
        <p:sp>
          <p:nvSpPr>
            <p:cNvPr id="139" name="Rectangle 138"/>
            <p:cNvSpPr/>
            <p:nvPr/>
          </p:nvSpPr>
          <p:spPr bwMode="auto">
            <a:xfrm>
              <a:off x="80010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40"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141"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917" name="Straight Connector 141"/>
            <p:cNvCxnSpPr>
              <a:cxnSpLocks noChangeShapeType="1"/>
              <a:stCxn id="140" idx="3"/>
              <a:endCxn id="141"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 name="TextBox 142"/>
            <p:cNvSpPr txBox="1"/>
            <p:nvPr/>
          </p:nvSpPr>
          <p:spPr>
            <a:xfrm>
              <a:off x="80010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67" name="Straight Connector 143"/>
          <p:cNvCxnSpPr>
            <a:cxnSpLocks noChangeShapeType="1"/>
            <a:stCxn id="160" idx="3"/>
            <a:endCxn id="167" idx="1"/>
          </p:cNvCxnSpPr>
          <p:nvPr/>
        </p:nvCxnSpPr>
        <p:spPr bwMode="auto">
          <a:xfrm>
            <a:off x="3124200" y="493553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68" name="Group 146"/>
          <p:cNvGrpSpPr>
            <a:grpSpLocks/>
          </p:cNvGrpSpPr>
          <p:nvPr/>
        </p:nvGrpSpPr>
        <p:grpSpPr bwMode="auto">
          <a:xfrm>
            <a:off x="1371600" y="4745048"/>
            <a:ext cx="838200" cy="627222"/>
            <a:chOff x="6019800" y="4377909"/>
            <a:chExt cx="838200" cy="627381"/>
          </a:xfrm>
        </p:grpSpPr>
        <p:sp>
          <p:nvSpPr>
            <p:cNvPr id="148" name="Rectangle 147"/>
            <p:cNvSpPr/>
            <p:nvPr/>
          </p:nvSpPr>
          <p:spPr bwMode="auto">
            <a:xfrm>
              <a:off x="60198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49"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150"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912" name="Straight Connector 150"/>
            <p:cNvCxnSpPr>
              <a:cxnSpLocks noChangeShapeType="1"/>
              <a:stCxn id="149" idx="3"/>
              <a:endCxn id="150"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TextBox 151"/>
            <p:cNvSpPr txBox="1"/>
            <p:nvPr/>
          </p:nvSpPr>
          <p:spPr>
            <a:xfrm>
              <a:off x="60198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69" name="Group 152"/>
          <p:cNvGrpSpPr>
            <a:grpSpLocks/>
          </p:cNvGrpSpPr>
          <p:nvPr/>
        </p:nvGrpSpPr>
        <p:grpSpPr bwMode="auto">
          <a:xfrm>
            <a:off x="457200" y="4745049"/>
            <a:ext cx="838200" cy="627221"/>
            <a:chOff x="5105400" y="4377910"/>
            <a:chExt cx="838200" cy="627379"/>
          </a:xfrm>
        </p:grpSpPr>
        <p:sp>
          <p:nvSpPr>
            <p:cNvPr id="154" name="Rectangle 153"/>
            <p:cNvSpPr/>
            <p:nvPr/>
          </p:nvSpPr>
          <p:spPr bwMode="auto">
            <a:xfrm>
              <a:off x="5105400" y="4377910"/>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55" name="Rectangle 9"/>
            <p:cNvSpPr>
              <a:spLocks noChangeArrowheads="1"/>
            </p:cNvSpPr>
            <p:nvPr/>
          </p:nvSpPr>
          <p:spPr bwMode="auto">
            <a:xfrm>
              <a:off x="51816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156" name="Rectangle 9"/>
            <p:cNvSpPr>
              <a:spLocks noChangeArrowheads="1"/>
            </p:cNvSpPr>
            <p:nvPr/>
          </p:nvSpPr>
          <p:spPr bwMode="auto">
            <a:xfrm>
              <a:off x="56388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907" name="Straight Connector 156"/>
            <p:cNvCxnSpPr>
              <a:cxnSpLocks noChangeShapeType="1"/>
              <a:stCxn id="155" idx="3"/>
              <a:endCxn id="156"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TextBox 157"/>
            <p:cNvSpPr txBox="1"/>
            <p:nvPr/>
          </p:nvSpPr>
          <p:spPr>
            <a:xfrm>
              <a:off x="5105400" y="4759006"/>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70" name="Group 158"/>
          <p:cNvGrpSpPr>
            <a:grpSpLocks/>
          </p:cNvGrpSpPr>
          <p:nvPr/>
        </p:nvGrpSpPr>
        <p:grpSpPr bwMode="auto">
          <a:xfrm>
            <a:off x="2286000" y="4745048"/>
            <a:ext cx="838200" cy="627222"/>
            <a:chOff x="6934200" y="4377909"/>
            <a:chExt cx="838200" cy="627381"/>
          </a:xfrm>
        </p:grpSpPr>
        <p:sp>
          <p:nvSpPr>
            <p:cNvPr id="160" name="Rectangle 159"/>
            <p:cNvSpPr/>
            <p:nvPr/>
          </p:nvSpPr>
          <p:spPr bwMode="auto">
            <a:xfrm>
              <a:off x="69342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61"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162"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902" name="Straight Connector 162"/>
            <p:cNvCxnSpPr>
              <a:cxnSpLocks noChangeShapeType="1"/>
              <a:stCxn id="161" idx="3"/>
              <a:endCxn id="162"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63"/>
            <p:cNvSpPr txBox="1"/>
            <p:nvPr/>
          </p:nvSpPr>
          <p:spPr>
            <a:xfrm>
              <a:off x="69342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71" name="Group 164"/>
          <p:cNvGrpSpPr>
            <a:grpSpLocks/>
          </p:cNvGrpSpPr>
          <p:nvPr/>
        </p:nvGrpSpPr>
        <p:grpSpPr bwMode="auto">
          <a:xfrm>
            <a:off x="3352800" y="4745048"/>
            <a:ext cx="838200" cy="627222"/>
            <a:chOff x="8001000" y="4377909"/>
            <a:chExt cx="838200" cy="627381"/>
          </a:xfrm>
        </p:grpSpPr>
        <p:sp>
          <p:nvSpPr>
            <p:cNvPr id="167" name="Rectangle 166"/>
            <p:cNvSpPr/>
            <p:nvPr/>
          </p:nvSpPr>
          <p:spPr bwMode="auto">
            <a:xfrm>
              <a:off x="80010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68"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169"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97" name="Straight Connector 169"/>
            <p:cNvCxnSpPr>
              <a:cxnSpLocks noChangeShapeType="1"/>
              <a:stCxn id="168" idx="3"/>
              <a:endCxn id="169"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TextBox 170"/>
            <p:cNvSpPr txBox="1"/>
            <p:nvPr/>
          </p:nvSpPr>
          <p:spPr>
            <a:xfrm>
              <a:off x="80010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72" name="Straight Connector 199"/>
          <p:cNvCxnSpPr>
            <a:cxnSpLocks noChangeShapeType="1"/>
            <a:stCxn id="214" idx="3"/>
          </p:cNvCxnSpPr>
          <p:nvPr/>
        </p:nvCxnSpPr>
        <p:spPr bwMode="auto">
          <a:xfrm>
            <a:off x="7467600" y="285750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73" name="Group 200"/>
          <p:cNvGrpSpPr>
            <a:grpSpLocks/>
          </p:cNvGrpSpPr>
          <p:nvPr/>
        </p:nvGrpSpPr>
        <p:grpSpPr bwMode="auto">
          <a:xfrm>
            <a:off x="5715000" y="2667007"/>
            <a:ext cx="838200" cy="627222"/>
            <a:chOff x="6019800" y="4377909"/>
            <a:chExt cx="838200" cy="627379"/>
          </a:xfrm>
        </p:grpSpPr>
        <p:sp>
          <p:nvSpPr>
            <p:cNvPr id="202" name="Rectangle 201"/>
            <p:cNvSpPr/>
            <p:nvPr/>
          </p:nvSpPr>
          <p:spPr bwMode="auto">
            <a:xfrm>
              <a:off x="60198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03"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204"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892" name="Straight Connector 204"/>
            <p:cNvCxnSpPr>
              <a:cxnSpLocks noChangeShapeType="1"/>
              <a:stCxn id="203" idx="3"/>
              <a:endCxn id="204"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TextBox 205"/>
            <p:cNvSpPr txBox="1"/>
            <p:nvPr/>
          </p:nvSpPr>
          <p:spPr>
            <a:xfrm>
              <a:off x="60198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74" name="Group 206"/>
          <p:cNvGrpSpPr>
            <a:grpSpLocks/>
          </p:cNvGrpSpPr>
          <p:nvPr/>
        </p:nvGrpSpPr>
        <p:grpSpPr bwMode="auto">
          <a:xfrm>
            <a:off x="4800600" y="2667004"/>
            <a:ext cx="838200" cy="627221"/>
            <a:chOff x="5105400" y="4377910"/>
            <a:chExt cx="838200" cy="627378"/>
          </a:xfrm>
        </p:grpSpPr>
        <p:sp>
          <p:nvSpPr>
            <p:cNvPr id="208" name="Rectangle 207"/>
            <p:cNvSpPr/>
            <p:nvPr/>
          </p:nvSpPr>
          <p:spPr bwMode="auto">
            <a:xfrm>
              <a:off x="5105400" y="4377910"/>
              <a:ext cx="838200" cy="38109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09" name="Rectangle 9"/>
            <p:cNvSpPr>
              <a:spLocks noChangeArrowheads="1"/>
            </p:cNvSpPr>
            <p:nvPr/>
          </p:nvSpPr>
          <p:spPr bwMode="auto">
            <a:xfrm>
              <a:off x="51816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210" name="Rectangle 9"/>
            <p:cNvSpPr>
              <a:spLocks noChangeArrowheads="1"/>
            </p:cNvSpPr>
            <p:nvPr/>
          </p:nvSpPr>
          <p:spPr bwMode="auto">
            <a:xfrm>
              <a:off x="56388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887" name="Straight Connector 210"/>
            <p:cNvCxnSpPr>
              <a:cxnSpLocks noChangeShapeType="1"/>
              <a:stCxn id="209" idx="3"/>
              <a:endCxn id="210"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TextBox 211"/>
            <p:cNvSpPr txBox="1"/>
            <p:nvPr/>
          </p:nvSpPr>
          <p:spPr>
            <a:xfrm>
              <a:off x="51054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75" name="Group 212"/>
          <p:cNvGrpSpPr>
            <a:grpSpLocks/>
          </p:cNvGrpSpPr>
          <p:nvPr/>
        </p:nvGrpSpPr>
        <p:grpSpPr bwMode="auto">
          <a:xfrm>
            <a:off x="6629400" y="2667007"/>
            <a:ext cx="838200" cy="627222"/>
            <a:chOff x="6934200" y="4377909"/>
            <a:chExt cx="838200" cy="627379"/>
          </a:xfrm>
        </p:grpSpPr>
        <p:sp>
          <p:nvSpPr>
            <p:cNvPr id="214" name="Rectangle 213"/>
            <p:cNvSpPr/>
            <p:nvPr/>
          </p:nvSpPr>
          <p:spPr bwMode="auto">
            <a:xfrm>
              <a:off x="69342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15"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216"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882" name="Straight Connector 216"/>
            <p:cNvCxnSpPr>
              <a:cxnSpLocks noChangeShapeType="1"/>
              <a:stCxn id="215" idx="3"/>
              <a:endCxn id="216"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TextBox 217"/>
            <p:cNvSpPr txBox="1"/>
            <p:nvPr/>
          </p:nvSpPr>
          <p:spPr>
            <a:xfrm>
              <a:off x="69342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76" name="Group 218"/>
          <p:cNvGrpSpPr>
            <a:grpSpLocks/>
          </p:cNvGrpSpPr>
          <p:nvPr/>
        </p:nvGrpSpPr>
        <p:grpSpPr bwMode="auto">
          <a:xfrm>
            <a:off x="7696200" y="2649548"/>
            <a:ext cx="838200" cy="627222"/>
            <a:chOff x="8001000" y="4377909"/>
            <a:chExt cx="838200" cy="627381"/>
          </a:xfrm>
        </p:grpSpPr>
        <p:sp>
          <p:nvSpPr>
            <p:cNvPr id="220" name="Rectangle 219"/>
            <p:cNvSpPr/>
            <p:nvPr/>
          </p:nvSpPr>
          <p:spPr bwMode="auto">
            <a:xfrm>
              <a:off x="80010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21"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222"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77" name="Straight Connector 222"/>
            <p:cNvCxnSpPr>
              <a:cxnSpLocks noChangeShapeType="1"/>
              <a:stCxn id="221" idx="3"/>
              <a:endCxn id="222"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TextBox 223"/>
            <p:cNvSpPr txBox="1"/>
            <p:nvPr/>
          </p:nvSpPr>
          <p:spPr>
            <a:xfrm>
              <a:off x="8001000" y="4759006"/>
              <a:ext cx="838200" cy="246284"/>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77" name="Straight Connector 224"/>
          <p:cNvCxnSpPr>
            <a:cxnSpLocks noChangeShapeType="1"/>
            <a:stCxn id="239" idx="3"/>
            <a:endCxn id="245" idx="1"/>
          </p:cNvCxnSpPr>
          <p:nvPr/>
        </p:nvCxnSpPr>
        <p:spPr bwMode="auto">
          <a:xfrm>
            <a:off x="7467600" y="354330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78" name="Group 225"/>
          <p:cNvGrpSpPr>
            <a:grpSpLocks/>
          </p:cNvGrpSpPr>
          <p:nvPr/>
        </p:nvGrpSpPr>
        <p:grpSpPr bwMode="auto">
          <a:xfrm>
            <a:off x="5715000" y="3352807"/>
            <a:ext cx="838200" cy="627222"/>
            <a:chOff x="6019800" y="4377909"/>
            <a:chExt cx="838200" cy="627379"/>
          </a:xfrm>
        </p:grpSpPr>
        <p:sp>
          <p:nvSpPr>
            <p:cNvPr id="227" name="Rectangle 226"/>
            <p:cNvSpPr/>
            <p:nvPr/>
          </p:nvSpPr>
          <p:spPr bwMode="auto">
            <a:xfrm>
              <a:off x="60198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28"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229"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872" name="Straight Connector 229"/>
            <p:cNvCxnSpPr>
              <a:cxnSpLocks noChangeShapeType="1"/>
              <a:stCxn id="228" idx="3"/>
              <a:endCxn id="229"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 name="TextBox 230"/>
            <p:cNvSpPr txBox="1"/>
            <p:nvPr/>
          </p:nvSpPr>
          <p:spPr>
            <a:xfrm>
              <a:off x="60198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79" name="Group 231"/>
          <p:cNvGrpSpPr>
            <a:grpSpLocks/>
          </p:cNvGrpSpPr>
          <p:nvPr/>
        </p:nvGrpSpPr>
        <p:grpSpPr bwMode="auto">
          <a:xfrm>
            <a:off x="4800600" y="3352804"/>
            <a:ext cx="838200" cy="627221"/>
            <a:chOff x="5105400" y="4377910"/>
            <a:chExt cx="838200" cy="627378"/>
          </a:xfrm>
        </p:grpSpPr>
        <p:sp>
          <p:nvSpPr>
            <p:cNvPr id="233" name="Rectangle 232"/>
            <p:cNvSpPr/>
            <p:nvPr/>
          </p:nvSpPr>
          <p:spPr bwMode="auto">
            <a:xfrm>
              <a:off x="5105400" y="4377910"/>
              <a:ext cx="838200" cy="38109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34" name="Rectangle 9"/>
            <p:cNvSpPr>
              <a:spLocks noChangeArrowheads="1"/>
            </p:cNvSpPr>
            <p:nvPr/>
          </p:nvSpPr>
          <p:spPr bwMode="auto">
            <a:xfrm>
              <a:off x="51816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235" name="Rectangle 9"/>
            <p:cNvSpPr>
              <a:spLocks noChangeArrowheads="1"/>
            </p:cNvSpPr>
            <p:nvPr/>
          </p:nvSpPr>
          <p:spPr bwMode="auto">
            <a:xfrm>
              <a:off x="56388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867" name="Straight Connector 235"/>
            <p:cNvCxnSpPr>
              <a:cxnSpLocks noChangeShapeType="1"/>
              <a:stCxn id="234" idx="3"/>
              <a:endCxn id="235"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 name="TextBox 236"/>
            <p:cNvSpPr txBox="1"/>
            <p:nvPr/>
          </p:nvSpPr>
          <p:spPr>
            <a:xfrm>
              <a:off x="51054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80" name="Group 237"/>
          <p:cNvGrpSpPr>
            <a:grpSpLocks/>
          </p:cNvGrpSpPr>
          <p:nvPr/>
        </p:nvGrpSpPr>
        <p:grpSpPr bwMode="auto">
          <a:xfrm>
            <a:off x="6629400" y="3352807"/>
            <a:ext cx="838200" cy="627222"/>
            <a:chOff x="6934200" y="4377909"/>
            <a:chExt cx="838200" cy="627379"/>
          </a:xfrm>
        </p:grpSpPr>
        <p:sp>
          <p:nvSpPr>
            <p:cNvPr id="239" name="Rectangle 238"/>
            <p:cNvSpPr/>
            <p:nvPr/>
          </p:nvSpPr>
          <p:spPr bwMode="auto">
            <a:xfrm>
              <a:off x="69342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40"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241"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862" name="Straight Connector 241"/>
            <p:cNvCxnSpPr>
              <a:cxnSpLocks noChangeShapeType="1"/>
              <a:stCxn id="240" idx="3"/>
              <a:endCxn id="241"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TextBox 242"/>
            <p:cNvSpPr txBox="1"/>
            <p:nvPr/>
          </p:nvSpPr>
          <p:spPr>
            <a:xfrm>
              <a:off x="69342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81" name="Group 243"/>
          <p:cNvGrpSpPr>
            <a:grpSpLocks/>
          </p:cNvGrpSpPr>
          <p:nvPr/>
        </p:nvGrpSpPr>
        <p:grpSpPr bwMode="auto">
          <a:xfrm>
            <a:off x="7696200" y="3352807"/>
            <a:ext cx="838200" cy="627222"/>
            <a:chOff x="8001000" y="4377909"/>
            <a:chExt cx="838200" cy="627379"/>
          </a:xfrm>
        </p:grpSpPr>
        <p:sp>
          <p:nvSpPr>
            <p:cNvPr id="245" name="Rectangle 244"/>
            <p:cNvSpPr/>
            <p:nvPr/>
          </p:nvSpPr>
          <p:spPr bwMode="auto">
            <a:xfrm>
              <a:off x="80010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46"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247"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57" name="Straight Connector 247"/>
            <p:cNvCxnSpPr>
              <a:cxnSpLocks noChangeShapeType="1"/>
              <a:stCxn id="246" idx="3"/>
              <a:endCxn id="247"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 name="TextBox 248"/>
            <p:cNvSpPr txBox="1"/>
            <p:nvPr/>
          </p:nvSpPr>
          <p:spPr>
            <a:xfrm>
              <a:off x="80010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82" name="Straight Connector 249"/>
          <p:cNvCxnSpPr>
            <a:cxnSpLocks noChangeShapeType="1"/>
            <a:stCxn id="264" idx="3"/>
            <a:endCxn id="270" idx="1"/>
          </p:cNvCxnSpPr>
          <p:nvPr/>
        </p:nvCxnSpPr>
        <p:spPr bwMode="auto">
          <a:xfrm>
            <a:off x="7467600" y="422910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83" name="Group 250"/>
          <p:cNvGrpSpPr>
            <a:grpSpLocks/>
          </p:cNvGrpSpPr>
          <p:nvPr/>
        </p:nvGrpSpPr>
        <p:grpSpPr bwMode="auto">
          <a:xfrm>
            <a:off x="5715000" y="4038607"/>
            <a:ext cx="838200" cy="627222"/>
            <a:chOff x="6019800" y="4377909"/>
            <a:chExt cx="838200" cy="627379"/>
          </a:xfrm>
        </p:grpSpPr>
        <p:sp>
          <p:nvSpPr>
            <p:cNvPr id="252" name="Rectangle 251"/>
            <p:cNvSpPr/>
            <p:nvPr/>
          </p:nvSpPr>
          <p:spPr bwMode="auto">
            <a:xfrm>
              <a:off x="60198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53"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254"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852" name="Straight Connector 254"/>
            <p:cNvCxnSpPr>
              <a:cxnSpLocks noChangeShapeType="1"/>
              <a:stCxn id="253" idx="3"/>
              <a:endCxn id="254"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 name="TextBox 255"/>
            <p:cNvSpPr txBox="1"/>
            <p:nvPr/>
          </p:nvSpPr>
          <p:spPr>
            <a:xfrm>
              <a:off x="60198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84" name="Group 256"/>
          <p:cNvGrpSpPr>
            <a:grpSpLocks/>
          </p:cNvGrpSpPr>
          <p:nvPr/>
        </p:nvGrpSpPr>
        <p:grpSpPr bwMode="auto">
          <a:xfrm>
            <a:off x="4800600" y="4038604"/>
            <a:ext cx="838200" cy="627221"/>
            <a:chOff x="5105400" y="4377910"/>
            <a:chExt cx="838200" cy="627378"/>
          </a:xfrm>
        </p:grpSpPr>
        <p:sp>
          <p:nvSpPr>
            <p:cNvPr id="258" name="Rectangle 257"/>
            <p:cNvSpPr/>
            <p:nvPr/>
          </p:nvSpPr>
          <p:spPr bwMode="auto">
            <a:xfrm>
              <a:off x="5105400" y="4377910"/>
              <a:ext cx="838200" cy="38109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59" name="Rectangle 9"/>
            <p:cNvSpPr>
              <a:spLocks noChangeArrowheads="1"/>
            </p:cNvSpPr>
            <p:nvPr/>
          </p:nvSpPr>
          <p:spPr bwMode="auto">
            <a:xfrm>
              <a:off x="51816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260" name="Rectangle 9"/>
            <p:cNvSpPr>
              <a:spLocks noChangeArrowheads="1"/>
            </p:cNvSpPr>
            <p:nvPr/>
          </p:nvSpPr>
          <p:spPr bwMode="auto">
            <a:xfrm>
              <a:off x="56388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847" name="Straight Connector 260"/>
            <p:cNvCxnSpPr>
              <a:cxnSpLocks noChangeShapeType="1"/>
              <a:stCxn id="259" idx="3"/>
              <a:endCxn id="260"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2" name="TextBox 261"/>
            <p:cNvSpPr txBox="1"/>
            <p:nvPr/>
          </p:nvSpPr>
          <p:spPr>
            <a:xfrm>
              <a:off x="51054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85" name="Group 262"/>
          <p:cNvGrpSpPr>
            <a:grpSpLocks/>
          </p:cNvGrpSpPr>
          <p:nvPr/>
        </p:nvGrpSpPr>
        <p:grpSpPr bwMode="auto">
          <a:xfrm>
            <a:off x="6629400" y="4038607"/>
            <a:ext cx="838200" cy="627222"/>
            <a:chOff x="6934200" y="4377909"/>
            <a:chExt cx="838200" cy="627379"/>
          </a:xfrm>
        </p:grpSpPr>
        <p:sp>
          <p:nvSpPr>
            <p:cNvPr id="264" name="Rectangle 263"/>
            <p:cNvSpPr/>
            <p:nvPr/>
          </p:nvSpPr>
          <p:spPr bwMode="auto">
            <a:xfrm>
              <a:off x="69342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65"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266"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842" name="Straight Connector 266"/>
            <p:cNvCxnSpPr>
              <a:cxnSpLocks noChangeShapeType="1"/>
              <a:stCxn id="265" idx="3"/>
              <a:endCxn id="266"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8" name="TextBox 267"/>
            <p:cNvSpPr txBox="1"/>
            <p:nvPr/>
          </p:nvSpPr>
          <p:spPr>
            <a:xfrm>
              <a:off x="69342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86" name="Group 268"/>
          <p:cNvGrpSpPr>
            <a:grpSpLocks/>
          </p:cNvGrpSpPr>
          <p:nvPr/>
        </p:nvGrpSpPr>
        <p:grpSpPr bwMode="auto">
          <a:xfrm>
            <a:off x="7696200" y="4038607"/>
            <a:ext cx="838200" cy="627222"/>
            <a:chOff x="8001000" y="4377909"/>
            <a:chExt cx="838200" cy="627379"/>
          </a:xfrm>
        </p:grpSpPr>
        <p:sp>
          <p:nvSpPr>
            <p:cNvPr id="270" name="Rectangle 269"/>
            <p:cNvSpPr/>
            <p:nvPr/>
          </p:nvSpPr>
          <p:spPr bwMode="auto">
            <a:xfrm>
              <a:off x="80010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71"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272"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37" name="Straight Connector 272"/>
            <p:cNvCxnSpPr>
              <a:cxnSpLocks noChangeShapeType="1"/>
              <a:stCxn id="271" idx="3"/>
              <a:endCxn id="272"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4" name="TextBox 273"/>
            <p:cNvSpPr txBox="1"/>
            <p:nvPr/>
          </p:nvSpPr>
          <p:spPr>
            <a:xfrm>
              <a:off x="80010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87" name="Straight Connector 274"/>
          <p:cNvCxnSpPr>
            <a:cxnSpLocks noChangeShapeType="1"/>
            <a:stCxn id="289" idx="3"/>
            <a:endCxn id="295" idx="1"/>
          </p:cNvCxnSpPr>
          <p:nvPr/>
        </p:nvCxnSpPr>
        <p:spPr bwMode="auto">
          <a:xfrm>
            <a:off x="7467600" y="491490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88" name="Group 275"/>
          <p:cNvGrpSpPr>
            <a:grpSpLocks/>
          </p:cNvGrpSpPr>
          <p:nvPr/>
        </p:nvGrpSpPr>
        <p:grpSpPr bwMode="auto">
          <a:xfrm>
            <a:off x="5715000" y="4724407"/>
            <a:ext cx="838200" cy="627222"/>
            <a:chOff x="6019800" y="4377909"/>
            <a:chExt cx="838200" cy="627379"/>
          </a:xfrm>
        </p:grpSpPr>
        <p:sp>
          <p:nvSpPr>
            <p:cNvPr id="277" name="Rectangle 276"/>
            <p:cNvSpPr/>
            <p:nvPr/>
          </p:nvSpPr>
          <p:spPr bwMode="auto">
            <a:xfrm>
              <a:off x="60198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78"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279"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832" name="Straight Connector 279"/>
            <p:cNvCxnSpPr>
              <a:cxnSpLocks noChangeShapeType="1"/>
              <a:stCxn id="278" idx="3"/>
              <a:endCxn id="279"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1" name="TextBox 280"/>
            <p:cNvSpPr txBox="1"/>
            <p:nvPr/>
          </p:nvSpPr>
          <p:spPr>
            <a:xfrm>
              <a:off x="60198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89" name="Group 281"/>
          <p:cNvGrpSpPr>
            <a:grpSpLocks/>
          </p:cNvGrpSpPr>
          <p:nvPr/>
        </p:nvGrpSpPr>
        <p:grpSpPr bwMode="auto">
          <a:xfrm>
            <a:off x="4800600" y="4724404"/>
            <a:ext cx="838200" cy="627221"/>
            <a:chOff x="5105400" y="4377910"/>
            <a:chExt cx="838200" cy="627378"/>
          </a:xfrm>
        </p:grpSpPr>
        <p:sp>
          <p:nvSpPr>
            <p:cNvPr id="283" name="Rectangle 282"/>
            <p:cNvSpPr/>
            <p:nvPr/>
          </p:nvSpPr>
          <p:spPr bwMode="auto">
            <a:xfrm>
              <a:off x="5105400" y="4377910"/>
              <a:ext cx="838200" cy="38109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84" name="Rectangle 9"/>
            <p:cNvSpPr>
              <a:spLocks noChangeArrowheads="1"/>
            </p:cNvSpPr>
            <p:nvPr/>
          </p:nvSpPr>
          <p:spPr bwMode="auto">
            <a:xfrm>
              <a:off x="51816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285" name="Rectangle 9"/>
            <p:cNvSpPr>
              <a:spLocks noChangeArrowheads="1"/>
            </p:cNvSpPr>
            <p:nvPr/>
          </p:nvSpPr>
          <p:spPr bwMode="auto">
            <a:xfrm>
              <a:off x="56388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827" name="Straight Connector 285"/>
            <p:cNvCxnSpPr>
              <a:cxnSpLocks noChangeShapeType="1"/>
              <a:stCxn id="284" idx="3"/>
              <a:endCxn id="285"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 name="TextBox 286"/>
            <p:cNvSpPr txBox="1"/>
            <p:nvPr/>
          </p:nvSpPr>
          <p:spPr>
            <a:xfrm>
              <a:off x="51054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90" name="Group 287"/>
          <p:cNvGrpSpPr>
            <a:grpSpLocks/>
          </p:cNvGrpSpPr>
          <p:nvPr/>
        </p:nvGrpSpPr>
        <p:grpSpPr bwMode="auto">
          <a:xfrm>
            <a:off x="6629400" y="4724407"/>
            <a:ext cx="838200" cy="627222"/>
            <a:chOff x="6934200" y="4377909"/>
            <a:chExt cx="838200" cy="627379"/>
          </a:xfrm>
        </p:grpSpPr>
        <p:sp>
          <p:nvSpPr>
            <p:cNvPr id="289" name="Rectangle 288"/>
            <p:cNvSpPr/>
            <p:nvPr/>
          </p:nvSpPr>
          <p:spPr bwMode="auto">
            <a:xfrm>
              <a:off x="69342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90"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291"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822" name="Straight Connector 291"/>
            <p:cNvCxnSpPr>
              <a:cxnSpLocks noChangeShapeType="1"/>
              <a:stCxn id="290" idx="3"/>
              <a:endCxn id="291"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3" name="TextBox 292"/>
            <p:cNvSpPr txBox="1"/>
            <p:nvPr/>
          </p:nvSpPr>
          <p:spPr>
            <a:xfrm>
              <a:off x="69342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91" name="Group 293"/>
          <p:cNvGrpSpPr>
            <a:grpSpLocks/>
          </p:cNvGrpSpPr>
          <p:nvPr/>
        </p:nvGrpSpPr>
        <p:grpSpPr bwMode="auto">
          <a:xfrm>
            <a:off x="7696200" y="4724407"/>
            <a:ext cx="838200" cy="627222"/>
            <a:chOff x="8001000" y="4377909"/>
            <a:chExt cx="838200" cy="627379"/>
          </a:xfrm>
        </p:grpSpPr>
        <p:sp>
          <p:nvSpPr>
            <p:cNvPr id="295" name="Rectangle 294"/>
            <p:cNvSpPr/>
            <p:nvPr/>
          </p:nvSpPr>
          <p:spPr bwMode="auto">
            <a:xfrm>
              <a:off x="80010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96"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297"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17" name="Straight Connector 297"/>
            <p:cNvCxnSpPr>
              <a:cxnSpLocks noChangeShapeType="1"/>
              <a:stCxn id="296" idx="3"/>
              <a:endCxn id="297"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9" name="TextBox 298"/>
            <p:cNvSpPr txBox="1"/>
            <p:nvPr/>
          </p:nvSpPr>
          <p:spPr>
            <a:xfrm>
              <a:off x="8001000" y="4759005"/>
              <a:ext cx="838200" cy="246283"/>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sp>
        <p:nvSpPr>
          <p:cNvPr id="300" name="TextBox 299"/>
          <p:cNvSpPr txBox="1"/>
          <p:nvPr/>
        </p:nvSpPr>
        <p:spPr>
          <a:xfrm>
            <a:off x="152400" y="1181100"/>
            <a:ext cx="3810000" cy="1077218"/>
          </a:xfrm>
          <a:prstGeom prst="rect">
            <a:avLst/>
          </a:prstGeom>
          <a:noFill/>
        </p:spPr>
        <p:txBody>
          <a:bodyPr>
            <a:spAutoFit/>
          </a:bodyPr>
          <a:lstStyle/>
          <a:p>
            <a:pPr>
              <a:defRPr/>
            </a:pPr>
            <a:r>
              <a:rPr lang="en-US" sz="1600" dirty="0">
                <a:solidFill>
                  <a:schemeClr val="tx1"/>
                </a:solidFill>
                <a:latin typeface="+mn-lt"/>
                <a:ea typeface="ＭＳ Ｐゴシック" charset="0"/>
                <a:cs typeface="ＭＳ Ｐゴシック" charset="0"/>
              </a:rPr>
              <a:t>BitSpread Policy: 16/4</a:t>
            </a:r>
          </a:p>
          <a:p>
            <a:pPr>
              <a:defRPr/>
            </a:pPr>
            <a:r>
              <a:rPr lang="en-US" sz="1600" dirty="0">
                <a:solidFill>
                  <a:schemeClr val="tx1"/>
                </a:solidFill>
                <a:latin typeface="+mn-lt"/>
                <a:ea typeface="ＭＳ Ｐゴシック" charset="0"/>
                <a:cs typeface="ＭＳ Ｐゴシック" charset="0"/>
              </a:rPr>
              <a:t>Spreading across disks only</a:t>
            </a:r>
          </a:p>
          <a:p>
            <a:pPr>
              <a:defRPr/>
            </a:pPr>
            <a:endParaRPr lang="en-US" sz="1600" dirty="0">
              <a:solidFill>
                <a:schemeClr val="tx1"/>
              </a:solidFill>
              <a:latin typeface="+mn-lt"/>
              <a:ea typeface="ＭＳ Ｐゴシック" charset="0"/>
              <a:cs typeface="ＭＳ Ｐゴシック" charset="0"/>
            </a:endParaRPr>
          </a:p>
          <a:p>
            <a:pPr>
              <a:defRPr/>
            </a:pPr>
            <a:endParaRPr lang="en-US" sz="1600" dirty="0">
              <a:solidFill>
                <a:schemeClr val="tx1"/>
              </a:solidFill>
              <a:latin typeface="+mn-lt"/>
              <a:ea typeface="ＭＳ Ｐゴシック" charset="0"/>
              <a:cs typeface="ＭＳ Ｐゴシック" charset="0"/>
            </a:endParaRPr>
          </a:p>
        </p:txBody>
      </p:sp>
      <p:sp>
        <p:nvSpPr>
          <p:cNvPr id="301" name="Rectangle 5"/>
          <p:cNvSpPr>
            <a:spLocks noChangeArrowheads="1"/>
          </p:cNvSpPr>
          <p:nvPr/>
        </p:nvSpPr>
        <p:spPr bwMode="auto">
          <a:xfrm>
            <a:off x="3886200" y="1485902"/>
            <a:ext cx="3581400" cy="228599"/>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1100" dirty="0">
                <a:solidFill>
                  <a:schemeClr val="bg1"/>
                </a:solidFill>
                <a:ea typeface="Verdana" pitchFamily="34" charset="0"/>
                <a:cs typeface="Verdana" pitchFamily="34" charset="0"/>
              </a:rPr>
              <a:t>OBJECT 2</a:t>
            </a:r>
            <a:endParaRPr lang="en-US" sz="1100" dirty="0">
              <a:solidFill>
                <a:schemeClr val="tx1"/>
              </a:solidFill>
              <a:ea typeface="Verdana" pitchFamily="34" charset="0"/>
              <a:cs typeface="Verdana" pitchFamily="34" charset="0"/>
            </a:endParaRPr>
          </a:p>
        </p:txBody>
      </p:sp>
      <p:sp>
        <p:nvSpPr>
          <p:cNvPr id="302" name="Rectangle 5"/>
          <p:cNvSpPr>
            <a:spLocks noChangeArrowheads="1"/>
          </p:cNvSpPr>
          <p:nvPr/>
        </p:nvSpPr>
        <p:spPr bwMode="auto">
          <a:xfrm>
            <a:off x="3886200" y="1181102"/>
            <a:ext cx="3581400" cy="22859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ea typeface="Verdana" pitchFamily="34" charset="0"/>
                <a:cs typeface="Verdana" pitchFamily="34" charset="0"/>
              </a:rPr>
              <a:t>OBJECT 1</a:t>
            </a:r>
          </a:p>
        </p:txBody>
      </p:sp>
      <p:sp>
        <p:nvSpPr>
          <p:cNvPr id="303" name="Rectangle 5"/>
          <p:cNvSpPr>
            <a:spLocks noChangeArrowheads="1"/>
          </p:cNvSpPr>
          <p:nvPr/>
        </p:nvSpPr>
        <p:spPr bwMode="auto">
          <a:xfrm>
            <a:off x="1371600" y="27813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5" name="Rectangle 5"/>
          <p:cNvSpPr>
            <a:spLocks noChangeArrowheads="1"/>
          </p:cNvSpPr>
          <p:nvPr/>
        </p:nvSpPr>
        <p:spPr bwMode="auto">
          <a:xfrm>
            <a:off x="457200" y="27813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6" name="Rectangle 5"/>
          <p:cNvSpPr>
            <a:spLocks noChangeArrowheads="1"/>
          </p:cNvSpPr>
          <p:nvPr/>
        </p:nvSpPr>
        <p:spPr bwMode="auto">
          <a:xfrm>
            <a:off x="2286000" y="34671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7" name="Rectangle 5"/>
          <p:cNvSpPr>
            <a:spLocks noChangeArrowheads="1"/>
          </p:cNvSpPr>
          <p:nvPr/>
        </p:nvSpPr>
        <p:spPr bwMode="auto">
          <a:xfrm>
            <a:off x="1371600" y="34671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8" name="Rectangle 5"/>
          <p:cNvSpPr>
            <a:spLocks noChangeArrowheads="1"/>
          </p:cNvSpPr>
          <p:nvPr/>
        </p:nvSpPr>
        <p:spPr bwMode="auto">
          <a:xfrm>
            <a:off x="2286000" y="41529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9" name="Rectangle 5"/>
          <p:cNvSpPr>
            <a:spLocks noChangeArrowheads="1"/>
          </p:cNvSpPr>
          <p:nvPr/>
        </p:nvSpPr>
        <p:spPr bwMode="auto">
          <a:xfrm>
            <a:off x="457200" y="41529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0" name="Rectangle 5"/>
          <p:cNvSpPr>
            <a:spLocks noChangeArrowheads="1"/>
          </p:cNvSpPr>
          <p:nvPr/>
        </p:nvSpPr>
        <p:spPr bwMode="auto">
          <a:xfrm>
            <a:off x="3352800" y="48387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1" name="Rectangle 5"/>
          <p:cNvSpPr>
            <a:spLocks noChangeArrowheads="1"/>
          </p:cNvSpPr>
          <p:nvPr/>
        </p:nvSpPr>
        <p:spPr bwMode="auto">
          <a:xfrm>
            <a:off x="4800600" y="34671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2" name="Rectangle 5"/>
          <p:cNvSpPr>
            <a:spLocks noChangeArrowheads="1"/>
          </p:cNvSpPr>
          <p:nvPr/>
        </p:nvSpPr>
        <p:spPr bwMode="auto">
          <a:xfrm>
            <a:off x="5715000" y="27813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3" name="Rectangle 5"/>
          <p:cNvSpPr>
            <a:spLocks noChangeArrowheads="1"/>
          </p:cNvSpPr>
          <p:nvPr/>
        </p:nvSpPr>
        <p:spPr bwMode="auto">
          <a:xfrm>
            <a:off x="5715000" y="41529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4" name="Rectangle 5"/>
          <p:cNvSpPr>
            <a:spLocks noChangeArrowheads="1"/>
          </p:cNvSpPr>
          <p:nvPr/>
        </p:nvSpPr>
        <p:spPr bwMode="auto">
          <a:xfrm>
            <a:off x="6629400" y="34671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5" name="Rectangle 5"/>
          <p:cNvSpPr>
            <a:spLocks noChangeArrowheads="1"/>
          </p:cNvSpPr>
          <p:nvPr/>
        </p:nvSpPr>
        <p:spPr bwMode="auto">
          <a:xfrm>
            <a:off x="4800600" y="48387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6" name="Rectangle 5"/>
          <p:cNvSpPr>
            <a:spLocks noChangeArrowheads="1"/>
          </p:cNvSpPr>
          <p:nvPr/>
        </p:nvSpPr>
        <p:spPr bwMode="auto">
          <a:xfrm>
            <a:off x="6629400" y="48387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7" name="Rectangle 5"/>
          <p:cNvSpPr>
            <a:spLocks noChangeArrowheads="1"/>
          </p:cNvSpPr>
          <p:nvPr/>
        </p:nvSpPr>
        <p:spPr bwMode="auto">
          <a:xfrm>
            <a:off x="6629400" y="41529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8" name="Rectangle 5"/>
          <p:cNvSpPr>
            <a:spLocks noChangeArrowheads="1"/>
          </p:cNvSpPr>
          <p:nvPr/>
        </p:nvSpPr>
        <p:spPr bwMode="auto">
          <a:xfrm>
            <a:off x="3352800" y="41529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9" name="Rectangle 5"/>
          <p:cNvSpPr>
            <a:spLocks noChangeArrowheads="1"/>
          </p:cNvSpPr>
          <p:nvPr/>
        </p:nvSpPr>
        <p:spPr bwMode="auto">
          <a:xfrm>
            <a:off x="7696200" y="3467100"/>
            <a:ext cx="762000"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20" name="Rectangle 5"/>
          <p:cNvSpPr>
            <a:spLocks noChangeArrowheads="1"/>
          </p:cNvSpPr>
          <p:nvPr/>
        </p:nvSpPr>
        <p:spPr bwMode="auto">
          <a:xfrm>
            <a:off x="6629400" y="27813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1" name="Rectangle 5"/>
          <p:cNvSpPr>
            <a:spLocks noChangeArrowheads="1"/>
          </p:cNvSpPr>
          <p:nvPr/>
        </p:nvSpPr>
        <p:spPr bwMode="auto">
          <a:xfrm>
            <a:off x="7696200" y="27813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2" name="Rectangle 5"/>
          <p:cNvSpPr>
            <a:spLocks noChangeArrowheads="1"/>
          </p:cNvSpPr>
          <p:nvPr/>
        </p:nvSpPr>
        <p:spPr bwMode="auto">
          <a:xfrm>
            <a:off x="5715000" y="34671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3" name="Rectangle 5"/>
          <p:cNvSpPr>
            <a:spLocks noChangeArrowheads="1"/>
          </p:cNvSpPr>
          <p:nvPr/>
        </p:nvSpPr>
        <p:spPr bwMode="auto">
          <a:xfrm>
            <a:off x="5715000" y="26289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4" name="Rectangle 5"/>
          <p:cNvSpPr>
            <a:spLocks noChangeArrowheads="1"/>
          </p:cNvSpPr>
          <p:nvPr/>
        </p:nvSpPr>
        <p:spPr bwMode="auto">
          <a:xfrm>
            <a:off x="3352800" y="27813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5" name="Rectangle 5"/>
          <p:cNvSpPr>
            <a:spLocks noChangeArrowheads="1"/>
          </p:cNvSpPr>
          <p:nvPr/>
        </p:nvSpPr>
        <p:spPr bwMode="auto">
          <a:xfrm>
            <a:off x="1371600" y="26289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6" name="Rectangle 5"/>
          <p:cNvSpPr>
            <a:spLocks noChangeArrowheads="1"/>
          </p:cNvSpPr>
          <p:nvPr/>
        </p:nvSpPr>
        <p:spPr bwMode="auto">
          <a:xfrm>
            <a:off x="5715000" y="40005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7" name="Rectangle 5"/>
          <p:cNvSpPr>
            <a:spLocks noChangeArrowheads="1"/>
          </p:cNvSpPr>
          <p:nvPr/>
        </p:nvSpPr>
        <p:spPr bwMode="auto">
          <a:xfrm>
            <a:off x="4800600" y="46863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8" name="Rectangle 5"/>
          <p:cNvSpPr>
            <a:spLocks noChangeArrowheads="1"/>
          </p:cNvSpPr>
          <p:nvPr/>
        </p:nvSpPr>
        <p:spPr bwMode="auto">
          <a:xfrm>
            <a:off x="6629400" y="46863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9" name="Rectangle 5"/>
          <p:cNvSpPr>
            <a:spLocks noChangeArrowheads="1"/>
          </p:cNvSpPr>
          <p:nvPr/>
        </p:nvSpPr>
        <p:spPr bwMode="auto">
          <a:xfrm>
            <a:off x="2286000" y="40005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0" name="Rectangle 5"/>
          <p:cNvSpPr>
            <a:spLocks noChangeArrowheads="1"/>
          </p:cNvSpPr>
          <p:nvPr/>
        </p:nvSpPr>
        <p:spPr bwMode="auto">
          <a:xfrm>
            <a:off x="2286000" y="48387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1" name="Rectangle 5"/>
          <p:cNvSpPr>
            <a:spLocks noChangeArrowheads="1"/>
          </p:cNvSpPr>
          <p:nvPr/>
        </p:nvSpPr>
        <p:spPr bwMode="auto">
          <a:xfrm>
            <a:off x="1371600" y="40767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2" name="Rectangle 5"/>
          <p:cNvSpPr>
            <a:spLocks noChangeArrowheads="1"/>
          </p:cNvSpPr>
          <p:nvPr/>
        </p:nvSpPr>
        <p:spPr bwMode="auto">
          <a:xfrm>
            <a:off x="457200" y="34671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3" name="Rectangle 5"/>
          <p:cNvSpPr>
            <a:spLocks noChangeArrowheads="1"/>
          </p:cNvSpPr>
          <p:nvPr/>
        </p:nvSpPr>
        <p:spPr bwMode="auto">
          <a:xfrm>
            <a:off x="6629400" y="33147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4" name="Rectangle 5"/>
          <p:cNvSpPr>
            <a:spLocks noChangeArrowheads="1"/>
          </p:cNvSpPr>
          <p:nvPr/>
        </p:nvSpPr>
        <p:spPr bwMode="auto">
          <a:xfrm>
            <a:off x="3352800" y="34671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5" name="Rectangle 5"/>
          <p:cNvSpPr>
            <a:spLocks noChangeArrowheads="1"/>
          </p:cNvSpPr>
          <p:nvPr/>
        </p:nvSpPr>
        <p:spPr bwMode="auto">
          <a:xfrm>
            <a:off x="457200" y="4838700"/>
            <a:ext cx="762000" cy="15240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7" name="Lightning Bolt 336"/>
          <p:cNvSpPr/>
          <p:nvPr/>
        </p:nvSpPr>
        <p:spPr bwMode="auto">
          <a:xfrm>
            <a:off x="1447800" y="2400300"/>
            <a:ext cx="533400" cy="60960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38" name="Lightning Bolt 337"/>
          <p:cNvSpPr/>
          <p:nvPr/>
        </p:nvSpPr>
        <p:spPr bwMode="auto">
          <a:xfrm>
            <a:off x="1524000" y="3771900"/>
            <a:ext cx="533400" cy="60960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39" name="Lightning Bolt 338"/>
          <p:cNvSpPr/>
          <p:nvPr/>
        </p:nvSpPr>
        <p:spPr bwMode="auto">
          <a:xfrm>
            <a:off x="3352800" y="3924300"/>
            <a:ext cx="533400" cy="60960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40" name="Lightning Bolt 339"/>
          <p:cNvSpPr/>
          <p:nvPr/>
        </p:nvSpPr>
        <p:spPr bwMode="auto">
          <a:xfrm>
            <a:off x="6705600" y="3238500"/>
            <a:ext cx="533400" cy="60960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42" name="Lightning Bolt 341"/>
          <p:cNvSpPr/>
          <p:nvPr/>
        </p:nvSpPr>
        <p:spPr bwMode="auto">
          <a:xfrm>
            <a:off x="5791200" y="3848100"/>
            <a:ext cx="533400" cy="60960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48" name="Lightning Bolt 347"/>
          <p:cNvSpPr/>
          <p:nvPr/>
        </p:nvSpPr>
        <p:spPr bwMode="auto">
          <a:xfrm>
            <a:off x="3810000" y="1866900"/>
            <a:ext cx="533400" cy="60960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49" name="TextBox 348"/>
          <p:cNvSpPr txBox="1"/>
          <p:nvPr/>
        </p:nvSpPr>
        <p:spPr>
          <a:xfrm>
            <a:off x="4267200" y="1866900"/>
            <a:ext cx="3810000" cy="1077218"/>
          </a:xfrm>
          <a:prstGeom prst="rect">
            <a:avLst/>
          </a:prstGeom>
          <a:noFill/>
        </p:spPr>
        <p:txBody>
          <a:bodyPr>
            <a:spAutoFit/>
          </a:bodyPr>
          <a:lstStyle>
            <a:lvl1pPr eaLnBrk="0" hangingPunct="0">
              <a:defRPr sz="1900">
                <a:solidFill>
                  <a:schemeClr val="bg1"/>
                </a:solidFill>
                <a:latin typeface="Times New Roman" pitchFamily="18" charset="0"/>
                <a:ea typeface="MS PGothic" pitchFamily="34" charset="-128"/>
              </a:defRPr>
            </a:lvl1pPr>
            <a:lvl2pPr marL="742950" indent="-285750" eaLnBrk="0" hangingPunct="0">
              <a:defRPr sz="1900">
                <a:solidFill>
                  <a:schemeClr val="bg1"/>
                </a:solidFill>
                <a:latin typeface="Times New Roman" pitchFamily="18" charset="0"/>
                <a:ea typeface="MS PGothic" pitchFamily="34" charset="-128"/>
              </a:defRPr>
            </a:lvl2pPr>
            <a:lvl3pPr marL="1143000" indent="-228600" eaLnBrk="0" hangingPunct="0">
              <a:defRPr sz="1900">
                <a:solidFill>
                  <a:schemeClr val="bg1"/>
                </a:solidFill>
                <a:latin typeface="Times New Roman" pitchFamily="18" charset="0"/>
                <a:ea typeface="MS PGothic" pitchFamily="34" charset="-128"/>
              </a:defRPr>
            </a:lvl3pPr>
            <a:lvl4pPr marL="1600200" indent="-228600" eaLnBrk="0" hangingPunct="0">
              <a:defRPr sz="1900">
                <a:solidFill>
                  <a:schemeClr val="bg1"/>
                </a:solidFill>
                <a:latin typeface="Times New Roman" pitchFamily="18" charset="0"/>
                <a:ea typeface="MS PGothic" pitchFamily="34" charset="-128"/>
              </a:defRPr>
            </a:lvl4pPr>
            <a:lvl5pPr marL="2057400" indent="-228600" eaLnBrk="0" hangingPunct="0">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9pPr>
          </a:lstStyle>
          <a:p>
            <a:pPr eaLnBrk="1" hangingPunct="1"/>
            <a:r>
              <a:rPr lang="en-US" sz="1600" dirty="0">
                <a:solidFill>
                  <a:schemeClr val="tx1"/>
                </a:solidFill>
                <a:latin typeface="Verdana" pitchFamily="34" charset="0"/>
              </a:rPr>
              <a:t>Even 5 disk failures don</a:t>
            </a:r>
            <a:r>
              <a:rPr lang="en-US" altLang="en-US" sz="1600" dirty="0">
                <a:solidFill>
                  <a:schemeClr val="tx1"/>
                </a:solidFill>
                <a:latin typeface="Verdana" pitchFamily="34" charset="0"/>
              </a:rPr>
              <a:t>’</a:t>
            </a:r>
            <a:r>
              <a:rPr lang="en-US" sz="1600" dirty="0">
                <a:solidFill>
                  <a:schemeClr val="tx1"/>
                </a:solidFill>
                <a:latin typeface="Verdana" pitchFamily="34" charset="0"/>
              </a:rPr>
              <a:t>t generate dataloss in this example. </a:t>
            </a:r>
          </a:p>
          <a:p>
            <a:pPr eaLnBrk="1" hangingPunct="1"/>
            <a:endParaRPr lang="en-US" sz="1600" dirty="0">
              <a:solidFill>
                <a:schemeClr val="tx1"/>
              </a:solidFill>
              <a:latin typeface="Verdana" pitchFamily="34" charset="0"/>
            </a:endParaRPr>
          </a:p>
          <a:p>
            <a:pPr eaLnBrk="1" hangingPunct="1"/>
            <a:endParaRPr lang="en-US" sz="1600" dirty="0">
              <a:solidFill>
                <a:schemeClr val="tx1"/>
              </a:solidFill>
              <a:latin typeface="Verdana" pitchFamily="34" charset="0"/>
            </a:endParaRPr>
          </a:p>
        </p:txBody>
      </p:sp>
      <p:sp>
        <p:nvSpPr>
          <p:cNvPr id="2" name="Slide Number Placeholder 1"/>
          <p:cNvSpPr>
            <a:spLocks noGrp="1"/>
          </p:cNvSpPr>
          <p:nvPr>
            <p:ph type="sldNum" idx="10"/>
          </p:nvPr>
        </p:nvSpPr>
        <p:spPr/>
        <p:txBody>
          <a:bodyPr/>
          <a:lstStyle/>
          <a:p>
            <a:pPr>
              <a:defRPr/>
            </a:pPr>
            <a:fld id="{46DA649B-A69E-9145-B099-43F07D52B1EC}" type="slidenum">
              <a:rPr lang="en-US" smtClean="0"/>
              <a:pPr>
                <a:defRPr/>
              </a:pPr>
              <a:t>11</a:t>
            </a:fld>
            <a:endParaRPr lang="en-US" dirty="0"/>
          </a:p>
        </p:txBody>
      </p:sp>
    </p:spTree>
    <p:extLst>
      <p:ext uri="{BB962C8B-B14F-4D97-AF65-F5344CB8AC3E}">
        <p14:creationId xmlns:p14="http://schemas.microsoft.com/office/powerpoint/2010/main" val="39752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dissolve">
                                      <p:cBhvr>
                                        <p:cTn id="7" dur="500"/>
                                        <p:tgtEl>
                                          <p:spTgt spid="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05"/>
                                        </p:tgtEl>
                                        <p:attrNameLst>
                                          <p:attrName>style.visibility</p:attrName>
                                        </p:attrNameLst>
                                      </p:cBhvr>
                                      <p:to>
                                        <p:strVal val="visible"/>
                                      </p:to>
                                    </p:set>
                                    <p:anim calcmode="lin" valueType="num">
                                      <p:cBhvr additive="base">
                                        <p:cTn id="12" dur="500"/>
                                        <p:tgtEl>
                                          <p:spTgt spid="305"/>
                                        </p:tgtEl>
                                        <p:attrNameLst>
                                          <p:attrName>ppt_y</p:attrName>
                                        </p:attrNameLst>
                                      </p:cBhvr>
                                      <p:tavLst>
                                        <p:tav tm="0">
                                          <p:val>
                                            <p:strVal val="#ppt_y+#ppt_h*1.125000"/>
                                          </p:val>
                                        </p:tav>
                                        <p:tav tm="100000">
                                          <p:val>
                                            <p:strVal val="#ppt_y"/>
                                          </p:val>
                                        </p:tav>
                                      </p:tavLst>
                                    </p:anim>
                                    <p:animEffect transition="in" filter="wipe(up)">
                                      <p:cBhvr>
                                        <p:cTn id="13" dur="500"/>
                                        <p:tgtEl>
                                          <p:spTgt spid="305"/>
                                        </p:tgtEl>
                                      </p:cBhvr>
                                    </p:animEffect>
                                  </p:childTnLst>
                                </p:cTn>
                              </p:par>
                            </p:childTnLst>
                          </p:cTn>
                        </p:par>
                        <p:par>
                          <p:cTn id="14" fill="hold" nodeType="afterGroup">
                            <p:stCondLst>
                              <p:cond delay="500"/>
                            </p:stCondLst>
                            <p:childTnLst>
                              <p:par>
                                <p:cTn id="15" presetID="12" presetClass="entr" presetSubtype="8" fill="hold" nodeType="afterEffect">
                                  <p:stCondLst>
                                    <p:cond delay="0"/>
                                  </p:stCondLst>
                                  <p:childTnLst>
                                    <p:set>
                                      <p:cBhvr>
                                        <p:cTn id="16" dur="1" fill="hold">
                                          <p:stCondLst>
                                            <p:cond delay="0"/>
                                          </p:stCondLst>
                                        </p:cTn>
                                        <p:tgtEl>
                                          <p:spTgt spid="303"/>
                                        </p:tgtEl>
                                        <p:attrNameLst>
                                          <p:attrName>style.visibility</p:attrName>
                                        </p:attrNameLst>
                                      </p:cBhvr>
                                      <p:to>
                                        <p:strVal val="visible"/>
                                      </p:to>
                                    </p:set>
                                    <p:anim calcmode="lin" valueType="num">
                                      <p:cBhvr additive="base">
                                        <p:cTn id="17" dur="500"/>
                                        <p:tgtEl>
                                          <p:spTgt spid="303"/>
                                        </p:tgtEl>
                                        <p:attrNameLst>
                                          <p:attrName>ppt_x</p:attrName>
                                        </p:attrNameLst>
                                      </p:cBhvr>
                                      <p:tavLst>
                                        <p:tav tm="0">
                                          <p:val>
                                            <p:strVal val="#ppt_x-#ppt_w*1.125000"/>
                                          </p:val>
                                        </p:tav>
                                        <p:tav tm="100000">
                                          <p:val>
                                            <p:strVal val="#ppt_x"/>
                                          </p:val>
                                        </p:tav>
                                      </p:tavLst>
                                    </p:anim>
                                    <p:animEffect transition="in" filter="wipe(right)">
                                      <p:cBhvr>
                                        <p:cTn id="18" dur="500"/>
                                        <p:tgtEl>
                                          <p:spTgt spid="303"/>
                                        </p:tgtEl>
                                      </p:cBhvr>
                                    </p:animEffect>
                                  </p:childTnLst>
                                </p:cTn>
                              </p:par>
                            </p:childTnLst>
                          </p:cTn>
                        </p:par>
                        <p:par>
                          <p:cTn id="19" fill="hold" nodeType="afterGroup">
                            <p:stCondLst>
                              <p:cond delay="1000"/>
                            </p:stCondLst>
                            <p:childTnLst>
                              <p:par>
                                <p:cTn id="20" presetID="12" presetClass="entr" presetSubtype="8" fill="hold" nodeType="afterEffect">
                                  <p:stCondLst>
                                    <p:cond delay="0"/>
                                  </p:stCondLst>
                                  <p:childTnLst>
                                    <p:set>
                                      <p:cBhvr>
                                        <p:cTn id="21" dur="1" fill="hold">
                                          <p:stCondLst>
                                            <p:cond delay="0"/>
                                          </p:stCondLst>
                                        </p:cTn>
                                        <p:tgtEl>
                                          <p:spTgt spid="307"/>
                                        </p:tgtEl>
                                        <p:attrNameLst>
                                          <p:attrName>style.visibility</p:attrName>
                                        </p:attrNameLst>
                                      </p:cBhvr>
                                      <p:to>
                                        <p:strVal val="visible"/>
                                      </p:to>
                                    </p:set>
                                    <p:anim calcmode="lin" valueType="num">
                                      <p:cBhvr additive="base">
                                        <p:cTn id="22" dur="500"/>
                                        <p:tgtEl>
                                          <p:spTgt spid="307"/>
                                        </p:tgtEl>
                                        <p:attrNameLst>
                                          <p:attrName>ppt_x</p:attrName>
                                        </p:attrNameLst>
                                      </p:cBhvr>
                                      <p:tavLst>
                                        <p:tav tm="0">
                                          <p:val>
                                            <p:strVal val="#ppt_x-#ppt_w*1.125000"/>
                                          </p:val>
                                        </p:tav>
                                        <p:tav tm="100000">
                                          <p:val>
                                            <p:strVal val="#ppt_x"/>
                                          </p:val>
                                        </p:tav>
                                      </p:tavLst>
                                    </p:anim>
                                    <p:animEffect transition="in" filter="wipe(right)">
                                      <p:cBhvr>
                                        <p:cTn id="23" dur="500"/>
                                        <p:tgtEl>
                                          <p:spTgt spid="307"/>
                                        </p:tgtEl>
                                      </p:cBhvr>
                                    </p:animEffect>
                                  </p:childTnLst>
                                </p:cTn>
                              </p:par>
                            </p:childTnLst>
                          </p:cTn>
                        </p:par>
                        <p:par>
                          <p:cTn id="24" fill="hold" nodeType="afterGroup">
                            <p:stCondLst>
                              <p:cond delay="1500"/>
                            </p:stCondLst>
                            <p:childTnLst>
                              <p:par>
                                <p:cTn id="25" presetID="12" presetClass="entr" presetSubtype="8" fill="hold" nodeType="afterEffect">
                                  <p:stCondLst>
                                    <p:cond delay="0"/>
                                  </p:stCondLst>
                                  <p:childTnLst>
                                    <p:set>
                                      <p:cBhvr>
                                        <p:cTn id="26" dur="1" fill="hold">
                                          <p:stCondLst>
                                            <p:cond delay="0"/>
                                          </p:stCondLst>
                                        </p:cTn>
                                        <p:tgtEl>
                                          <p:spTgt spid="306"/>
                                        </p:tgtEl>
                                        <p:attrNameLst>
                                          <p:attrName>style.visibility</p:attrName>
                                        </p:attrNameLst>
                                      </p:cBhvr>
                                      <p:to>
                                        <p:strVal val="visible"/>
                                      </p:to>
                                    </p:set>
                                    <p:anim calcmode="lin" valueType="num">
                                      <p:cBhvr additive="base">
                                        <p:cTn id="27" dur="500"/>
                                        <p:tgtEl>
                                          <p:spTgt spid="306"/>
                                        </p:tgtEl>
                                        <p:attrNameLst>
                                          <p:attrName>ppt_x</p:attrName>
                                        </p:attrNameLst>
                                      </p:cBhvr>
                                      <p:tavLst>
                                        <p:tav tm="0">
                                          <p:val>
                                            <p:strVal val="#ppt_x-#ppt_w*1.125000"/>
                                          </p:val>
                                        </p:tav>
                                        <p:tav tm="100000">
                                          <p:val>
                                            <p:strVal val="#ppt_x"/>
                                          </p:val>
                                        </p:tav>
                                      </p:tavLst>
                                    </p:anim>
                                    <p:animEffect transition="in" filter="wipe(right)">
                                      <p:cBhvr>
                                        <p:cTn id="28" dur="500"/>
                                        <p:tgtEl>
                                          <p:spTgt spid="306"/>
                                        </p:tgtEl>
                                      </p:cBhvr>
                                    </p:animEffect>
                                  </p:childTnLst>
                                </p:cTn>
                              </p:par>
                            </p:childTnLst>
                          </p:cTn>
                        </p:par>
                        <p:par>
                          <p:cTn id="29" fill="hold" nodeType="afterGroup">
                            <p:stCondLst>
                              <p:cond delay="2000"/>
                            </p:stCondLst>
                            <p:childTnLst>
                              <p:par>
                                <p:cTn id="30" presetID="12" presetClass="entr" presetSubtype="8" fill="hold" nodeType="afterEffect">
                                  <p:stCondLst>
                                    <p:cond delay="0"/>
                                  </p:stCondLst>
                                  <p:childTnLst>
                                    <p:set>
                                      <p:cBhvr>
                                        <p:cTn id="31" dur="1" fill="hold">
                                          <p:stCondLst>
                                            <p:cond delay="0"/>
                                          </p:stCondLst>
                                        </p:cTn>
                                        <p:tgtEl>
                                          <p:spTgt spid="309"/>
                                        </p:tgtEl>
                                        <p:attrNameLst>
                                          <p:attrName>style.visibility</p:attrName>
                                        </p:attrNameLst>
                                      </p:cBhvr>
                                      <p:to>
                                        <p:strVal val="visible"/>
                                      </p:to>
                                    </p:set>
                                    <p:anim calcmode="lin" valueType="num">
                                      <p:cBhvr additive="base">
                                        <p:cTn id="32" dur="500"/>
                                        <p:tgtEl>
                                          <p:spTgt spid="309"/>
                                        </p:tgtEl>
                                        <p:attrNameLst>
                                          <p:attrName>ppt_x</p:attrName>
                                        </p:attrNameLst>
                                      </p:cBhvr>
                                      <p:tavLst>
                                        <p:tav tm="0">
                                          <p:val>
                                            <p:strVal val="#ppt_x-#ppt_w*1.125000"/>
                                          </p:val>
                                        </p:tav>
                                        <p:tav tm="100000">
                                          <p:val>
                                            <p:strVal val="#ppt_x"/>
                                          </p:val>
                                        </p:tav>
                                      </p:tavLst>
                                    </p:anim>
                                    <p:animEffect transition="in" filter="wipe(right)">
                                      <p:cBhvr>
                                        <p:cTn id="33" dur="500"/>
                                        <p:tgtEl>
                                          <p:spTgt spid="309"/>
                                        </p:tgtEl>
                                      </p:cBhvr>
                                    </p:animEffect>
                                  </p:childTnLst>
                                </p:cTn>
                              </p:par>
                            </p:childTnLst>
                          </p:cTn>
                        </p:par>
                        <p:par>
                          <p:cTn id="34" fill="hold" nodeType="afterGroup">
                            <p:stCondLst>
                              <p:cond delay="2500"/>
                            </p:stCondLst>
                            <p:childTnLst>
                              <p:par>
                                <p:cTn id="35" presetID="12" presetClass="entr" presetSubtype="8" fill="hold" nodeType="afterEffect">
                                  <p:stCondLst>
                                    <p:cond delay="0"/>
                                  </p:stCondLst>
                                  <p:childTnLst>
                                    <p:set>
                                      <p:cBhvr>
                                        <p:cTn id="36" dur="1" fill="hold">
                                          <p:stCondLst>
                                            <p:cond delay="0"/>
                                          </p:stCondLst>
                                        </p:cTn>
                                        <p:tgtEl>
                                          <p:spTgt spid="308"/>
                                        </p:tgtEl>
                                        <p:attrNameLst>
                                          <p:attrName>style.visibility</p:attrName>
                                        </p:attrNameLst>
                                      </p:cBhvr>
                                      <p:to>
                                        <p:strVal val="visible"/>
                                      </p:to>
                                    </p:set>
                                    <p:anim calcmode="lin" valueType="num">
                                      <p:cBhvr additive="base">
                                        <p:cTn id="37" dur="500"/>
                                        <p:tgtEl>
                                          <p:spTgt spid="308"/>
                                        </p:tgtEl>
                                        <p:attrNameLst>
                                          <p:attrName>ppt_x</p:attrName>
                                        </p:attrNameLst>
                                      </p:cBhvr>
                                      <p:tavLst>
                                        <p:tav tm="0">
                                          <p:val>
                                            <p:strVal val="#ppt_x-#ppt_w*1.125000"/>
                                          </p:val>
                                        </p:tav>
                                        <p:tav tm="100000">
                                          <p:val>
                                            <p:strVal val="#ppt_x"/>
                                          </p:val>
                                        </p:tav>
                                      </p:tavLst>
                                    </p:anim>
                                    <p:animEffect transition="in" filter="wipe(right)">
                                      <p:cBhvr>
                                        <p:cTn id="38" dur="500"/>
                                        <p:tgtEl>
                                          <p:spTgt spid="308"/>
                                        </p:tgtEl>
                                      </p:cBhvr>
                                    </p:animEffect>
                                  </p:childTnLst>
                                </p:cTn>
                              </p:par>
                            </p:childTnLst>
                          </p:cTn>
                        </p:par>
                        <p:par>
                          <p:cTn id="39" fill="hold" nodeType="afterGroup">
                            <p:stCondLst>
                              <p:cond delay="3000"/>
                            </p:stCondLst>
                            <p:childTnLst>
                              <p:par>
                                <p:cTn id="40" presetID="12" presetClass="entr" presetSubtype="8" fill="hold" nodeType="afterEffect">
                                  <p:stCondLst>
                                    <p:cond delay="0"/>
                                  </p:stCondLst>
                                  <p:childTnLst>
                                    <p:set>
                                      <p:cBhvr>
                                        <p:cTn id="41" dur="1" fill="hold">
                                          <p:stCondLst>
                                            <p:cond delay="0"/>
                                          </p:stCondLst>
                                        </p:cTn>
                                        <p:tgtEl>
                                          <p:spTgt spid="318"/>
                                        </p:tgtEl>
                                        <p:attrNameLst>
                                          <p:attrName>style.visibility</p:attrName>
                                        </p:attrNameLst>
                                      </p:cBhvr>
                                      <p:to>
                                        <p:strVal val="visible"/>
                                      </p:to>
                                    </p:set>
                                    <p:anim calcmode="lin" valueType="num">
                                      <p:cBhvr additive="base">
                                        <p:cTn id="42" dur="500"/>
                                        <p:tgtEl>
                                          <p:spTgt spid="318"/>
                                        </p:tgtEl>
                                        <p:attrNameLst>
                                          <p:attrName>ppt_x</p:attrName>
                                        </p:attrNameLst>
                                      </p:cBhvr>
                                      <p:tavLst>
                                        <p:tav tm="0">
                                          <p:val>
                                            <p:strVal val="#ppt_x-#ppt_w*1.125000"/>
                                          </p:val>
                                        </p:tav>
                                        <p:tav tm="100000">
                                          <p:val>
                                            <p:strVal val="#ppt_x"/>
                                          </p:val>
                                        </p:tav>
                                      </p:tavLst>
                                    </p:anim>
                                    <p:animEffect transition="in" filter="wipe(right)">
                                      <p:cBhvr>
                                        <p:cTn id="43" dur="500"/>
                                        <p:tgtEl>
                                          <p:spTgt spid="318"/>
                                        </p:tgtEl>
                                      </p:cBhvr>
                                    </p:animEffect>
                                  </p:childTnLst>
                                </p:cTn>
                              </p:par>
                            </p:childTnLst>
                          </p:cTn>
                        </p:par>
                        <p:par>
                          <p:cTn id="44" fill="hold" nodeType="afterGroup">
                            <p:stCondLst>
                              <p:cond delay="3500"/>
                            </p:stCondLst>
                            <p:childTnLst>
                              <p:par>
                                <p:cTn id="45" presetID="12" presetClass="entr" presetSubtype="8" fill="hold" nodeType="afterEffect">
                                  <p:stCondLst>
                                    <p:cond delay="0"/>
                                  </p:stCondLst>
                                  <p:childTnLst>
                                    <p:set>
                                      <p:cBhvr>
                                        <p:cTn id="46" dur="1" fill="hold">
                                          <p:stCondLst>
                                            <p:cond delay="0"/>
                                          </p:stCondLst>
                                        </p:cTn>
                                        <p:tgtEl>
                                          <p:spTgt spid="310"/>
                                        </p:tgtEl>
                                        <p:attrNameLst>
                                          <p:attrName>style.visibility</p:attrName>
                                        </p:attrNameLst>
                                      </p:cBhvr>
                                      <p:to>
                                        <p:strVal val="visible"/>
                                      </p:to>
                                    </p:set>
                                    <p:anim calcmode="lin" valueType="num">
                                      <p:cBhvr additive="base">
                                        <p:cTn id="47" dur="500"/>
                                        <p:tgtEl>
                                          <p:spTgt spid="310"/>
                                        </p:tgtEl>
                                        <p:attrNameLst>
                                          <p:attrName>ppt_x</p:attrName>
                                        </p:attrNameLst>
                                      </p:cBhvr>
                                      <p:tavLst>
                                        <p:tav tm="0">
                                          <p:val>
                                            <p:strVal val="#ppt_x-#ppt_w*1.125000"/>
                                          </p:val>
                                        </p:tav>
                                        <p:tav tm="100000">
                                          <p:val>
                                            <p:strVal val="#ppt_x"/>
                                          </p:val>
                                        </p:tav>
                                      </p:tavLst>
                                    </p:anim>
                                    <p:animEffect transition="in" filter="wipe(right)">
                                      <p:cBhvr>
                                        <p:cTn id="48" dur="500"/>
                                        <p:tgtEl>
                                          <p:spTgt spid="310"/>
                                        </p:tgtEl>
                                      </p:cBhvr>
                                    </p:animEffect>
                                  </p:childTnLst>
                                </p:cTn>
                              </p:par>
                            </p:childTnLst>
                          </p:cTn>
                        </p:par>
                        <p:par>
                          <p:cTn id="49" fill="hold" nodeType="afterGroup">
                            <p:stCondLst>
                              <p:cond delay="4000"/>
                            </p:stCondLst>
                            <p:childTnLst>
                              <p:par>
                                <p:cTn id="50" presetID="12" presetClass="entr" presetSubtype="8" fill="hold" nodeType="afterEffect">
                                  <p:stCondLst>
                                    <p:cond delay="0"/>
                                  </p:stCondLst>
                                  <p:childTnLst>
                                    <p:set>
                                      <p:cBhvr>
                                        <p:cTn id="51" dur="1" fill="hold">
                                          <p:stCondLst>
                                            <p:cond delay="0"/>
                                          </p:stCondLst>
                                        </p:cTn>
                                        <p:tgtEl>
                                          <p:spTgt spid="311"/>
                                        </p:tgtEl>
                                        <p:attrNameLst>
                                          <p:attrName>style.visibility</p:attrName>
                                        </p:attrNameLst>
                                      </p:cBhvr>
                                      <p:to>
                                        <p:strVal val="visible"/>
                                      </p:to>
                                    </p:set>
                                    <p:anim calcmode="lin" valueType="num">
                                      <p:cBhvr additive="base">
                                        <p:cTn id="52" dur="500"/>
                                        <p:tgtEl>
                                          <p:spTgt spid="311"/>
                                        </p:tgtEl>
                                        <p:attrNameLst>
                                          <p:attrName>ppt_x</p:attrName>
                                        </p:attrNameLst>
                                      </p:cBhvr>
                                      <p:tavLst>
                                        <p:tav tm="0">
                                          <p:val>
                                            <p:strVal val="#ppt_x-#ppt_w*1.125000"/>
                                          </p:val>
                                        </p:tav>
                                        <p:tav tm="100000">
                                          <p:val>
                                            <p:strVal val="#ppt_x"/>
                                          </p:val>
                                        </p:tav>
                                      </p:tavLst>
                                    </p:anim>
                                    <p:animEffect transition="in" filter="wipe(right)">
                                      <p:cBhvr>
                                        <p:cTn id="53" dur="500"/>
                                        <p:tgtEl>
                                          <p:spTgt spid="311"/>
                                        </p:tgtEl>
                                      </p:cBhvr>
                                    </p:animEffect>
                                  </p:childTnLst>
                                </p:cTn>
                              </p:par>
                            </p:childTnLst>
                          </p:cTn>
                        </p:par>
                        <p:par>
                          <p:cTn id="54" fill="hold" nodeType="afterGroup">
                            <p:stCondLst>
                              <p:cond delay="4500"/>
                            </p:stCondLst>
                            <p:childTnLst>
                              <p:par>
                                <p:cTn id="55" presetID="12" presetClass="entr" presetSubtype="8" fill="hold" nodeType="afterEffect">
                                  <p:stCondLst>
                                    <p:cond delay="0"/>
                                  </p:stCondLst>
                                  <p:childTnLst>
                                    <p:set>
                                      <p:cBhvr>
                                        <p:cTn id="56" dur="1" fill="hold">
                                          <p:stCondLst>
                                            <p:cond delay="0"/>
                                          </p:stCondLst>
                                        </p:cTn>
                                        <p:tgtEl>
                                          <p:spTgt spid="312"/>
                                        </p:tgtEl>
                                        <p:attrNameLst>
                                          <p:attrName>style.visibility</p:attrName>
                                        </p:attrNameLst>
                                      </p:cBhvr>
                                      <p:to>
                                        <p:strVal val="visible"/>
                                      </p:to>
                                    </p:set>
                                    <p:anim calcmode="lin" valueType="num">
                                      <p:cBhvr additive="base">
                                        <p:cTn id="57" dur="500"/>
                                        <p:tgtEl>
                                          <p:spTgt spid="312"/>
                                        </p:tgtEl>
                                        <p:attrNameLst>
                                          <p:attrName>ppt_x</p:attrName>
                                        </p:attrNameLst>
                                      </p:cBhvr>
                                      <p:tavLst>
                                        <p:tav tm="0">
                                          <p:val>
                                            <p:strVal val="#ppt_x-#ppt_w*1.125000"/>
                                          </p:val>
                                        </p:tav>
                                        <p:tav tm="100000">
                                          <p:val>
                                            <p:strVal val="#ppt_x"/>
                                          </p:val>
                                        </p:tav>
                                      </p:tavLst>
                                    </p:anim>
                                    <p:animEffect transition="in" filter="wipe(right)">
                                      <p:cBhvr>
                                        <p:cTn id="58" dur="500"/>
                                        <p:tgtEl>
                                          <p:spTgt spid="312"/>
                                        </p:tgtEl>
                                      </p:cBhvr>
                                    </p:animEffect>
                                  </p:childTnLst>
                                </p:cTn>
                              </p:par>
                            </p:childTnLst>
                          </p:cTn>
                        </p:par>
                        <p:par>
                          <p:cTn id="59" fill="hold" nodeType="afterGroup">
                            <p:stCondLst>
                              <p:cond delay="5000"/>
                            </p:stCondLst>
                            <p:childTnLst>
                              <p:par>
                                <p:cTn id="60" presetID="12" presetClass="entr" presetSubtype="8" fill="hold" nodeType="afterEffect">
                                  <p:stCondLst>
                                    <p:cond delay="0"/>
                                  </p:stCondLst>
                                  <p:childTnLst>
                                    <p:set>
                                      <p:cBhvr>
                                        <p:cTn id="61" dur="1" fill="hold">
                                          <p:stCondLst>
                                            <p:cond delay="0"/>
                                          </p:stCondLst>
                                        </p:cTn>
                                        <p:tgtEl>
                                          <p:spTgt spid="314"/>
                                        </p:tgtEl>
                                        <p:attrNameLst>
                                          <p:attrName>style.visibility</p:attrName>
                                        </p:attrNameLst>
                                      </p:cBhvr>
                                      <p:to>
                                        <p:strVal val="visible"/>
                                      </p:to>
                                    </p:set>
                                    <p:anim calcmode="lin" valueType="num">
                                      <p:cBhvr additive="base">
                                        <p:cTn id="62" dur="500"/>
                                        <p:tgtEl>
                                          <p:spTgt spid="314"/>
                                        </p:tgtEl>
                                        <p:attrNameLst>
                                          <p:attrName>ppt_x</p:attrName>
                                        </p:attrNameLst>
                                      </p:cBhvr>
                                      <p:tavLst>
                                        <p:tav tm="0">
                                          <p:val>
                                            <p:strVal val="#ppt_x-#ppt_w*1.125000"/>
                                          </p:val>
                                        </p:tav>
                                        <p:tav tm="100000">
                                          <p:val>
                                            <p:strVal val="#ppt_x"/>
                                          </p:val>
                                        </p:tav>
                                      </p:tavLst>
                                    </p:anim>
                                    <p:animEffect transition="in" filter="wipe(right)">
                                      <p:cBhvr>
                                        <p:cTn id="63" dur="500"/>
                                        <p:tgtEl>
                                          <p:spTgt spid="314"/>
                                        </p:tgtEl>
                                      </p:cBhvr>
                                    </p:animEffect>
                                  </p:childTnLst>
                                </p:cTn>
                              </p:par>
                            </p:childTnLst>
                          </p:cTn>
                        </p:par>
                        <p:par>
                          <p:cTn id="64" fill="hold" nodeType="afterGroup">
                            <p:stCondLst>
                              <p:cond delay="5500"/>
                            </p:stCondLst>
                            <p:childTnLst>
                              <p:par>
                                <p:cTn id="65" presetID="12" presetClass="entr" presetSubtype="8" fill="hold" nodeType="afterEffect">
                                  <p:stCondLst>
                                    <p:cond delay="0"/>
                                  </p:stCondLst>
                                  <p:childTnLst>
                                    <p:set>
                                      <p:cBhvr>
                                        <p:cTn id="66" dur="1" fill="hold">
                                          <p:stCondLst>
                                            <p:cond delay="0"/>
                                          </p:stCondLst>
                                        </p:cTn>
                                        <p:tgtEl>
                                          <p:spTgt spid="319"/>
                                        </p:tgtEl>
                                        <p:attrNameLst>
                                          <p:attrName>style.visibility</p:attrName>
                                        </p:attrNameLst>
                                      </p:cBhvr>
                                      <p:to>
                                        <p:strVal val="visible"/>
                                      </p:to>
                                    </p:set>
                                    <p:anim calcmode="lin" valueType="num">
                                      <p:cBhvr additive="base">
                                        <p:cTn id="67" dur="500"/>
                                        <p:tgtEl>
                                          <p:spTgt spid="319"/>
                                        </p:tgtEl>
                                        <p:attrNameLst>
                                          <p:attrName>ppt_x</p:attrName>
                                        </p:attrNameLst>
                                      </p:cBhvr>
                                      <p:tavLst>
                                        <p:tav tm="0">
                                          <p:val>
                                            <p:strVal val="#ppt_x-#ppt_w*1.125000"/>
                                          </p:val>
                                        </p:tav>
                                        <p:tav tm="100000">
                                          <p:val>
                                            <p:strVal val="#ppt_x"/>
                                          </p:val>
                                        </p:tav>
                                      </p:tavLst>
                                    </p:anim>
                                    <p:animEffect transition="in" filter="wipe(right)">
                                      <p:cBhvr>
                                        <p:cTn id="68" dur="500"/>
                                        <p:tgtEl>
                                          <p:spTgt spid="319"/>
                                        </p:tgtEl>
                                      </p:cBhvr>
                                    </p:animEffect>
                                  </p:childTnLst>
                                </p:cTn>
                              </p:par>
                            </p:childTnLst>
                          </p:cTn>
                        </p:par>
                        <p:par>
                          <p:cTn id="69" fill="hold" nodeType="afterGroup">
                            <p:stCondLst>
                              <p:cond delay="6000"/>
                            </p:stCondLst>
                            <p:childTnLst>
                              <p:par>
                                <p:cTn id="70" presetID="12" presetClass="entr" presetSubtype="8" fill="hold" nodeType="afterEffect">
                                  <p:stCondLst>
                                    <p:cond delay="0"/>
                                  </p:stCondLst>
                                  <p:childTnLst>
                                    <p:set>
                                      <p:cBhvr>
                                        <p:cTn id="71" dur="1" fill="hold">
                                          <p:stCondLst>
                                            <p:cond delay="0"/>
                                          </p:stCondLst>
                                        </p:cTn>
                                        <p:tgtEl>
                                          <p:spTgt spid="313"/>
                                        </p:tgtEl>
                                        <p:attrNameLst>
                                          <p:attrName>style.visibility</p:attrName>
                                        </p:attrNameLst>
                                      </p:cBhvr>
                                      <p:to>
                                        <p:strVal val="visible"/>
                                      </p:to>
                                    </p:set>
                                    <p:anim calcmode="lin" valueType="num">
                                      <p:cBhvr additive="base">
                                        <p:cTn id="72" dur="500"/>
                                        <p:tgtEl>
                                          <p:spTgt spid="313"/>
                                        </p:tgtEl>
                                        <p:attrNameLst>
                                          <p:attrName>ppt_x</p:attrName>
                                        </p:attrNameLst>
                                      </p:cBhvr>
                                      <p:tavLst>
                                        <p:tav tm="0">
                                          <p:val>
                                            <p:strVal val="#ppt_x-#ppt_w*1.125000"/>
                                          </p:val>
                                        </p:tav>
                                        <p:tav tm="100000">
                                          <p:val>
                                            <p:strVal val="#ppt_x"/>
                                          </p:val>
                                        </p:tav>
                                      </p:tavLst>
                                    </p:anim>
                                    <p:animEffect transition="in" filter="wipe(right)">
                                      <p:cBhvr>
                                        <p:cTn id="73" dur="500"/>
                                        <p:tgtEl>
                                          <p:spTgt spid="313"/>
                                        </p:tgtEl>
                                      </p:cBhvr>
                                    </p:animEffect>
                                  </p:childTnLst>
                                </p:cTn>
                              </p:par>
                            </p:childTnLst>
                          </p:cTn>
                        </p:par>
                        <p:par>
                          <p:cTn id="74" fill="hold" nodeType="afterGroup">
                            <p:stCondLst>
                              <p:cond delay="6500"/>
                            </p:stCondLst>
                            <p:childTnLst>
                              <p:par>
                                <p:cTn id="75" presetID="12" presetClass="entr" presetSubtype="8" fill="hold" nodeType="afterEffect">
                                  <p:stCondLst>
                                    <p:cond delay="0"/>
                                  </p:stCondLst>
                                  <p:childTnLst>
                                    <p:set>
                                      <p:cBhvr>
                                        <p:cTn id="76" dur="1" fill="hold">
                                          <p:stCondLst>
                                            <p:cond delay="0"/>
                                          </p:stCondLst>
                                        </p:cTn>
                                        <p:tgtEl>
                                          <p:spTgt spid="317"/>
                                        </p:tgtEl>
                                        <p:attrNameLst>
                                          <p:attrName>style.visibility</p:attrName>
                                        </p:attrNameLst>
                                      </p:cBhvr>
                                      <p:to>
                                        <p:strVal val="visible"/>
                                      </p:to>
                                    </p:set>
                                    <p:anim calcmode="lin" valueType="num">
                                      <p:cBhvr additive="base">
                                        <p:cTn id="77" dur="500"/>
                                        <p:tgtEl>
                                          <p:spTgt spid="317"/>
                                        </p:tgtEl>
                                        <p:attrNameLst>
                                          <p:attrName>ppt_x</p:attrName>
                                        </p:attrNameLst>
                                      </p:cBhvr>
                                      <p:tavLst>
                                        <p:tav tm="0">
                                          <p:val>
                                            <p:strVal val="#ppt_x-#ppt_w*1.125000"/>
                                          </p:val>
                                        </p:tav>
                                        <p:tav tm="100000">
                                          <p:val>
                                            <p:strVal val="#ppt_x"/>
                                          </p:val>
                                        </p:tav>
                                      </p:tavLst>
                                    </p:anim>
                                    <p:animEffect transition="in" filter="wipe(right)">
                                      <p:cBhvr>
                                        <p:cTn id="78" dur="500"/>
                                        <p:tgtEl>
                                          <p:spTgt spid="317"/>
                                        </p:tgtEl>
                                      </p:cBhvr>
                                    </p:animEffect>
                                  </p:childTnLst>
                                </p:cTn>
                              </p:par>
                            </p:childTnLst>
                          </p:cTn>
                        </p:par>
                        <p:par>
                          <p:cTn id="79" fill="hold" nodeType="afterGroup">
                            <p:stCondLst>
                              <p:cond delay="7000"/>
                            </p:stCondLst>
                            <p:childTnLst>
                              <p:par>
                                <p:cTn id="80" presetID="12" presetClass="entr" presetSubtype="8" fill="hold" nodeType="afterEffect">
                                  <p:stCondLst>
                                    <p:cond delay="0"/>
                                  </p:stCondLst>
                                  <p:childTnLst>
                                    <p:set>
                                      <p:cBhvr>
                                        <p:cTn id="81" dur="1" fill="hold">
                                          <p:stCondLst>
                                            <p:cond delay="0"/>
                                          </p:stCondLst>
                                        </p:cTn>
                                        <p:tgtEl>
                                          <p:spTgt spid="315"/>
                                        </p:tgtEl>
                                        <p:attrNameLst>
                                          <p:attrName>style.visibility</p:attrName>
                                        </p:attrNameLst>
                                      </p:cBhvr>
                                      <p:to>
                                        <p:strVal val="visible"/>
                                      </p:to>
                                    </p:set>
                                    <p:anim calcmode="lin" valueType="num">
                                      <p:cBhvr additive="base">
                                        <p:cTn id="82" dur="500"/>
                                        <p:tgtEl>
                                          <p:spTgt spid="315"/>
                                        </p:tgtEl>
                                        <p:attrNameLst>
                                          <p:attrName>ppt_x</p:attrName>
                                        </p:attrNameLst>
                                      </p:cBhvr>
                                      <p:tavLst>
                                        <p:tav tm="0">
                                          <p:val>
                                            <p:strVal val="#ppt_x-#ppt_w*1.125000"/>
                                          </p:val>
                                        </p:tav>
                                        <p:tav tm="100000">
                                          <p:val>
                                            <p:strVal val="#ppt_x"/>
                                          </p:val>
                                        </p:tav>
                                      </p:tavLst>
                                    </p:anim>
                                    <p:animEffect transition="in" filter="wipe(right)">
                                      <p:cBhvr>
                                        <p:cTn id="83" dur="500"/>
                                        <p:tgtEl>
                                          <p:spTgt spid="315"/>
                                        </p:tgtEl>
                                      </p:cBhvr>
                                    </p:animEffect>
                                  </p:childTnLst>
                                </p:cTn>
                              </p:par>
                            </p:childTnLst>
                          </p:cTn>
                        </p:par>
                        <p:par>
                          <p:cTn id="84" fill="hold" nodeType="afterGroup">
                            <p:stCondLst>
                              <p:cond delay="7500"/>
                            </p:stCondLst>
                            <p:childTnLst>
                              <p:par>
                                <p:cTn id="85" presetID="12" presetClass="entr" presetSubtype="8" fill="hold" nodeType="afterEffect">
                                  <p:stCondLst>
                                    <p:cond delay="0"/>
                                  </p:stCondLst>
                                  <p:childTnLst>
                                    <p:set>
                                      <p:cBhvr>
                                        <p:cTn id="86" dur="1" fill="hold">
                                          <p:stCondLst>
                                            <p:cond delay="0"/>
                                          </p:stCondLst>
                                        </p:cTn>
                                        <p:tgtEl>
                                          <p:spTgt spid="316"/>
                                        </p:tgtEl>
                                        <p:attrNameLst>
                                          <p:attrName>style.visibility</p:attrName>
                                        </p:attrNameLst>
                                      </p:cBhvr>
                                      <p:to>
                                        <p:strVal val="visible"/>
                                      </p:to>
                                    </p:set>
                                    <p:anim calcmode="lin" valueType="num">
                                      <p:cBhvr additive="base">
                                        <p:cTn id="87" dur="500"/>
                                        <p:tgtEl>
                                          <p:spTgt spid="316"/>
                                        </p:tgtEl>
                                        <p:attrNameLst>
                                          <p:attrName>ppt_x</p:attrName>
                                        </p:attrNameLst>
                                      </p:cBhvr>
                                      <p:tavLst>
                                        <p:tav tm="0">
                                          <p:val>
                                            <p:strVal val="#ppt_x-#ppt_w*1.125000"/>
                                          </p:val>
                                        </p:tav>
                                        <p:tav tm="100000">
                                          <p:val>
                                            <p:strVal val="#ppt_x"/>
                                          </p:val>
                                        </p:tav>
                                      </p:tavLst>
                                    </p:anim>
                                    <p:animEffect transition="in" filter="wipe(right)">
                                      <p:cBhvr>
                                        <p:cTn id="88" dur="500"/>
                                        <p:tgtEl>
                                          <p:spTgt spid="31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nodeType="clickEffect">
                                  <p:stCondLst>
                                    <p:cond delay="0"/>
                                  </p:stCondLst>
                                  <p:childTnLst>
                                    <p:set>
                                      <p:cBhvr>
                                        <p:cTn id="92" dur="1" fill="hold">
                                          <p:stCondLst>
                                            <p:cond delay="0"/>
                                          </p:stCondLst>
                                        </p:cTn>
                                        <p:tgtEl>
                                          <p:spTgt spid="301"/>
                                        </p:tgtEl>
                                        <p:attrNameLst>
                                          <p:attrName>style.visibility</p:attrName>
                                        </p:attrNameLst>
                                      </p:cBhvr>
                                      <p:to>
                                        <p:strVal val="visible"/>
                                      </p:to>
                                    </p:set>
                                    <p:anim calcmode="lin" valueType="num">
                                      <p:cBhvr additive="base">
                                        <p:cTn id="93" dur="500"/>
                                        <p:tgtEl>
                                          <p:spTgt spid="301"/>
                                        </p:tgtEl>
                                        <p:attrNameLst>
                                          <p:attrName>ppt_y</p:attrName>
                                        </p:attrNameLst>
                                      </p:cBhvr>
                                      <p:tavLst>
                                        <p:tav tm="0">
                                          <p:val>
                                            <p:strVal val="#ppt_y+#ppt_h*1.125000"/>
                                          </p:val>
                                        </p:tav>
                                        <p:tav tm="100000">
                                          <p:val>
                                            <p:strVal val="#ppt_y"/>
                                          </p:val>
                                        </p:tav>
                                      </p:tavLst>
                                    </p:anim>
                                    <p:animEffect transition="in" filter="wipe(up)">
                                      <p:cBhvr>
                                        <p:cTn id="94" dur="500"/>
                                        <p:tgtEl>
                                          <p:spTgt spid="301"/>
                                        </p:tgtEl>
                                      </p:cBhvr>
                                    </p:animEffect>
                                  </p:childTnLst>
                                </p:cTn>
                              </p:par>
                            </p:childTnLst>
                          </p:cTn>
                        </p:par>
                        <p:par>
                          <p:cTn id="95" fill="hold" nodeType="afterGroup">
                            <p:stCondLst>
                              <p:cond delay="500"/>
                            </p:stCondLst>
                            <p:childTnLst>
                              <p:par>
                                <p:cTn id="96" presetID="12" presetClass="entr" presetSubtype="4" fill="hold" nodeType="afterEffect">
                                  <p:stCondLst>
                                    <p:cond delay="0"/>
                                  </p:stCondLst>
                                  <p:childTnLst>
                                    <p:set>
                                      <p:cBhvr>
                                        <p:cTn id="97" dur="1" fill="hold">
                                          <p:stCondLst>
                                            <p:cond delay="0"/>
                                          </p:stCondLst>
                                        </p:cTn>
                                        <p:tgtEl>
                                          <p:spTgt spid="325"/>
                                        </p:tgtEl>
                                        <p:attrNameLst>
                                          <p:attrName>style.visibility</p:attrName>
                                        </p:attrNameLst>
                                      </p:cBhvr>
                                      <p:to>
                                        <p:strVal val="visible"/>
                                      </p:to>
                                    </p:set>
                                    <p:anim calcmode="lin" valueType="num">
                                      <p:cBhvr additive="base">
                                        <p:cTn id="98" dur="500"/>
                                        <p:tgtEl>
                                          <p:spTgt spid="325"/>
                                        </p:tgtEl>
                                        <p:attrNameLst>
                                          <p:attrName>ppt_y</p:attrName>
                                        </p:attrNameLst>
                                      </p:cBhvr>
                                      <p:tavLst>
                                        <p:tav tm="0">
                                          <p:val>
                                            <p:strVal val="#ppt_y+#ppt_h*1.125000"/>
                                          </p:val>
                                        </p:tav>
                                        <p:tav tm="100000">
                                          <p:val>
                                            <p:strVal val="#ppt_y"/>
                                          </p:val>
                                        </p:tav>
                                      </p:tavLst>
                                    </p:anim>
                                    <p:animEffect transition="in" filter="wipe(up)">
                                      <p:cBhvr>
                                        <p:cTn id="99" dur="500"/>
                                        <p:tgtEl>
                                          <p:spTgt spid="325"/>
                                        </p:tgtEl>
                                      </p:cBhvr>
                                    </p:animEffect>
                                  </p:childTnLst>
                                </p:cTn>
                              </p:par>
                            </p:childTnLst>
                          </p:cTn>
                        </p:par>
                        <p:par>
                          <p:cTn id="100" fill="hold" nodeType="afterGroup">
                            <p:stCondLst>
                              <p:cond delay="1000"/>
                            </p:stCondLst>
                            <p:childTnLst>
                              <p:par>
                                <p:cTn id="101" presetID="12" presetClass="entr" presetSubtype="4" fill="hold" nodeType="afterEffect">
                                  <p:stCondLst>
                                    <p:cond delay="0"/>
                                  </p:stCondLst>
                                  <p:childTnLst>
                                    <p:set>
                                      <p:cBhvr>
                                        <p:cTn id="102" dur="1" fill="hold">
                                          <p:stCondLst>
                                            <p:cond delay="0"/>
                                          </p:stCondLst>
                                        </p:cTn>
                                        <p:tgtEl>
                                          <p:spTgt spid="324"/>
                                        </p:tgtEl>
                                        <p:attrNameLst>
                                          <p:attrName>style.visibility</p:attrName>
                                        </p:attrNameLst>
                                      </p:cBhvr>
                                      <p:to>
                                        <p:strVal val="visible"/>
                                      </p:to>
                                    </p:set>
                                    <p:anim calcmode="lin" valueType="num">
                                      <p:cBhvr additive="base">
                                        <p:cTn id="103" dur="500"/>
                                        <p:tgtEl>
                                          <p:spTgt spid="324"/>
                                        </p:tgtEl>
                                        <p:attrNameLst>
                                          <p:attrName>ppt_y</p:attrName>
                                        </p:attrNameLst>
                                      </p:cBhvr>
                                      <p:tavLst>
                                        <p:tav tm="0">
                                          <p:val>
                                            <p:strVal val="#ppt_y+#ppt_h*1.125000"/>
                                          </p:val>
                                        </p:tav>
                                        <p:tav tm="100000">
                                          <p:val>
                                            <p:strVal val="#ppt_y"/>
                                          </p:val>
                                        </p:tav>
                                      </p:tavLst>
                                    </p:anim>
                                    <p:animEffect transition="in" filter="wipe(up)">
                                      <p:cBhvr>
                                        <p:cTn id="104" dur="500"/>
                                        <p:tgtEl>
                                          <p:spTgt spid="324"/>
                                        </p:tgtEl>
                                      </p:cBhvr>
                                    </p:animEffect>
                                  </p:childTnLst>
                                </p:cTn>
                              </p:par>
                            </p:childTnLst>
                          </p:cTn>
                        </p:par>
                        <p:par>
                          <p:cTn id="105" fill="hold" nodeType="afterGroup">
                            <p:stCondLst>
                              <p:cond delay="1500"/>
                            </p:stCondLst>
                            <p:childTnLst>
                              <p:par>
                                <p:cTn id="106" presetID="12" presetClass="entr" presetSubtype="4" fill="hold" nodeType="afterEffect">
                                  <p:stCondLst>
                                    <p:cond delay="0"/>
                                  </p:stCondLst>
                                  <p:childTnLst>
                                    <p:set>
                                      <p:cBhvr>
                                        <p:cTn id="107" dur="1" fill="hold">
                                          <p:stCondLst>
                                            <p:cond delay="0"/>
                                          </p:stCondLst>
                                        </p:cTn>
                                        <p:tgtEl>
                                          <p:spTgt spid="332"/>
                                        </p:tgtEl>
                                        <p:attrNameLst>
                                          <p:attrName>style.visibility</p:attrName>
                                        </p:attrNameLst>
                                      </p:cBhvr>
                                      <p:to>
                                        <p:strVal val="visible"/>
                                      </p:to>
                                    </p:set>
                                    <p:anim calcmode="lin" valueType="num">
                                      <p:cBhvr additive="base">
                                        <p:cTn id="108" dur="500"/>
                                        <p:tgtEl>
                                          <p:spTgt spid="332"/>
                                        </p:tgtEl>
                                        <p:attrNameLst>
                                          <p:attrName>ppt_y</p:attrName>
                                        </p:attrNameLst>
                                      </p:cBhvr>
                                      <p:tavLst>
                                        <p:tav tm="0">
                                          <p:val>
                                            <p:strVal val="#ppt_y+#ppt_h*1.125000"/>
                                          </p:val>
                                        </p:tav>
                                        <p:tav tm="100000">
                                          <p:val>
                                            <p:strVal val="#ppt_y"/>
                                          </p:val>
                                        </p:tav>
                                      </p:tavLst>
                                    </p:anim>
                                    <p:animEffect transition="in" filter="wipe(up)">
                                      <p:cBhvr>
                                        <p:cTn id="109" dur="500"/>
                                        <p:tgtEl>
                                          <p:spTgt spid="332"/>
                                        </p:tgtEl>
                                      </p:cBhvr>
                                    </p:animEffect>
                                  </p:childTnLst>
                                </p:cTn>
                              </p:par>
                            </p:childTnLst>
                          </p:cTn>
                        </p:par>
                        <p:par>
                          <p:cTn id="110" fill="hold" nodeType="afterGroup">
                            <p:stCondLst>
                              <p:cond delay="2000"/>
                            </p:stCondLst>
                            <p:childTnLst>
                              <p:par>
                                <p:cTn id="111" presetID="12" presetClass="entr" presetSubtype="4" fill="hold" nodeType="afterEffect">
                                  <p:stCondLst>
                                    <p:cond delay="0"/>
                                  </p:stCondLst>
                                  <p:childTnLst>
                                    <p:set>
                                      <p:cBhvr>
                                        <p:cTn id="112" dur="1" fill="hold">
                                          <p:stCondLst>
                                            <p:cond delay="0"/>
                                          </p:stCondLst>
                                        </p:cTn>
                                        <p:tgtEl>
                                          <p:spTgt spid="334"/>
                                        </p:tgtEl>
                                        <p:attrNameLst>
                                          <p:attrName>style.visibility</p:attrName>
                                        </p:attrNameLst>
                                      </p:cBhvr>
                                      <p:to>
                                        <p:strVal val="visible"/>
                                      </p:to>
                                    </p:set>
                                    <p:anim calcmode="lin" valueType="num">
                                      <p:cBhvr additive="base">
                                        <p:cTn id="113" dur="500"/>
                                        <p:tgtEl>
                                          <p:spTgt spid="334"/>
                                        </p:tgtEl>
                                        <p:attrNameLst>
                                          <p:attrName>ppt_y</p:attrName>
                                        </p:attrNameLst>
                                      </p:cBhvr>
                                      <p:tavLst>
                                        <p:tav tm="0">
                                          <p:val>
                                            <p:strVal val="#ppt_y+#ppt_h*1.125000"/>
                                          </p:val>
                                        </p:tav>
                                        <p:tav tm="100000">
                                          <p:val>
                                            <p:strVal val="#ppt_y"/>
                                          </p:val>
                                        </p:tav>
                                      </p:tavLst>
                                    </p:anim>
                                    <p:animEffect transition="in" filter="wipe(up)">
                                      <p:cBhvr>
                                        <p:cTn id="114" dur="500"/>
                                        <p:tgtEl>
                                          <p:spTgt spid="334"/>
                                        </p:tgtEl>
                                      </p:cBhvr>
                                    </p:animEffect>
                                  </p:childTnLst>
                                </p:cTn>
                              </p:par>
                            </p:childTnLst>
                          </p:cTn>
                        </p:par>
                        <p:par>
                          <p:cTn id="115" fill="hold" nodeType="afterGroup">
                            <p:stCondLst>
                              <p:cond delay="2500"/>
                            </p:stCondLst>
                            <p:childTnLst>
                              <p:par>
                                <p:cTn id="116" presetID="12" presetClass="entr" presetSubtype="4" fill="hold" nodeType="afterEffect">
                                  <p:stCondLst>
                                    <p:cond delay="0"/>
                                  </p:stCondLst>
                                  <p:childTnLst>
                                    <p:set>
                                      <p:cBhvr>
                                        <p:cTn id="117" dur="1" fill="hold">
                                          <p:stCondLst>
                                            <p:cond delay="0"/>
                                          </p:stCondLst>
                                        </p:cTn>
                                        <p:tgtEl>
                                          <p:spTgt spid="331"/>
                                        </p:tgtEl>
                                        <p:attrNameLst>
                                          <p:attrName>style.visibility</p:attrName>
                                        </p:attrNameLst>
                                      </p:cBhvr>
                                      <p:to>
                                        <p:strVal val="visible"/>
                                      </p:to>
                                    </p:set>
                                    <p:anim calcmode="lin" valueType="num">
                                      <p:cBhvr additive="base">
                                        <p:cTn id="118" dur="500"/>
                                        <p:tgtEl>
                                          <p:spTgt spid="331"/>
                                        </p:tgtEl>
                                        <p:attrNameLst>
                                          <p:attrName>ppt_y</p:attrName>
                                        </p:attrNameLst>
                                      </p:cBhvr>
                                      <p:tavLst>
                                        <p:tav tm="0">
                                          <p:val>
                                            <p:strVal val="#ppt_y+#ppt_h*1.125000"/>
                                          </p:val>
                                        </p:tav>
                                        <p:tav tm="100000">
                                          <p:val>
                                            <p:strVal val="#ppt_y"/>
                                          </p:val>
                                        </p:tav>
                                      </p:tavLst>
                                    </p:anim>
                                    <p:animEffect transition="in" filter="wipe(up)">
                                      <p:cBhvr>
                                        <p:cTn id="119" dur="500"/>
                                        <p:tgtEl>
                                          <p:spTgt spid="331"/>
                                        </p:tgtEl>
                                      </p:cBhvr>
                                    </p:animEffect>
                                  </p:childTnLst>
                                </p:cTn>
                              </p:par>
                            </p:childTnLst>
                          </p:cTn>
                        </p:par>
                        <p:par>
                          <p:cTn id="120" fill="hold" nodeType="afterGroup">
                            <p:stCondLst>
                              <p:cond delay="3000"/>
                            </p:stCondLst>
                            <p:childTnLst>
                              <p:par>
                                <p:cTn id="121" presetID="12" presetClass="entr" presetSubtype="4" fill="hold" nodeType="afterEffect">
                                  <p:stCondLst>
                                    <p:cond delay="0"/>
                                  </p:stCondLst>
                                  <p:childTnLst>
                                    <p:set>
                                      <p:cBhvr>
                                        <p:cTn id="122" dur="1" fill="hold">
                                          <p:stCondLst>
                                            <p:cond delay="0"/>
                                          </p:stCondLst>
                                        </p:cTn>
                                        <p:tgtEl>
                                          <p:spTgt spid="329"/>
                                        </p:tgtEl>
                                        <p:attrNameLst>
                                          <p:attrName>style.visibility</p:attrName>
                                        </p:attrNameLst>
                                      </p:cBhvr>
                                      <p:to>
                                        <p:strVal val="visible"/>
                                      </p:to>
                                    </p:set>
                                    <p:anim calcmode="lin" valueType="num">
                                      <p:cBhvr additive="base">
                                        <p:cTn id="123" dur="500"/>
                                        <p:tgtEl>
                                          <p:spTgt spid="329"/>
                                        </p:tgtEl>
                                        <p:attrNameLst>
                                          <p:attrName>ppt_y</p:attrName>
                                        </p:attrNameLst>
                                      </p:cBhvr>
                                      <p:tavLst>
                                        <p:tav tm="0">
                                          <p:val>
                                            <p:strVal val="#ppt_y+#ppt_h*1.125000"/>
                                          </p:val>
                                        </p:tav>
                                        <p:tav tm="100000">
                                          <p:val>
                                            <p:strVal val="#ppt_y"/>
                                          </p:val>
                                        </p:tav>
                                      </p:tavLst>
                                    </p:anim>
                                    <p:animEffect transition="in" filter="wipe(up)">
                                      <p:cBhvr>
                                        <p:cTn id="124" dur="500"/>
                                        <p:tgtEl>
                                          <p:spTgt spid="329"/>
                                        </p:tgtEl>
                                      </p:cBhvr>
                                    </p:animEffect>
                                  </p:childTnLst>
                                </p:cTn>
                              </p:par>
                            </p:childTnLst>
                          </p:cTn>
                        </p:par>
                        <p:par>
                          <p:cTn id="125" fill="hold" nodeType="afterGroup">
                            <p:stCondLst>
                              <p:cond delay="3500"/>
                            </p:stCondLst>
                            <p:childTnLst>
                              <p:par>
                                <p:cTn id="126" presetID="12" presetClass="entr" presetSubtype="4" fill="hold" nodeType="afterEffect">
                                  <p:stCondLst>
                                    <p:cond delay="0"/>
                                  </p:stCondLst>
                                  <p:childTnLst>
                                    <p:set>
                                      <p:cBhvr>
                                        <p:cTn id="127" dur="1" fill="hold">
                                          <p:stCondLst>
                                            <p:cond delay="0"/>
                                          </p:stCondLst>
                                        </p:cTn>
                                        <p:tgtEl>
                                          <p:spTgt spid="335"/>
                                        </p:tgtEl>
                                        <p:attrNameLst>
                                          <p:attrName>style.visibility</p:attrName>
                                        </p:attrNameLst>
                                      </p:cBhvr>
                                      <p:to>
                                        <p:strVal val="visible"/>
                                      </p:to>
                                    </p:set>
                                    <p:anim calcmode="lin" valueType="num">
                                      <p:cBhvr additive="base">
                                        <p:cTn id="128" dur="500"/>
                                        <p:tgtEl>
                                          <p:spTgt spid="335"/>
                                        </p:tgtEl>
                                        <p:attrNameLst>
                                          <p:attrName>ppt_y</p:attrName>
                                        </p:attrNameLst>
                                      </p:cBhvr>
                                      <p:tavLst>
                                        <p:tav tm="0">
                                          <p:val>
                                            <p:strVal val="#ppt_y+#ppt_h*1.125000"/>
                                          </p:val>
                                        </p:tav>
                                        <p:tav tm="100000">
                                          <p:val>
                                            <p:strVal val="#ppt_y"/>
                                          </p:val>
                                        </p:tav>
                                      </p:tavLst>
                                    </p:anim>
                                    <p:animEffect transition="in" filter="wipe(up)">
                                      <p:cBhvr>
                                        <p:cTn id="129" dur="500"/>
                                        <p:tgtEl>
                                          <p:spTgt spid="335"/>
                                        </p:tgtEl>
                                      </p:cBhvr>
                                    </p:animEffect>
                                  </p:childTnLst>
                                </p:cTn>
                              </p:par>
                            </p:childTnLst>
                          </p:cTn>
                        </p:par>
                        <p:par>
                          <p:cTn id="130" fill="hold" nodeType="afterGroup">
                            <p:stCondLst>
                              <p:cond delay="4000"/>
                            </p:stCondLst>
                            <p:childTnLst>
                              <p:par>
                                <p:cTn id="131" presetID="12" presetClass="entr" presetSubtype="4" fill="hold" nodeType="afterEffect">
                                  <p:stCondLst>
                                    <p:cond delay="0"/>
                                  </p:stCondLst>
                                  <p:childTnLst>
                                    <p:set>
                                      <p:cBhvr>
                                        <p:cTn id="132" dur="1" fill="hold">
                                          <p:stCondLst>
                                            <p:cond delay="0"/>
                                          </p:stCondLst>
                                        </p:cTn>
                                        <p:tgtEl>
                                          <p:spTgt spid="330"/>
                                        </p:tgtEl>
                                        <p:attrNameLst>
                                          <p:attrName>style.visibility</p:attrName>
                                        </p:attrNameLst>
                                      </p:cBhvr>
                                      <p:to>
                                        <p:strVal val="visible"/>
                                      </p:to>
                                    </p:set>
                                    <p:anim calcmode="lin" valueType="num">
                                      <p:cBhvr additive="base">
                                        <p:cTn id="133" dur="500"/>
                                        <p:tgtEl>
                                          <p:spTgt spid="330"/>
                                        </p:tgtEl>
                                        <p:attrNameLst>
                                          <p:attrName>ppt_y</p:attrName>
                                        </p:attrNameLst>
                                      </p:cBhvr>
                                      <p:tavLst>
                                        <p:tav tm="0">
                                          <p:val>
                                            <p:strVal val="#ppt_y+#ppt_h*1.125000"/>
                                          </p:val>
                                        </p:tav>
                                        <p:tav tm="100000">
                                          <p:val>
                                            <p:strVal val="#ppt_y"/>
                                          </p:val>
                                        </p:tav>
                                      </p:tavLst>
                                    </p:anim>
                                    <p:animEffect transition="in" filter="wipe(up)">
                                      <p:cBhvr>
                                        <p:cTn id="134" dur="500"/>
                                        <p:tgtEl>
                                          <p:spTgt spid="330"/>
                                        </p:tgtEl>
                                      </p:cBhvr>
                                    </p:animEffect>
                                  </p:childTnLst>
                                </p:cTn>
                              </p:par>
                            </p:childTnLst>
                          </p:cTn>
                        </p:par>
                        <p:par>
                          <p:cTn id="135" fill="hold" nodeType="afterGroup">
                            <p:stCondLst>
                              <p:cond delay="4500"/>
                            </p:stCondLst>
                            <p:childTnLst>
                              <p:par>
                                <p:cTn id="136" presetID="12" presetClass="entr" presetSubtype="4" fill="hold" nodeType="afterEffect">
                                  <p:stCondLst>
                                    <p:cond delay="0"/>
                                  </p:stCondLst>
                                  <p:childTnLst>
                                    <p:set>
                                      <p:cBhvr>
                                        <p:cTn id="137" dur="1" fill="hold">
                                          <p:stCondLst>
                                            <p:cond delay="0"/>
                                          </p:stCondLst>
                                        </p:cTn>
                                        <p:tgtEl>
                                          <p:spTgt spid="323"/>
                                        </p:tgtEl>
                                        <p:attrNameLst>
                                          <p:attrName>style.visibility</p:attrName>
                                        </p:attrNameLst>
                                      </p:cBhvr>
                                      <p:to>
                                        <p:strVal val="visible"/>
                                      </p:to>
                                    </p:set>
                                    <p:anim calcmode="lin" valueType="num">
                                      <p:cBhvr additive="base">
                                        <p:cTn id="138" dur="500"/>
                                        <p:tgtEl>
                                          <p:spTgt spid="323"/>
                                        </p:tgtEl>
                                        <p:attrNameLst>
                                          <p:attrName>ppt_y</p:attrName>
                                        </p:attrNameLst>
                                      </p:cBhvr>
                                      <p:tavLst>
                                        <p:tav tm="0">
                                          <p:val>
                                            <p:strVal val="#ppt_y+#ppt_h*1.125000"/>
                                          </p:val>
                                        </p:tav>
                                        <p:tav tm="100000">
                                          <p:val>
                                            <p:strVal val="#ppt_y"/>
                                          </p:val>
                                        </p:tav>
                                      </p:tavLst>
                                    </p:anim>
                                    <p:animEffect transition="in" filter="wipe(up)">
                                      <p:cBhvr>
                                        <p:cTn id="139" dur="500"/>
                                        <p:tgtEl>
                                          <p:spTgt spid="323"/>
                                        </p:tgtEl>
                                      </p:cBhvr>
                                    </p:animEffect>
                                  </p:childTnLst>
                                </p:cTn>
                              </p:par>
                            </p:childTnLst>
                          </p:cTn>
                        </p:par>
                        <p:par>
                          <p:cTn id="140" fill="hold" nodeType="afterGroup">
                            <p:stCondLst>
                              <p:cond delay="5000"/>
                            </p:stCondLst>
                            <p:childTnLst>
                              <p:par>
                                <p:cTn id="141" presetID="12" presetClass="entr" presetSubtype="4" fill="hold" nodeType="afterEffect">
                                  <p:stCondLst>
                                    <p:cond delay="0"/>
                                  </p:stCondLst>
                                  <p:childTnLst>
                                    <p:set>
                                      <p:cBhvr>
                                        <p:cTn id="142" dur="1" fill="hold">
                                          <p:stCondLst>
                                            <p:cond delay="0"/>
                                          </p:stCondLst>
                                        </p:cTn>
                                        <p:tgtEl>
                                          <p:spTgt spid="320"/>
                                        </p:tgtEl>
                                        <p:attrNameLst>
                                          <p:attrName>style.visibility</p:attrName>
                                        </p:attrNameLst>
                                      </p:cBhvr>
                                      <p:to>
                                        <p:strVal val="visible"/>
                                      </p:to>
                                    </p:set>
                                    <p:anim calcmode="lin" valueType="num">
                                      <p:cBhvr additive="base">
                                        <p:cTn id="143" dur="500"/>
                                        <p:tgtEl>
                                          <p:spTgt spid="320"/>
                                        </p:tgtEl>
                                        <p:attrNameLst>
                                          <p:attrName>ppt_y</p:attrName>
                                        </p:attrNameLst>
                                      </p:cBhvr>
                                      <p:tavLst>
                                        <p:tav tm="0">
                                          <p:val>
                                            <p:strVal val="#ppt_y+#ppt_h*1.125000"/>
                                          </p:val>
                                        </p:tav>
                                        <p:tav tm="100000">
                                          <p:val>
                                            <p:strVal val="#ppt_y"/>
                                          </p:val>
                                        </p:tav>
                                      </p:tavLst>
                                    </p:anim>
                                    <p:animEffect transition="in" filter="wipe(up)">
                                      <p:cBhvr>
                                        <p:cTn id="144" dur="500"/>
                                        <p:tgtEl>
                                          <p:spTgt spid="320"/>
                                        </p:tgtEl>
                                      </p:cBhvr>
                                    </p:animEffect>
                                  </p:childTnLst>
                                </p:cTn>
                              </p:par>
                            </p:childTnLst>
                          </p:cTn>
                        </p:par>
                        <p:par>
                          <p:cTn id="145" fill="hold" nodeType="afterGroup">
                            <p:stCondLst>
                              <p:cond delay="5500"/>
                            </p:stCondLst>
                            <p:childTnLst>
                              <p:par>
                                <p:cTn id="146" presetID="12" presetClass="entr" presetSubtype="4" fill="hold" nodeType="afterEffect">
                                  <p:stCondLst>
                                    <p:cond delay="0"/>
                                  </p:stCondLst>
                                  <p:childTnLst>
                                    <p:set>
                                      <p:cBhvr>
                                        <p:cTn id="147" dur="1" fill="hold">
                                          <p:stCondLst>
                                            <p:cond delay="0"/>
                                          </p:stCondLst>
                                        </p:cTn>
                                        <p:tgtEl>
                                          <p:spTgt spid="321"/>
                                        </p:tgtEl>
                                        <p:attrNameLst>
                                          <p:attrName>style.visibility</p:attrName>
                                        </p:attrNameLst>
                                      </p:cBhvr>
                                      <p:to>
                                        <p:strVal val="visible"/>
                                      </p:to>
                                    </p:set>
                                    <p:anim calcmode="lin" valueType="num">
                                      <p:cBhvr additive="base">
                                        <p:cTn id="148" dur="500"/>
                                        <p:tgtEl>
                                          <p:spTgt spid="321"/>
                                        </p:tgtEl>
                                        <p:attrNameLst>
                                          <p:attrName>ppt_y</p:attrName>
                                        </p:attrNameLst>
                                      </p:cBhvr>
                                      <p:tavLst>
                                        <p:tav tm="0">
                                          <p:val>
                                            <p:strVal val="#ppt_y+#ppt_h*1.125000"/>
                                          </p:val>
                                        </p:tav>
                                        <p:tav tm="100000">
                                          <p:val>
                                            <p:strVal val="#ppt_y"/>
                                          </p:val>
                                        </p:tav>
                                      </p:tavLst>
                                    </p:anim>
                                    <p:animEffect transition="in" filter="wipe(up)">
                                      <p:cBhvr>
                                        <p:cTn id="149" dur="500"/>
                                        <p:tgtEl>
                                          <p:spTgt spid="321"/>
                                        </p:tgtEl>
                                      </p:cBhvr>
                                    </p:animEffect>
                                  </p:childTnLst>
                                </p:cTn>
                              </p:par>
                            </p:childTnLst>
                          </p:cTn>
                        </p:par>
                        <p:par>
                          <p:cTn id="150" fill="hold" nodeType="afterGroup">
                            <p:stCondLst>
                              <p:cond delay="6000"/>
                            </p:stCondLst>
                            <p:childTnLst>
                              <p:par>
                                <p:cTn id="151" presetID="12" presetClass="entr" presetSubtype="4" fill="hold" nodeType="afterEffect">
                                  <p:stCondLst>
                                    <p:cond delay="0"/>
                                  </p:stCondLst>
                                  <p:childTnLst>
                                    <p:set>
                                      <p:cBhvr>
                                        <p:cTn id="152" dur="1" fill="hold">
                                          <p:stCondLst>
                                            <p:cond delay="0"/>
                                          </p:stCondLst>
                                        </p:cTn>
                                        <p:tgtEl>
                                          <p:spTgt spid="322"/>
                                        </p:tgtEl>
                                        <p:attrNameLst>
                                          <p:attrName>style.visibility</p:attrName>
                                        </p:attrNameLst>
                                      </p:cBhvr>
                                      <p:to>
                                        <p:strVal val="visible"/>
                                      </p:to>
                                    </p:set>
                                    <p:anim calcmode="lin" valueType="num">
                                      <p:cBhvr additive="base">
                                        <p:cTn id="153" dur="500"/>
                                        <p:tgtEl>
                                          <p:spTgt spid="322"/>
                                        </p:tgtEl>
                                        <p:attrNameLst>
                                          <p:attrName>ppt_y</p:attrName>
                                        </p:attrNameLst>
                                      </p:cBhvr>
                                      <p:tavLst>
                                        <p:tav tm="0">
                                          <p:val>
                                            <p:strVal val="#ppt_y+#ppt_h*1.125000"/>
                                          </p:val>
                                        </p:tav>
                                        <p:tav tm="100000">
                                          <p:val>
                                            <p:strVal val="#ppt_y"/>
                                          </p:val>
                                        </p:tav>
                                      </p:tavLst>
                                    </p:anim>
                                    <p:animEffect transition="in" filter="wipe(up)">
                                      <p:cBhvr>
                                        <p:cTn id="154" dur="500"/>
                                        <p:tgtEl>
                                          <p:spTgt spid="322"/>
                                        </p:tgtEl>
                                      </p:cBhvr>
                                    </p:animEffect>
                                  </p:childTnLst>
                                </p:cTn>
                              </p:par>
                            </p:childTnLst>
                          </p:cTn>
                        </p:par>
                        <p:par>
                          <p:cTn id="155" fill="hold" nodeType="afterGroup">
                            <p:stCondLst>
                              <p:cond delay="6500"/>
                            </p:stCondLst>
                            <p:childTnLst>
                              <p:par>
                                <p:cTn id="156" presetID="12" presetClass="entr" presetSubtype="4" fill="hold" nodeType="afterEffect">
                                  <p:stCondLst>
                                    <p:cond delay="0"/>
                                  </p:stCondLst>
                                  <p:childTnLst>
                                    <p:set>
                                      <p:cBhvr>
                                        <p:cTn id="157" dur="1" fill="hold">
                                          <p:stCondLst>
                                            <p:cond delay="0"/>
                                          </p:stCondLst>
                                        </p:cTn>
                                        <p:tgtEl>
                                          <p:spTgt spid="333"/>
                                        </p:tgtEl>
                                        <p:attrNameLst>
                                          <p:attrName>style.visibility</p:attrName>
                                        </p:attrNameLst>
                                      </p:cBhvr>
                                      <p:to>
                                        <p:strVal val="visible"/>
                                      </p:to>
                                    </p:set>
                                    <p:anim calcmode="lin" valueType="num">
                                      <p:cBhvr additive="base">
                                        <p:cTn id="158" dur="500"/>
                                        <p:tgtEl>
                                          <p:spTgt spid="333"/>
                                        </p:tgtEl>
                                        <p:attrNameLst>
                                          <p:attrName>ppt_y</p:attrName>
                                        </p:attrNameLst>
                                      </p:cBhvr>
                                      <p:tavLst>
                                        <p:tav tm="0">
                                          <p:val>
                                            <p:strVal val="#ppt_y+#ppt_h*1.125000"/>
                                          </p:val>
                                        </p:tav>
                                        <p:tav tm="100000">
                                          <p:val>
                                            <p:strVal val="#ppt_y"/>
                                          </p:val>
                                        </p:tav>
                                      </p:tavLst>
                                    </p:anim>
                                    <p:animEffect transition="in" filter="wipe(up)">
                                      <p:cBhvr>
                                        <p:cTn id="159" dur="500"/>
                                        <p:tgtEl>
                                          <p:spTgt spid="333"/>
                                        </p:tgtEl>
                                      </p:cBhvr>
                                    </p:animEffect>
                                  </p:childTnLst>
                                </p:cTn>
                              </p:par>
                            </p:childTnLst>
                          </p:cTn>
                        </p:par>
                        <p:par>
                          <p:cTn id="160" fill="hold" nodeType="afterGroup">
                            <p:stCondLst>
                              <p:cond delay="7000"/>
                            </p:stCondLst>
                            <p:childTnLst>
                              <p:par>
                                <p:cTn id="161" presetID="12" presetClass="entr" presetSubtype="4" fill="hold" nodeType="afterEffect">
                                  <p:stCondLst>
                                    <p:cond delay="0"/>
                                  </p:stCondLst>
                                  <p:childTnLst>
                                    <p:set>
                                      <p:cBhvr>
                                        <p:cTn id="162" dur="1" fill="hold">
                                          <p:stCondLst>
                                            <p:cond delay="0"/>
                                          </p:stCondLst>
                                        </p:cTn>
                                        <p:tgtEl>
                                          <p:spTgt spid="326"/>
                                        </p:tgtEl>
                                        <p:attrNameLst>
                                          <p:attrName>style.visibility</p:attrName>
                                        </p:attrNameLst>
                                      </p:cBhvr>
                                      <p:to>
                                        <p:strVal val="visible"/>
                                      </p:to>
                                    </p:set>
                                    <p:anim calcmode="lin" valueType="num">
                                      <p:cBhvr additive="base">
                                        <p:cTn id="163" dur="500"/>
                                        <p:tgtEl>
                                          <p:spTgt spid="326"/>
                                        </p:tgtEl>
                                        <p:attrNameLst>
                                          <p:attrName>ppt_y</p:attrName>
                                        </p:attrNameLst>
                                      </p:cBhvr>
                                      <p:tavLst>
                                        <p:tav tm="0">
                                          <p:val>
                                            <p:strVal val="#ppt_y+#ppt_h*1.125000"/>
                                          </p:val>
                                        </p:tav>
                                        <p:tav tm="100000">
                                          <p:val>
                                            <p:strVal val="#ppt_y"/>
                                          </p:val>
                                        </p:tav>
                                      </p:tavLst>
                                    </p:anim>
                                    <p:animEffect transition="in" filter="wipe(up)">
                                      <p:cBhvr>
                                        <p:cTn id="164" dur="500"/>
                                        <p:tgtEl>
                                          <p:spTgt spid="326"/>
                                        </p:tgtEl>
                                      </p:cBhvr>
                                    </p:animEffect>
                                  </p:childTnLst>
                                </p:cTn>
                              </p:par>
                            </p:childTnLst>
                          </p:cTn>
                        </p:par>
                        <p:par>
                          <p:cTn id="165" fill="hold" nodeType="afterGroup">
                            <p:stCondLst>
                              <p:cond delay="7500"/>
                            </p:stCondLst>
                            <p:childTnLst>
                              <p:par>
                                <p:cTn id="166" presetID="12" presetClass="entr" presetSubtype="4" fill="hold" nodeType="afterEffect">
                                  <p:stCondLst>
                                    <p:cond delay="0"/>
                                  </p:stCondLst>
                                  <p:childTnLst>
                                    <p:set>
                                      <p:cBhvr>
                                        <p:cTn id="167" dur="1" fill="hold">
                                          <p:stCondLst>
                                            <p:cond delay="0"/>
                                          </p:stCondLst>
                                        </p:cTn>
                                        <p:tgtEl>
                                          <p:spTgt spid="327"/>
                                        </p:tgtEl>
                                        <p:attrNameLst>
                                          <p:attrName>style.visibility</p:attrName>
                                        </p:attrNameLst>
                                      </p:cBhvr>
                                      <p:to>
                                        <p:strVal val="visible"/>
                                      </p:to>
                                    </p:set>
                                    <p:anim calcmode="lin" valueType="num">
                                      <p:cBhvr additive="base">
                                        <p:cTn id="168" dur="500"/>
                                        <p:tgtEl>
                                          <p:spTgt spid="327"/>
                                        </p:tgtEl>
                                        <p:attrNameLst>
                                          <p:attrName>ppt_y</p:attrName>
                                        </p:attrNameLst>
                                      </p:cBhvr>
                                      <p:tavLst>
                                        <p:tav tm="0">
                                          <p:val>
                                            <p:strVal val="#ppt_y+#ppt_h*1.125000"/>
                                          </p:val>
                                        </p:tav>
                                        <p:tav tm="100000">
                                          <p:val>
                                            <p:strVal val="#ppt_y"/>
                                          </p:val>
                                        </p:tav>
                                      </p:tavLst>
                                    </p:anim>
                                    <p:animEffect transition="in" filter="wipe(up)">
                                      <p:cBhvr>
                                        <p:cTn id="169" dur="500"/>
                                        <p:tgtEl>
                                          <p:spTgt spid="327"/>
                                        </p:tgtEl>
                                      </p:cBhvr>
                                    </p:animEffect>
                                  </p:childTnLst>
                                </p:cTn>
                              </p:par>
                            </p:childTnLst>
                          </p:cTn>
                        </p:par>
                        <p:par>
                          <p:cTn id="170" fill="hold" nodeType="afterGroup">
                            <p:stCondLst>
                              <p:cond delay="8000"/>
                            </p:stCondLst>
                            <p:childTnLst>
                              <p:par>
                                <p:cTn id="171" presetID="12" presetClass="entr" presetSubtype="4" fill="hold" nodeType="afterEffect">
                                  <p:stCondLst>
                                    <p:cond delay="0"/>
                                  </p:stCondLst>
                                  <p:childTnLst>
                                    <p:set>
                                      <p:cBhvr>
                                        <p:cTn id="172" dur="1" fill="hold">
                                          <p:stCondLst>
                                            <p:cond delay="0"/>
                                          </p:stCondLst>
                                        </p:cTn>
                                        <p:tgtEl>
                                          <p:spTgt spid="328"/>
                                        </p:tgtEl>
                                        <p:attrNameLst>
                                          <p:attrName>style.visibility</p:attrName>
                                        </p:attrNameLst>
                                      </p:cBhvr>
                                      <p:to>
                                        <p:strVal val="visible"/>
                                      </p:to>
                                    </p:set>
                                    <p:anim calcmode="lin" valueType="num">
                                      <p:cBhvr additive="base">
                                        <p:cTn id="173" dur="500"/>
                                        <p:tgtEl>
                                          <p:spTgt spid="328"/>
                                        </p:tgtEl>
                                        <p:attrNameLst>
                                          <p:attrName>ppt_y</p:attrName>
                                        </p:attrNameLst>
                                      </p:cBhvr>
                                      <p:tavLst>
                                        <p:tav tm="0">
                                          <p:val>
                                            <p:strVal val="#ppt_y+#ppt_h*1.125000"/>
                                          </p:val>
                                        </p:tav>
                                        <p:tav tm="100000">
                                          <p:val>
                                            <p:strVal val="#ppt_y"/>
                                          </p:val>
                                        </p:tav>
                                      </p:tavLst>
                                    </p:anim>
                                    <p:animEffect transition="in" filter="wipe(up)">
                                      <p:cBhvr>
                                        <p:cTn id="174" dur="500"/>
                                        <p:tgtEl>
                                          <p:spTgt spid="328"/>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2" presetClass="entr" presetSubtype="4" fill="hold" nodeType="clickEffect">
                                  <p:stCondLst>
                                    <p:cond delay="0"/>
                                  </p:stCondLst>
                                  <p:childTnLst>
                                    <p:set>
                                      <p:cBhvr>
                                        <p:cTn id="178" dur="1" fill="hold">
                                          <p:stCondLst>
                                            <p:cond delay="0"/>
                                          </p:stCondLst>
                                        </p:cTn>
                                        <p:tgtEl>
                                          <p:spTgt spid="337"/>
                                        </p:tgtEl>
                                        <p:attrNameLst>
                                          <p:attrName>style.visibility</p:attrName>
                                        </p:attrNameLst>
                                      </p:cBhvr>
                                      <p:to>
                                        <p:strVal val="visible"/>
                                      </p:to>
                                    </p:set>
                                    <p:anim calcmode="lin" valueType="num">
                                      <p:cBhvr additive="base">
                                        <p:cTn id="179" dur="500"/>
                                        <p:tgtEl>
                                          <p:spTgt spid="337"/>
                                        </p:tgtEl>
                                        <p:attrNameLst>
                                          <p:attrName>ppt_y</p:attrName>
                                        </p:attrNameLst>
                                      </p:cBhvr>
                                      <p:tavLst>
                                        <p:tav tm="0">
                                          <p:val>
                                            <p:strVal val="#ppt_y+#ppt_h*1.125000"/>
                                          </p:val>
                                        </p:tav>
                                        <p:tav tm="100000">
                                          <p:val>
                                            <p:strVal val="#ppt_y"/>
                                          </p:val>
                                        </p:tav>
                                      </p:tavLst>
                                    </p:anim>
                                    <p:animEffect transition="in" filter="wipe(up)">
                                      <p:cBhvr>
                                        <p:cTn id="180" dur="500"/>
                                        <p:tgtEl>
                                          <p:spTgt spid="337"/>
                                        </p:tgtEl>
                                      </p:cBhvr>
                                    </p:animEffect>
                                  </p:childTnLst>
                                </p:cTn>
                              </p:par>
                            </p:childTnLst>
                          </p:cTn>
                        </p:par>
                        <p:par>
                          <p:cTn id="181" fill="hold" nodeType="afterGroup">
                            <p:stCondLst>
                              <p:cond delay="500"/>
                            </p:stCondLst>
                            <p:childTnLst>
                              <p:par>
                                <p:cTn id="182" presetID="12" presetClass="entr" presetSubtype="4" fill="hold" nodeType="afterEffect">
                                  <p:stCondLst>
                                    <p:cond delay="0"/>
                                  </p:stCondLst>
                                  <p:childTnLst>
                                    <p:set>
                                      <p:cBhvr>
                                        <p:cTn id="183" dur="1" fill="hold">
                                          <p:stCondLst>
                                            <p:cond delay="0"/>
                                          </p:stCondLst>
                                        </p:cTn>
                                        <p:tgtEl>
                                          <p:spTgt spid="338"/>
                                        </p:tgtEl>
                                        <p:attrNameLst>
                                          <p:attrName>style.visibility</p:attrName>
                                        </p:attrNameLst>
                                      </p:cBhvr>
                                      <p:to>
                                        <p:strVal val="visible"/>
                                      </p:to>
                                    </p:set>
                                    <p:anim calcmode="lin" valueType="num">
                                      <p:cBhvr additive="base">
                                        <p:cTn id="184" dur="500"/>
                                        <p:tgtEl>
                                          <p:spTgt spid="338"/>
                                        </p:tgtEl>
                                        <p:attrNameLst>
                                          <p:attrName>ppt_y</p:attrName>
                                        </p:attrNameLst>
                                      </p:cBhvr>
                                      <p:tavLst>
                                        <p:tav tm="0">
                                          <p:val>
                                            <p:strVal val="#ppt_y+#ppt_h*1.125000"/>
                                          </p:val>
                                        </p:tav>
                                        <p:tav tm="100000">
                                          <p:val>
                                            <p:strVal val="#ppt_y"/>
                                          </p:val>
                                        </p:tav>
                                      </p:tavLst>
                                    </p:anim>
                                    <p:animEffect transition="in" filter="wipe(up)">
                                      <p:cBhvr>
                                        <p:cTn id="185" dur="500"/>
                                        <p:tgtEl>
                                          <p:spTgt spid="338"/>
                                        </p:tgtEl>
                                      </p:cBhvr>
                                    </p:animEffect>
                                  </p:childTnLst>
                                </p:cTn>
                              </p:par>
                            </p:childTnLst>
                          </p:cTn>
                        </p:par>
                        <p:par>
                          <p:cTn id="186" fill="hold" nodeType="afterGroup">
                            <p:stCondLst>
                              <p:cond delay="1000"/>
                            </p:stCondLst>
                            <p:childTnLst>
                              <p:par>
                                <p:cTn id="187" presetID="12" presetClass="entr" presetSubtype="4" fill="hold" nodeType="afterEffect">
                                  <p:stCondLst>
                                    <p:cond delay="0"/>
                                  </p:stCondLst>
                                  <p:childTnLst>
                                    <p:set>
                                      <p:cBhvr>
                                        <p:cTn id="188" dur="1" fill="hold">
                                          <p:stCondLst>
                                            <p:cond delay="0"/>
                                          </p:stCondLst>
                                        </p:cTn>
                                        <p:tgtEl>
                                          <p:spTgt spid="339"/>
                                        </p:tgtEl>
                                        <p:attrNameLst>
                                          <p:attrName>style.visibility</p:attrName>
                                        </p:attrNameLst>
                                      </p:cBhvr>
                                      <p:to>
                                        <p:strVal val="visible"/>
                                      </p:to>
                                    </p:set>
                                    <p:anim calcmode="lin" valueType="num">
                                      <p:cBhvr additive="base">
                                        <p:cTn id="189" dur="500"/>
                                        <p:tgtEl>
                                          <p:spTgt spid="339"/>
                                        </p:tgtEl>
                                        <p:attrNameLst>
                                          <p:attrName>ppt_y</p:attrName>
                                        </p:attrNameLst>
                                      </p:cBhvr>
                                      <p:tavLst>
                                        <p:tav tm="0">
                                          <p:val>
                                            <p:strVal val="#ppt_y+#ppt_h*1.125000"/>
                                          </p:val>
                                        </p:tav>
                                        <p:tav tm="100000">
                                          <p:val>
                                            <p:strVal val="#ppt_y"/>
                                          </p:val>
                                        </p:tav>
                                      </p:tavLst>
                                    </p:anim>
                                    <p:animEffect transition="in" filter="wipe(up)">
                                      <p:cBhvr>
                                        <p:cTn id="190" dur="500"/>
                                        <p:tgtEl>
                                          <p:spTgt spid="339"/>
                                        </p:tgtEl>
                                      </p:cBhvr>
                                    </p:animEffect>
                                  </p:childTnLst>
                                </p:cTn>
                              </p:par>
                            </p:childTnLst>
                          </p:cTn>
                        </p:par>
                        <p:par>
                          <p:cTn id="191" fill="hold" nodeType="afterGroup">
                            <p:stCondLst>
                              <p:cond delay="1500"/>
                            </p:stCondLst>
                            <p:childTnLst>
                              <p:par>
                                <p:cTn id="192" presetID="12" presetClass="entr" presetSubtype="4" fill="hold" nodeType="afterEffect">
                                  <p:stCondLst>
                                    <p:cond delay="0"/>
                                  </p:stCondLst>
                                  <p:childTnLst>
                                    <p:set>
                                      <p:cBhvr>
                                        <p:cTn id="193" dur="1" fill="hold">
                                          <p:stCondLst>
                                            <p:cond delay="0"/>
                                          </p:stCondLst>
                                        </p:cTn>
                                        <p:tgtEl>
                                          <p:spTgt spid="342"/>
                                        </p:tgtEl>
                                        <p:attrNameLst>
                                          <p:attrName>style.visibility</p:attrName>
                                        </p:attrNameLst>
                                      </p:cBhvr>
                                      <p:to>
                                        <p:strVal val="visible"/>
                                      </p:to>
                                    </p:set>
                                    <p:anim calcmode="lin" valueType="num">
                                      <p:cBhvr additive="base">
                                        <p:cTn id="194" dur="500"/>
                                        <p:tgtEl>
                                          <p:spTgt spid="342"/>
                                        </p:tgtEl>
                                        <p:attrNameLst>
                                          <p:attrName>ppt_y</p:attrName>
                                        </p:attrNameLst>
                                      </p:cBhvr>
                                      <p:tavLst>
                                        <p:tav tm="0">
                                          <p:val>
                                            <p:strVal val="#ppt_y+#ppt_h*1.125000"/>
                                          </p:val>
                                        </p:tav>
                                        <p:tav tm="100000">
                                          <p:val>
                                            <p:strVal val="#ppt_y"/>
                                          </p:val>
                                        </p:tav>
                                      </p:tavLst>
                                    </p:anim>
                                    <p:animEffect transition="in" filter="wipe(up)">
                                      <p:cBhvr>
                                        <p:cTn id="195" dur="500"/>
                                        <p:tgtEl>
                                          <p:spTgt spid="342"/>
                                        </p:tgtEl>
                                      </p:cBhvr>
                                    </p:animEffect>
                                  </p:childTnLst>
                                </p:cTn>
                              </p:par>
                            </p:childTnLst>
                          </p:cTn>
                        </p:par>
                        <p:par>
                          <p:cTn id="196" fill="hold" nodeType="afterGroup">
                            <p:stCondLst>
                              <p:cond delay="2000"/>
                            </p:stCondLst>
                            <p:childTnLst>
                              <p:par>
                                <p:cTn id="197" presetID="12" presetClass="entr" presetSubtype="4" fill="hold" nodeType="afterEffect">
                                  <p:stCondLst>
                                    <p:cond delay="0"/>
                                  </p:stCondLst>
                                  <p:childTnLst>
                                    <p:set>
                                      <p:cBhvr>
                                        <p:cTn id="198" dur="1" fill="hold">
                                          <p:stCondLst>
                                            <p:cond delay="0"/>
                                          </p:stCondLst>
                                        </p:cTn>
                                        <p:tgtEl>
                                          <p:spTgt spid="340"/>
                                        </p:tgtEl>
                                        <p:attrNameLst>
                                          <p:attrName>style.visibility</p:attrName>
                                        </p:attrNameLst>
                                      </p:cBhvr>
                                      <p:to>
                                        <p:strVal val="visible"/>
                                      </p:to>
                                    </p:set>
                                    <p:anim calcmode="lin" valueType="num">
                                      <p:cBhvr additive="base">
                                        <p:cTn id="199" dur="500"/>
                                        <p:tgtEl>
                                          <p:spTgt spid="340"/>
                                        </p:tgtEl>
                                        <p:attrNameLst>
                                          <p:attrName>ppt_y</p:attrName>
                                        </p:attrNameLst>
                                      </p:cBhvr>
                                      <p:tavLst>
                                        <p:tav tm="0">
                                          <p:val>
                                            <p:strVal val="#ppt_y+#ppt_h*1.125000"/>
                                          </p:val>
                                        </p:tav>
                                        <p:tav tm="100000">
                                          <p:val>
                                            <p:strVal val="#ppt_y"/>
                                          </p:val>
                                        </p:tav>
                                      </p:tavLst>
                                    </p:anim>
                                    <p:animEffect transition="in" filter="wipe(up)">
                                      <p:cBhvr>
                                        <p:cTn id="200" dur="500"/>
                                        <p:tgtEl>
                                          <p:spTgt spid="340"/>
                                        </p:tgtEl>
                                      </p:cBhvr>
                                    </p:animEffect>
                                  </p:childTnLst>
                                </p:cTn>
                              </p:par>
                            </p:childTnLst>
                          </p:cTn>
                        </p:par>
                        <p:par>
                          <p:cTn id="201" fill="hold" nodeType="afterGroup">
                            <p:stCondLst>
                              <p:cond delay="2500"/>
                            </p:stCondLst>
                            <p:childTnLst>
                              <p:par>
                                <p:cTn id="202" presetID="12" presetClass="entr" presetSubtype="4" fill="hold" nodeType="afterEffect">
                                  <p:stCondLst>
                                    <p:cond delay="0"/>
                                  </p:stCondLst>
                                  <p:childTnLst>
                                    <p:set>
                                      <p:cBhvr>
                                        <p:cTn id="203" dur="1" fill="hold">
                                          <p:stCondLst>
                                            <p:cond delay="0"/>
                                          </p:stCondLst>
                                        </p:cTn>
                                        <p:tgtEl>
                                          <p:spTgt spid="348"/>
                                        </p:tgtEl>
                                        <p:attrNameLst>
                                          <p:attrName>style.visibility</p:attrName>
                                        </p:attrNameLst>
                                      </p:cBhvr>
                                      <p:to>
                                        <p:strVal val="visible"/>
                                      </p:to>
                                    </p:set>
                                    <p:anim calcmode="lin" valueType="num">
                                      <p:cBhvr additive="base">
                                        <p:cTn id="204" dur="500"/>
                                        <p:tgtEl>
                                          <p:spTgt spid="348"/>
                                        </p:tgtEl>
                                        <p:attrNameLst>
                                          <p:attrName>ppt_y</p:attrName>
                                        </p:attrNameLst>
                                      </p:cBhvr>
                                      <p:tavLst>
                                        <p:tav tm="0">
                                          <p:val>
                                            <p:strVal val="#ppt_y+#ppt_h*1.125000"/>
                                          </p:val>
                                        </p:tav>
                                        <p:tav tm="100000">
                                          <p:val>
                                            <p:strVal val="#ppt_y"/>
                                          </p:val>
                                        </p:tav>
                                      </p:tavLst>
                                    </p:anim>
                                    <p:animEffect transition="in" filter="wipe(up)">
                                      <p:cBhvr>
                                        <p:cTn id="205" dur="500"/>
                                        <p:tgtEl>
                                          <p:spTgt spid="348"/>
                                        </p:tgtEl>
                                      </p:cBhvr>
                                    </p:animEffect>
                                  </p:childTnLst>
                                </p:cTn>
                              </p:par>
                            </p:childTnLst>
                          </p:cTn>
                        </p:par>
                        <p:par>
                          <p:cTn id="206" fill="hold" nodeType="afterGroup">
                            <p:stCondLst>
                              <p:cond delay="3000"/>
                            </p:stCondLst>
                            <p:childTnLst>
                              <p:par>
                                <p:cTn id="207" presetID="12" presetClass="entr" presetSubtype="4" fill="hold" grpId="0" nodeType="afterEffect">
                                  <p:stCondLst>
                                    <p:cond delay="0"/>
                                  </p:stCondLst>
                                  <p:childTnLst>
                                    <p:set>
                                      <p:cBhvr>
                                        <p:cTn id="208" dur="1" fill="hold">
                                          <p:stCondLst>
                                            <p:cond delay="0"/>
                                          </p:stCondLst>
                                        </p:cTn>
                                        <p:tgtEl>
                                          <p:spTgt spid="349"/>
                                        </p:tgtEl>
                                        <p:attrNameLst>
                                          <p:attrName>style.visibility</p:attrName>
                                        </p:attrNameLst>
                                      </p:cBhvr>
                                      <p:to>
                                        <p:strVal val="visible"/>
                                      </p:to>
                                    </p:set>
                                    <p:anim calcmode="lin" valueType="num">
                                      <p:cBhvr additive="base">
                                        <p:cTn id="209" dur="500"/>
                                        <p:tgtEl>
                                          <p:spTgt spid="349"/>
                                        </p:tgtEl>
                                        <p:attrNameLst>
                                          <p:attrName>ppt_y</p:attrName>
                                        </p:attrNameLst>
                                      </p:cBhvr>
                                      <p:tavLst>
                                        <p:tav tm="0">
                                          <p:val>
                                            <p:strVal val="#ppt_y+#ppt_h*1.125000"/>
                                          </p:val>
                                        </p:tav>
                                        <p:tav tm="100000">
                                          <p:val>
                                            <p:strVal val="#ppt_y"/>
                                          </p:val>
                                        </p:tav>
                                      </p:tavLst>
                                    </p:anim>
                                    <p:animEffect transition="in" filter="wipe(up)">
                                      <p:cBhvr>
                                        <p:cTn id="210"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89821239"/>
              </p:ext>
            </p:extLst>
          </p:nvPr>
        </p:nvGraphicFramePr>
        <p:xfrm>
          <a:off x="762000" y="876298"/>
          <a:ext cx="7543800" cy="4598456"/>
        </p:xfrm>
        <a:graphic>
          <a:graphicData uri="http://schemas.openxmlformats.org/drawingml/2006/table">
            <a:tbl>
              <a:tblPr/>
              <a:tblGrid>
                <a:gridCol w="2514102"/>
                <a:gridCol w="2515597"/>
                <a:gridCol w="2514101"/>
              </a:tblGrid>
              <a:tr h="454390">
                <a:tc>
                  <a:txBody>
                    <a:bodyPr/>
                    <a:lstStyle/>
                    <a:p>
                      <a:pPr marL="0" marR="0" lvl="0" indent="0" algn="ctr" defTabSz="731838"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FFFFFF"/>
                        </a:solidFill>
                        <a:effectLst/>
                        <a:latin typeface="Verdana" pitchFamily="34" charset="0"/>
                        <a:ea typeface="DejaVu Sans" charset="0"/>
                        <a:cs typeface="DejaVu Sans" charset="0"/>
                      </a:endParaRP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Verdana" pitchFamily="34" charset="0"/>
                          <a:ea typeface="DejaVu Sans" charset="0"/>
                          <a:cs typeface="DejaVu Sans" charset="0"/>
                        </a:rPr>
                        <a:t>RAID 5/6</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Verdana" pitchFamily="34" charset="0"/>
                          <a:ea typeface="DejaVu Sans" charset="0"/>
                          <a:cs typeface="DejaVu Sans" charset="0"/>
                        </a:rPr>
                        <a:t>BitSpread</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r>
              <a:tr h="401018">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Maximum Disk Failure Protection</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1 or 2</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Any</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548071">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Data Protection due to bit rot</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(undetected disk errors)</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No</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Yes</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392107">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Data access</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Fixes set of disks</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Any sufficient set of disks</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548071">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Flexible disk allocation</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No</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Yes, </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new spread for each object</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42668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Impact of rebuilds on performance</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High</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Low</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42668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Data protection during rebuilds</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Writes to degraded disks</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Writes only to fully protected disks</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42668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Encoding performance</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RAID 5/6</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 performance penalty</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Fast</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X64 CPU optimized</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42668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Rebuild performance</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Shares RAID controller resources</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Out-of-band </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on storage nodes</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548071">
                <a:tc>
                  <a:txBody>
                    <a:bodyPr/>
                    <a:lstStyle/>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Dynamic reliability policies</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DejaVu Sans" charset="0"/>
                          <a:cs typeface="DejaVu Sans" charset="0"/>
                        </a:rPr>
                        <a:t>On-the-fly policy enhancement</a:t>
                      </a:r>
                    </a:p>
                  </a:txBody>
                  <a:tcPr marT="45701" marB="4570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DejaVu Sans" charset="0"/>
                          <a:cs typeface="DejaVu Sans" charset="0"/>
                        </a:rPr>
                        <a:t>No</a:t>
                      </a:r>
                    </a:p>
                  </a:txBody>
                  <a:tcPr marT="45701" marB="4570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DejaVu Sans" charset="0"/>
                          <a:cs typeface="DejaVu Sans" charset="0"/>
                        </a:rPr>
                        <a:t>Yes</a:t>
                      </a:r>
                    </a:p>
                  </a:txBody>
                  <a:tcPr marT="45701" marB="4570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bl>
          </a:graphicData>
        </a:graphic>
      </p:graphicFrame>
      <p:sp>
        <p:nvSpPr>
          <p:cNvPr id="42029" name="Title 2"/>
          <p:cNvSpPr>
            <a:spLocks noGrp="1"/>
          </p:cNvSpPr>
          <p:nvPr>
            <p:ph type="title"/>
          </p:nvPr>
        </p:nvSpPr>
        <p:spPr/>
        <p:txBody>
          <a:bodyPr/>
          <a:lstStyle/>
          <a:p>
            <a:r>
              <a:rPr lang="en-US" sz="2400" dirty="0" smtClean="0"/>
              <a:t>Advantages of </a:t>
            </a:r>
            <a:r>
              <a:rPr lang="en-US" sz="2400" b="1" i="1" dirty="0" smtClean="0"/>
              <a:t>BitSpread</a:t>
            </a:r>
          </a:p>
        </p:txBody>
      </p:sp>
      <p:sp>
        <p:nvSpPr>
          <p:cNvPr id="4203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900">
                <a:solidFill>
                  <a:schemeClr val="bg1"/>
                </a:solidFill>
                <a:latin typeface="Times New Roman" pitchFamily="18" charset="0"/>
                <a:ea typeface="MS PGothic" pitchFamily="34" charset="-128"/>
              </a:defRPr>
            </a:lvl1pPr>
            <a:lvl2pPr marL="742950" indent="-285750" eaLnBrk="0" hangingPunct="0">
              <a:defRPr sz="1900">
                <a:solidFill>
                  <a:schemeClr val="bg1"/>
                </a:solidFill>
                <a:latin typeface="Times New Roman" pitchFamily="18" charset="0"/>
                <a:ea typeface="MS PGothic" pitchFamily="34" charset="-128"/>
              </a:defRPr>
            </a:lvl2pPr>
            <a:lvl3pPr marL="1143000" indent="-228600" eaLnBrk="0" hangingPunct="0">
              <a:defRPr sz="1900">
                <a:solidFill>
                  <a:schemeClr val="bg1"/>
                </a:solidFill>
                <a:latin typeface="Times New Roman" pitchFamily="18" charset="0"/>
                <a:ea typeface="MS PGothic" pitchFamily="34" charset="-128"/>
              </a:defRPr>
            </a:lvl3pPr>
            <a:lvl4pPr marL="1600200" indent="-228600" eaLnBrk="0" hangingPunct="0">
              <a:defRPr sz="1900">
                <a:solidFill>
                  <a:schemeClr val="bg1"/>
                </a:solidFill>
                <a:latin typeface="Times New Roman" pitchFamily="18" charset="0"/>
                <a:ea typeface="MS PGothic" pitchFamily="34" charset="-128"/>
              </a:defRPr>
            </a:lvl4pPr>
            <a:lvl5pPr marL="2057400" indent="-228600" eaLnBrk="0" hangingPunct="0">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9pPr>
          </a:lstStyle>
          <a:p>
            <a:pPr defTabSz="365125" eaLnBrk="1" hangingPunct="1">
              <a:buFont typeface="Times New Roman" pitchFamily="18" charset="0"/>
              <a:buNone/>
            </a:pPr>
            <a:r>
              <a:rPr lang="en-US" sz="800" dirty="0" smtClean="0">
                <a:solidFill>
                  <a:schemeClr val="tx1"/>
                </a:solidFill>
                <a:latin typeface="Verdana" pitchFamily="34" charset="0"/>
                <a:cs typeface="DejaVu Sans" pitchFamily="34" charset="0"/>
              </a:rPr>
              <a:t>Amplidata Confidential</a:t>
            </a:r>
          </a:p>
        </p:txBody>
      </p:sp>
      <p:sp>
        <p:nvSpPr>
          <p:cNvPr id="2" name="Slide Number Placeholder 1"/>
          <p:cNvSpPr>
            <a:spLocks noGrp="1"/>
          </p:cNvSpPr>
          <p:nvPr>
            <p:ph type="sldNum" idx="10"/>
          </p:nvPr>
        </p:nvSpPr>
        <p:spPr/>
        <p:txBody>
          <a:bodyPr/>
          <a:lstStyle/>
          <a:p>
            <a:pPr>
              <a:defRPr/>
            </a:pPr>
            <a:fld id="{46DA649B-A69E-9145-B099-43F07D52B1EC}" type="slidenum">
              <a:rPr lang="en-US" smtClean="0"/>
              <a:pPr>
                <a:defRPr/>
              </a:pPr>
              <a:t>12</a:t>
            </a:fld>
            <a:endParaRPr lang="en-US" dirty="0"/>
          </a:p>
        </p:txBody>
      </p:sp>
    </p:spTree>
    <p:extLst>
      <p:ext uri="{BB962C8B-B14F-4D97-AF65-F5344CB8AC3E}">
        <p14:creationId xmlns:p14="http://schemas.microsoft.com/office/powerpoint/2010/main" val="600339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44281701"/>
              </p:ext>
            </p:extLst>
          </p:nvPr>
        </p:nvGraphicFramePr>
        <p:xfrm>
          <a:off x="685800" y="876300"/>
          <a:ext cx="7620000" cy="4587274"/>
        </p:xfrm>
        <a:graphic>
          <a:graphicData uri="http://schemas.openxmlformats.org/drawingml/2006/table">
            <a:tbl>
              <a:tblPr/>
              <a:tblGrid>
                <a:gridCol w="2539497"/>
                <a:gridCol w="2541007"/>
                <a:gridCol w="2539496"/>
              </a:tblGrid>
              <a:tr h="623764">
                <a:tc>
                  <a:txBody>
                    <a:bodyPr/>
                    <a:lstStyle/>
                    <a:p>
                      <a:pPr marL="0" marR="0" lvl="0" indent="0" algn="ctr" defTabSz="731838"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endParaRPr>
                    </a:p>
                  </a:txBody>
                  <a:tcPr marT="45702" marB="4570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Erasure Coding</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(e.g. Reed Solomon)</a:t>
                      </a:r>
                    </a:p>
                  </a:txBody>
                  <a:tcPr marT="45702" marB="4570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BitSpread</a:t>
                      </a:r>
                    </a:p>
                  </a:txBody>
                  <a:tcPr marT="45702" marB="4570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r>
              <a:tr h="411410">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Maximum Disk Failure Protection</a:t>
                      </a:r>
                    </a:p>
                  </a:txBody>
                  <a:tcPr marT="45702" marB="4570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Any Number</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Cannot be changed</a:t>
                      </a:r>
                    </a:p>
                  </a:txBody>
                  <a:tcPr marT="45702" marB="4570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Any Policy</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Can be changed</a:t>
                      </a:r>
                    </a:p>
                  </a:txBody>
                  <a:tcPr marT="45702" marB="4570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527301">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Data Protection due to bit rot</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(undetected disk errors)</a:t>
                      </a:r>
                    </a:p>
                  </a:txBody>
                  <a:tcPr marT="45702" marB="4570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If checksum is implemented</a:t>
                      </a:r>
                    </a:p>
                  </a:txBody>
                  <a:tcPr marT="45702" marB="4570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 checksum</a:t>
                      </a:r>
                    </a:p>
                  </a:txBody>
                  <a:tcPr marT="45702" marB="4570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827408">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Encoding performance</a:t>
                      </a:r>
                    </a:p>
                  </a:txBody>
                  <a:tcPr marT="45702" marB="4570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Slow: performance penalty as only applicable on small dataset: metadata overhead</a:t>
                      </a:r>
                    </a:p>
                  </a:txBody>
                  <a:tcPr marT="45702" marB="4570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Fast</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X64, SSE4 optimized</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Supports large objects</a:t>
                      </a:r>
                    </a:p>
                  </a:txBody>
                  <a:tcPr marT="45702" marB="4570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97746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Rebuild performance</a:t>
                      </a:r>
                    </a:p>
                  </a:txBody>
                  <a:tcPr marT="45702" marB="4570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Slow as RS is position dependent:</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Exact missing data needs to be identified and rebuilt</a:t>
                      </a:r>
                    </a:p>
                  </a:txBody>
                  <a:tcPr marT="45702" marB="4570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Fast, Parallel, Out-of-band rebuilds on storage nodes</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As simple as generating additional redundant blocks</a:t>
                      </a:r>
                    </a:p>
                  </a:txBody>
                  <a:tcPr marT="45702" marB="4570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677354">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Dynamic reliability policies</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On-the-fly policy enhancement</a:t>
                      </a:r>
                    </a:p>
                  </a:txBody>
                  <a:tcPr marT="45702" marB="4570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No</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Fixed at config</a:t>
                      </a:r>
                    </a:p>
                  </a:txBody>
                  <a:tcPr marT="45702" marB="4570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Additional redundant data can be generated any time</a:t>
                      </a:r>
                    </a:p>
                  </a:txBody>
                  <a:tcPr marT="45702" marB="4570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527301">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Hierarchy aware</a:t>
                      </a:r>
                    </a:p>
                  </a:txBody>
                  <a:tcPr marT="45702" marB="4570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No, typically all disks are treated equal</a:t>
                      </a:r>
                    </a:p>
                  </a:txBody>
                  <a:tcPr marT="45702" marB="4570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 spread will consider node, rack, datacenter, …</a:t>
                      </a:r>
                    </a:p>
                  </a:txBody>
                  <a:tcPr marT="45702" marB="4570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bl>
          </a:graphicData>
        </a:graphic>
      </p:graphicFrame>
      <p:sp>
        <p:nvSpPr>
          <p:cNvPr id="44065" name="Title 2"/>
          <p:cNvSpPr>
            <a:spLocks noGrp="1"/>
          </p:cNvSpPr>
          <p:nvPr>
            <p:ph type="title"/>
          </p:nvPr>
        </p:nvSpPr>
        <p:spPr/>
        <p:txBody>
          <a:bodyPr/>
          <a:lstStyle/>
          <a:p>
            <a:r>
              <a:rPr lang="en-US" sz="2400" dirty="0" smtClean="0"/>
              <a:t>Advantages of </a:t>
            </a:r>
            <a:r>
              <a:rPr lang="en-US" sz="2400" b="1" i="1" dirty="0" smtClean="0"/>
              <a:t>BitSpread</a:t>
            </a:r>
          </a:p>
        </p:txBody>
      </p:sp>
      <p:sp>
        <p:nvSpPr>
          <p:cNvPr id="4406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900">
                <a:solidFill>
                  <a:schemeClr val="bg1"/>
                </a:solidFill>
                <a:latin typeface="Times New Roman" pitchFamily="18" charset="0"/>
                <a:ea typeface="MS PGothic" pitchFamily="34" charset="-128"/>
              </a:defRPr>
            </a:lvl1pPr>
            <a:lvl2pPr marL="742950" indent="-285750" eaLnBrk="0" hangingPunct="0">
              <a:defRPr sz="1900">
                <a:solidFill>
                  <a:schemeClr val="bg1"/>
                </a:solidFill>
                <a:latin typeface="Times New Roman" pitchFamily="18" charset="0"/>
                <a:ea typeface="MS PGothic" pitchFamily="34" charset="-128"/>
              </a:defRPr>
            </a:lvl2pPr>
            <a:lvl3pPr marL="1143000" indent="-228600" eaLnBrk="0" hangingPunct="0">
              <a:defRPr sz="1900">
                <a:solidFill>
                  <a:schemeClr val="bg1"/>
                </a:solidFill>
                <a:latin typeface="Times New Roman" pitchFamily="18" charset="0"/>
                <a:ea typeface="MS PGothic" pitchFamily="34" charset="-128"/>
              </a:defRPr>
            </a:lvl3pPr>
            <a:lvl4pPr marL="1600200" indent="-228600" eaLnBrk="0" hangingPunct="0">
              <a:defRPr sz="1900">
                <a:solidFill>
                  <a:schemeClr val="bg1"/>
                </a:solidFill>
                <a:latin typeface="Times New Roman" pitchFamily="18" charset="0"/>
                <a:ea typeface="MS PGothic" pitchFamily="34" charset="-128"/>
              </a:defRPr>
            </a:lvl4pPr>
            <a:lvl5pPr marL="2057400" indent="-228600" eaLnBrk="0" hangingPunct="0">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9pPr>
          </a:lstStyle>
          <a:p>
            <a:pPr defTabSz="365125" eaLnBrk="1" hangingPunct="1">
              <a:buFont typeface="Times New Roman" pitchFamily="18" charset="0"/>
              <a:buNone/>
            </a:pPr>
            <a:r>
              <a:rPr lang="en-US" sz="800" dirty="0" smtClean="0">
                <a:solidFill>
                  <a:schemeClr val="tx1"/>
                </a:solidFill>
                <a:latin typeface="Verdana" pitchFamily="34" charset="0"/>
                <a:cs typeface="DejaVu Sans" pitchFamily="34" charset="0"/>
              </a:rPr>
              <a:t>Amplidata Confidential</a:t>
            </a:r>
          </a:p>
        </p:txBody>
      </p:sp>
      <p:sp>
        <p:nvSpPr>
          <p:cNvPr id="2" name="Slide Number Placeholder 1"/>
          <p:cNvSpPr>
            <a:spLocks noGrp="1"/>
          </p:cNvSpPr>
          <p:nvPr>
            <p:ph type="sldNum" idx="10"/>
          </p:nvPr>
        </p:nvSpPr>
        <p:spPr/>
        <p:txBody>
          <a:bodyPr/>
          <a:lstStyle/>
          <a:p>
            <a:pPr>
              <a:defRPr/>
            </a:pPr>
            <a:fld id="{46DA649B-A69E-9145-B099-43F07D52B1EC}" type="slidenum">
              <a:rPr lang="en-US" smtClean="0"/>
              <a:pPr>
                <a:defRPr/>
              </a:pPr>
              <a:t>13</a:t>
            </a:fld>
            <a:endParaRPr lang="en-US" dirty="0"/>
          </a:p>
        </p:txBody>
      </p:sp>
    </p:spTree>
    <p:extLst>
      <p:ext uri="{BB962C8B-B14F-4D97-AF65-F5344CB8AC3E}">
        <p14:creationId xmlns:p14="http://schemas.microsoft.com/office/powerpoint/2010/main" val="264267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p:txBody>
          <a:bodyPr/>
          <a:lstStyle/>
          <a:p>
            <a:pPr>
              <a:spcBef>
                <a:spcPts val="475"/>
              </a:spcBef>
            </a:pPr>
            <a:r>
              <a:rPr lang="en-US" sz="1600" dirty="0" err="1" smtClean="0">
                <a:ea typeface="DejaVu Sans" charset="0"/>
              </a:rPr>
              <a:t>BitDynamics</a:t>
            </a:r>
            <a:r>
              <a:rPr lang="en-US" sz="1600" dirty="0" smtClean="0">
                <a:ea typeface="DejaVu Sans" charset="0"/>
              </a:rPr>
              <a:t> Agent</a:t>
            </a:r>
          </a:p>
          <a:p>
            <a:pPr marL="639763" lvl="1" indent="-274638"/>
            <a:r>
              <a:rPr lang="en-US" sz="1200" dirty="0" smtClean="0">
                <a:ea typeface="DejaVu Sans" charset="0"/>
              </a:rPr>
              <a:t>Agent runs on each AmpliStor node: scale processing performance with capacity</a:t>
            </a:r>
          </a:p>
          <a:p>
            <a:pPr marL="639763" lvl="1" indent="-274638"/>
            <a:r>
              <a:rPr lang="en-US" sz="1200" dirty="0" smtClean="0">
                <a:ea typeface="DejaVu Sans" charset="0"/>
              </a:rPr>
              <a:t>Provides out-of-band storage management tasks</a:t>
            </a:r>
            <a:endParaRPr lang="en-US" sz="1600" dirty="0" smtClean="0">
              <a:ea typeface="DejaVu Sans" charset="0"/>
            </a:endParaRPr>
          </a:p>
          <a:p>
            <a:pPr>
              <a:spcBef>
                <a:spcPts val="475"/>
              </a:spcBef>
            </a:pPr>
            <a:r>
              <a:rPr lang="en-US" sz="1600" dirty="0" smtClean="0">
                <a:ea typeface="DejaVu Sans" charset="0"/>
              </a:rPr>
              <a:t>Continuous integrity checking</a:t>
            </a:r>
          </a:p>
          <a:p>
            <a:pPr marL="639763" lvl="1" indent="-274638"/>
            <a:r>
              <a:rPr lang="en-US" sz="1200" dirty="0" smtClean="0">
                <a:ea typeface="DejaVu Sans" charset="0"/>
              </a:rPr>
              <a:t>Performs proactive self verification of disk bit errors and automatic healing</a:t>
            </a:r>
          </a:p>
          <a:p>
            <a:pPr marL="639763" lvl="1" indent="-274638"/>
            <a:r>
              <a:rPr lang="en-US" sz="1200" dirty="0" smtClean="0">
                <a:ea typeface="DejaVu Sans" charset="0"/>
              </a:rPr>
              <a:t>If data is corrupted due to write errors or bit rot,  redundancy data will be regenerated </a:t>
            </a:r>
          </a:p>
          <a:p>
            <a:pPr>
              <a:spcBef>
                <a:spcPts val="475"/>
              </a:spcBef>
            </a:pPr>
            <a:r>
              <a:rPr lang="en-US" sz="1600" dirty="0" smtClean="0">
                <a:ea typeface="DejaVu Sans" charset="0"/>
              </a:rPr>
              <a:t>Self monitoring and repair (healing)</a:t>
            </a:r>
          </a:p>
          <a:p>
            <a:pPr marL="639763" lvl="1" indent="-274638"/>
            <a:r>
              <a:rPr lang="en-US" sz="1200" dirty="0" smtClean="0">
                <a:ea typeface="DejaVu Sans" charset="0"/>
              </a:rPr>
              <a:t>Bit Dynamics agents across multiple nodes will regenerate data in parallel to shorten repair time</a:t>
            </a:r>
          </a:p>
          <a:p>
            <a:pPr marL="639763" lvl="1" indent="-274638"/>
            <a:r>
              <a:rPr lang="en-US" sz="1200" dirty="0" smtClean="0">
                <a:ea typeface="DejaVu Sans" charset="0"/>
              </a:rPr>
              <a:t>This happens out-of-band on storage nodes for low performance impact</a:t>
            </a:r>
          </a:p>
          <a:p>
            <a:pPr marL="639763" lvl="1" indent="-274638"/>
            <a:r>
              <a:rPr lang="en-US" sz="1200" dirty="0" smtClean="0">
                <a:ea typeface="DejaVu Sans" charset="0"/>
              </a:rPr>
              <a:t>No immediate on-site hardware maintenance intervention required</a:t>
            </a:r>
          </a:p>
          <a:p>
            <a:pPr marL="639763" lvl="1" indent="-274638"/>
            <a:r>
              <a:rPr lang="en-US" sz="1200" dirty="0" smtClean="0">
                <a:ea typeface="DejaVu Sans" charset="0"/>
              </a:rPr>
              <a:t>New stored data is written to a good set of disks (spread)</a:t>
            </a:r>
          </a:p>
          <a:p>
            <a:pPr marL="273361"/>
            <a:r>
              <a:rPr lang="en-US" sz="1500" dirty="0" smtClean="0">
                <a:ea typeface="DejaVu Sans" charset="0"/>
              </a:rPr>
              <a:t>Decommission node and rebalance data</a:t>
            </a:r>
          </a:p>
          <a:p>
            <a:pPr marL="639763" lvl="1"/>
            <a:r>
              <a:rPr lang="en-US" sz="1200" dirty="0" smtClean="0">
                <a:ea typeface="DejaVu Sans" charset="0"/>
              </a:rPr>
              <a:t>Move data off node to other disks before decommissioning</a:t>
            </a:r>
          </a:p>
          <a:p>
            <a:pPr marL="639763" lvl="1"/>
            <a:r>
              <a:rPr lang="en-US" sz="1200" dirty="0" smtClean="0">
                <a:ea typeface="DejaVu Sans" charset="0"/>
              </a:rPr>
              <a:t>Rebalance data after nodes have been added (small setups)</a:t>
            </a:r>
          </a:p>
          <a:p>
            <a:pPr marL="273361"/>
            <a:r>
              <a:rPr lang="en-US" sz="1500" dirty="0" smtClean="0">
                <a:ea typeface="DejaVu Sans" charset="0"/>
              </a:rPr>
              <a:t>Change policy</a:t>
            </a:r>
          </a:p>
          <a:p>
            <a:pPr marL="639763" lvl="1"/>
            <a:r>
              <a:rPr lang="en-US" sz="1200" dirty="0" smtClean="0">
                <a:ea typeface="DejaVu Sans" charset="0"/>
              </a:rPr>
              <a:t>BitDynamics agent can generate additional data at any time to improve redundancy policy</a:t>
            </a:r>
          </a:p>
        </p:txBody>
      </p:sp>
      <p:sp>
        <p:nvSpPr>
          <p:cNvPr id="22531" name="Rectangle 1"/>
          <p:cNvSpPr>
            <a:spLocks noGrp="1" noChangeArrowheads="1"/>
          </p:cNvSpPr>
          <p:nvPr>
            <p:ph type="title"/>
          </p:nvPr>
        </p:nvSpPr>
        <p:spPr/>
        <p:txBody>
          <a:bodyPr/>
          <a:lstStyle/>
          <a:p>
            <a:r>
              <a:rPr lang="en-US" b="1" i="1" dirty="0" smtClean="0">
                <a:ea typeface="DejaVu Sans" charset="0"/>
              </a:rPr>
              <a:t>     </a:t>
            </a:r>
            <a:r>
              <a:rPr lang="en-US" b="1" i="1" dirty="0" err="1" smtClean="0">
                <a:ea typeface="DejaVu Sans" charset="0"/>
              </a:rPr>
              <a:t>BitDynamics</a:t>
            </a:r>
            <a:r>
              <a:rPr lang="en-US" dirty="0" smtClean="0">
                <a:ea typeface="DejaVu Sans" charset="0"/>
              </a:rPr>
              <a:t>: </a:t>
            </a:r>
            <a:br>
              <a:rPr lang="en-US" dirty="0" smtClean="0">
                <a:ea typeface="DejaVu Sans" charset="0"/>
              </a:rPr>
            </a:br>
            <a:r>
              <a:rPr lang="en-US" dirty="0" smtClean="0">
                <a:ea typeface="DejaVu Sans" charset="0"/>
              </a:rPr>
              <a:t>     Scalability and Self healing storage</a:t>
            </a:r>
          </a:p>
        </p:txBody>
      </p:sp>
      <p:sp>
        <p:nvSpPr>
          <p:cNvPr id="2" name="Footer Placeholder 1"/>
          <p:cNvSpPr>
            <a:spLocks noGrp="1"/>
          </p:cNvSpPr>
          <p:nvPr>
            <p:ph type="ftr" sz="quarter" idx="11"/>
          </p:nvPr>
        </p:nvSpPr>
        <p:spPr/>
        <p:txBody>
          <a:bodyPr/>
          <a:lstStyle/>
          <a:p>
            <a:pPr>
              <a:defRPr/>
            </a:pPr>
            <a:r>
              <a:rPr lang="en-US" dirty="0" smtClean="0"/>
              <a:t>Amplidata Confidential</a:t>
            </a:r>
            <a:endParaRPr lang="en-US" dirty="0"/>
          </a:p>
        </p:txBody>
      </p:sp>
      <p:grpSp>
        <p:nvGrpSpPr>
          <p:cNvPr id="6" name="Group 158"/>
          <p:cNvGrpSpPr>
            <a:grpSpLocks/>
          </p:cNvGrpSpPr>
          <p:nvPr/>
        </p:nvGrpSpPr>
        <p:grpSpPr bwMode="auto">
          <a:xfrm>
            <a:off x="190500" y="152400"/>
            <a:ext cx="419100" cy="419100"/>
            <a:chOff x="1066800" y="4457700"/>
            <a:chExt cx="685800" cy="609600"/>
          </a:xfrm>
        </p:grpSpPr>
        <p:sp>
          <p:nvSpPr>
            <p:cNvPr id="7"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8" name="Rounded Rectangle 7"/>
            <p:cNvSpPr/>
            <p:nvPr/>
          </p:nvSpPr>
          <p:spPr bwMode="auto">
            <a:xfrm>
              <a:off x="1173308" y="45339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9" name="Rounded Rectangle 8"/>
            <p:cNvSpPr/>
            <p:nvPr/>
          </p:nvSpPr>
          <p:spPr bwMode="auto">
            <a:xfrm>
              <a:off x="1326573" y="45339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0" name="Rounded Rectangle 181"/>
            <p:cNvSpPr>
              <a:spLocks noChangeArrowheads="1"/>
            </p:cNvSpPr>
            <p:nvPr/>
          </p:nvSpPr>
          <p:spPr bwMode="auto">
            <a:xfrm>
              <a:off x="1477241" y="4533901"/>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1" name="Rounded Rectangle 10"/>
            <p:cNvSpPr/>
            <p:nvPr/>
          </p:nvSpPr>
          <p:spPr bwMode="auto">
            <a:xfrm>
              <a:off x="1178503" y="48387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2" name="Rounded Rectangle 11"/>
            <p:cNvSpPr/>
            <p:nvPr/>
          </p:nvSpPr>
          <p:spPr bwMode="auto">
            <a:xfrm>
              <a:off x="1329171" y="48387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3" name="Rounded Rectangle 12"/>
            <p:cNvSpPr/>
            <p:nvPr/>
          </p:nvSpPr>
          <p:spPr bwMode="auto">
            <a:xfrm>
              <a:off x="1482436" y="4838701"/>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14" name="Straight Arrow Connector 13"/>
            <p:cNvCxnSpPr>
              <a:stCxn id="9" idx="2"/>
              <a:endCxn id="12" idx="0"/>
            </p:cNvCxnSpPr>
            <p:nvPr/>
          </p:nvCxnSpPr>
          <p:spPr bwMode="auto">
            <a:xfrm rot="16200000" flipH="1">
              <a:off x="1328305" y="4759903"/>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14</a:t>
            </a:fld>
            <a:endParaRPr lang="en-US" dirty="0"/>
          </a:p>
        </p:txBody>
      </p:sp>
    </p:spTree>
    <p:extLst>
      <p:ext uri="{BB962C8B-B14F-4D97-AF65-F5344CB8AC3E}">
        <p14:creationId xmlns:p14="http://schemas.microsoft.com/office/powerpoint/2010/main" val="371833826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DSS Components</a:t>
            </a:r>
            <a:endParaRPr lang="en-US" dirty="0"/>
          </a:p>
        </p:txBody>
      </p:sp>
      <p:sp>
        <p:nvSpPr>
          <p:cNvPr id="5" name="Text Placeholder 4"/>
          <p:cNvSpPr>
            <a:spLocks noGrp="1"/>
          </p:cNvSpPr>
          <p:nvPr>
            <p:ph type="body" idx="1"/>
          </p:nvPr>
        </p:nvSpPr>
        <p:spPr/>
        <p:txBody>
          <a:bodyPr/>
          <a:lstStyle/>
          <a:p>
            <a:r>
              <a:rPr lang="en-US" dirty="0" smtClean="0"/>
              <a:t>DSS Components</a:t>
            </a:r>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71526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Line 22"/>
          <p:cNvSpPr>
            <a:spLocks noChangeShapeType="1"/>
          </p:cNvSpPr>
          <p:nvPr/>
        </p:nvSpPr>
        <p:spPr bwMode="auto">
          <a:xfrm flipH="1">
            <a:off x="3993490" y="1465895"/>
            <a:ext cx="1786422" cy="190956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 name="Line 22"/>
          <p:cNvSpPr>
            <a:spLocks noChangeShapeType="1"/>
          </p:cNvSpPr>
          <p:nvPr/>
        </p:nvSpPr>
        <p:spPr bwMode="auto">
          <a:xfrm>
            <a:off x="6371259" y="1465894"/>
            <a:ext cx="273952" cy="1964557"/>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 name="Title 4"/>
          <p:cNvSpPr>
            <a:spLocks noGrp="1"/>
          </p:cNvSpPr>
          <p:nvPr>
            <p:ph type="title"/>
          </p:nvPr>
        </p:nvSpPr>
        <p:spPr/>
        <p:txBody>
          <a:bodyPr/>
          <a:lstStyle/>
          <a:p>
            <a:r>
              <a:rPr lang="en-US" dirty="0" smtClean="0"/>
              <a:t>DSS Overview</a:t>
            </a:r>
            <a:endParaRPr lang="en-US" dirty="0"/>
          </a:p>
        </p:txBody>
      </p:sp>
      <p:sp>
        <p:nvSpPr>
          <p:cNvPr id="6" name="Content Placeholder 5"/>
          <p:cNvSpPr>
            <a:spLocks noGrp="1"/>
          </p:cNvSpPr>
          <p:nvPr>
            <p:ph idx="1"/>
          </p:nvPr>
        </p:nvSpPr>
        <p:spPr>
          <a:xfrm>
            <a:off x="251526" y="913284"/>
            <a:ext cx="8365959" cy="4508500"/>
          </a:xfrm>
        </p:spPr>
        <p:txBody>
          <a:bodyPr>
            <a:normAutofit/>
          </a:bodyPr>
          <a:lstStyle/>
          <a:p>
            <a:endParaRPr lang="en-US" sz="1400" dirty="0" smtClean="0"/>
          </a:p>
          <a:p>
            <a:endParaRPr lang="en-US" sz="1400" dirty="0" smtClean="0"/>
          </a:p>
          <a:p>
            <a:pPr marL="457200" indent="-457200">
              <a:buFont typeface="+mj-lt"/>
              <a:buAutoNum type="arabicPeriod"/>
            </a:pPr>
            <a:r>
              <a:rPr lang="en-US" sz="1400" dirty="0" smtClean="0"/>
              <a:t>Client Daemons</a:t>
            </a:r>
          </a:p>
          <a:p>
            <a:pPr lvl="1"/>
            <a:r>
              <a:rPr lang="en-US" sz="1400" dirty="0" smtClean="0"/>
              <a:t>REST API</a:t>
            </a:r>
          </a:p>
          <a:p>
            <a:pPr lvl="1"/>
            <a:r>
              <a:rPr lang="en-US" sz="1400" dirty="0" smtClean="0"/>
              <a:t>BitSpread Encoder</a:t>
            </a:r>
          </a:p>
          <a:p>
            <a:pPr marL="457200" indent="-457200">
              <a:buFont typeface="+mj-lt"/>
              <a:buAutoNum type="arabicPeriod"/>
            </a:pPr>
            <a:r>
              <a:rPr lang="en-US" sz="1400" dirty="0" smtClean="0"/>
              <a:t>Cache Daemons</a:t>
            </a:r>
            <a:endParaRPr lang="en-US" sz="1400" dirty="0"/>
          </a:p>
          <a:p>
            <a:pPr marL="457200" indent="-457200">
              <a:buFont typeface="+mj-lt"/>
              <a:buAutoNum type="arabicPeriod"/>
            </a:pPr>
            <a:r>
              <a:rPr lang="en-US" sz="1400" dirty="0" smtClean="0"/>
              <a:t>Metadata Stores</a:t>
            </a:r>
          </a:p>
          <a:p>
            <a:pPr marL="457200" indent="-457200">
              <a:buFont typeface="+mj-lt"/>
              <a:buAutoNum type="arabicPeriod"/>
            </a:pPr>
            <a:endParaRPr lang="en-US" sz="1400" dirty="0" smtClean="0"/>
          </a:p>
          <a:p>
            <a:pPr marL="457200" indent="-457200">
              <a:buFont typeface="+mj-lt"/>
              <a:buAutoNum type="arabicPeriod"/>
            </a:pPr>
            <a:endParaRPr lang="en-US" sz="1400" dirty="0"/>
          </a:p>
          <a:p>
            <a:pPr marL="457200" indent="-457200">
              <a:buFont typeface="+mj-lt"/>
              <a:buAutoNum type="arabicPeriod"/>
            </a:pPr>
            <a:endParaRPr lang="en-US" sz="1400" dirty="0" smtClean="0"/>
          </a:p>
          <a:p>
            <a:pPr marL="457200" indent="-457200">
              <a:buFont typeface="+mj-lt"/>
              <a:buAutoNum type="arabicPeriod"/>
            </a:pPr>
            <a:endParaRPr lang="en-US" sz="1400" dirty="0"/>
          </a:p>
          <a:p>
            <a:pPr marL="457200" indent="-457200">
              <a:buFont typeface="+mj-lt"/>
              <a:buAutoNum type="arabicPeriod"/>
            </a:pPr>
            <a:endParaRPr lang="en-US" sz="1400" dirty="0" smtClean="0"/>
          </a:p>
          <a:p>
            <a:pPr marL="457200" indent="-457200">
              <a:buFont typeface="+mj-lt"/>
              <a:buAutoNum type="arabicPeriod"/>
            </a:pPr>
            <a:endParaRPr lang="en-US" sz="1400" dirty="0"/>
          </a:p>
          <a:p>
            <a:pPr marL="457200" indent="-457200">
              <a:buFont typeface="+mj-lt"/>
              <a:buAutoNum type="arabicPeriod"/>
            </a:pPr>
            <a:r>
              <a:rPr lang="en-US" sz="1400" dirty="0"/>
              <a:t>Storage </a:t>
            </a:r>
            <a:r>
              <a:rPr lang="en-US" sz="1400" dirty="0" smtClean="0"/>
              <a:t>Daemons</a:t>
            </a:r>
            <a:endParaRPr lang="en-US" sz="1400" dirty="0"/>
          </a:p>
          <a:p>
            <a:pPr marL="457200" indent="-457200">
              <a:buFont typeface="+mj-lt"/>
              <a:buAutoNum type="arabicPeriod"/>
            </a:pPr>
            <a:r>
              <a:rPr lang="en-US" sz="1400" dirty="0"/>
              <a:t>Maintenance </a:t>
            </a:r>
            <a:r>
              <a:rPr lang="en-US" sz="1400" dirty="0" smtClean="0"/>
              <a:t>Agents</a:t>
            </a:r>
          </a:p>
          <a:p>
            <a:pPr marL="457200" indent="-457200">
              <a:buFont typeface="+mj-lt"/>
              <a:buAutoNum type="arabicPeriod"/>
            </a:pPr>
            <a:endParaRPr lang="en-US" sz="1400" dirty="0" smtClean="0"/>
          </a:p>
          <a:p>
            <a:pPr marL="0" indent="0">
              <a:buNone/>
            </a:pPr>
            <a:endParaRPr lang="en-US" sz="1400" dirty="0"/>
          </a:p>
          <a:p>
            <a:pPr marL="457200" indent="-457200">
              <a:buFont typeface="+mj-lt"/>
              <a:buAutoNum type="arabicPeriod"/>
            </a:pPr>
            <a:endParaRPr lang="en-US" sz="1400" dirty="0" smtClean="0"/>
          </a:p>
          <a:p>
            <a:pPr marL="457200" indent="-457200">
              <a:buFont typeface="+mj-lt"/>
              <a:buAutoNum type="arabicPeriod"/>
            </a:pPr>
            <a:endParaRPr lang="en-US" sz="1400" dirty="0"/>
          </a:p>
          <a:p>
            <a:pPr marL="457200" indent="-457200">
              <a:buFont typeface="+mj-lt"/>
              <a:buAutoNum type="arabicPeriod"/>
            </a:pPr>
            <a:endParaRPr lang="en-US" sz="1400" dirty="0" smtClean="0"/>
          </a:p>
          <a:p>
            <a:pPr marL="0" indent="0">
              <a:buNone/>
            </a:pPr>
            <a:endParaRPr lang="en-US" sz="1400" dirty="0"/>
          </a:p>
          <a:p>
            <a:pPr marL="457200" indent="-457200">
              <a:buFont typeface="+mj-lt"/>
              <a:buAutoNum type="arabicPeriod"/>
            </a:pPr>
            <a:endParaRPr lang="en-US" sz="1400" dirty="0" smtClean="0"/>
          </a:p>
          <a:p>
            <a:pPr marL="0" indent="0">
              <a:buNone/>
            </a:pPr>
            <a:endParaRPr lang="en-US" sz="1400" dirty="0" smtClean="0"/>
          </a:p>
        </p:txBody>
      </p:sp>
      <p:sp>
        <p:nvSpPr>
          <p:cNvPr id="59" name="Footer Placeholder 1"/>
          <p:cNvSpPr>
            <a:spLocks noGrp="1"/>
          </p:cNvSpPr>
          <p:nvPr>
            <p:ph type="ftr" sz="quarter" idx="11"/>
          </p:nvPr>
        </p:nvSpPr>
        <p:spPr>
          <a:xfrm>
            <a:off x="2209807" y="5524501"/>
            <a:ext cx="4724399" cy="156104"/>
          </a:xfrm>
        </p:spPr>
        <p:txBody>
          <a:bodyPr/>
          <a:lstStyle/>
          <a:p>
            <a:pPr>
              <a:defRPr/>
            </a:pPr>
            <a:r>
              <a:rPr lang="en-US" dirty="0" smtClean="0"/>
              <a:t>Amplidata Confidential</a:t>
            </a:r>
            <a:endParaRPr lang="en-US" dirty="0"/>
          </a:p>
        </p:txBody>
      </p:sp>
      <p:sp>
        <p:nvSpPr>
          <p:cNvPr id="113" name="Line 22"/>
          <p:cNvSpPr>
            <a:spLocks noChangeShapeType="1"/>
          </p:cNvSpPr>
          <p:nvPr/>
        </p:nvSpPr>
        <p:spPr bwMode="auto">
          <a:xfrm>
            <a:off x="2775404" y="1431245"/>
            <a:ext cx="549061" cy="194421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 name="Line 22"/>
          <p:cNvSpPr>
            <a:spLocks noChangeShapeType="1"/>
          </p:cNvSpPr>
          <p:nvPr/>
        </p:nvSpPr>
        <p:spPr bwMode="auto">
          <a:xfrm>
            <a:off x="2964419" y="1431243"/>
            <a:ext cx="3528392" cy="1872208"/>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5" name="AutoShape 23"/>
          <p:cNvSpPr>
            <a:spLocks noChangeArrowheads="1"/>
          </p:cNvSpPr>
          <p:nvPr/>
        </p:nvSpPr>
        <p:spPr bwMode="auto">
          <a:xfrm>
            <a:off x="2955377" y="3627278"/>
            <a:ext cx="750099" cy="286505"/>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Daemon</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cxnSp>
        <p:nvCxnSpPr>
          <p:cNvPr id="116" name="Elbow Connector 115"/>
          <p:cNvCxnSpPr/>
          <p:nvPr/>
        </p:nvCxnSpPr>
        <p:spPr>
          <a:xfrm rot="16200000" flipH="1">
            <a:off x="3159609" y="3880614"/>
            <a:ext cx="233730" cy="300073"/>
          </a:xfrm>
          <a:prstGeom prst="bentConnector2">
            <a:avLst/>
          </a:prstGeom>
          <a:noFill/>
          <a:ln w="25400" cap="flat" cmpd="sng" algn="ctr">
            <a:solidFill>
              <a:srgbClr val="808080"/>
            </a:solidFill>
            <a:prstDash val="solid"/>
            <a:tailEnd type="arrow"/>
          </a:ln>
          <a:effectLst/>
        </p:spPr>
      </p:cxnSp>
      <p:pic>
        <p:nvPicPr>
          <p:cNvPr id="117" name="Picture 116" descr="volume"/>
          <p:cNvPicPr>
            <a:picLocks noChangeAspect="1" noChangeArrowheads="1"/>
          </p:cNvPicPr>
          <p:nvPr/>
        </p:nvPicPr>
        <p:blipFill>
          <a:blip r:embed="rId2">
            <a:grayscl/>
          </a:blip>
          <a:srcRect/>
          <a:stretch>
            <a:fillRect/>
          </a:stretch>
        </p:blipFill>
        <p:spPr bwMode="auto">
          <a:xfrm>
            <a:off x="3451412" y="4030647"/>
            <a:ext cx="368102" cy="397574"/>
          </a:xfrm>
          <a:prstGeom prst="rect">
            <a:avLst/>
          </a:prstGeom>
          <a:noFill/>
        </p:spPr>
      </p:pic>
      <p:pic>
        <p:nvPicPr>
          <p:cNvPr id="118" name="Picture 117" descr="volume"/>
          <p:cNvPicPr>
            <a:picLocks noChangeAspect="1" noChangeArrowheads="1"/>
          </p:cNvPicPr>
          <p:nvPr/>
        </p:nvPicPr>
        <p:blipFill>
          <a:blip r:embed="rId2">
            <a:grayscl/>
          </a:blip>
          <a:srcRect/>
          <a:stretch>
            <a:fillRect/>
          </a:stretch>
        </p:blipFill>
        <p:spPr bwMode="auto">
          <a:xfrm>
            <a:off x="3451412" y="4777262"/>
            <a:ext cx="368102" cy="397574"/>
          </a:xfrm>
          <a:prstGeom prst="rect">
            <a:avLst/>
          </a:prstGeom>
          <a:noFill/>
        </p:spPr>
      </p:pic>
      <p:cxnSp>
        <p:nvCxnSpPr>
          <p:cNvPr id="119" name="Straight Connector 118"/>
          <p:cNvCxnSpPr/>
          <p:nvPr/>
        </p:nvCxnSpPr>
        <p:spPr>
          <a:xfrm>
            <a:off x="3126437" y="4147515"/>
            <a:ext cx="0" cy="686999"/>
          </a:xfrm>
          <a:prstGeom prst="line">
            <a:avLst/>
          </a:prstGeom>
          <a:noFill/>
          <a:ln w="25400" cap="flat" cmpd="sng" algn="ctr">
            <a:solidFill>
              <a:srgbClr val="808080"/>
            </a:solidFill>
            <a:prstDash val="sysDot"/>
          </a:ln>
          <a:effectLst/>
        </p:spPr>
      </p:cxnSp>
      <p:cxnSp>
        <p:nvCxnSpPr>
          <p:cNvPr id="120" name="Elbow Connector 119"/>
          <p:cNvCxnSpPr/>
          <p:nvPr/>
        </p:nvCxnSpPr>
        <p:spPr>
          <a:xfrm rot="16200000" flipH="1">
            <a:off x="3159609" y="4629594"/>
            <a:ext cx="233730" cy="300073"/>
          </a:xfrm>
          <a:prstGeom prst="bentConnector2">
            <a:avLst/>
          </a:prstGeom>
          <a:noFill/>
          <a:ln w="25400" cap="flat" cmpd="sng" algn="ctr">
            <a:solidFill>
              <a:srgbClr val="808080"/>
            </a:solidFill>
            <a:prstDash val="solid"/>
            <a:tailEnd type="arrow"/>
          </a:ln>
          <a:effectLst/>
        </p:spPr>
      </p:cxnSp>
      <p:sp>
        <p:nvSpPr>
          <p:cNvPr id="121" name="Rectangle 120"/>
          <p:cNvSpPr/>
          <p:nvPr/>
        </p:nvSpPr>
        <p:spPr>
          <a:xfrm>
            <a:off x="3748811" y="4087087"/>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1</a:t>
            </a:r>
            <a:endParaRPr lang="en-US" sz="800" b="1" dirty="0">
              <a:solidFill>
                <a:srgbClr val="000000"/>
              </a:solidFill>
              <a:latin typeface="Verdana" pitchFamily="34" charset="0"/>
            </a:endParaRPr>
          </a:p>
        </p:txBody>
      </p:sp>
      <p:sp>
        <p:nvSpPr>
          <p:cNvPr id="122" name="Rectangle 121"/>
          <p:cNvSpPr/>
          <p:nvPr/>
        </p:nvSpPr>
        <p:spPr>
          <a:xfrm>
            <a:off x="3748811" y="4849302"/>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n</a:t>
            </a:r>
            <a:endParaRPr lang="en-US" sz="800" b="1" dirty="0">
              <a:solidFill>
                <a:srgbClr val="000000"/>
              </a:solidFill>
              <a:latin typeface="Verdana" pitchFamily="34" charset="0"/>
            </a:endParaRPr>
          </a:p>
        </p:txBody>
      </p:sp>
      <p:sp>
        <p:nvSpPr>
          <p:cNvPr id="123" name="Rectangle 122"/>
          <p:cNvSpPr/>
          <p:nvPr/>
        </p:nvSpPr>
        <p:spPr>
          <a:xfrm>
            <a:off x="2861608" y="3519475"/>
            <a:ext cx="1772026" cy="1712610"/>
          </a:xfrm>
          <a:prstGeom prst="rect">
            <a:avLst/>
          </a:prstGeom>
          <a:no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24" name="TextBox 123"/>
          <p:cNvSpPr txBox="1"/>
          <p:nvPr/>
        </p:nvSpPr>
        <p:spPr>
          <a:xfrm>
            <a:off x="2705231" y="3348186"/>
            <a:ext cx="1077538" cy="215444"/>
          </a:xfrm>
          <a:prstGeom prst="rect">
            <a:avLst/>
          </a:prstGeom>
          <a:noFill/>
        </p:spPr>
        <p:txBody>
          <a:bodyPr wrap="none" rtlCol="0">
            <a:spAutoFit/>
          </a:bodyPr>
          <a:lstStyle/>
          <a:p>
            <a:pPr algn="ctr"/>
            <a:r>
              <a:rPr lang="en-US" sz="800" b="1" dirty="0" smtClean="0">
                <a:solidFill>
                  <a:srgbClr val="000000"/>
                </a:solidFill>
                <a:latin typeface="Verdana" pitchFamily="34" charset="0"/>
              </a:rPr>
              <a:t>Storage Node 1</a:t>
            </a:r>
          </a:p>
        </p:txBody>
      </p:sp>
      <p:sp>
        <p:nvSpPr>
          <p:cNvPr id="125" name="AutoShape 23"/>
          <p:cNvSpPr>
            <a:spLocks noChangeArrowheads="1"/>
          </p:cNvSpPr>
          <p:nvPr/>
        </p:nvSpPr>
        <p:spPr bwMode="auto">
          <a:xfrm>
            <a:off x="3819520" y="3627278"/>
            <a:ext cx="750099" cy="286505"/>
          </a:xfrm>
          <a:prstGeom prst="roundRect">
            <a:avLst>
              <a:gd name="adj" fmla="val 4144"/>
            </a:avLst>
          </a:prstGeom>
          <a:solidFill>
            <a:srgbClr val="808080">
              <a:lumMod val="20000"/>
              <a:lumOff val="80000"/>
            </a:srgbClr>
          </a:solidFill>
          <a:ln w="28575">
            <a:solidFill>
              <a:srgbClr val="808080">
                <a:lumMod val="20000"/>
                <a:lumOff val="8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Agent</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grpSp>
        <p:nvGrpSpPr>
          <p:cNvPr id="2" name="Group 1"/>
          <p:cNvGrpSpPr/>
          <p:nvPr/>
        </p:nvGrpSpPr>
        <p:grpSpPr>
          <a:xfrm>
            <a:off x="5428933" y="3342840"/>
            <a:ext cx="1996383" cy="1883899"/>
            <a:chOff x="6388436" y="3400942"/>
            <a:chExt cx="1996383" cy="1883899"/>
          </a:xfrm>
        </p:grpSpPr>
        <p:sp>
          <p:nvSpPr>
            <p:cNvPr id="126" name="AutoShape 23"/>
            <p:cNvSpPr>
              <a:spLocks noChangeArrowheads="1"/>
            </p:cNvSpPr>
            <p:nvPr/>
          </p:nvSpPr>
          <p:spPr bwMode="auto">
            <a:xfrm>
              <a:off x="6638578" y="3680033"/>
              <a:ext cx="750099" cy="286505"/>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Daemon</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cxnSp>
          <p:nvCxnSpPr>
            <p:cNvPr id="127" name="Elbow Connector 126"/>
            <p:cNvCxnSpPr/>
            <p:nvPr/>
          </p:nvCxnSpPr>
          <p:spPr>
            <a:xfrm rot="16200000" flipH="1">
              <a:off x="6842816" y="3933367"/>
              <a:ext cx="233730" cy="300073"/>
            </a:xfrm>
            <a:prstGeom prst="bentConnector2">
              <a:avLst/>
            </a:prstGeom>
            <a:noFill/>
            <a:ln w="25400" cap="flat" cmpd="sng" algn="ctr">
              <a:solidFill>
                <a:srgbClr val="808080"/>
              </a:solidFill>
              <a:prstDash val="solid"/>
              <a:tailEnd type="arrow"/>
            </a:ln>
            <a:effectLst/>
          </p:spPr>
        </p:cxnSp>
        <p:pic>
          <p:nvPicPr>
            <p:cNvPr id="128" name="Picture 127" descr="volume"/>
            <p:cNvPicPr>
              <a:picLocks noChangeAspect="1" noChangeArrowheads="1"/>
            </p:cNvPicPr>
            <p:nvPr/>
          </p:nvPicPr>
          <p:blipFill>
            <a:blip r:embed="rId2">
              <a:grayscl/>
            </a:blip>
            <a:srcRect/>
            <a:stretch>
              <a:fillRect/>
            </a:stretch>
          </p:blipFill>
          <p:spPr bwMode="auto">
            <a:xfrm>
              <a:off x="7134619" y="4083403"/>
              <a:ext cx="368102" cy="397574"/>
            </a:xfrm>
            <a:prstGeom prst="rect">
              <a:avLst/>
            </a:prstGeom>
            <a:noFill/>
          </p:spPr>
        </p:pic>
        <p:pic>
          <p:nvPicPr>
            <p:cNvPr id="129" name="Picture 128" descr="volume"/>
            <p:cNvPicPr>
              <a:picLocks noChangeAspect="1" noChangeArrowheads="1"/>
            </p:cNvPicPr>
            <p:nvPr/>
          </p:nvPicPr>
          <p:blipFill>
            <a:blip r:embed="rId2">
              <a:grayscl/>
            </a:blip>
            <a:srcRect/>
            <a:stretch>
              <a:fillRect/>
            </a:stretch>
          </p:blipFill>
          <p:spPr bwMode="auto">
            <a:xfrm>
              <a:off x="7134619" y="4830018"/>
              <a:ext cx="368102" cy="397574"/>
            </a:xfrm>
            <a:prstGeom prst="rect">
              <a:avLst/>
            </a:prstGeom>
            <a:noFill/>
          </p:spPr>
        </p:pic>
        <p:cxnSp>
          <p:nvCxnSpPr>
            <p:cNvPr id="130" name="Straight Connector 129"/>
            <p:cNvCxnSpPr/>
            <p:nvPr/>
          </p:nvCxnSpPr>
          <p:spPr>
            <a:xfrm>
              <a:off x="6809644" y="4200268"/>
              <a:ext cx="0" cy="686999"/>
            </a:xfrm>
            <a:prstGeom prst="line">
              <a:avLst/>
            </a:prstGeom>
            <a:noFill/>
            <a:ln w="25400" cap="flat" cmpd="sng" algn="ctr">
              <a:solidFill>
                <a:srgbClr val="808080"/>
              </a:solidFill>
              <a:prstDash val="sysDot"/>
            </a:ln>
            <a:effectLst/>
          </p:spPr>
        </p:cxnSp>
        <p:cxnSp>
          <p:nvCxnSpPr>
            <p:cNvPr id="131" name="Elbow Connector 130"/>
            <p:cNvCxnSpPr/>
            <p:nvPr/>
          </p:nvCxnSpPr>
          <p:spPr>
            <a:xfrm rot="16200000" flipH="1">
              <a:off x="6842816" y="4682347"/>
              <a:ext cx="233730" cy="300073"/>
            </a:xfrm>
            <a:prstGeom prst="bentConnector2">
              <a:avLst/>
            </a:prstGeom>
            <a:noFill/>
            <a:ln w="25400" cap="flat" cmpd="sng" algn="ctr">
              <a:solidFill>
                <a:srgbClr val="808080"/>
              </a:solidFill>
              <a:prstDash val="solid"/>
              <a:tailEnd type="arrow"/>
            </a:ln>
            <a:effectLst/>
          </p:spPr>
        </p:cxnSp>
        <p:sp>
          <p:nvSpPr>
            <p:cNvPr id="132" name="Rectangle 131"/>
            <p:cNvSpPr/>
            <p:nvPr/>
          </p:nvSpPr>
          <p:spPr>
            <a:xfrm>
              <a:off x="7432012" y="4139843"/>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1</a:t>
              </a:r>
              <a:endParaRPr lang="en-US" sz="800" b="1" dirty="0">
                <a:solidFill>
                  <a:srgbClr val="000000"/>
                </a:solidFill>
                <a:latin typeface="Verdana" pitchFamily="34" charset="0"/>
              </a:endParaRPr>
            </a:p>
          </p:txBody>
        </p:sp>
        <p:sp>
          <p:nvSpPr>
            <p:cNvPr id="133" name="Rectangle 132"/>
            <p:cNvSpPr/>
            <p:nvPr/>
          </p:nvSpPr>
          <p:spPr>
            <a:xfrm>
              <a:off x="7432012" y="4902058"/>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n</a:t>
              </a:r>
              <a:endParaRPr lang="en-US" sz="800" b="1" dirty="0">
                <a:solidFill>
                  <a:srgbClr val="000000"/>
                </a:solidFill>
                <a:latin typeface="Verdana" pitchFamily="34" charset="0"/>
              </a:endParaRPr>
            </a:p>
          </p:txBody>
        </p:sp>
        <p:sp>
          <p:nvSpPr>
            <p:cNvPr id="134" name="Rectangle 133"/>
            <p:cNvSpPr/>
            <p:nvPr/>
          </p:nvSpPr>
          <p:spPr>
            <a:xfrm>
              <a:off x="6544815" y="3572231"/>
              <a:ext cx="1772026" cy="1712610"/>
            </a:xfrm>
            <a:prstGeom prst="rect">
              <a:avLst/>
            </a:prstGeom>
            <a:no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5" name="TextBox 134"/>
            <p:cNvSpPr txBox="1"/>
            <p:nvPr/>
          </p:nvSpPr>
          <p:spPr>
            <a:xfrm>
              <a:off x="6388436" y="3400942"/>
              <a:ext cx="1077538" cy="215444"/>
            </a:xfrm>
            <a:prstGeom prst="rect">
              <a:avLst/>
            </a:prstGeom>
            <a:noFill/>
          </p:spPr>
          <p:txBody>
            <a:bodyPr wrap="none" rtlCol="0">
              <a:spAutoFit/>
            </a:bodyPr>
            <a:lstStyle/>
            <a:p>
              <a:pPr algn="ctr"/>
              <a:r>
                <a:rPr lang="en-US" sz="800" b="1" dirty="0" smtClean="0">
                  <a:solidFill>
                    <a:srgbClr val="000000"/>
                  </a:solidFill>
                  <a:latin typeface="Verdana" pitchFamily="34" charset="0"/>
                </a:rPr>
                <a:t>Storage Node n</a:t>
              </a:r>
            </a:p>
          </p:txBody>
        </p:sp>
        <p:sp>
          <p:nvSpPr>
            <p:cNvPr id="136" name="AutoShape 23"/>
            <p:cNvSpPr>
              <a:spLocks noChangeArrowheads="1"/>
            </p:cNvSpPr>
            <p:nvPr/>
          </p:nvSpPr>
          <p:spPr bwMode="auto">
            <a:xfrm>
              <a:off x="7502721" y="3680033"/>
              <a:ext cx="750099" cy="286505"/>
            </a:xfrm>
            <a:prstGeom prst="roundRect">
              <a:avLst>
                <a:gd name="adj" fmla="val 4144"/>
              </a:avLst>
            </a:prstGeom>
            <a:solidFill>
              <a:srgbClr val="808080">
                <a:lumMod val="20000"/>
                <a:lumOff val="80000"/>
              </a:srgbClr>
            </a:solidFill>
            <a:ln w="28575">
              <a:solidFill>
                <a:srgbClr val="808080">
                  <a:lumMod val="20000"/>
                  <a:lumOff val="8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Agent</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grpSp>
      <p:cxnSp>
        <p:nvCxnSpPr>
          <p:cNvPr id="137" name="Straight Connector 136"/>
          <p:cNvCxnSpPr/>
          <p:nvPr/>
        </p:nvCxnSpPr>
        <p:spPr>
          <a:xfrm flipV="1">
            <a:off x="4692611" y="4370434"/>
            <a:ext cx="596281" cy="5346"/>
          </a:xfrm>
          <a:prstGeom prst="line">
            <a:avLst/>
          </a:prstGeom>
          <a:noFill/>
          <a:ln w="25400" cap="flat" cmpd="sng" algn="ctr">
            <a:solidFill>
              <a:srgbClr val="000000"/>
            </a:solidFill>
            <a:prstDash val="dash"/>
          </a:ln>
          <a:effectLst/>
        </p:spPr>
      </p:cxnSp>
      <p:grpSp>
        <p:nvGrpSpPr>
          <p:cNvPr id="138" name="Group 137"/>
          <p:cNvGrpSpPr/>
          <p:nvPr/>
        </p:nvGrpSpPr>
        <p:grpSpPr>
          <a:xfrm>
            <a:off x="2460368" y="1946495"/>
            <a:ext cx="2443741" cy="1087749"/>
            <a:chOff x="35496" y="2636912"/>
            <a:chExt cx="2664296" cy="1368152"/>
          </a:xfrm>
        </p:grpSpPr>
        <p:sp>
          <p:nvSpPr>
            <p:cNvPr id="139" name="Oval 138"/>
            <p:cNvSpPr/>
            <p:nvPr/>
          </p:nvSpPr>
          <p:spPr>
            <a:xfrm>
              <a:off x="35496" y="2636912"/>
              <a:ext cx="2664296" cy="1368152"/>
            </a:xfrm>
            <a:prstGeom prst="ellipse">
              <a:avLst/>
            </a:prstGeom>
            <a:solidFill>
              <a:srgbClr val="FFFFFF"/>
            </a:solid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40" name="Group 139"/>
            <p:cNvGrpSpPr/>
            <p:nvPr/>
          </p:nvGrpSpPr>
          <p:grpSpPr>
            <a:xfrm>
              <a:off x="251520" y="2708920"/>
              <a:ext cx="2292896" cy="1186489"/>
              <a:chOff x="4139952" y="1628800"/>
              <a:chExt cx="2292896" cy="1186489"/>
            </a:xfrm>
          </p:grpSpPr>
          <p:pic>
            <p:nvPicPr>
              <p:cNvPr id="141" name="Picture 17" descr="volume"/>
              <p:cNvPicPr>
                <a:picLocks noChangeAspect="1" noChangeArrowheads="1"/>
              </p:cNvPicPr>
              <p:nvPr/>
            </p:nvPicPr>
            <p:blipFill>
              <a:blip r:embed="rId2">
                <a:grayscl/>
              </a:blip>
              <a:srcRect/>
              <a:stretch>
                <a:fillRect/>
              </a:stretch>
            </p:blipFill>
            <p:spPr bwMode="auto">
              <a:xfrm>
                <a:off x="4139952" y="2132856"/>
                <a:ext cx="420688" cy="407458"/>
              </a:xfrm>
              <a:prstGeom prst="rect">
                <a:avLst/>
              </a:prstGeom>
              <a:noFill/>
            </p:spPr>
          </p:pic>
          <p:pic>
            <p:nvPicPr>
              <p:cNvPr id="142" name="Picture 17" descr="volume"/>
              <p:cNvPicPr>
                <a:picLocks noChangeAspect="1" noChangeArrowheads="1"/>
              </p:cNvPicPr>
              <p:nvPr/>
            </p:nvPicPr>
            <p:blipFill>
              <a:blip r:embed="rId2">
                <a:grayscl/>
              </a:blip>
              <a:srcRect/>
              <a:stretch>
                <a:fillRect/>
              </a:stretch>
            </p:blipFill>
            <p:spPr bwMode="auto">
              <a:xfrm>
                <a:off x="5076056" y="1628800"/>
                <a:ext cx="420688" cy="407458"/>
              </a:xfrm>
              <a:prstGeom prst="rect">
                <a:avLst/>
              </a:prstGeom>
              <a:noFill/>
            </p:spPr>
          </p:pic>
          <p:pic>
            <p:nvPicPr>
              <p:cNvPr id="143" name="Picture 17" descr="volume"/>
              <p:cNvPicPr>
                <a:picLocks noChangeAspect="1" noChangeArrowheads="1"/>
              </p:cNvPicPr>
              <p:nvPr/>
            </p:nvPicPr>
            <p:blipFill>
              <a:blip r:embed="rId2">
                <a:grayscl/>
              </a:blip>
              <a:srcRect/>
              <a:stretch>
                <a:fillRect/>
              </a:stretch>
            </p:blipFill>
            <p:spPr bwMode="auto">
              <a:xfrm>
                <a:off x="6012160" y="2132856"/>
                <a:ext cx="420688" cy="407458"/>
              </a:xfrm>
              <a:prstGeom prst="rect">
                <a:avLst/>
              </a:prstGeom>
              <a:noFill/>
            </p:spPr>
          </p:pic>
          <p:sp>
            <p:nvSpPr>
              <p:cNvPr id="144" name="Line 22"/>
              <p:cNvSpPr>
                <a:spLocks noChangeShapeType="1"/>
              </p:cNvSpPr>
              <p:nvPr/>
            </p:nvSpPr>
            <p:spPr bwMode="auto">
              <a:xfrm flipV="1">
                <a:off x="4572000" y="1869440"/>
                <a:ext cx="497840" cy="335424"/>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5" name="Line 22"/>
              <p:cNvSpPr>
                <a:spLocks noChangeShapeType="1"/>
              </p:cNvSpPr>
              <p:nvPr/>
            </p:nvSpPr>
            <p:spPr bwMode="auto">
              <a:xfrm>
                <a:off x="5536584" y="1892799"/>
                <a:ext cx="475576" cy="31206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6" name="Line 22"/>
              <p:cNvSpPr>
                <a:spLocks noChangeShapeType="1"/>
              </p:cNvSpPr>
              <p:nvPr/>
            </p:nvSpPr>
            <p:spPr bwMode="auto">
              <a:xfrm>
                <a:off x="4572000" y="2348879"/>
                <a:ext cx="1440160" cy="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7" name="TextBox 146"/>
              <p:cNvSpPr txBox="1"/>
              <p:nvPr/>
            </p:nvSpPr>
            <p:spPr>
              <a:xfrm>
                <a:off x="4278251" y="2544307"/>
                <a:ext cx="2027656" cy="27098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Distributed Metadata Store 1</a:t>
                </a:r>
              </a:p>
            </p:txBody>
          </p:sp>
        </p:grpSp>
      </p:grpSp>
      <p:sp>
        <p:nvSpPr>
          <p:cNvPr id="148" name="Oval 147"/>
          <p:cNvSpPr/>
          <p:nvPr/>
        </p:nvSpPr>
        <p:spPr>
          <a:xfrm>
            <a:off x="1772866" y="1087743"/>
            <a:ext cx="1974755" cy="3435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Client Daemon</a:t>
            </a:r>
            <a:r>
              <a:rPr kumimoji="0" lang="en-US" sz="1000" b="1" i="0" u="none" strike="noStrike" kern="0" cap="none" spc="0" normalizeH="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0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rgbClr val="000000"/>
                </a:solidFill>
                <a:latin typeface="Verdana" pitchFamily="34" charset="0"/>
                <a:ea typeface="Verdana" pitchFamily="34" charset="0"/>
                <a:cs typeface="Verdana" pitchFamily="34" charset="0"/>
              </a:rPr>
              <a:t>Cache Daemon 1</a:t>
            </a:r>
            <a:endParaRPr kumimoji="0" lang="nl-BE" sz="1000" b="1" i="0" u="none" strike="noStrike" kern="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
        <p:nvSpPr>
          <p:cNvPr id="149" name="Line 22"/>
          <p:cNvSpPr>
            <a:spLocks noChangeShapeType="1"/>
          </p:cNvSpPr>
          <p:nvPr/>
        </p:nvSpPr>
        <p:spPr bwMode="auto">
          <a:xfrm flipH="1" flipV="1">
            <a:off x="2838405" y="1431244"/>
            <a:ext cx="378042" cy="51525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cxnSp>
        <p:nvCxnSpPr>
          <p:cNvPr id="151" name="Straight Connector 150"/>
          <p:cNvCxnSpPr/>
          <p:nvPr/>
        </p:nvCxnSpPr>
        <p:spPr>
          <a:xfrm>
            <a:off x="3715261" y="1259495"/>
            <a:ext cx="1573631" cy="0"/>
          </a:xfrm>
          <a:prstGeom prst="line">
            <a:avLst/>
          </a:prstGeom>
          <a:noFill/>
          <a:ln w="25400" cap="flat" cmpd="sng" algn="ctr">
            <a:solidFill>
              <a:srgbClr val="808080"/>
            </a:solidFill>
            <a:prstDash val="sysDot"/>
          </a:ln>
          <a:effectLst/>
        </p:spPr>
      </p:cxnSp>
      <p:grpSp>
        <p:nvGrpSpPr>
          <p:cNvPr id="152" name="Group 151"/>
          <p:cNvGrpSpPr/>
          <p:nvPr/>
        </p:nvGrpSpPr>
        <p:grpSpPr>
          <a:xfrm>
            <a:off x="4995046" y="1889245"/>
            <a:ext cx="2331259" cy="1087749"/>
            <a:chOff x="35496" y="2636912"/>
            <a:chExt cx="2664296" cy="1368152"/>
          </a:xfrm>
        </p:grpSpPr>
        <p:sp>
          <p:nvSpPr>
            <p:cNvPr id="153" name="Oval 152"/>
            <p:cNvSpPr/>
            <p:nvPr/>
          </p:nvSpPr>
          <p:spPr>
            <a:xfrm>
              <a:off x="35496" y="2636912"/>
              <a:ext cx="2664296" cy="1368152"/>
            </a:xfrm>
            <a:prstGeom prst="ellipse">
              <a:avLst/>
            </a:prstGeom>
            <a:solidFill>
              <a:srgbClr val="FFFFFF"/>
            </a:solid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54" name="Group 153"/>
            <p:cNvGrpSpPr/>
            <p:nvPr/>
          </p:nvGrpSpPr>
          <p:grpSpPr>
            <a:xfrm>
              <a:off x="251520" y="2708920"/>
              <a:ext cx="2292896" cy="1186489"/>
              <a:chOff x="4139952" y="1628800"/>
              <a:chExt cx="2292896" cy="1186489"/>
            </a:xfrm>
          </p:grpSpPr>
          <p:pic>
            <p:nvPicPr>
              <p:cNvPr id="155" name="Picture 17" descr="volume"/>
              <p:cNvPicPr>
                <a:picLocks noChangeAspect="1" noChangeArrowheads="1"/>
              </p:cNvPicPr>
              <p:nvPr/>
            </p:nvPicPr>
            <p:blipFill>
              <a:blip r:embed="rId2">
                <a:grayscl/>
              </a:blip>
              <a:srcRect/>
              <a:stretch>
                <a:fillRect/>
              </a:stretch>
            </p:blipFill>
            <p:spPr bwMode="auto">
              <a:xfrm>
                <a:off x="4139952" y="2132856"/>
                <a:ext cx="420688" cy="407458"/>
              </a:xfrm>
              <a:prstGeom prst="rect">
                <a:avLst/>
              </a:prstGeom>
              <a:noFill/>
            </p:spPr>
          </p:pic>
          <p:pic>
            <p:nvPicPr>
              <p:cNvPr id="156" name="Picture 17" descr="volume"/>
              <p:cNvPicPr>
                <a:picLocks noChangeAspect="1" noChangeArrowheads="1"/>
              </p:cNvPicPr>
              <p:nvPr/>
            </p:nvPicPr>
            <p:blipFill>
              <a:blip r:embed="rId2">
                <a:grayscl/>
              </a:blip>
              <a:srcRect/>
              <a:stretch>
                <a:fillRect/>
              </a:stretch>
            </p:blipFill>
            <p:spPr bwMode="auto">
              <a:xfrm>
                <a:off x="5076056" y="1628800"/>
                <a:ext cx="420688" cy="407458"/>
              </a:xfrm>
              <a:prstGeom prst="rect">
                <a:avLst/>
              </a:prstGeom>
              <a:noFill/>
            </p:spPr>
          </p:pic>
          <p:pic>
            <p:nvPicPr>
              <p:cNvPr id="157" name="Picture 17" descr="volume"/>
              <p:cNvPicPr>
                <a:picLocks noChangeAspect="1" noChangeArrowheads="1"/>
              </p:cNvPicPr>
              <p:nvPr/>
            </p:nvPicPr>
            <p:blipFill>
              <a:blip r:embed="rId2">
                <a:grayscl/>
              </a:blip>
              <a:srcRect/>
              <a:stretch>
                <a:fillRect/>
              </a:stretch>
            </p:blipFill>
            <p:spPr bwMode="auto">
              <a:xfrm>
                <a:off x="6012160" y="2132856"/>
                <a:ext cx="420688" cy="407458"/>
              </a:xfrm>
              <a:prstGeom prst="rect">
                <a:avLst/>
              </a:prstGeom>
              <a:noFill/>
            </p:spPr>
          </p:pic>
          <p:sp>
            <p:nvSpPr>
              <p:cNvPr id="158" name="Line 22"/>
              <p:cNvSpPr>
                <a:spLocks noChangeShapeType="1"/>
              </p:cNvSpPr>
              <p:nvPr/>
            </p:nvSpPr>
            <p:spPr bwMode="auto">
              <a:xfrm flipV="1">
                <a:off x="4572000" y="1869440"/>
                <a:ext cx="497840" cy="335424"/>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9" name="Line 22"/>
              <p:cNvSpPr>
                <a:spLocks noChangeShapeType="1"/>
              </p:cNvSpPr>
              <p:nvPr/>
            </p:nvSpPr>
            <p:spPr bwMode="auto">
              <a:xfrm>
                <a:off x="5536584" y="1892799"/>
                <a:ext cx="475576" cy="31206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0" name="Line 22"/>
              <p:cNvSpPr>
                <a:spLocks noChangeShapeType="1"/>
              </p:cNvSpPr>
              <p:nvPr/>
            </p:nvSpPr>
            <p:spPr bwMode="auto">
              <a:xfrm>
                <a:off x="4572000" y="2348879"/>
                <a:ext cx="1440160" cy="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1" name="TextBox 160"/>
              <p:cNvSpPr txBox="1"/>
              <p:nvPr/>
            </p:nvSpPr>
            <p:spPr>
              <a:xfrm>
                <a:off x="4265689" y="2544307"/>
                <a:ext cx="2125489" cy="27098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Distributed Metadata Store n</a:t>
                </a:r>
              </a:p>
            </p:txBody>
          </p:sp>
        </p:grpSp>
      </p:grpSp>
      <p:sp>
        <p:nvSpPr>
          <p:cNvPr id="164" name="Rectangle 163"/>
          <p:cNvSpPr/>
          <p:nvPr/>
        </p:nvSpPr>
        <p:spPr>
          <a:xfrm>
            <a:off x="107504" y="5305772"/>
            <a:ext cx="4194466" cy="215444"/>
          </a:xfrm>
          <a:prstGeom prst="rect">
            <a:avLst/>
          </a:prstGeom>
        </p:spPr>
        <p:txBody>
          <a:bodyPr wrap="square">
            <a:spAutoFit/>
          </a:bodyPr>
          <a:lstStyle/>
          <a:p>
            <a:pPr algn="ctr"/>
            <a:r>
              <a:rPr lang="en-US" sz="800" i="1" dirty="0" smtClean="0">
                <a:solidFill>
                  <a:srgbClr val="000000"/>
                </a:solidFill>
                <a:latin typeface="Verdana" pitchFamily="34" charset="0"/>
              </a:rPr>
              <a:t>* 1 Blockstore = storage space on 1 physical disk</a:t>
            </a:r>
            <a:endParaRPr lang="en-US" sz="800" i="1" dirty="0">
              <a:solidFill>
                <a:srgbClr val="000000"/>
              </a:solidFill>
              <a:latin typeface="Verdana" pitchFamily="34" charset="0"/>
            </a:endParaRPr>
          </a:p>
        </p:txBody>
      </p:sp>
      <p:cxnSp>
        <p:nvCxnSpPr>
          <p:cNvPr id="165" name="Straight Connector 164"/>
          <p:cNvCxnSpPr/>
          <p:nvPr/>
        </p:nvCxnSpPr>
        <p:spPr>
          <a:xfrm>
            <a:off x="107504" y="3217540"/>
            <a:ext cx="8928992" cy="72008"/>
          </a:xfrm>
          <a:prstGeom prst="line">
            <a:avLst/>
          </a:prstGeom>
          <a:noFill/>
          <a:ln w="25400" cap="flat" cmpd="sng" algn="ctr">
            <a:solidFill>
              <a:schemeClr val="accent6">
                <a:lumMod val="50000"/>
              </a:schemeClr>
            </a:solidFill>
            <a:prstDash val="sysDot"/>
          </a:ln>
          <a:effectLst/>
        </p:spPr>
      </p:cxnSp>
      <p:sp>
        <p:nvSpPr>
          <p:cNvPr id="167" name="Rounded Rectangle 109"/>
          <p:cNvSpPr>
            <a:spLocks noChangeArrowheads="1"/>
          </p:cNvSpPr>
          <p:nvPr/>
        </p:nvSpPr>
        <p:spPr bwMode="auto">
          <a:xfrm>
            <a:off x="7537435" y="1076267"/>
            <a:ext cx="467544" cy="2160240"/>
          </a:xfrm>
          <a:prstGeom prst="roundRect">
            <a:avLst>
              <a:gd name="adj" fmla="val 16667"/>
            </a:avLst>
          </a:prstGeom>
          <a:solidFill>
            <a:schemeClr val="accent6">
              <a:lumMod val="75000"/>
            </a:schemeClr>
          </a:solidFill>
          <a:ln w="9525">
            <a:solidFill>
              <a:schemeClr val="tx1"/>
            </a:solidFill>
            <a:round/>
            <a:headEnd/>
            <a:tailEnd/>
          </a:ln>
        </p:spPr>
        <p:txBody>
          <a:bodyPr vert="vert"/>
          <a:lstStyle/>
          <a:p>
            <a:pPr algn="ctr" defTabSz="457200">
              <a:buClr>
                <a:srgbClr val="000000"/>
              </a:buClr>
              <a:buSzPct val="100000"/>
              <a:buFont typeface="Times New Roman" charset="0"/>
              <a:buNone/>
              <a:defRPr/>
            </a:pPr>
            <a:r>
              <a:rPr lang="en-US" sz="1100" dirty="0" smtClean="0">
                <a:latin typeface="Verdana" charset="0"/>
                <a:ea typeface="DejaVu Sans" charset="0"/>
              </a:rPr>
              <a:t>CONTROLLER NODE</a:t>
            </a:r>
            <a:endParaRPr lang="en-US" sz="1100" dirty="0">
              <a:latin typeface="Verdana" charset="0"/>
              <a:ea typeface="DejaVu Sans" charset="0"/>
            </a:endParaRPr>
          </a:p>
        </p:txBody>
      </p:sp>
      <p:sp>
        <p:nvSpPr>
          <p:cNvPr id="168" name="Rounded Rectangle 109"/>
          <p:cNvSpPr>
            <a:spLocks noChangeArrowheads="1"/>
          </p:cNvSpPr>
          <p:nvPr/>
        </p:nvSpPr>
        <p:spPr bwMode="auto">
          <a:xfrm>
            <a:off x="7537435" y="3303451"/>
            <a:ext cx="467544" cy="2160240"/>
          </a:xfrm>
          <a:prstGeom prst="roundRect">
            <a:avLst>
              <a:gd name="adj" fmla="val 16667"/>
            </a:avLst>
          </a:prstGeom>
          <a:solidFill>
            <a:schemeClr val="accent6">
              <a:lumMod val="75000"/>
            </a:schemeClr>
          </a:solidFill>
          <a:ln w="9525">
            <a:solidFill>
              <a:schemeClr val="tx1"/>
            </a:solidFill>
            <a:round/>
            <a:headEnd/>
            <a:tailEnd/>
          </a:ln>
        </p:spPr>
        <p:txBody>
          <a:bodyPr vert="vert"/>
          <a:lstStyle/>
          <a:p>
            <a:pPr algn="ctr" defTabSz="457200">
              <a:buClr>
                <a:srgbClr val="000000"/>
              </a:buClr>
              <a:buSzPct val="100000"/>
              <a:buFont typeface="Times New Roman" charset="0"/>
              <a:buNone/>
              <a:defRPr/>
            </a:pPr>
            <a:r>
              <a:rPr lang="en-US" sz="1100" dirty="0" smtClean="0">
                <a:latin typeface="Verdana" charset="0"/>
                <a:ea typeface="DejaVu Sans" charset="0"/>
              </a:rPr>
              <a:t>STORAGE NODE</a:t>
            </a:r>
            <a:endParaRPr lang="en-US" sz="1100" dirty="0">
              <a:latin typeface="Verdana" charset="0"/>
              <a:ea typeface="DejaVu Sans" charset="0"/>
            </a:endParaRPr>
          </a:p>
        </p:txBody>
      </p:sp>
      <p:sp>
        <p:nvSpPr>
          <p:cNvPr id="63" name="Line 22"/>
          <p:cNvSpPr>
            <a:spLocks noChangeShapeType="1"/>
          </p:cNvSpPr>
          <p:nvPr/>
        </p:nvSpPr>
        <p:spPr bwMode="auto">
          <a:xfrm flipH="1" flipV="1">
            <a:off x="6150214" y="1465895"/>
            <a:ext cx="0" cy="363264"/>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16</a:t>
            </a:fld>
            <a:endParaRPr lang="en-US" dirty="0"/>
          </a:p>
        </p:txBody>
      </p:sp>
      <p:sp>
        <p:nvSpPr>
          <p:cNvPr id="66" name="Oval 65"/>
          <p:cNvSpPr/>
          <p:nvPr/>
        </p:nvSpPr>
        <p:spPr>
          <a:xfrm>
            <a:off x="5288892" y="1068393"/>
            <a:ext cx="1974755" cy="3435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Client Daemon</a:t>
            </a:r>
            <a:r>
              <a:rPr kumimoji="0" lang="en-US" sz="1000" b="1" i="0" u="none" strike="noStrike" kern="0" cap="none" spc="0" normalizeH="0" noProof="0" dirty="0" smtClean="0">
                <a:ln>
                  <a:noFill/>
                </a:ln>
                <a:solidFill>
                  <a:srgbClr val="000000"/>
                </a:solidFill>
                <a:effectLst/>
                <a:uLnTx/>
                <a:uFillTx/>
                <a:latin typeface="Verdana" pitchFamily="34" charset="0"/>
                <a:ea typeface="Verdana" pitchFamily="34" charset="0"/>
                <a:cs typeface="Verdana" pitchFamily="34" charset="0"/>
              </a:rPr>
              <a:t> </a:t>
            </a:r>
            <a:r>
              <a:rPr lang="en-US" sz="1000" b="1" kern="0" dirty="0">
                <a:solidFill>
                  <a:srgbClr val="000000"/>
                </a:solidFill>
                <a:latin typeface="Verdana" pitchFamily="34" charset="0"/>
                <a:ea typeface="Verdana" pitchFamily="34" charset="0"/>
                <a:cs typeface="Verdana" pitchFamily="34" charset="0"/>
              </a:rPr>
              <a:t>n</a:t>
            </a:r>
            <a:endParaRPr kumimoji="0" lang="en-US" sz="10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rgbClr val="000000"/>
                </a:solidFill>
                <a:latin typeface="Verdana" pitchFamily="34" charset="0"/>
                <a:ea typeface="Verdana" pitchFamily="34" charset="0"/>
                <a:cs typeface="Verdana" pitchFamily="34" charset="0"/>
              </a:rPr>
              <a:t>Cache Daemon n</a:t>
            </a:r>
            <a:endParaRPr kumimoji="0" lang="nl-BE" sz="1000" b="1" i="0" u="none" strike="noStrike" kern="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74621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DSS Architecture</a:t>
            </a:r>
            <a:endParaRPr lang="en-US" dirty="0"/>
          </a:p>
        </p:txBody>
      </p:sp>
      <p:sp>
        <p:nvSpPr>
          <p:cNvPr id="3" name="Content Placeholder 2"/>
          <p:cNvSpPr>
            <a:spLocks noGrp="1"/>
          </p:cNvSpPr>
          <p:nvPr>
            <p:ph idx="1"/>
          </p:nvPr>
        </p:nvSpPr>
        <p:spPr/>
        <p:txBody>
          <a:bodyPr>
            <a:noAutofit/>
          </a:bodyPr>
          <a:lstStyle/>
          <a:p>
            <a:pPr marL="0" indent="0">
              <a:buNone/>
            </a:pPr>
            <a:r>
              <a:rPr lang="en-US" sz="1200" b="1" dirty="0"/>
              <a:t>Client daemons</a:t>
            </a:r>
            <a:endParaRPr lang="en-US" sz="1200" b="1" dirty="0" smtClean="0"/>
          </a:p>
          <a:p>
            <a:r>
              <a:rPr lang="en-US" sz="1200" b="0" dirty="0" smtClean="0"/>
              <a:t>The DSS </a:t>
            </a:r>
            <a:r>
              <a:rPr lang="en-US" sz="1200" b="0" dirty="0"/>
              <a:t>Client </a:t>
            </a:r>
            <a:r>
              <a:rPr lang="en-US" sz="1200" b="0" dirty="0" smtClean="0"/>
              <a:t>daemon </a:t>
            </a:r>
            <a:r>
              <a:rPr lang="en-US" sz="1200" b="0" dirty="0"/>
              <a:t>is a service/process/daemon running on each </a:t>
            </a:r>
            <a:r>
              <a:rPr lang="en-US" sz="1200" b="0" dirty="0" smtClean="0"/>
              <a:t>controller node.</a:t>
            </a:r>
          </a:p>
          <a:p>
            <a:r>
              <a:rPr lang="en-US" sz="1200" b="0" dirty="0" smtClean="0"/>
              <a:t>Handles REST read, write, update, delete </a:t>
            </a:r>
            <a:r>
              <a:rPr lang="en-US" sz="1200" b="0" dirty="0"/>
              <a:t>requests for </a:t>
            </a:r>
            <a:r>
              <a:rPr lang="en-US" sz="1200" b="0" dirty="0" smtClean="0"/>
              <a:t>data.</a:t>
            </a:r>
          </a:p>
          <a:p>
            <a:r>
              <a:rPr lang="en-US" sz="1200" b="0" dirty="0" smtClean="0"/>
              <a:t>Encodes and decodes data as requested from applications external to the storage system.</a:t>
            </a:r>
          </a:p>
          <a:p>
            <a:r>
              <a:rPr lang="en-US" sz="1200" b="0" dirty="0" smtClean="0"/>
              <a:t>A single controller can have one or more client daemons running.</a:t>
            </a:r>
          </a:p>
          <a:p>
            <a:r>
              <a:rPr lang="en-US" sz="1200" b="0" dirty="0" smtClean="0"/>
              <a:t>Each client daemon has the same view of the underlying storage.</a:t>
            </a:r>
          </a:p>
          <a:p>
            <a:r>
              <a:rPr lang="en-US" sz="1200" b="0" dirty="0" smtClean="0"/>
              <a:t>Each client daemon listens for REST requests on all public networks, but on a unique port to that controller (8080, 8081, etc…).</a:t>
            </a:r>
          </a:p>
          <a:p>
            <a:r>
              <a:rPr lang="en-US" sz="1200" b="0" dirty="0" smtClean="0"/>
              <a:t>Each client daemon communicates internally on a unique port (23510, 23511, etc…).</a:t>
            </a:r>
          </a:p>
          <a:p>
            <a:pPr marL="0" indent="0">
              <a:buNone/>
            </a:pPr>
            <a:endParaRPr lang="en-US" sz="1200" dirty="0"/>
          </a:p>
          <a:p>
            <a:pPr marL="0" indent="0">
              <a:buNone/>
            </a:pPr>
            <a:r>
              <a:rPr lang="en-US" sz="1200" b="1" dirty="0"/>
              <a:t>Cache </a:t>
            </a:r>
            <a:r>
              <a:rPr lang="en-US" sz="1200" b="1" dirty="0" smtClean="0"/>
              <a:t>daemons</a:t>
            </a:r>
          </a:p>
          <a:p>
            <a:r>
              <a:rPr lang="en-US" sz="1200" b="0" dirty="0"/>
              <a:t>The DSS cache daemon is a service/process/daemon running on each controller node.</a:t>
            </a:r>
          </a:p>
          <a:p>
            <a:r>
              <a:rPr lang="en-US" sz="1200" b="0" dirty="0"/>
              <a:t>Caches superblocks (data) for frequently read objects.</a:t>
            </a:r>
          </a:p>
          <a:p>
            <a:r>
              <a:rPr lang="en-US" sz="1200" b="0" dirty="0"/>
              <a:t>Every cache daemon can read from any physical cache location.</a:t>
            </a:r>
          </a:p>
          <a:p>
            <a:r>
              <a:rPr lang="en-US" sz="1200" b="0" dirty="0"/>
              <a:t>The actual cache resides on one or more SSD on one or more </a:t>
            </a:r>
            <a:r>
              <a:rPr lang="en-US" sz="1200" b="0" dirty="0" smtClean="0"/>
              <a:t>controller and is configurable </a:t>
            </a:r>
            <a:r>
              <a:rPr lang="en-US" sz="1200" b="0" dirty="0"/>
              <a:t>in size.</a:t>
            </a:r>
          </a:p>
          <a:p>
            <a:r>
              <a:rPr lang="en-US" sz="1200" b="0" dirty="0"/>
              <a:t>The client daemon process will check for cached data from the cache daemons before requesting the data from backend storage</a:t>
            </a:r>
            <a:r>
              <a:rPr lang="en-US" sz="1200" b="0" dirty="0" smtClean="0"/>
              <a:t>.</a:t>
            </a:r>
            <a:endParaRPr lang="en-US" sz="1200" b="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17</a:t>
            </a:fld>
            <a:endParaRPr lang="en-US" dirty="0"/>
          </a:p>
        </p:txBody>
      </p:sp>
    </p:spTree>
    <p:extLst>
      <p:ext uri="{BB962C8B-B14F-4D97-AF65-F5344CB8AC3E}">
        <p14:creationId xmlns:p14="http://schemas.microsoft.com/office/powerpoint/2010/main" val="2107035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DSS Architecture</a:t>
            </a:r>
          </a:p>
        </p:txBody>
      </p:sp>
      <p:sp>
        <p:nvSpPr>
          <p:cNvPr id="3" name="Content Placeholder 2"/>
          <p:cNvSpPr>
            <a:spLocks noGrp="1"/>
          </p:cNvSpPr>
          <p:nvPr>
            <p:ph idx="1"/>
          </p:nvPr>
        </p:nvSpPr>
        <p:spPr/>
        <p:txBody>
          <a:bodyPr>
            <a:normAutofit/>
          </a:bodyPr>
          <a:lstStyle/>
          <a:p>
            <a:pPr marL="0" indent="0">
              <a:buNone/>
            </a:pPr>
            <a:r>
              <a:rPr lang="en-US" sz="1200" b="1" dirty="0"/>
              <a:t>Metadata stores</a:t>
            </a:r>
          </a:p>
          <a:p>
            <a:r>
              <a:rPr lang="en-US" sz="1200" b="0" dirty="0" smtClean="0"/>
              <a:t>A system of processes to store metadata of objects, superblocks, spreads, policies and namespaces.</a:t>
            </a:r>
          </a:p>
          <a:p>
            <a:r>
              <a:rPr lang="en-US" sz="1200" b="0" dirty="0" smtClean="0"/>
              <a:t>The underlying technology is the distributed key-value store </a:t>
            </a:r>
            <a:r>
              <a:rPr lang="en-US" sz="1200" b="0" dirty="0" err="1" smtClean="0"/>
              <a:t>arakoon</a:t>
            </a:r>
            <a:r>
              <a:rPr lang="en-US" sz="1200" b="0" dirty="0" smtClean="0"/>
              <a:t> (</a:t>
            </a:r>
            <a:r>
              <a:rPr lang="en-US" sz="1200" b="0" dirty="0" smtClean="0">
                <a:hlinkClick r:id="rId2"/>
              </a:rPr>
              <a:t>http://</a:t>
            </a:r>
            <a:r>
              <a:rPr lang="en-US" sz="1200" b="0" dirty="0" smtClean="0">
                <a:solidFill>
                  <a:schemeClr val="accent4">
                    <a:lumMod val="60000"/>
                    <a:lumOff val="40000"/>
                  </a:schemeClr>
                </a:solidFill>
                <a:hlinkClick r:id="rId2"/>
              </a:rPr>
              <a:t>www.arakoon.org</a:t>
            </a:r>
            <a:r>
              <a:rPr lang="en-US" sz="1200" b="0" dirty="0" smtClean="0">
                <a:hlinkClick r:id="rId2"/>
              </a:rPr>
              <a:t>/</a:t>
            </a:r>
            <a:r>
              <a:rPr lang="en-US" sz="1200" b="0" dirty="0" smtClean="0"/>
              <a:t>).</a:t>
            </a:r>
          </a:p>
          <a:p>
            <a:r>
              <a:rPr lang="en-US" sz="1200" b="0" dirty="0" smtClean="0"/>
              <a:t>Metadata stores are placed on SSDs for high IOPS.</a:t>
            </a:r>
          </a:p>
          <a:p>
            <a:r>
              <a:rPr lang="en-US" sz="1200" b="0" dirty="0" smtClean="0"/>
              <a:t>Each Metadata store consists of 3 or more SSD’s on controller nodes for high availability.  The store is considered a “cluster”, each participating controller is considered a “node”, and each service is considered an “instance”.</a:t>
            </a:r>
          </a:p>
          <a:p>
            <a:r>
              <a:rPr lang="en-US" sz="1200" b="0" dirty="0" smtClean="0"/>
              <a:t>To write and retrieve data from a metadata store, we need a majority of the participating instances available. This means for a Metadata store that spans three nodes, two instances need to be running.</a:t>
            </a:r>
          </a:p>
          <a:p>
            <a:r>
              <a:rPr lang="en-US" sz="1200" b="0" dirty="0" smtClean="0"/>
              <a:t>Each instance also has an associated transaction log, called a </a:t>
            </a:r>
            <a:r>
              <a:rPr lang="en-US" sz="1200" b="0" dirty="0" err="1" smtClean="0"/>
              <a:t>tlog</a:t>
            </a:r>
            <a:r>
              <a:rPr lang="en-US" sz="1200" b="0" dirty="0" smtClean="0"/>
              <a:t>, which resides on an HDD.</a:t>
            </a:r>
          </a:p>
          <a:p>
            <a:r>
              <a:rPr lang="en-US" sz="1200" b="0" dirty="0" smtClean="0"/>
              <a:t>We only need 1 intact copy of the database or </a:t>
            </a:r>
            <a:r>
              <a:rPr lang="en-US" sz="1200" b="0" dirty="0" err="1" smtClean="0"/>
              <a:t>tlogs</a:t>
            </a:r>
            <a:r>
              <a:rPr lang="en-US" sz="1200" b="0" dirty="0" smtClean="0"/>
              <a:t> to rebuild the entire </a:t>
            </a:r>
            <a:r>
              <a:rPr lang="en-US" sz="1200" b="0" dirty="0" err="1" smtClean="0"/>
              <a:t>arakoon</a:t>
            </a:r>
            <a:r>
              <a:rPr lang="en-US" sz="1200" b="0" dirty="0" smtClean="0"/>
              <a:t> array, guaranteeing data safety when multiple components fail.</a:t>
            </a:r>
          </a:p>
          <a:p>
            <a:r>
              <a:rPr lang="en-US" sz="1200" b="0" dirty="0" smtClean="0"/>
              <a:t>Each Namespace will have one associated metadata store.  A Metadata store can service one or more Namespaces.</a:t>
            </a: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18</a:t>
            </a:fld>
            <a:endParaRPr lang="en-US" dirty="0"/>
          </a:p>
        </p:txBody>
      </p:sp>
    </p:spTree>
    <p:extLst>
      <p:ext uri="{BB962C8B-B14F-4D97-AF65-F5344CB8AC3E}">
        <p14:creationId xmlns:p14="http://schemas.microsoft.com/office/powerpoint/2010/main" val="626649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DSS Architecture</a:t>
            </a:r>
          </a:p>
        </p:txBody>
      </p:sp>
      <p:sp>
        <p:nvSpPr>
          <p:cNvPr id="3" name="Content Placeholder 2"/>
          <p:cNvSpPr>
            <a:spLocks noGrp="1"/>
          </p:cNvSpPr>
          <p:nvPr>
            <p:ph idx="1"/>
          </p:nvPr>
        </p:nvSpPr>
        <p:spPr/>
        <p:txBody>
          <a:bodyPr>
            <a:normAutofit/>
          </a:bodyPr>
          <a:lstStyle/>
          <a:p>
            <a:pPr marL="0" indent="0">
              <a:buNone/>
            </a:pPr>
            <a:r>
              <a:rPr lang="en-US" sz="1400" b="1" dirty="0"/>
              <a:t>Storage daemons</a:t>
            </a:r>
          </a:p>
          <a:p>
            <a:r>
              <a:rPr lang="en-US" sz="1200" b="0" dirty="0" smtClean="0"/>
              <a:t>The DSS Storage daemon </a:t>
            </a:r>
            <a:r>
              <a:rPr lang="en-US" sz="1200" b="0" dirty="0"/>
              <a:t>is a service/process/daemon running on each </a:t>
            </a:r>
            <a:r>
              <a:rPr lang="en-US" sz="1200" b="0" dirty="0" smtClean="0"/>
              <a:t>storage node.</a:t>
            </a:r>
          </a:p>
          <a:p>
            <a:r>
              <a:rPr lang="en-US" sz="1200" b="0" dirty="0" smtClean="0"/>
              <a:t>It </a:t>
            </a:r>
            <a:r>
              <a:rPr lang="en-US" sz="1200" b="0" dirty="0"/>
              <a:t>receives requests from the client daemon(s) and maintenance agent(s) </a:t>
            </a:r>
            <a:r>
              <a:rPr lang="en-US" sz="1200" b="0" dirty="0" smtClean="0"/>
              <a:t>and acts as a gateway for requests to </a:t>
            </a:r>
            <a:r>
              <a:rPr lang="en-US" sz="1200" b="0" dirty="0" err="1" smtClean="0"/>
              <a:t>blockstores</a:t>
            </a:r>
            <a:r>
              <a:rPr lang="en-US" sz="1200" b="0" dirty="0" smtClean="0"/>
              <a:t>.</a:t>
            </a:r>
            <a:endParaRPr lang="en-US" sz="1200" b="0" dirty="0"/>
          </a:p>
          <a:p>
            <a:r>
              <a:rPr lang="en-US" sz="1200" b="0" dirty="0" smtClean="0"/>
              <a:t>A storage node has by default 2 storage daemons running.  Each daemon is responsible for a set of </a:t>
            </a:r>
            <a:r>
              <a:rPr lang="en-US" sz="1200" b="0" dirty="0" err="1" smtClean="0"/>
              <a:t>blockstores</a:t>
            </a:r>
            <a:r>
              <a:rPr lang="en-US" sz="1200" b="0" dirty="0" smtClean="0"/>
              <a:t> on the node.  Every storage daemon listens on all network segments, but listens on a unique port on that storage node (23520, 23521).</a:t>
            </a:r>
          </a:p>
          <a:p>
            <a:r>
              <a:rPr lang="en-US" sz="1200" b="0" dirty="0"/>
              <a:t>Each Namespace has one storage daemon that acts as </a:t>
            </a:r>
            <a:r>
              <a:rPr lang="en-US" sz="1200" b="0" dirty="0" smtClean="0"/>
              <a:t>an </a:t>
            </a:r>
            <a:r>
              <a:rPr lang="en-US" sz="1200" b="0" dirty="0"/>
              <a:t>entry point for management information on that Namespace</a:t>
            </a:r>
            <a:r>
              <a:rPr lang="en-US" sz="1200" b="0" dirty="0" smtClean="0"/>
              <a:t>.  This is referred to as the master storage daemon for that Namespace.</a:t>
            </a:r>
          </a:p>
          <a:p>
            <a:r>
              <a:rPr lang="en-US" sz="1200" b="0" dirty="0" smtClean="0"/>
              <a:t>The responsibilities for a master storage daemon for a Namespace include troubleshooting </a:t>
            </a:r>
            <a:r>
              <a:rPr lang="en-US" sz="1200" b="0" dirty="0"/>
              <a:t>information as well as keeping a list of objects that need to be repaired or deleted. It </a:t>
            </a:r>
            <a:r>
              <a:rPr lang="en-US" sz="1200" b="0" dirty="0" smtClean="0"/>
              <a:t>enumerates </a:t>
            </a:r>
            <a:r>
              <a:rPr lang="en-US" sz="1200" b="0" dirty="0"/>
              <a:t>objects to be repaired every 4 hours</a:t>
            </a:r>
            <a:r>
              <a:rPr lang="en-US" sz="1200" b="0" dirty="0" smtClean="0"/>
              <a:t>.</a:t>
            </a:r>
          </a:p>
          <a:p>
            <a:r>
              <a:rPr lang="en-US" sz="1200" b="0" dirty="0" smtClean="0"/>
              <a:t>A storage daemon can be the master for more than one Namespace.</a:t>
            </a:r>
          </a:p>
          <a:p>
            <a:endParaRPr lang="en-US" sz="1400" dirty="0"/>
          </a:p>
          <a:p>
            <a:endParaRPr lang="en-US" sz="1400" dirty="0" smtClean="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19</a:t>
            </a:fld>
            <a:endParaRPr lang="en-US" dirty="0"/>
          </a:p>
        </p:txBody>
      </p:sp>
    </p:spTree>
    <p:extLst>
      <p:ext uri="{BB962C8B-B14F-4D97-AF65-F5344CB8AC3E}">
        <p14:creationId xmlns:p14="http://schemas.microsoft.com/office/powerpoint/2010/main" val="46608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 to AmpliStor</a:t>
            </a:r>
          </a:p>
          <a:p>
            <a:r>
              <a:rPr lang="en-US" dirty="0" smtClean="0"/>
              <a:t>DSS Components</a:t>
            </a:r>
          </a:p>
          <a:p>
            <a:r>
              <a:rPr lang="en-US" dirty="0" smtClean="0"/>
              <a:t>Management Components </a:t>
            </a:r>
          </a:p>
          <a:p>
            <a:r>
              <a:rPr lang="en-US" dirty="0" smtClean="0"/>
              <a:t>Protection Concepts and Terminology</a:t>
            </a:r>
          </a:p>
          <a:p>
            <a:r>
              <a:rPr lang="en-US" dirty="0" smtClean="0"/>
              <a:t>Protection Policies Explained</a:t>
            </a:r>
          </a:p>
          <a:p>
            <a:r>
              <a:rPr lang="en-US" dirty="0" smtClean="0"/>
              <a:t>Planning and Installation</a:t>
            </a:r>
          </a:p>
          <a:p>
            <a:r>
              <a:rPr lang="en-US" dirty="0" smtClean="0"/>
              <a:t>Configuration </a:t>
            </a:r>
            <a:r>
              <a:rPr lang="en-US" smtClean="0"/>
              <a:t>and Management</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Amplidata Confidential</a:t>
            </a:r>
            <a:endParaRPr lang="en-US" dirty="0"/>
          </a:p>
        </p:txBody>
      </p:sp>
    </p:spTree>
    <p:extLst>
      <p:ext uri="{BB962C8B-B14F-4D97-AF65-F5344CB8AC3E}">
        <p14:creationId xmlns:p14="http://schemas.microsoft.com/office/powerpoint/2010/main" val="2843937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DSS Architecture</a:t>
            </a:r>
          </a:p>
        </p:txBody>
      </p:sp>
      <p:sp>
        <p:nvSpPr>
          <p:cNvPr id="3" name="Content Placeholder 2"/>
          <p:cNvSpPr>
            <a:spLocks noGrp="1"/>
          </p:cNvSpPr>
          <p:nvPr>
            <p:ph idx="1"/>
          </p:nvPr>
        </p:nvSpPr>
        <p:spPr/>
        <p:txBody>
          <a:bodyPr>
            <a:normAutofit fontScale="77500" lnSpcReduction="20000"/>
          </a:bodyPr>
          <a:lstStyle/>
          <a:p>
            <a:pPr marL="0" indent="0">
              <a:buNone/>
            </a:pPr>
            <a:r>
              <a:rPr lang="en-US" sz="1600" b="1" dirty="0" smtClean="0"/>
              <a:t>Maintenance Agents</a:t>
            </a:r>
          </a:p>
          <a:p>
            <a:r>
              <a:rPr lang="en-US" sz="1600" b="0" dirty="0" smtClean="0"/>
              <a:t>The DSS maintenance </a:t>
            </a:r>
            <a:r>
              <a:rPr lang="en-US" sz="1600" b="0" dirty="0"/>
              <a:t>agent is a service/process/daemon running on each </a:t>
            </a:r>
            <a:r>
              <a:rPr lang="en-US" sz="1600" b="0" dirty="0" smtClean="0"/>
              <a:t>storage node.</a:t>
            </a:r>
          </a:p>
          <a:p>
            <a:r>
              <a:rPr lang="en-US" sz="1600" b="0" dirty="0" smtClean="0"/>
              <a:t>Reside on storage nodes by default but can be configured for any node in the environment.</a:t>
            </a:r>
          </a:p>
          <a:p>
            <a:r>
              <a:rPr lang="en-US" sz="1600" b="0" dirty="0"/>
              <a:t>R</a:t>
            </a:r>
            <a:r>
              <a:rPr lang="en-US" sz="1600" b="0" dirty="0" smtClean="0"/>
              <a:t>esponsible </a:t>
            </a:r>
            <a:r>
              <a:rPr lang="en-US" sz="1600" b="0" dirty="0"/>
              <a:t>for the self-repairing nature of the DSS storage backend</a:t>
            </a:r>
            <a:r>
              <a:rPr lang="en-US" sz="1600" b="0" dirty="0" smtClean="0"/>
              <a:t>.</a:t>
            </a:r>
          </a:p>
          <a:p>
            <a:r>
              <a:rPr lang="en-US" sz="1600" b="0" dirty="0" smtClean="0"/>
              <a:t>Polls storage daemons for objects to be repaired every afternoon.</a:t>
            </a:r>
            <a:endParaRPr lang="en-US" sz="1600" b="0" dirty="0"/>
          </a:p>
          <a:p>
            <a:r>
              <a:rPr lang="en-US" sz="1600" b="0" dirty="0" smtClean="0"/>
              <a:t>To </a:t>
            </a:r>
            <a:r>
              <a:rPr lang="en-US" sz="1600" b="0" dirty="0"/>
              <a:t>poll the Storage Daemons for data that needs to be deleted, it then instructs the storage daemon responsible for the namespace to conduct the actual deletion process.</a:t>
            </a:r>
          </a:p>
          <a:p>
            <a:r>
              <a:rPr lang="en-US" sz="1600" b="0" dirty="0"/>
              <a:t>The polling for repair work is done every 15 minutes.</a:t>
            </a:r>
          </a:p>
          <a:p>
            <a:r>
              <a:rPr lang="en-US" sz="1600" b="0" dirty="0"/>
              <a:t>An important fact to take away is that the maintenance agent works closely with the storage daemon, as it in no way needs the client daemon to get access to the DSS </a:t>
            </a:r>
            <a:r>
              <a:rPr lang="en-US" sz="1600" b="0" dirty="0" smtClean="0"/>
              <a:t>backend.</a:t>
            </a:r>
          </a:p>
          <a:p>
            <a:endParaRPr lang="en-US" sz="1600" dirty="0"/>
          </a:p>
          <a:p>
            <a:pPr marL="0" indent="0">
              <a:buNone/>
            </a:pPr>
            <a:r>
              <a:rPr lang="en-US" sz="1600" b="1" dirty="0" err="1" smtClean="0"/>
              <a:t>Blockstores</a:t>
            </a:r>
            <a:endParaRPr lang="en-US" sz="1600" b="1" dirty="0" smtClean="0"/>
          </a:p>
          <a:p>
            <a:r>
              <a:rPr lang="en-US" sz="1600" b="0" dirty="0"/>
              <a:t>A </a:t>
            </a:r>
            <a:r>
              <a:rPr lang="en-US" sz="1600" b="0" dirty="0" err="1"/>
              <a:t>blockstore</a:t>
            </a:r>
            <a:r>
              <a:rPr lang="en-US" sz="1600" b="0" dirty="0"/>
              <a:t> is a logical representation of the disk mount points (ext4 partitions) on which the encoded data is stored.</a:t>
            </a:r>
          </a:p>
          <a:p>
            <a:r>
              <a:rPr lang="en-US" sz="1600" b="0" dirty="0"/>
              <a:t>Each </a:t>
            </a:r>
            <a:r>
              <a:rPr lang="en-US" sz="1600" b="0" dirty="0" err="1"/>
              <a:t>blockstore</a:t>
            </a:r>
            <a:r>
              <a:rPr lang="en-US" sz="1600" b="0" dirty="0"/>
              <a:t> represents a single storage disk.</a:t>
            </a:r>
          </a:p>
          <a:p>
            <a:r>
              <a:rPr lang="en-US" sz="1600" b="0" dirty="0" err="1"/>
              <a:t>Blockstores</a:t>
            </a:r>
            <a:r>
              <a:rPr lang="en-US" sz="1600" b="0" dirty="0"/>
              <a:t> can change states by manual intervention or by the DSS system itself.</a:t>
            </a:r>
          </a:p>
          <a:p>
            <a:r>
              <a:rPr lang="en-US" sz="1600" b="0" dirty="0" err="1"/>
              <a:t>Mountpoints</a:t>
            </a:r>
            <a:r>
              <a:rPr lang="en-US" sz="1600" b="0" dirty="0"/>
              <a:t> for </a:t>
            </a:r>
            <a:r>
              <a:rPr lang="en-US" sz="1600" b="0" dirty="0" err="1"/>
              <a:t>blockstores</a:t>
            </a:r>
            <a:r>
              <a:rPr lang="en-US" sz="1600" b="0" dirty="0"/>
              <a:t> are located at /</a:t>
            </a:r>
            <a:r>
              <a:rPr lang="en-US" sz="1600" b="0" dirty="0" err="1"/>
              <a:t>mnt</a:t>
            </a:r>
            <a:r>
              <a:rPr lang="en-US" sz="1600" b="0" dirty="0"/>
              <a:t>/</a:t>
            </a:r>
            <a:r>
              <a:rPr lang="en-US" sz="1600" b="0" dirty="0" err="1"/>
              <a:t>dss</a:t>
            </a:r>
            <a:r>
              <a:rPr lang="en-US" sz="1600" b="0" dirty="0"/>
              <a:t>/</a:t>
            </a:r>
            <a:r>
              <a:rPr lang="en-US" sz="1600" b="0" dirty="0" err="1"/>
              <a:t>dssX</a:t>
            </a:r>
            <a:r>
              <a:rPr lang="en-US" sz="1600" b="0" dirty="0"/>
              <a:t>, where X is a number that unique that storage node.</a:t>
            </a:r>
          </a:p>
          <a:p>
            <a:r>
              <a:rPr lang="en-US" sz="1600" b="0" dirty="0" err="1"/>
              <a:t>Blockstores</a:t>
            </a:r>
            <a:r>
              <a:rPr lang="en-US" sz="1600" b="0" dirty="0"/>
              <a:t> also have a unique ID across the entire storage system.</a:t>
            </a:r>
          </a:p>
          <a:p>
            <a:r>
              <a:rPr lang="en-US" sz="1600" b="0" dirty="0"/>
              <a:t>Metadata for the data being stored on the </a:t>
            </a:r>
            <a:r>
              <a:rPr lang="en-US" sz="1600" b="0" dirty="0" err="1"/>
              <a:t>blockstore</a:t>
            </a:r>
            <a:r>
              <a:rPr lang="en-US" sz="1600" b="0" dirty="0"/>
              <a:t> is stored in a separate file, called a block store </a:t>
            </a:r>
            <a:r>
              <a:rPr lang="en-US" sz="1600" b="0" dirty="0" err="1"/>
              <a:t>tlog</a:t>
            </a:r>
            <a:r>
              <a:rPr lang="en-US" sz="1600" b="0" dirty="0"/>
              <a:t> (transaction log).</a:t>
            </a:r>
          </a:p>
          <a:p>
            <a:pPr marL="0" indent="0">
              <a:buNone/>
            </a:pPr>
            <a:endParaRPr lang="en-US" sz="160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20</a:t>
            </a:fld>
            <a:endParaRPr lang="en-US" dirty="0"/>
          </a:p>
        </p:txBody>
      </p:sp>
    </p:spTree>
    <p:extLst>
      <p:ext uri="{BB962C8B-B14F-4D97-AF65-F5344CB8AC3E}">
        <p14:creationId xmlns:p14="http://schemas.microsoft.com/office/powerpoint/2010/main" val="1621788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Notes on DSS components</a:t>
            </a:r>
            <a:endParaRPr lang="en-US" dirty="0"/>
          </a:p>
        </p:txBody>
      </p:sp>
      <p:sp>
        <p:nvSpPr>
          <p:cNvPr id="3" name="Content Placeholder 2"/>
          <p:cNvSpPr>
            <a:spLocks noGrp="1"/>
          </p:cNvSpPr>
          <p:nvPr>
            <p:ph idx="1"/>
          </p:nvPr>
        </p:nvSpPr>
        <p:spPr/>
        <p:txBody>
          <a:bodyPr>
            <a:normAutofit/>
          </a:bodyPr>
          <a:lstStyle/>
          <a:p>
            <a:r>
              <a:rPr lang="en-US" sz="1400" b="0" dirty="0" smtClean="0"/>
              <a:t>These notes apply to the Client daemon, Storage daemon, and maintenance agent services.</a:t>
            </a:r>
          </a:p>
          <a:p>
            <a:r>
              <a:rPr lang="en-US" sz="1400" b="0" dirty="0" smtClean="0"/>
              <a:t>Configuration details are cached.  Configuration changes require daemon restarts.</a:t>
            </a:r>
          </a:p>
          <a:p>
            <a:r>
              <a:rPr lang="en-US" sz="1400" b="0" dirty="0" smtClean="0"/>
              <a:t>All three daemon types (client / storage / maintenance) are spawned using the same binary.</a:t>
            </a:r>
          </a:p>
          <a:p>
            <a:endParaRPr lang="en-US" sz="140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21</a:t>
            </a:fld>
            <a:endParaRPr lang="en-US" dirty="0"/>
          </a:p>
        </p:txBody>
      </p:sp>
    </p:spTree>
    <p:extLst>
      <p:ext uri="{BB962C8B-B14F-4D97-AF65-F5344CB8AC3E}">
        <p14:creationId xmlns:p14="http://schemas.microsoft.com/office/powerpoint/2010/main" val="1159143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Protection Concepts and Terminology</a:t>
            </a:r>
            <a:endParaRPr lang="en-US" dirty="0"/>
          </a:p>
        </p:txBody>
      </p:sp>
      <p:sp>
        <p:nvSpPr>
          <p:cNvPr id="5" name="Text Placeholder 4"/>
          <p:cNvSpPr>
            <a:spLocks noGrp="1"/>
          </p:cNvSpPr>
          <p:nvPr>
            <p:ph type="body" idx="1"/>
          </p:nvPr>
        </p:nvSpPr>
        <p:spPr/>
        <p:txBody>
          <a:bodyPr/>
          <a:lstStyle/>
          <a:p>
            <a:r>
              <a:rPr lang="en-US" dirty="0" smtClean="0"/>
              <a:t>Protection Concepts and Terminology</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057211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1333500"/>
            <a:ext cx="6901914" cy="403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AmpliStor</a:t>
            </a:r>
            <a:r>
              <a:rPr lang="en-US" sz="2000" dirty="0" smtClean="0"/>
              <a:t> </a:t>
            </a:r>
            <a:r>
              <a:rPr lang="en-US" dirty="0" smtClean="0"/>
              <a:t>Data Structure</a:t>
            </a:r>
            <a:endParaRPr lang="en-US" dirty="0"/>
          </a:p>
        </p:txBody>
      </p:sp>
      <p:sp>
        <p:nvSpPr>
          <p:cNvPr id="2" name="Content Placeholder 1"/>
          <p:cNvSpPr>
            <a:spLocks noGrp="1"/>
          </p:cNvSpPr>
          <p:nvPr>
            <p:ph idx="1"/>
          </p:nvPr>
        </p:nvSpPr>
        <p:spPr/>
        <p:txBody>
          <a:bodyPr>
            <a:normAutofit/>
          </a:bodyPr>
          <a:lstStyle/>
          <a:p>
            <a:endParaRPr lang="en-US" sz="1400" dirty="0" smtClean="0"/>
          </a:p>
          <a:p>
            <a:r>
              <a:rPr lang="en-US" sz="1400" dirty="0" err="1" smtClean="0"/>
              <a:t>NameSpace</a:t>
            </a:r>
            <a:endParaRPr lang="en-US" sz="1400" dirty="0" smtClean="0"/>
          </a:p>
          <a:p>
            <a:r>
              <a:rPr lang="en-US" sz="1400" dirty="0" smtClean="0"/>
              <a:t>Object</a:t>
            </a:r>
          </a:p>
          <a:p>
            <a:r>
              <a:rPr lang="en-US" sz="1400" dirty="0" smtClean="0"/>
              <a:t>SuperBlock </a:t>
            </a:r>
          </a:p>
          <a:p>
            <a:r>
              <a:rPr lang="en-US" sz="1400" dirty="0" smtClean="0"/>
              <a:t>Spread</a:t>
            </a:r>
            <a:endParaRPr lang="en-US" sz="1400" dirty="0"/>
          </a:p>
        </p:txBody>
      </p:sp>
      <p:sp>
        <p:nvSpPr>
          <p:cNvPr id="7" name="Footer Placeholder 1"/>
          <p:cNvSpPr>
            <a:spLocks noGrp="1"/>
          </p:cNvSpPr>
          <p:nvPr>
            <p:ph type="ftr" sz="quarter" idx="11"/>
          </p:nvPr>
        </p:nvSpPr>
        <p:spPr>
          <a:xfrm>
            <a:off x="2209807" y="5524501"/>
            <a:ext cx="4724399" cy="156104"/>
          </a:xfrm>
        </p:spPr>
        <p:txBody>
          <a:bodyPr/>
          <a:lstStyle/>
          <a:p>
            <a:pPr>
              <a:defRPr/>
            </a:pPr>
            <a:r>
              <a:rPr lang="en-US" dirty="0"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23</a:t>
            </a:fld>
            <a:endParaRPr lang="en-US" dirty="0"/>
          </a:p>
        </p:txBody>
      </p:sp>
    </p:spTree>
    <p:extLst>
      <p:ext uri="{BB962C8B-B14F-4D97-AF65-F5344CB8AC3E}">
        <p14:creationId xmlns:p14="http://schemas.microsoft.com/office/powerpoint/2010/main" val="2373421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Namespaces</a:t>
            </a:r>
            <a:endParaRPr lang="en-US" dirty="0"/>
          </a:p>
        </p:txBody>
      </p:sp>
      <p:sp>
        <p:nvSpPr>
          <p:cNvPr id="3" name="Content Placeholder 2"/>
          <p:cNvSpPr>
            <a:spLocks noGrp="1"/>
          </p:cNvSpPr>
          <p:nvPr>
            <p:ph idx="1"/>
          </p:nvPr>
        </p:nvSpPr>
        <p:spPr/>
        <p:txBody>
          <a:bodyPr>
            <a:normAutofit/>
          </a:bodyPr>
          <a:lstStyle/>
          <a:p>
            <a:r>
              <a:rPr lang="en-US" sz="1600" b="0" dirty="0"/>
              <a:t>A </a:t>
            </a:r>
            <a:r>
              <a:rPr lang="en-US" sz="1600" b="0" dirty="0" smtClean="0"/>
              <a:t>Namespace is a logical partitioning of the backend storage to provide organization. </a:t>
            </a:r>
          </a:p>
          <a:p>
            <a:r>
              <a:rPr lang="en-US" b="0" dirty="0"/>
              <a:t>A highly simplified analogy for a </a:t>
            </a:r>
            <a:r>
              <a:rPr lang="en-US" b="0" dirty="0" err="1"/>
              <a:t>NameSpace</a:t>
            </a:r>
            <a:r>
              <a:rPr lang="en-US" b="0" dirty="0"/>
              <a:t> would be a folder in which we group files belonging together</a:t>
            </a:r>
            <a:r>
              <a:rPr lang="en-US" b="0" dirty="0" smtClean="0"/>
              <a:t>.</a:t>
            </a:r>
            <a:endParaRPr lang="en-US" sz="1600" b="0" dirty="0" smtClean="0"/>
          </a:p>
          <a:p>
            <a:r>
              <a:rPr lang="en-US" sz="1600" b="0" dirty="0" smtClean="0"/>
              <a:t>Currently </a:t>
            </a:r>
            <a:r>
              <a:rPr lang="en-US" sz="1600" b="0" dirty="0"/>
              <a:t>n</a:t>
            </a:r>
            <a:r>
              <a:rPr lang="en-US" sz="1600" b="0" dirty="0" smtClean="0"/>
              <a:t>o storage size limits or boundaries to the namespace.  All namespaces will use the entire storage.</a:t>
            </a:r>
          </a:p>
          <a:p>
            <a:r>
              <a:rPr lang="en-US" sz="1600" b="0" dirty="0" smtClean="0"/>
              <a:t>A Namespace doesn’t relate to a defined </a:t>
            </a:r>
            <a:r>
              <a:rPr lang="en-US" b="0" dirty="0" smtClean="0"/>
              <a:t>physical distribution of data on disks. </a:t>
            </a:r>
            <a:r>
              <a:rPr lang="en-US" sz="1600" b="0" dirty="0" smtClean="0"/>
              <a:t>Each </a:t>
            </a:r>
            <a:r>
              <a:rPr lang="en-US" sz="1600" b="0" dirty="0"/>
              <a:t>object </a:t>
            </a:r>
            <a:r>
              <a:rPr lang="en-US" sz="1600" b="0" dirty="0" smtClean="0"/>
              <a:t>stored to a </a:t>
            </a:r>
            <a:r>
              <a:rPr lang="en-US" sz="1600" b="0" dirty="0" err="1" smtClean="0"/>
              <a:t>NameSpace</a:t>
            </a:r>
            <a:r>
              <a:rPr lang="en-US" sz="1600" b="0" dirty="0" smtClean="0"/>
              <a:t> may have a different grouping of </a:t>
            </a:r>
            <a:r>
              <a:rPr lang="en-US" b="0" dirty="0" err="1" smtClean="0"/>
              <a:t>blockstores</a:t>
            </a:r>
            <a:r>
              <a:rPr lang="en-US" b="0" dirty="0" smtClean="0"/>
              <a:t> that make up its physical location. </a:t>
            </a:r>
          </a:p>
          <a:p>
            <a:r>
              <a:rPr lang="en-US" sz="1600" b="0" dirty="0" smtClean="0"/>
              <a:t>Each Namespace has an associated DSS Policy, which determines the level of protection</a:t>
            </a:r>
            <a:r>
              <a:rPr lang="en-US" sz="1600" b="0" dirty="0"/>
              <a:t> </a:t>
            </a:r>
            <a:r>
              <a:rPr lang="en-US" sz="1600" b="0" dirty="0" smtClean="0"/>
              <a:t>for the files being stored. </a:t>
            </a: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24</a:t>
            </a:fld>
            <a:endParaRPr lang="en-US" dirty="0"/>
          </a:p>
        </p:txBody>
      </p:sp>
    </p:spTree>
    <p:extLst>
      <p:ext uri="{BB962C8B-B14F-4D97-AF65-F5344CB8AC3E}">
        <p14:creationId xmlns:p14="http://schemas.microsoft.com/office/powerpoint/2010/main" val="1134761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a:t>
            </a:r>
            <a:endParaRPr lang="en-US" dirty="0"/>
          </a:p>
        </p:txBody>
      </p:sp>
      <p:sp>
        <p:nvSpPr>
          <p:cNvPr id="3" name="Content Placeholder 2"/>
          <p:cNvSpPr>
            <a:spLocks noGrp="1"/>
          </p:cNvSpPr>
          <p:nvPr>
            <p:ph idx="1"/>
          </p:nvPr>
        </p:nvSpPr>
        <p:spPr/>
        <p:txBody>
          <a:bodyPr>
            <a:normAutofit/>
          </a:bodyPr>
          <a:lstStyle/>
          <a:p>
            <a:r>
              <a:rPr lang="en-US" sz="1600" b="0" dirty="0"/>
              <a:t>Whatever you store in the DSS storage backend (a file, data stream), everything is logically defined as an </a:t>
            </a:r>
            <a:r>
              <a:rPr lang="en-US" sz="1600" b="0" dirty="0" smtClean="0"/>
              <a:t>object and belongs </a:t>
            </a:r>
            <a:r>
              <a:rPr lang="en-US" sz="1600" b="0" dirty="0"/>
              <a:t>to a specific </a:t>
            </a:r>
            <a:r>
              <a:rPr lang="en-US" sz="1600" b="0" dirty="0" err="1"/>
              <a:t>NameSpace</a:t>
            </a:r>
            <a:r>
              <a:rPr lang="en-US" sz="1600" b="0" dirty="0"/>
              <a:t>.</a:t>
            </a:r>
          </a:p>
          <a:p>
            <a:r>
              <a:rPr lang="en-US" sz="1600" b="0" dirty="0" smtClean="0"/>
              <a:t>An </a:t>
            </a:r>
            <a:r>
              <a:rPr lang="en-US" sz="1600" b="0" dirty="0"/>
              <a:t>object is limited to be maximum </a:t>
            </a:r>
            <a:r>
              <a:rPr lang="en-US" sz="1600" b="0" dirty="0" smtClean="0"/>
              <a:t>4TB.</a:t>
            </a:r>
          </a:p>
          <a:p>
            <a:r>
              <a:rPr lang="en-US" sz="1600" b="0" dirty="0" smtClean="0"/>
              <a:t>An object’s name must be unique within the namespace.</a:t>
            </a:r>
          </a:p>
          <a:p>
            <a:r>
              <a:rPr lang="en-US" sz="1600" b="0" dirty="0" smtClean="0"/>
              <a:t>An object will stored across a spread of block stores that satisfy the spreading requirements of DSS policy being written to.</a:t>
            </a:r>
          </a:p>
          <a:p>
            <a:endParaRPr lang="en-US" sz="1600" dirty="0" smtClean="0"/>
          </a:p>
          <a:p>
            <a:endParaRPr lang="en-US" sz="1600" dirty="0" smtClean="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25</a:t>
            </a:fld>
            <a:endParaRPr lang="en-US" dirty="0"/>
          </a:p>
        </p:txBody>
      </p:sp>
    </p:spTree>
    <p:extLst>
      <p:ext uri="{BB962C8B-B14F-4D97-AF65-F5344CB8AC3E}">
        <p14:creationId xmlns:p14="http://schemas.microsoft.com/office/powerpoint/2010/main" val="724416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Superblocks</a:t>
            </a:r>
            <a:endParaRPr lang="en-US" dirty="0"/>
          </a:p>
        </p:txBody>
      </p:sp>
      <p:sp>
        <p:nvSpPr>
          <p:cNvPr id="3" name="Content Placeholder 2"/>
          <p:cNvSpPr>
            <a:spLocks noGrp="1"/>
          </p:cNvSpPr>
          <p:nvPr>
            <p:ph idx="1"/>
          </p:nvPr>
        </p:nvSpPr>
        <p:spPr/>
        <p:txBody>
          <a:bodyPr>
            <a:normAutofit/>
          </a:bodyPr>
          <a:lstStyle/>
          <a:p>
            <a:r>
              <a:rPr lang="en-US" sz="1600" b="0" dirty="0"/>
              <a:t>When an object is stored in DSS, the client </a:t>
            </a:r>
            <a:r>
              <a:rPr lang="en-US" sz="1600" b="0" dirty="0" smtClean="0"/>
              <a:t>daemon </a:t>
            </a:r>
            <a:r>
              <a:rPr lang="en-US" sz="1600" b="0" dirty="0"/>
              <a:t>divides it in one or more </a:t>
            </a:r>
            <a:r>
              <a:rPr lang="en-US" sz="1600" b="0" dirty="0" smtClean="0"/>
              <a:t>Superblocks </a:t>
            </a:r>
            <a:r>
              <a:rPr lang="en-US" sz="1600" b="0" dirty="0"/>
              <a:t>before encoding this </a:t>
            </a:r>
            <a:r>
              <a:rPr lang="en-US" sz="1600" b="0" dirty="0" smtClean="0"/>
              <a:t>data.</a:t>
            </a:r>
          </a:p>
          <a:p>
            <a:r>
              <a:rPr lang="en-US" sz="1600" b="0" dirty="0" smtClean="0"/>
              <a:t>Superblocks </a:t>
            </a:r>
            <a:r>
              <a:rPr lang="en-US" sz="1600" b="0" dirty="0"/>
              <a:t>are to be considered the logical storage unit of the DSS backend. They are not visible to the API, which makes requests based on an object-namespace pair.</a:t>
            </a:r>
          </a:p>
          <a:p>
            <a:r>
              <a:rPr lang="en-US" sz="1600" b="0" dirty="0" smtClean="0"/>
              <a:t>The maximum size is 64MB but configurable.</a:t>
            </a:r>
          </a:p>
          <a:p>
            <a:r>
              <a:rPr lang="en-US" sz="1600" b="0" dirty="0" smtClean="0"/>
              <a:t>Superblocks are </a:t>
            </a:r>
            <a:r>
              <a:rPr lang="en-US" sz="1600" b="0" dirty="0"/>
              <a:t>a</a:t>
            </a:r>
            <a:r>
              <a:rPr lang="en-US" sz="1600" b="0" dirty="0" smtClean="0"/>
              <a:t>ssigned on a per DSS policy basis.</a:t>
            </a:r>
          </a:p>
          <a:p>
            <a:r>
              <a:rPr lang="en-US" sz="1600" b="0" dirty="0" smtClean="0"/>
              <a:t>All superblocks of a single object will have the same block store spread.</a:t>
            </a:r>
            <a:endParaRPr lang="en-US" sz="1600" b="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26</a:t>
            </a:fld>
            <a:endParaRPr lang="en-US" dirty="0"/>
          </a:p>
        </p:txBody>
      </p:sp>
    </p:spTree>
    <p:extLst>
      <p:ext uri="{BB962C8B-B14F-4D97-AF65-F5344CB8AC3E}">
        <p14:creationId xmlns:p14="http://schemas.microsoft.com/office/powerpoint/2010/main" val="152627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Protection Policies In-depth</a:t>
            </a:r>
            <a:endParaRPr lang="en-US" dirty="0"/>
          </a:p>
        </p:txBody>
      </p:sp>
      <p:sp>
        <p:nvSpPr>
          <p:cNvPr id="5" name="Text Placeholder 4"/>
          <p:cNvSpPr>
            <a:spLocks noGrp="1"/>
          </p:cNvSpPr>
          <p:nvPr>
            <p:ph type="body" idx="1"/>
          </p:nvPr>
        </p:nvSpPr>
        <p:spPr/>
        <p:txBody>
          <a:bodyPr/>
          <a:lstStyle/>
          <a:p>
            <a:r>
              <a:rPr lang="en-US" dirty="0" smtClean="0"/>
              <a:t>Protection Policies In-Depth</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336966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Spread Width</a:t>
            </a:r>
            <a:endParaRPr lang="en-US" dirty="0"/>
          </a:p>
        </p:txBody>
      </p:sp>
      <p:sp>
        <p:nvSpPr>
          <p:cNvPr id="3" name="Content Placeholder 2"/>
          <p:cNvSpPr>
            <a:spLocks noGrp="1"/>
          </p:cNvSpPr>
          <p:nvPr>
            <p:ph idx="1"/>
          </p:nvPr>
        </p:nvSpPr>
        <p:spPr/>
        <p:txBody>
          <a:bodyPr>
            <a:normAutofit/>
          </a:bodyPr>
          <a:lstStyle/>
          <a:p>
            <a:r>
              <a:rPr lang="en-US" b="0" dirty="0" smtClean="0"/>
              <a:t>A stored </a:t>
            </a:r>
            <a:r>
              <a:rPr lang="en-US" b="0" dirty="0"/>
              <a:t>object in DSS is </a:t>
            </a:r>
            <a:r>
              <a:rPr lang="en-US" b="0" dirty="0" smtClean="0"/>
              <a:t>encoded </a:t>
            </a:r>
            <a:r>
              <a:rPr lang="en-US" b="0" dirty="0"/>
              <a:t>and </a:t>
            </a:r>
            <a:r>
              <a:rPr lang="en-US" b="0" dirty="0" smtClean="0"/>
              <a:t>distributed across a defined number of </a:t>
            </a:r>
            <a:r>
              <a:rPr lang="en-US" b="0" dirty="0" err="1" smtClean="0"/>
              <a:t>blockstores</a:t>
            </a:r>
            <a:r>
              <a:rPr lang="en-US" b="0" dirty="0" smtClean="0"/>
              <a:t>.  The spread width </a:t>
            </a:r>
            <a:r>
              <a:rPr lang="en-US" b="0" dirty="0"/>
              <a:t>parameter dictates the </a:t>
            </a:r>
            <a:r>
              <a:rPr lang="en-US" b="0" dirty="0" smtClean="0"/>
              <a:t>number of </a:t>
            </a:r>
            <a:r>
              <a:rPr lang="en-US" b="0" dirty="0" err="1" smtClean="0"/>
              <a:t>blockstores</a:t>
            </a:r>
            <a:r>
              <a:rPr lang="en-US" b="0" dirty="0" smtClean="0"/>
              <a:t> amount </a:t>
            </a:r>
            <a:r>
              <a:rPr lang="en-US" b="0" dirty="0"/>
              <a:t>of </a:t>
            </a:r>
            <a:r>
              <a:rPr lang="en-US" b="0" dirty="0" err="1"/>
              <a:t>blockstores</a:t>
            </a:r>
            <a:r>
              <a:rPr lang="en-US" b="0" dirty="0"/>
              <a:t> that are in the </a:t>
            </a:r>
            <a:r>
              <a:rPr lang="en-US" b="0" dirty="0" smtClean="0"/>
              <a:t>spread.</a:t>
            </a:r>
            <a:endParaRPr lang="en-US" b="0" dirty="0"/>
          </a:p>
          <a:p>
            <a:r>
              <a:rPr lang="en-US" b="0" dirty="0"/>
              <a:t>For example: A </a:t>
            </a:r>
            <a:r>
              <a:rPr lang="en-US" b="0" dirty="0" smtClean="0"/>
              <a:t>spread width </a:t>
            </a:r>
            <a:r>
              <a:rPr lang="en-US" b="0" dirty="0"/>
              <a:t>of 10 means the object data will be spread over 10 different </a:t>
            </a:r>
            <a:r>
              <a:rPr lang="en-US" b="0" dirty="0" err="1"/>
              <a:t>blockstores</a:t>
            </a:r>
            <a:r>
              <a:rPr lang="en-US" b="0" dirty="0"/>
              <a:t>. </a:t>
            </a:r>
            <a:endParaRPr lang="en-US" b="0" dirty="0" smtClean="0"/>
          </a:p>
          <a:p>
            <a:r>
              <a:rPr lang="en-US" b="0" dirty="0" smtClean="0"/>
              <a:t>The maximum supported spread width is 20.</a:t>
            </a:r>
            <a:endParaRPr lang="en-US" b="0" dirty="0"/>
          </a:p>
        </p:txBody>
      </p:sp>
      <p:sp>
        <p:nvSpPr>
          <p:cNvPr id="7" name="Rectangle 2"/>
          <p:cNvSpPr>
            <a:spLocks noChangeArrowheads="1"/>
          </p:cNvSpPr>
          <p:nvPr/>
        </p:nvSpPr>
        <p:spPr bwMode="auto">
          <a:xfrm>
            <a:off x="457200" y="22746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28</a:t>
            </a:fld>
            <a:endParaRPr lang="en-US" dirty="0"/>
          </a:p>
        </p:txBody>
      </p:sp>
    </p:spTree>
    <p:extLst>
      <p:ext uri="{BB962C8B-B14F-4D97-AF65-F5344CB8AC3E}">
        <p14:creationId xmlns:p14="http://schemas.microsoft.com/office/powerpoint/2010/main" val="1242121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Safety</a:t>
            </a:r>
            <a:endParaRPr lang="en-US" dirty="0"/>
          </a:p>
        </p:txBody>
      </p:sp>
      <p:sp>
        <p:nvSpPr>
          <p:cNvPr id="3" name="Content Placeholder 2"/>
          <p:cNvSpPr>
            <a:spLocks noGrp="1"/>
          </p:cNvSpPr>
          <p:nvPr>
            <p:ph idx="1"/>
          </p:nvPr>
        </p:nvSpPr>
        <p:spPr/>
        <p:txBody>
          <a:bodyPr>
            <a:normAutofit/>
          </a:bodyPr>
          <a:lstStyle/>
          <a:p>
            <a:r>
              <a:rPr lang="en-US" sz="1800" b="0" dirty="0" smtClean="0"/>
              <a:t>The Storage Safety indicates </a:t>
            </a:r>
            <a:r>
              <a:rPr lang="en-US" sz="1800" b="0" dirty="0"/>
              <a:t>the number of </a:t>
            </a:r>
            <a:r>
              <a:rPr lang="en-US" sz="1800" b="0" dirty="0" err="1"/>
              <a:t>BlockStores</a:t>
            </a:r>
            <a:r>
              <a:rPr lang="en-US" sz="1800" b="0" dirty="0"/>
              <a:t> </a:t>
            </a:r>
            <a:r>
              <a:rPr lang="en-US" sz="1800" b="0" dirty="0" smtClean="0"/>
              <a:t>that can </a:t>
            </a:r>
            <a:r>
              <a:rPr lang="en-US" sz="1800" b="0" dirty="0"/>
              <a:t>be lost while still being able to recover the original data</a:t>
            </a:r>
            <a:r>
              <a:rPr lang="en-US" sz="1800" b="0" dirty="0" smtClean="0"/>
              <a:t>.</a:t>
            </a:r>
          </a:p>
          <a:p>
            <a:r>
              <a:rPr lang="en-US" sz="1800" b="0" dirty="0" smtClean="0"/>
              <a:t>A lower Storage Safety will equate to less storage overhead but also increases risk. Conversely, a higher Storage Safety will require higher storage overhead but reduces risk.</a:t>
            </a:r>
          </a:p>
          <a:p>
            <a:r>
              <a:rPr lang="en-US" sz="1800" b="0" dirty="0" smtClean="0"/>
              <a:t>The overhead ratio can be calculated with the following equation:</a:t>
            </a:r>
          </a:p>
          <a:p>
            <a:endParaRPr lang="en-US" sz="1800" b="0" dirty="0"/>
          </a:p>
          <a:p>
            <a:pPr marL="0" indent="0">
              <a:buNone/>
            </a:pPr>
            <a:r>
              <a:rPr lang="en-US" sz="1800" b="0" dirty="0" smtClean="0"/>
              <a:t>              (  1.2 </a:t>
            </a:r>
            <a:r>
              <a:rPr lang="en-US" sz="1800" b="0" dirty="0"/>
              <a:t>* 1.0267 * </a:t>
            </a:r>
            <a:r>
              <a:rPr lang="en-US" sz="1800" b="0" dirty="0" err="1"/>
              <a:t>spread_width</a:t>
            </a:r>
            <a:r>
              <a:rPr lang="en-US" sz="1800" b="0" dirty="0"/>
              <a:t> </a:t>
            </a:r>
            <a:r>
              <a:rPr lang="en-US" sz="1800" b="0" dirty="0" smtClean="0"/>
              <a:t>)</a:t>
            </a:r>
          </a:p>
          <a:p>
            <a:pPr marL="0" indent="0">
              <a:buNone/>
            </a:pPr>
            <a:r>
              <a:rPr lang="en-US" sz="1800" b="0" dirty="0"/>
              <a:t> </a:t>
            </a:r>
            <a:r>
              <a:rPr lang="en-US" sz="1800" b="0" dirty="0" smtClean="0"/>
              <a:t>   --------------------------------------------------------  = </a:t>
            </a:r>
            <a:r>
              <a:rPr lang="en-US" sz="1800" b="0" dirty="0" err="1" smtClean="0"/>
              <a:t>overhead_ratio</a:t>
            </a:r>
            <a:endParaRPr lang="en-US" sz="1800" b="0" dirty="0"/>
          </a:p>
          <a:p>
            <a:pPr marL="0" indent="0">
              <a:buNone/>
            </a:pPr>
            <a:r>
              <a:rPr lang="en-US" sz="1800" b="0" dirty="0" smtClean="0"/>
              <a:t>              </a:t>
            </a:r>
            <a:r>
              <a:rPr lang="en-US" sz="1800" b="0" dirty="0"/>
              <a:t>(</a:t>
            </a:r>
            <a:r>
              <a:rPr lang="en-US" sz="1800" b="0" dirty="0" err="1"/>
              <a:t>spread_width</a:t>
            </a:r>
            <a:r>
              <a:rPr lang="en-US" sz="1800" b="0" dirty="0"/>
              <a:t> </a:t>
            </a:r>
            <a:r>
              <a:rPr lang="en-US" sz="1800" b="0" dirty="0" smtClean="0"/>
              <a:t>– </a:t>
            </a:r>
            <a:r>
              <a:rPr lang="en-US" sz="1800" b="0" dirty="0" err="1" smtClean="0"/>
              <a:t>storage_safety</a:t>
            </a:r>
            <a:r>
              <a:rPr lang="en-US" sz="1800" b="0" dirty="0"/>
              <a:t>)</a:t>
            </a:r>
          </a:p>
          <a:p>
            <a:pPr marL="0" indent="0">
              <a:buNone/>
            </a:pPr>
            <a:endParaRPr lang="en-US" sz="1800" dirty="0" smtClean="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29</a:t>
            </a:fld>
            <a:endParaRPr lang="en-US" dirty="0"/>
          </a:p>
        </p:txBody>
      </p:sp>
    </p:spTree>
    <p:extLst>
      <p:ext uri="{BB962C8B-B14F-4D97-AF65-F5344CB8AC3E}">
        <p14:creationId xmlns:p14="http://schemas.microsoft.com/office/powerpoint/2010/main" val="133832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r>
              <a:rPr lang="en-US" dirty="0" smtClean="0"/>
              <a:t>Introduction</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702566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Strategy</a:t>
            </a:r>
            <a:endParaRPr lang="en-US" dirty="0"/>
          </a:p>
        </p:txBody>
      </p:sp>
      <p:sp>
        <p:nvSpPr>
          <p:cNvPr id="3" name="Content Placeholder 2"/>
          <p:cNvSpPr>
            <a:spLocks noGrp="1"/>
          </p:cNvSpPr>
          <p:nvPr>
            <p:ph idx="1"/>
          </p:nvPr>
        </p:nvSpPr>
        <p:spPr/>
        <p:txBody>
          <a:bodyPr>
            <a:normAutofit/>
          </a:bodyPr>
          <a:lstStyle/>
          <a:p>
            <a:r>
              <a:rPr lang="en-US" sz="1800" b="0" dirty="0"/>
              <a:t>The </a:t>
            </a:r>
            <a:r>
              <a:rPr lang="en-US" sz="1800" b="0" dirty="0" smtClean="0"/>
              <a:t>Safety Strategy </a:t>
            </a:r>
            <a:r>
              <a:rPr lang="en-US" sz="1800" b="0" dirty="0"/>
              <a:t>defines the </a:t>
            </a:r>
            <a:r>
              <a:rPr lang="en-US" sz="1800" b="0" dirty="0" smtClean="0"/>
              <a:t>behavior during write operations </a:t>
            </a:r>
            <a:r>
              <a:rPr lang="en-US" sz="1800" b="0" dirty="0"/>
              <a:t>when </a:t>
            </a:r>
            <a:r>
              <a:rPr lang="en-US" sz="1800" b="0" dirty="0" smtClean="0"/>
              <a:t>block stores </a:t>
            </a:r>
            <a:r>
              <a:rPr lang="en-US" sz="1800" b="0" dirty="0"/>
              <a:t>are </a:t>
            </a:r>
            <a:r>
              <a:rPr lang="en-US" sz="1800" b="0" dirty="0" smtClean="0"/>
              <a:t>unavailable.</a:t>
            </a:r>
          </a:p>
        </p:txBody>
      </p:sp>
      <p:graphicFrame>
        <p:nvGraphicFramePr>
          <p:cNvPr id="4" name="Table 3"/>
          <p:cNvGraphicFramePr>
            <a:graphicFrameLocks noGrp="1"/>
          </p:cNvGraphicFramePr>
          <p:nvPr>
            <p:extLst>
              <p:ext uri="{D42A27DB-BD31-4B8C-83A1-F6EECF244321}">
                <p14:modId xmlns:p14="http://schemas.microsoft.com/office/powerpoint/2010/main" val="2988109831"/>
              </p:ext>
            </p:extLst>
          </p:nvPr>
        </p:nvGraphicFramePr>
        <p:xfrm>
          <a:off x="641931" y="1790700"/>
          <a:ext cx="7620001" cy="2400301"/>
        </p:xfrm>
        <a:graphic>
          <a:graphicData uri="http://schemas.openxmlformats.org/drawingml/2006/table">
            <a:tbl>
              <a:tblPr/>
              <a:tblGrid>
                <a:gridCol w="1481667"/>
                <a:gridCol w="6138334"/>
              </a:tblGrid>
              <a:tr h="1063046">
                <a:tc>
                  <a:txBody>
                    <a:bodyPr/>
                    <a:lstStyle/>
                    <a:p>
                      <a:pPr fontAlgn="t">
                        <a:lnSpc>
                          <a:spcPts val="1300"/>
                        </a:lnSpc>
                      </a:pPr>
                      <a:r>
                        <a:rPr lang="en-US" sz="800" b="0" dirty="0" err="1">
                          <a:solidFill>
                            <a:srgbClr val="333333"/>
                          </a:solidFill>
                          <a:effectLst/>
                        </a:rPr>
                        <a:t>RepairSpread</a:t>
                      </a:r>
                      <a:endParaRPr lang="en-US" sz="800" b="0" dirty="0">
                        <a:solidFill>
                          <a:srgbClr val="333333"/>
                        </a:solidFill>
                        <a:effectLst/>
                      </a:endParaRPr>
                    </a:p>
                  </a:txBody>
                  <a:tcPr marL="47625" marR="47625" marT="39688" marB="3968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lnSpc>
                          <a:spcPts val="1300"/>
                        </a:lnSpc>
                      </a:pPr>
                      <a:r>
                        <a:rPr lang="en-US" sz="800" b="0" dirty="0">
                          <a:solidFill>
                            <a:srgbClr val="333333"/>
                          </a:solidFill>
                          <a:effectLst/>
                        </a:rPr>
                        <a:t>If a </a:t>
                      </a:r>
                      <a:r>
                        <a:rPr lang="en-US" sz="800" b="0" dirty="0" err="1" smtClean="0">
                          <a:solidFill>
                            <a:srgbClr val="333333"/>
                          </a:solidFill>
                          <a:effectLst/>
                        </a:rPr>
                        <a:t>blockstore</a:t>
                      </a:r>
                      <a:r>
                        <a:rPr lang="en-US" sz="800" b="0" dirty="0" smtClean="0">
                          <a:solidFill>
                            <a:srgbClr val="333333"/>
                          </a:solidFill>
                          <a:effectLst/>
                        </a:rPr>
                        <a:t> from </a:t>
                      </a:r>
                      <a:r>
                        <a:rPr lang="en-US" sz="800" b="0" dirty="0">
                          <a:solidFill>
                            <a:srgbClr val="333333"/>
                          </a:solidFill>
                          <a:effectLst/>
                        </a:rPr>
                        <a:t>the spread is offline during a put operation, we will immediately select a new spread (that preferably matches the storage </a:t>
                      </a:r>
                      <a:r>
                        <a:rPr lang="en-US" sz="800" b="0" dirty="0" err="1">
                          <a:solidFill>
                            <a:srgbClr val="333333"/>
                          </a:solidFill>
                          <a:effectLst/>
                        </a:rPr>
                        <a:t>deamons</a:t>
                      </a:r>
                      <a:r>
                        <a:rPr lang="en-US" sz="800" b="0" dirty="0">
                          <a:solidFill>
                            <a:srgbClr val="333333"/>
                          </a:solidFill>
                          <a:effectLst/>
                        </a:rPr>
                        <a:t> that have already received </a:t>
                      </a:r>
                      <a:r>
                        <a:rPr lang="en-US" sz="800" b="0" dirty="0" err="1">
                          <a:solidFill>
                            <a:srgbClr val="333333"/>
                          </a:solidFill>
                          <a:effectLst/>
                        </a:rPr>
                        <a:t>checkblocks</a:t>
                      </a:r>
                      <a:r>
                        <a:rPr lang="en-US" sz="800" b="0" dirty="0">
                          <a:solidFill>
                            <a:srgbClr val="333333"/>
                          </a:solidFill>
                          <a:effectLst/>
                        </a:rPr>
                        <a:t> for the object) and try using this one to satisfy the policy.</a:t>
                      </a:r>
                    </a:p>
                  </a:txBody>
                  <a:tcPr marL="47625" marR="47625" marT="39688" marB="3968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791082">
                <a:tc>
                  <a:txBody>
                    <a:bodyPr/>
                    <a:lstStyle/>
                    <a:p>
                      <a:pPr fontAlgn="t">
                        <a:lnSpc>
                          <a:spcPts val="1300"/>
                        </a:lnSpc>
                      </a:pPr>
                      <a:r>
                        <a:rPr lang="en-US" sz="800" b="0" dirty="0" err="1">
                          <a:solidFill>
                            <a:srgbClr val="333333"/>
                          </a:solidFill>
                          <a:effectLst/>
                        </a:rPr>
                        <a:t>DynamicSafety</a:t>
                      </a:r>
                      <a:endParaRPr lang="en-US" sz="800" b="0" dirty="0">
                        <a:solidFill>
                          <a:srgbClr val="333333"/>
                        </a:solidFill>
                        <a:effectLst/>
                      </a:endParaRPr>
                    </a:p>
                  </a:txBody>
                  <a:tcPr marL="47625" marR="47625" marT="39688" marB="3968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lnSpc>
                          <a:spcPts val="1300"/>
                        </a:lnSpc>
                      </a:pPr>
                      <a:r>
                        <a:rPr lang="en-US" sz="800" b="0" dirty="0">
                          <a:solidFill>
                            <a:srgbClr val="333333"/>
                          </a:solidFill>
                          <a:effectLst/>
                        </a:rPr>
                        <a:t>If a </a:t>
                      </a:r>
                      <a:r>
                        <a:rPr lang="en-US" sz="800" b="0" dirty="0" err="1" smtClean="0">
                          <a:solidFill>
                            <a:srgbClr val="333333"/>
                          </a:solidFill>
                          <a:effectLst/>
                        </a:rPr>
                        <a:t>blockstore</a:t>
                      </a:r>
                      <a:r>
                        <a:rPr lang="en-US" sz="800" b="0" dirty="0" smtClean="0">
                          <a:solidFill>
                            <a:srgbClr val="333333"/>
                          </a:solidFill>
                          <a:effectLst/>
                        </a:rPr>
                        <a:t> from </a:t>
                      </a:r>
                      <a:r>
                        <a:rPr lang="en-US" sz="800" b="0" dirty="0">
                          <a:solidFill>
                            <a:srgbClr val="333333"/>
                          </a:solidFill>
                          <a:effectLst/>
                        </a:rPr>
                        <a:t>the spread is offline during a put operation, we will not generate additional data in order to satisfy the </a:t>
                      </a:r>
                      <a:r>
                        <a:rPr lang="en-US" sz="800" b="0" dirty="0" err="1">
                          <a:solidFill>
                            <a:srgbClr val="333333"/>
                          </a:solidFill>
                          <a:effectLst/>
                        </a:rPr>
                        <a:t>disksafety</a:t>
                      </a:r>
                      <a:r>
                        <a:rPr lang="en-US" sz="800" b="0" dirty="0">
                          <a:solidFill>
                            <a:srgbClr val="333333"/>
                          </a:solidFill>
                          <a:effectLst/>
                        </a:rPr>
                        <a:t>. For the next </a:t>
                      </a:r>
                      <a:r>
                        <a:rPr lang="en-US" sz="800" b="0" dirty="0" err="1">
                          <a:solidFill>
                            <a:srgbClr val="333333"/>
                          </a:solidFill>
                          <a:effectLst/>
                        </a:rPr>
                        <a:t>SuperBlocks</a:t>
                      </a:r>
                      <a:r>
                        <a:rPr lang="en-US" sz="800" b="0" dirty="0">
                          <a:solidFill>
                            <a:srgbClr val="333333"/>
                          </a:solidFill>
                          <a:effectLst/>
                        </a:rPr>
                        <a:t> we will no longer use this storage daemon.</a:t>
                      </a:r>
                    </a:p>
                  </a:txBody>
                  <a:tcPr marL="47625" marR="47625" marT="39688" marB="3968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46173">
                <a:tc>
                  <a:txBody>
                    <a:bodyPr/>
                    <a:lstStyle/>
                    <a:p>
                      <a:pPr fontAlgn="t">
                        <a:lnSpc>
                          <a:spcPts val="1300"/>
                        </a:lnSpc>
                      </a:pPr>
                      <a:r>
                        <a:rPr lang="en-US" sz="800" b="0" dirty="0" smtClean="0">
                          <a:solidFill>
                            <a:srgbClr val="333333"/>
                          </a:solidFill>
                          <a:effectLst/>
                        </a:rPr>
                        <a:t>Stop on</a:t>
                      </a:r>
                      <a:r>
                        <a:rPr lang="en-US" sz="800" b="0" baseline="0" dirty="0" smtClean="0">
                          <a:solidFill>
                            <a:srgbClr val="333333"/>
                          </a:solidFill>
                          <a:effectLst/>
                        </a:rPr>
                        <a:t> Failure</a:t>
                      </a:r>
                      <a:endParaRPr lang="en-US" sz="800" b="0" dirty="0">
                        <a:solidFill>
                          <a:srgbClr val="333333"/>
                        </a:solidFill>
                        <a:effectLst/>
                      </a:endParaRPr>
                    </a:p>
                  </a:txBody>
                  <a:tcPr marL="47625" marR="47625" marT="39688" marB="3968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lnSpc>
                          <a:spcPts val="1300"/>
                        </a:lnSpc>
                      </a:pPr>
                      <a:r>
                        <a:rPr lang="en-US" sz="800" b="0" dirty="0" smtClean="0">
                          <a:solidFill>
                            <a:srgbClr val="333333"/>
                          </a:solidFill>
                          <a:effectLst/>
                        </a:rPr>
                        <a:t>If a </a:t>
                      </a:r>
                      <a:r>
                        <a:rPr lang="en-US" sz="800" b="0" dirty="0" err="1" smtClean="0">
                          <a:solidFill>
                            <a:srgbClr val="333333"/>
                          </a:solidFill>
                          <a:effectLst/>
                        </a:rPr>
                        <a:t>blockstore</a:t>
                      </a:r>
                      <a:r>
                        <a:rPr lang="en-US" sz="800" b="0" dirty="0" smtClean="0">
                          <a:solidFill>
                            <a:srgbClr val="333333"/>
                          </a:solidFill>
                          <a:effectLst/>
                        </a:rPr>
                        <a:t> from the spread is offline during a put operation, we will stop the put operation and return a failure response over the REST API.</a:t>
                      </a:r>
                      <a:endParaRPr lang="en-US" sz="800" b="0" dirty="0">
                        <a:solidFill>
                          <a:srgbClr val="333333"/>
                        </a:solidFill>
                        <a:effectLst/>
                      </a:endParaRPr>
                    </a:p>
                  </a:txBody>
                  <a:tcPr marL="47625" marR="47625" marT="39688" marB="3968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24730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a:defRPr/>
            </a:pPr>
            <a:r>
              <a:rPr lang="en-US" smtClean="0"/>
              <a:t>Amplidata Confidential</a:t>
            </a:r>
            <a:endParaRPr lang="en-US" dirty="0"/>
          </a:p>
        </p:txBody>
      </p:sp>
      <p:sp>
        <p:nvSpPr>
          <p:cNvPr id="7" name="Slide Number Placeholder 6"/>
          <p:cNvSpPr>
            <a:spLocks noGrp="1"/>
          </p:cNvSpPr>
          <p:nvPr>
            <p:ph type="sldNum" idx="10"/>
          </p:nvPr>
        </p:nvSpPr>
        <p:spPr/>
        <p:txBody>
          <a:bodyPr/>
          <a:lstStyle/>
          <a:p>
            <a:pPr>
              <a:defRPr/>
            </a:pPr>
            <a:fld id="{46DA649B-A69E-9145-B099-43F07D52B1EC}" type="slidenum">
              <a:rPr lang="en-US" smtClean="0"/>
              <a:pPr>
                <a:defRPr/>
              </a:pPr>
              <a:t>30</a:t>
            </a:fld>
            <a:endParaRPr lang="en-US" dirty="0"/>
          </a:p>
        </p:txBody>
      </p:sp>
    </p:spTree>
    <p:extLst>
      <p:ext uri="{BB962C8B-B14F-4D97-AF65-F5344CB8AC3E}">
        <p14:creationId xmlns:p14="http://schemas.microsoft.com/office/powerpoint/2010/main" val="3965749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 and Spread Lists</a:t>
            </a:r>
            <a:endParaRPr lang="en-US" dirty="0"/>
          </a:p>
        </p:txBody>
      </p:sp>
      <p:sp>
        <p:nvSpPr>
          <p:cNvPr id="3" name="Content Placeholder 2"/>
          <p:cNvSpPr>
            <a:spLocks noGrp="1"/>
          </p:cNvSpPr>
          <p:nvPr>
            <p:ph idx="1"/>
          </p:nvPr>
        </p:nvSpPr>
        <p:spPr/>
        <p:txBody>
          <a:bodyPr>
            <a:normAutofit/>
          </a:bodyPr>
          <a:lstStyle/>
          <a:p>
            <a:r>
              <a:rPr lang="en-US" sz="1600" b="0" dirty="0" smtClean="0"/>
              <a:t>A spread is simply a grouping of </a:t>
            </a:r>
            <a:r>
              <a:rPr lang="en-US" sz="1600" b="0" dirty="0" err="1" smtClean="0"/>
              <a:t>blockstores</a:t>
            </a:r>
            <a:r>
              <a:rPr lang="en-US" sz="1600" b="0" dirty="0" smtClean="0"/>
              <a:t> on which a given object is stored.</a:t>
            </a:r>
          </a:p>
          <a:p>
            <a:r>
              <a:rPr lang="en-US" sz="1600" b="0" dirty="0" smtClean="0"/>
              <a:t>Spreads are automatically generated by an algorithm based on the protection policy settings.</a:t>
            </a:r>
          </a:p>
          <a:p>
            <a:r>
              <a:rPr lang="en-US" sz="1600" b="0" dirty="0" smtClean="0"/>
              <a:t>The spreads are generated so that data is distributed equally over the backend storage</a:t>
            </a:r>
          </a:p>
          <a:p>
            <a:r>
              <a:rPr lang="en-US" sz="1600" b="0" dirty="0" smtClean="0"/>
              <a:t>A spread list is the total number of defined spreads that created for a protection policy.</a:t>
            </a:r>
          </a:p>
          <a:p>
            <a:pPr marL="0" indent="0">
              <a:buNone/>
            </a:pPr>
            <a:endParaRPr lang="en-US" sz="1600" b="0" dirty="0" smtClean="0"/>
          </a:p>
          <a:p>
            <a:pPr marL="0" indent="0">
              <a:buNone/>
            </a:pPr>
            <a:endParaRPr lang="en-US" sz="1600" b="0" dirty="0"/>
          </a:p>
          <a:p>
            <a:pPr marL="0" indent="0">
              <a:buNone/>
            </a:pPr>
            <a:endParaRPr lang="en-US" sz="1600" b="0" dirty="0" smtClean="0"/>
          </a:p>
          <a:p>
            <a:pPr marL="0" indent="0">
              <a:buNone/>
            </a:pPr>
            <a:endParaRPr lang="en-US" sz="1600" b="0" dirty="0"/>
          </a:p>
          <a:p>
            <a:pPr marL="0" indent="0">
              <a:buNone/>
            </a:pPr>
            <a:endParaRPr lang="en-US" sz="1600" b="0" dirty="0" smtClean="0"/>
          </a:p>
          <a:p>
            <a:pPr marL="0" indent="0">
              <a:buNone/>
            </a:pPr>
            <a:endParaRPr lang="en-US" sz="1600" b="0" dirty="0" smtClean="0"/>
          </a:p>
          <a:p>
            <a:pPr marL="0" indent="0">
              <a:buNone/>
            </a:pPr>
            <a:r>
              <a:rPr lang="en-US" sz="1600" b="0" dirty="0" smtClean="0"/>
              <a:t>Simple example</a:t>
            </a:r>
          </a:p>
          <a:p>
            <a:pPr marL="0" indent="0">
              <a:buNone/>
            </a:pPr>
            <a:endParaRPr lang="en-US" sz="1600" b="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1" y="2781300"/>
            <a:ext cx="3062287" cy="263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31</a:t>
            </a:fld>
            <a:endParaRPr lang="en-US" dirty="0"/>
          </a:p>
        </p:txBody>
      </p:sp>
    </p:spTree>
    <p:extLst>
      <p:ext uri="{BB962C8B-B14F-4D97-AF65-F5344CB8AC3E}">
        <p14:creationId xmlns:p14="http://schemas.microsoft.com/office/powerpoint/2010/main" val="4247415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Balance</a:t>
            </a:r>
            <a:endParaRPr lang="en-US" dirty="0"/>
          </a:p>
        </p:txBody>
      </p:sp>
      <p:sp>
        <p:nvSpPr>
          <p:cNvPr id="3" name="Content Placeholder 2"/>
          <p:cNvSpPr>
            <a:spLocks noGrp="1"/>
          </p:cNvSpPr>
          <p:nvPr>
            <p:ph idx="1"/>
          </p:nvPr>
        </p:nvSpPr>
        <p:spPr/>
        <p:txBody>
          <a:bodyPr>
            <a:normAutofit/>
          </a:bodyPr>
          <a:lstStyle/>
          <a:p>
            <a:r>
              <a:rPr lang="en-US" sz="1800" b="0" dirty="0" smtClean="0"/>
              <a:t>The Data Balance settings define how data is spread across various levels in the environment.</a:t>
            </a:r>
          </a:p>
          <a:p>
            <a:r>
              <a:rPr lang="en-US" sz="1800" b="0" dirty="0" smtClean="0"/>
              <a:t>The user can choose to spread data at any level (datacenter, rack, or node) independent of the other level choices.</a:t>
            </a:r>
          </a:p>
          <a:p>
            <a:endParaRPr lang="en-US" sz="1800" dirty="0"/>
          </a:p>
          <a:p>
            <a:endParaRPr lang="en-US" sz="1800" dirty="0" smtClean="0"/>
          </a:p>
          <a:p>
            <a:endParaRPr lang="en-US" sz="1800" dirty="0"/>
          </a:p>
          <a:p>
            <a:endParaRPr lang="en-US" sz="18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50629" y="2379500"/>
            <a:ext cx="5838825" cy="264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32</a:t>
            </a:fld>
            <a:endParaRPr lang="en-US" dirty="0"/>
          </a:p>
        </p:txBody>
      </p:sp>
    </p:spTree>
    <p:extLst>
      <p:ext uri="{BB962C8B-B14F-4D97-AF65-F5344CB8AC3E}">
        <p14:creationId xmlns:p14="http://schemas.microsoft.com/office/powerpoint/2010/main" val="1578713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Hardware details</a:t>
            </a:r>
            <a:endParaRPr lang="en-US" dirty="0"/>
          </a:p>
        </p:txBody>
      </p:sp>
      <p:sp>
        <p:nvSpPr>
          <p:cNvPr id="5" name="Text Placeholder 4"/>
          <p:cNvSpPr>
            <a:spLocks noGrp="1"/>
          </p:cNvSpPr>
          <p:nvPr>
            <p:ph type="body" idx="1"/>
          </p:nvPr>
        </p:nvSpPr>
        <p:spPr/>
        <p:txBody>
          <a:bodyPr/>
          <a:lstStyle/>
          <a:p>
            <a:r>
              <a:rPr lang="en-US" dirty="0" smtClean="0"/>
              <a:t>Hardware Details</a:t>
            </a:r>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016288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Anatomy of a Controller Node</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1028700"/>
            <a:ext cx="7986843" cy="436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Amplidata Confidential</a:t>
            </a:r>
            <a:endParaRPr lang="en-US" dirty="0"/>
          </a:p>
        </p:txBody>
      </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34</a:t>
            </a:fld>
            <a:endParaRPr lang="en-US" dirty="0"/>
          </a:p>
        </p:txBody>
      </p:sp>
    </p:spTree>
    <p:extLst>
      <p:ext uri="{BB962C8B-B14F-4D97-AF65-F5344CB8AC3E}">
        <p14:creationId xmlns:p14="http://schemas.microsoft.com/office/powerpoint/2010/main" val="2884968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Storage Node</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181100"/>
            <a:ext cx="8229600" cy="36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Amplidata Confidential</a:t>
            </a:r>
            <a:endParaRPr lang="en-US" dirty="0"/>
          </a:p>
        </p:txBody>
      </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35</a:t>
            </a:fld>
            <a:endParaRPr lang="en-US" dirty="0"/>
          </a:p>
        </p:txBody>
      </p:sp>
    </p:spTree>
    <p:extLst>
      <p:ext uri="{BB962C8B-B14F-4D97-AF65-F5344CB8AC3E}">
        <p14:creationId xmlns:p14="http://schemas.microsoft.com/office/powerpoint/2010/main" val="997877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 An Installation</a:t>
            </a:r>
            <a:endParaRPr lang="en-US" dirty="0"/>
          </a:p>
        </p:txBody>
      </p:sp>
      <p:sp>
        <p:nvSpPr>
          <p:cNvPr id="5" name="Text Placeholder 4"/>
          <p:cNvSpPr>
            <a:spLocks noGrp="1"/>
          </p:cNvSpPr>
          <p:nvPr>
            <p:ph type="body" idx="1"/>
          </p:nvPr>
        </p:nvSpPr>
        <p:spPr/>
        <p:txBody>
          <a:bodyPr/>
          <a:lstStyle/>
          <a:p>
            <a:r>
              <a:rPr lang="en-US" dirty="0" smtClean="0"/>
              <a:t>Planning an installation</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471423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Environmental Constructs</a:t>
            </a:r>
            <a:endParaRPr lang="en-US" dirty="0"/>
          </a:p>
        </p:txBody>
      </p:sp>
      <p:sp>
        <p:nvSpPr>
          <p:cNvPr id="3" name="Content Placeholder 2"/>
          <p:cNvSpPr>
            <a:spLocks noGrp="1"/>
          </p:cNvSpPr>
          <p:nvPr>
            <p:ph idx="1"/>
          </p:nvPr>
        </p:nvSpPr>
        <p:spPr/>
        <p:txBody>
          <a:bodyPr>
            <a:noAutofit/>
          </a:bodyPr>
          <a:lstStyle/>
          <a:p>
            <a:pPr marL="0" indent="0">
              <a:buNone/>
            </a:pPr>
            <a:r>
              <a:rPr lang="en-US" sz="1200" dirty="0" smtClean="0"/>
              <a:t>Overview</a:t>
            </a:r>
          </a:p>
          <a:p>
            <a:pPr marL="0" indent="0">
              <a:buNone/>
            </a:pPr>
            <a:r>
              <a:rPr lang="en-US" sz="1200" b="0" dirty="0" smtClean="0"/>
              <a:t>Constructs for LANs, Datacenters, and Racks can be configured in the management UI.</a:t>
            </a:r>
          </a:p>
          <a:p>
            <a:pPr marL="0" indent="0">
              <a:buNone/>
            </a:pPr>
            <a:endParaRPr lang="en-US" sz="1200" b="0" dirty="0"/>
          </a:p>
          <a:p>
            <a:pPr marL="0" indent="0">
              <a:buNone/>
            </a:pPr>
            <a:r>
              <a:rPr lang="en-US" sz="1200" dirty="0" smtClean="0"/>
              <a:t>LANs</a:t>
            </a:r>
          </a:p>
          <a:p>
            <a:r>
              <a:rPr lang="en-US" sz="1200" b="0" dirty="0" smtClean="0"/>
              <a:t>Three </a:t>
            </a:r>
            <a:r>
              <a:rPr lang="en-US" sz="1200" b="0" dirty="0"/>
              <a:t>LAN segments need to be defined for each datacenter.</a:t>
            </a:r>
          </a:p>
          <a:p>
            <a:pPr lvl="1"/>
            <a:r>
              <a:rPr lang="en-US" sz="1200" dirty="0" smtClean="0"/>
              <a:t>One </a:t>
            </a:r>
            <a:r>
              <a:rPr lang="en-US" sz="1200" dirty="0"/>
              <a:t>public (used for user and/or application </a:t>
            </a:r>
            <a:r>
              <a:rPr lang="en-US" sz="1200" dirty="0" smtClean="0"/>
              <a:t>communication)</a:t>
            </a:r>
          </a:p>
          <a:p>
            <a:pPr lvl="1"/>
            <a:r>
              <a:rPr lang="en-US" sz="1200" dirty="0" smtClean="0"/>
              <a:t>Two </a:t>
            </a:r>
            <a:r>
              <a:rPr lang="en-US" sz="1200" dirty="0"/>
              <a:t>private (used for storage and environmental communication)</a:t>
            </a:r>
          </a:p>
          <a:p>
            <a:r>
              <a:rPr lang="en-US" sz="1200" b="0" dirty="0"/>
              <a:t>Of the two private </a:t>
            </a:r>
            <a:r>
              <a:rPr lang="en-US" sz="1200" b="0" dirty="0" err="1"/>
              <a:t>lans</a:t>
            </a:r>
            <a:r>
              <a:rPr lang="en-US" sz="1200" b="0" dirty="0"/>
              <a:t>, one is used for environmental communication and storage (management private </a:t>
            </a:r>
            <a:r>
              <a:rPr lang="en-US" sz="1200" b="0" dirty="0" smtClean="0"/>
              <a:t>LAN) </a:t>
            </a:r>
            <a:r>
              <a:rPr lang="en-US" sz="1200" b="0" dirty="0"/>
              <a:t>and one is used for storage only (secondary storage </a:t>
            </a:r>
            <a:r>
              <a:rPr lang="en-US" sz="1200" b="0" dirty="0" smtClean="0"/>
              <a:t>LAN).</a:t>
            </a:r>
            <a:endParaRPr lang="en-US" sz="1200" b="0" dirty="0"/>
          </a:p>
          <a:p>
            <a:r>
              <a:rPr lang="en-US" sz="1200" b="0" dirty="0"/>
              <a:t>A fourth LAN type, called an install LAN, is automatically created </a:t>
            </a:r>
            <a:r>
              <a:rPr lang="en-US" sz="1200" b="0" dirty="0" smtClean="0"/>
              <a:t>on the management private lan segment.</a:t>
            </a:r>
            <a:endParaRPr lang="en-US" sz="1200" b="0" dirty="0"/>
          </a:p>
          <a:p>
            <a:r>
              <a:rPr lang="en-US" sz="1200" b="0" dirty="0"/>
              <a:t>LAN segments of a certain type need to be routable to all other networks of the same type</a:t>
            </a:r>
            <a:r>
              <a:rPr lang="en-US" sz="1200" b="0" dirty="0" smtClean="0"/>
              <a:t>.</a:t>
            </a:r>
          </a:p>
          <a:p>
            <a:r>
              <a:rPr lang="en-US" sz="1200" b="0" dirty="0" smtClean="0"/>
              <a:t>These LAN constructs can be configured for limited IP ranges depending upon site requirements and availability.</a:t>
            </a:r>
            <a:endParaRPr lang="en-US" sz="1200" b="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37</a:t>
            </a:fld>
            <a:endParaRPr lang="en-US" dirty="0"/>
          </a:p>
        </p:txBody>
      </p:sp>
    </p:spTree>
    <p:extLst>
      <p:ext uri="{BB962C8B-B14F-4D97-AF65-F5344CB8AC3E}">
        <p14:creationId xmlns:p14="http://schemas.microsoft.com/office/powerpoint/2010/main" val="812337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Environmental Constructs</a:t>
            </a:r>
          </a:p>
        </p:txBody>
      </p:sp>
      <p:sp>
        <p:nvSpPr>
          <p:cNvPr id="3" name="Content Placeholder 2"/>
          <p:cNvSpPr>
            <a:spLocks noGrp="1"/>
          </p:cNvSpPr>
          <p:nvPr>
            <p:ph idx="1"/>
          </p:nvPr>
        </p:nvSpPr>
        <p:spPr/>
        <p:txBody>
          <a:bodyPr>
            <a:normAutofit/>
          </a:bodyPr>
          <a:lstStyle/>
          <a:p>
            <a:pPr marL="0" indent="0">
              <a:buNone/>
            </a:pPr>
            <a:r>
              <a:rPr lang="en-US" sz="1200" b="1" dirty="0"/>
              <a:t>IPs</a:t>
            </a:r>
          </a:p>
          <a:p>
            <a:r>
              <a:rPr lang="en-US" sz="1200" b="0" dirty="0"/>
              <a:t>The management controller node will need two IPs on each of the public lan, management storage lan, and secondary storage lan.  Of the two IPs on any given lan segment, one will be unique to the host and the other will be virtual for failover purposes.</a:t>
            </a:r>
          </a:p>
          <a:p>
            <a:r>
              <a:rPr lang="en-US" sz="1200" b="0" dirty="0"/>
              <a:t>All other controllers will need </a:t>
            </a:r>
            <a:r>
              <a:rPr lang="en-US" sz="1200" b="0" dirty="0" smtClean="0"/>
              <a:t>at least one </a:t>
            </a:r>
            <a:r>
              <a:rPr lang="en-US" sz="1200" b="0" dirty="0"/>
              <a:t>IP on each of the public </a:t>
            </a:r>
            <a:r>
              <a:rPr lang="en-US" sz="1200" b="0" dirty="0" smtClean="0"/>
              <a:t>lan and one on both the management </a:t>
            </a:r>
            <a:r>
              <a:rPr lang="en-US" sz="1200" b="0" dirty="0"/>
              <a:t>storage </a:t>
            </a:r>
            <a:r>
              <a:rPr lang="en-US" sz="1200" b="0" dirty="0" smtClean="0"/>
              <a:t>lan </a:t>
            </a:r>
            <a:r>
              <a:rPr lang="en-US" sz="1200" b="0" dirty="0"/>
              <a:t>and secondary storage lan.</a:t>
            </a:r>
          </a:p>
          <a:p>
            <a:r>
              <a:rPr lang="en-US" sz="1200" b="0" dirty="0"/>
              <a:t>All storage nodes will need one IP on each of the management storage lan and secondary storage lan.</a:t>
            </a:r>
          </a:p>
          <a:p>
            <a:pPr marL="0" indent="0">
              <a:buNone/>
            </a:pPr>
            <a:endParaRPr lang="en-US" sz="1200" dirty="0"/>
          </a:p>
          <a:p>
            <a:pPr marL="0" indent="0">
              <a:buNone/>
            </a:pPr>
            <a:r>
              <a:rPr lang="en-US" sz="1200" b="1" dirty="0"/>
              <a:t>Datacenters and racks</a:t>
            </a:r>
          </a:p>
          <a:p>
            <a:r>
              <a:rPr lang="en-US" sz="1200" b="0" dirty="0"/>
              <a:t>Datacenters and racks can be defined the management GUI.</a:t>
            </a:r>
          </a:p>
          <a:p>
            <a:r>
              <a:rPr lang="en-US" sz="1200" b="0" dirty="0"/>
              <a:t>When nodes are added to the environment, the user can specify in which datacenter and rack the node is located.  Impacts spread.</a:t>
            </a: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38</a:t>
            </a:fld>
            <a:endParaRPr lang="en-US" dirty="0"/>
          </a:p>
        </p:txBody>
      </p:sp>
    </p:spTree>
    <p:extLst>
      <p:ext uri="{BB962C8B-B14F-4D97-AF65-F5344CB8AC3E}">
        <p14:creationId xmlns:p14="http://schemas.microsoft.com/office/powerpoint/2010/main" val="2692758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Installation Overview</a:t>
            </a:r>
            <a:endParaRPr lang="en-US" dirty="0"/>
          </a:p>
        </p:txBody>
      </p:sp>
      <p:sp>
        <p:nvSpPr>
          <p:cNvPr id="5" name="Text Placeholder 4"/>
          <p:cNvSpPr>
            <a:spLocks noGrp="1"/>
          </p:cNvSpPr>
          <p:nvPr>
            <p:ph type="body" idx="1"/>
          </p:nvPr>
        </p:nvSpPr>
        <p:spPr/>
        <p:txBody>
          <a:bodyPr/>
          <a:lstStyle/>
          <a:p>
            <a:r>
              <a:rPr lang="en-US" dirty="0" smtClean="0"/>
              <a:t>Installation Overview</a:t>
            </a:r>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39183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2"/>
          <p:cNvSpPr>
            <a:spLocks noGrp="1" noChangeArrowheads="1"/>
          </p:cNvSpPr>
          <p:nvPr>
            <p:ph type="title"/>
          </p:nvPr>
        </p:nvSpPr>
        <p:spPr/>
        <p:txBody>
          <a:bodyPr/>
          <a:lstStyle/>
          <a:p>
            <a:r>
              <a:rPr lang="en-US" dirty="0" smtClean="0"/>
              <a:t>Amplidata Introduction</a:t>
            </a:r>
            <a:endParaRPr lang="en-US" dirty="0"/>
          </a:p>
        </p:txBody>
      </p:sp>
      <p:sp>
        <p:nvSpPr>
          <p:cNvPr id="10241" name="Rectangle 23"/>
          <p:cNvSpPr>
            <a:spLocks noGrp="1" noChangeArrowheads="1"/>
          </p:cNvSpPr>
          <p:nvPr>
            <p:ph idx="1"/>
          </p:nvPr>
        </p:nvSpPr>
        <p:spPr/>
        <p:txBody>
          <a:bodyPr>
            <a:noAutofit/>
          </a:bodyPr>
          <a:lstStyle/>
          <a:p>
            <a:r>
              <a:rPr lang="en-US" sz="1200" dirty="0" smtClean="0"/>
              <a:t>Amplidata Incorporated in 2008 </a:t>
            </a:r>
          </a:p>
          <a:p>
            <a:pPr lvl="1"/>
            <a:r>
              <a:rPr lang="en-US" sz="1200" dirty="0" smtClean="0"/>
              <a:t>Technology was incubated since 2005 at technology parent Incubaid (www.incubaid.com)</a:t>
            </a:r>
          </a:p>
          <a:p>
            <a:pPr lvl="1"/>
            <a:r>
              <a:rPr lang="en-US" sz="1200" dirty="0" smtClean="0"/>
              <a:t>Europe Headquarters in Lochristi, Belgium; R&amp;D, support center and EMEA Sales</a:t>
            </a:r>
          </a:p>
          <a:p>
            <a:pPr lvl="1"/>
            <a:r>
              <a:rPr lang="en-US" sz="1200" dirty="0" smtClean="0"/>
              <a:t>US Headquarters in Redwood City, CA; US Sales and support center </a:t>
            </a:r>
          </a:p>
          <a:p>
            <a:pPr lvl="1"/>
            <a:r>
              <a:rPr lang="en-US" sz="1200" dirty="0" smtClean="0"/>
              <a:t>Asia office in Taipei, Taiwan; production, APJ Sales and support center</a:t>
            </a:r>
          </a:p>
          <a:p>
            <a:pPr lvl="1"/>
            <a:r>
              <a:rPr lang="en-US" sz="1200" dirty="0" smtClean="0"/>
              <a:t>Development and support in Germany, Egypt</a:t>
            </a:r>
          </a:p>
          <a:p>
            <a:pPr lvl="1"/>
            <a:endParaRPr lang="en-US" sz="1200" dirty="0" smtClean="0"/>
          </a:p>
          <a:p>
            <a:r>
              <a:rPr lang="en-US" sz="1200" dirty="0" smtClean="0"/>
              <a:t>Storage Veterans from DCT, Veritas, Symantec, IBM</a:t>
            </a:r>
          </a:p>
          <a:p>
            <a:pPr lvl="1"/>
            <a:r>
              <a:rPr lang="en-US" sz="1200" dirty="0" smtClean="0"/>
              <a:t>Wim De Wispelaere – founder, CEO (DCT/Symantec NetBackup)</a:t>
            </a:r>
          </a:p>
          <a:p>
            <a:pPr lvl="1"/>
            <a:r>
              <a:rPr lang="en-US" sz="1200" dirty="0" smtClean="0"/>
              <a:t>Wouter Van Eetvelde – founder, COO &amp; VP Engineering (DCT Symantec NetBackup)</a:t>
            </a:r>
          </a:p>
          <a:p>
            <a:pPr lvl="1"/>
            <a:r>
              <a:rPr lang="en-US" sz="1200" dirty="0" smtClean="0"/>
              <a:t>Craig Stevens – VP Business Development US (VP Asia/Pac Veritas, OpenVision, IBM) </a:t>
            </a:r>
          </a:p>
          <a:p>
            <a:pPr lvl="1"/>
            <a:r>
              <a:rPr lang="en-US" sz="1200" dirty="0" smtClean="0"/>
              <a:t>Paul Speciale – VP Products (Q-layer, Agami, Oracle, IBM, ODI)</a:t>
            </a:r>
          </a:p>
          <a:p>
            <a:pPr lvl="1"/>
            <a:r>
              <a:rPr lang="en-US" sz="1200" dirty="0" smtClean="0"/>
              <a:t>Peter Snauwaert – Director Sales EMEA (IBM, Symantec, DCT)</a:t>
            </a:r>
          </a:p>
          <a:p>
            <a:pPr lvl="1"/>
            <a:r>
              <a:rPr lang="en-US" sz="1200" dirty="0" smtClean="0"/>
              <a:t>CP Wang – Director Asia (Foxconn, Logitech, China Venture Mgt, AIA Capital, IBM)</a:t>
            </a:r>
          </a:p>
          <a:p>
            <a:endParaRPr lang="en-US" sz="1200" dirty="0" smtClean="0"/>
          </a:p>
          <a:p>
            <a:r>
              <a:rPr lang="en-US" sz="1200" dirty="0" smtClean="0"/>
              <a:t>Deployed in more than 1000 end-user installs to date </a:t>
            </a:r>
          </a:p>
          <a:p>
            <a:pPr lvl="1"/>
            <a:r>
              <a:rPr lang="en-US" sz="1200" dirty="0" smtClean="0"/>
              <a:t>through OEM partners Zenith Infotech and Dacentec</a:t>
            </a:r>
          </a:p>
          <a:p>
            <a:endParaRPr lang="en-US" sz="1200" dirty="0" smtClean="0"/>
          </a:p>
          <a:p>
            <a:r>
              <a:rPr lang="en-US" sz="1200" dirty="0" smtClean="0"/>
              <a:t>Investors</a:t>
            </a:r>
          </a:p>
          <a:p>
            <a:pPr lvl="1"/>
            <a:r>
              <a:rPr lang="en-US" sz="1200" dirty="0" smtClean="0"/>
              <a:t>SwissCom Ventures (CH), Endeavour Vision (CH), Hummingbird Ventures (BE)</a:t>
            </a:r>
          </a:p>
        </p:txBody>
      </p:sp>
      <p:sp>
        <p:nvSpPr>
          <p:cNvPr id="5" name="Footer Placeholder 4"/>
          <p:cNvSpPr>
            <a:spLocks noGrp="1"/>
          </p:cNvSpPr>
          <p:nvPr>
            <p:ph type="ftr" sz="quarter" idx="11"/>
          </p:nvPr>
        </p:nvSpPr>
        <p:spPr/>
        <p:txBody>
          <a:bodyPr/>
          <a:lstStyle/>
          <a:p>
            <a:r>
              <a:rPr lang="en-US" dirty="0" smtClean="0"/>
              <a:t>Amplidata Confidential</a:t>
            </a:r>
            <a:endParaRPr lang="en-US" dirty="0"/>
          </a:p>
        </p:txBody>
      </p:sp>
      <p:pic>
        <p:nvPicPr>
          <p:cNvPr id="2970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3101975"/>
            <a:ext cx="127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0"/>
          </p:nvPr>
        </p:nvSpPr>
        <p:spPr/>
        <p:txBody>
          <a:bodyPr/>
          <a:lstStyle/>
          <a:p>
            <a:pPr>
              <a:defRPr/>
            </a:pPr>
            <a:fld id="{46DA649B-A69E-9145-B099-43F07D52B1EC}" type="slidenum">
              <a:rPr lang="en-US" smtClean="0"/>
              <a:pPr>
                <a:defRPr/>
              </a:pPr>
              <a:t>4</a:t>
            </a:fld>
            <a:endParaRPr lang="en-US" dirty="0"/>
          </a:p>
        </p:txBody>
      </p:sp>
    </p:spTree>
    <p:extLst>
      <p:ext uri="{BB962C8B-B14F-4D97-AF65-F5344CB8AC3E}">
        <p14:creationId xmlns:p14="http://schemas.microsoft.com/office/powerpoint/2010/main" val="4231515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Environment installation </a:t>
            </a:r>
            <a:r>
              <a:rPr lang="en-US" dirty="0"/>
              <a:t>overview</a:t>
            </a:r>
          </a:p>
        </p:txBody>
      </p:sp>
      <p:sp>
        <p:nvSpPr>
          <p:cNvPr id="3" name="Content Placeholder 2"/>
          <p:cNvSpPr>
            <a:spLocks noGrp="1"/>
          </p:cNvSpPr>
          <p:nvPr>
            <p:ph idx="1"/>
          </p:nvPr>
        </p:nvSpPr>
        <p:spPr/>
        <p:txBody>
          <a:bodyPr>
            <a:normAutofit fontScale="85000" lnSpcReduction="20000"/>
          </a:bodyPr>
          <a:lstStyle/>
          <a:p>
            <a:pPr marL="0" indent="0">
              <a:buNone/>
            </a:pPr>
            <a:r>
              <a:rPr lang="en-US" sz="1800" b="1" dirty="0" smtClean="0"/>
              <a:t>Basic installation workflow</a:t>
            </a:r>
          </a:p>
          <a:p>
            <a:pPr marL="0" indent="0">
              <a:buNone/>
            </a:pPr>
            <a:r>
              <a:rPr lang="en-US" sz="1800" b="0" dirty="0" smtClean="0"/>
              <a:t>1</a:t>
            </a:r>
            <a:r>
              <a:rPr lang="en-US" sz="1800" b="0" dirty="0"/>
              <a:t>) Install the management controller node</a:t>
            </a:r>
          </a:p>
          <a:p>
            <a:pPr marL="0" indent="0">
              <a:buNone/>
            </a:pPr>
            <a:r>
              <a:rPr lang="en-US" sz="1800" b="0" dirty="0"/>
              <a:t>2) Create LAN constructs</a:t>
            </a:r>
          </a:p>
          <a:p>
            <a:pPr marL="0" indent="0">
              <a:buNone/>
            </a:pPr>
            <a:r>
              <a:rPr lang="en-US" sz="1800" b="0" dirty="0"/>
              <a:t>3) Initialize the management controller node. </a:t>
            </a:r>
          </a:p>
          <a:p>
            <a:pPr marL="0" indent="0">
              <a:buNone/>
            </a:pPr>
            <a:r>
              <a:rPr lang="en-US" sz="1800" b="0" dirty="0"/>
              <a:t>4) Create datacenter and rack constructs</a:t>
            </a:r>
          </a:p>
          <a:p>
            <a:pPr marL="0" indent="0">
              <a:buNone/>
            </a:pPr>
            <a:r>
              <a:rPr lang="en-US" sz="1800" b="0" dirty="0"/>
              <a:t>5) Install additional controller and storage nodes.</a:t>
            </a:r>
          </a:p>
          <a:p>
            <a:pPr marL="0" indent="0">
              <a:buNone/>
            </a:pPr>
            <a:r>
              <a:rPr lang="en-US" sz="1800" b="0" dirty="0"/>
              <a:t>6) Initialize additional controller and storage nodes.</a:t>
            </a:r>
          </a:p>
          <a:p>
            <a:pPr marL="0" indent="0">
              <a:buNone/>
            </a:pPr>
            <a:r>
              <a:rPr lang="en-US" sz="1800" b="0" dirty="0"/>
              <a:t>7) Expand the </a:t>
            </a:r>
            <a:r>
              <a:rPr lang="en-US" sz="1800" b="0" dirty="0" smtClean="0"/>
              <a:t>Framework metadata store </a:t>
            </a:r>
            <a:r>
              <a:rPr lang="en-US" sz="1800" b="0" dirty="0"/>
              <a:t>across additional SSDs</a:t>
            </a:r>
            <a:r>
              <a:rPr lang="en-US" sz="1800" b="0" dirty="0" smtClean="0"/>
              <a:t>.</a:t>
            </a:r>
          </a:p>
          <a:p>
            <a:pPr marL="0" indent="0">
              <a:buNone/>
            </a:pPr>
            <a:endParaRPr lang="en-US" sz="1800" b="0" dirty="0"/>
          </a:p>
          <a:p>
            <a:pPr marL="0" indent="0">
              <a:buNone/>
            </a:pPr>
            <a:r>
              <a:rPr lang="en-US" sz="1800" b="0" dirty="0"/>
              <a:t>The installation process for any node consists of two parts. </a:t>
            </a:r>
          </a:p>
          <a:p>
            <a:pPr marL="0" indent="0">
              <a:buNone/>
            </a:pPr>
            <a:endParaRPr lang="en-US" sz="1800" dirty="0"/>
          </a:p>
          <a:p>
            <a:pPr marL="0" indent="0">
              <a:buNone/>
            </a:pPr>
            <a:r>
              <a:rPr lang="en-US" sz="1800" b="1" dirty="0"/>
              <a:t>OS installation</a:t>
            </a:r>
          </a:p>
          <a:p>
            <a:pPr marL="0" indent="0">
              <a:buNone/>
            </a:pPr>
            <a:r>
              <a:rPr lang="en-US" sz="1800" b="0" dirty="0"/>
              <a:t>The same OS will be laid down for all nodes.  Two available methods in PXE and USB/DVD installation.</a:t>
            </a:r>
          </a:p>
          <a:p>
            <a:pPr marL="0" indent="0">
              <a:buNone/>
            </a:pPr>
            <a:endParaRPr lang="en-US" sz="1800" dirty="0"/>
          </a:p>
          <a:p>
            <a:pPr marL="0" indent="0">
              <a:buNone/>
            </a:pPr>
            <a:r>
              <a:rPr lang="en-US" sz="1800" b="1" dirty="0"/>
              <a:t>Node initialization</a:t>
            </a:r>
          </a:p>
          <a:p>
            <a:pPr marL="0" indent="0">
              <a:buNone/>
            </a:pPr>
            <a:r>
              <a:rPr lang="en-US" sz="1800" b="0" dirty="0"/>
              <a:t>Gives the node an identity and role in the environment.</a:t>
            </a:r>
          </a:p>
          <a:p>
            <a:pPr marL="0" indent="0">
              <a:buNone/>
            </a:pPr>
            <a:endParaRPr lang="en-US" sz="180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40</a:t>
            </a:fld>
            <a:endParaRPr lang="en-US" dirty="0"/>
          </a:p>
        </p:txBody>
      </p:sp>
    </p:spTree>
    <p:extLst>
      <p:ext uri="{BB962C8B-B14F-4D97-AF65-F5344CB8AC3E}">
        <p14:creationId xmlns:p14="http://schemas.microsoft.com/office/powerpoint/2010/main" val="3106117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Installation Methods</a:t>
            </a:r>
            <a:endParaRPr lang="en-US" dirty="0"/>
          </a:p>
        </p:txBody>
      </p:sp>
      <p:sp>
        <p:nvSpPr>
          <p:cNvPr id="3" name="Content Placeholder 2"/>
          <p:cNvSpPr>
            <a:spLocks noGrp="1"/>
          </p:cNvSpPr>
          <p:nvPr>
            <p:ph idx="1"/>
          </p:nvPr>
        </p:nvSpPr>
        <p:spPr/>
        <p:txBody>
          <a:bodyPr>
            <a:normAutofit/>
          </a:bodyPr>
          <a:lstStyle/>
          <a:p>
            <a:pPr marL="0" indent="0">
              <a:buNone/>
            </a:pPr>
            <a:r>
              <a:rPr lang="en-US" sz="1200" b="1" dirty="0" smtClean="0"/>
              <a:t>PXE Installs</a:t>
            </a:r>
          </a:p>
          <a:p>
            <a:r>
              <a:rPr lang="en-US" sz="1200" b="0" dirty="0" smtClean="0"/>
              <a:t>Prerequisites</a:t>
            </a:r>
          </a:p>
          <a:p>
            <a:pPr lvl="1">
              <a:buFont typeface="Arial" pitchFamily="34" charset="0"/>
              <a:buChar char="•"/>
            </a:pPr>
            <a:r>
              <a:rPr lang="en-US" sz="1200" dirty="0" smtClean="0"/>
              <a:t>The management controller node is completely installed and initialized.</a:t>
            </a:r>
          </a:p>
          <a:p>
            <a:pPr lvl="1">
              <a:buFont typeface="Arial" pitchFamily="34" charset="0"/>
              <a:buChar char="•"/>
            </a:pPr>
            <a:r>
              <a:rPr lang="en-US" sz="1200" dirty="0" smtClean="0"/>
              <a:t>The node to be installed is configured to boot off of the LAN segment.</a:t>
            </a:r>
          </a:p>
          <a:p>
            <a:r>
              <a:rPr lang="en-US" sz="1200" b="0" dirty="0" smtClean="0"/>
              <a:t>Servers boot up and automatically get an IP on a private LAN segment.</a:t>
            </a:r>
          </a:p>
          <a:p>
            <a:r>
              <a:rPr lang="en-US" sz="1200" b="0" dirty="0" smtClean="0"/>
              <a:t>OS installation is kicked off via the management UI.</a:t>
            </a:r>
          </a:p>
          <a:p>
            <a:pPr marL="0" indent="0">
              <a:buNone/>
            </a:pPr>
            <a:endParaRPr lang="en-US" sz="1200" dirty="0"/>
          </a:p>
          <a:p>
            <a:pPr marL="0" indent="0">
              <a:buNone/>
            </a:pPr>
            <a:r>
              <a:rPr lang="en-US" sz="1200" b="1" dirty="0" smtClean="0"/>
              <a:t>USB/DVD Installs</a:t>
            </a:r>
          </a:p>
          <a:p>
            <a:r>
              <a:rPr lang="en-US" sz="1200" b="0" dirty="0" smtClean="0"/>
              <a:t>Nodes need to be configured to boot from the install media.</a:t>
            </a:r>
          </a:p>
          <a:p>
            <a:r>
              <a:rPr lang="en-US" sz="1200" b="0" dirty="0" smtClean="0"/>
              <a:t>A temporary IP address needs to be defined on the private LAN segment</a:t>
            </a:r>
          </a:p>
          <a:p>
            <a:r>
              <a:rPr lang="en-US" sz="1200" b="0" dirty="0" smtClean="0"/>
              <a:t>The node is discovered and added to the environment through actions taken in the management UI.</a:t>
            </a:r>
          </a:p>
          <a:p>
            <a:r>
              <a:rPr lang="en-US" sz="1200" b="0" dirty="0" smtClean="0"/>
              <a:t>Two installation options:</a:t>
            </a:r>
          </a:p>
          <a:p>
            <a:pPr lvl="1"/>
            <a:r>
              <a:rPr lang="en-US" sz="1200" dirty="0" smtClean="0"/>
              <a:t>Management node:  This mode installs all the framework components for managing the environment (apache, </a:t>
            </a:r>
            <a:r>
              <a:rPr lang="en-US" sz="1200" dirty="0" err="1" smtClean="0"/>
              <a:t>dhcpd</a:t>
            </a:r>
            <a:r>
              <a:rPr lang="en-US" sz="1200" dirty="0" smtClean="0"/>
              <a:t>, </a:t>
            </a:r>
            <a:r>
              <a:rPr lang="en-US" sz="1200" dirty="0" err="1" smtClean="0"/>
              <a:t>tftpd</a:t>
            </a:r>
            <a:r>
              <a:rPr lang="en-US" sz="1200" dirty="0" smtClean="0"/>
              <a:t>).  Use only on the management controller.</a:t>
            </a:r>
          </a:p>
          <a:p>
            <a:pPr lvl="1"/>
            <a:r>
              <a:rPr lang="en-US" sz="1200" dirty="0" smtClean="0"/>
              <a:t>Remote node: Just installs the basic OS.  Used on every other controller and storage node.</a:t>
            </a: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41</a:t>
            </a:fld>
            <a:endParaRPr lang="en-US" dirty="0"/>
          </a:p>
        </p:txBody>
      </p:sp>
    </p:spTree>
    <p:extLst>
      <p:ext uri="{BB962C8B-B14F-4D97-AF65-F5344CB8AC3E}">
        <p14:creationId xmlns:p14="http://schemas.microsoft.com/office/powerpoint/2010/main" val="3011670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initialization</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a:t>Node initialization</a:t>
            </a:r>
          </a:p>
          <a:p>
            <a:r>
              <a:rPr lang="en-US" sz="1200" b="0" dirty="0" smtClean="0"/>
              <a:t>Process </a:t>
            </a:r>
            <a:r>
              <a:rPr lang="en-US" sz="1200" b="0" dirty="0"/>
              <a:t>to create an identity for a node. </a:t>
            </a:r>
            <a:endParaRPr lang="en-US" sz="1200" b="0" dirty="0" smtClean="0"/>
          </a:p>
          <a:p>
            <a:r>
              <a:rPr lang="en-US" sz="1200" b="0" dirty="0" smtClean="0"/>
              <a:t>User specifies the following details about a node.</a:t>
            </a:r>
            <a:endParaRPr lang="en-US" sz="1200" b="0" dirty="0"/>
          </a:p>
          <a:p>
            <a:pPr lvl="1"/>
            <a:r>
              <a:rPr lang="en-US" sz="1200" dirty="0" smtClean="0"/>
              <a:t>Hostname</a:t>
            </a:r>
          </a:p>
          <a:p>
            <a:pPr lvl="1"/>
            <a:r>
              <a:rPr lang="en-US" sz="1200" dirty="0" smtClean="0"/>
              <a:t>Role </a:t>
            </a:r>
            <a:r>
              <a:rPr lang="en-US" sz="1200" dirty="0"/>
              <a:t>(controller or </a:t>
            </a:r>
            <a:r>
              <a:rPr lang="en-US" sz="1200" dirty="0" smtClean="0"/>
              <a:t>storage)</a:t>
            </a:r>
          </a:p>
          <a:p>
            <a:pPr lvl="1"/>
            <a:r>
              <a:rPr lang="en-US" sz="1200" dirty="0" smtClean="0"/>
              <a:t>Location </a:t>
            </a:r>
            <a:r>
              <a:rPr lang="en-US" sz="1200" dirty="0"/>
              <a:t>(datacenter and </a:t>
            </a:r>
            <a:r>
              <a:rPr lang="en-US" sz="1200" dirty="0" smtClean="0"/>
              <a:t>rack)</a:t>
            </a:r>
          </a:p>
          <a:p>
            <a:pPr lvl="1"/>
            <a:r>
              <a:rPr lang="en-US" sz="1200" dirty="0" smtClean="0"/>
              <a:t>Description </a:t>
            </a:r>
            <a:r>
              <a:rPr lang="en-US" sz="1200" dirty="0"/>
              <a:t>(</a:t>
            </a:r>
            <a:r>
              <a:rPr lang="en-US" sz="1200" dirty="0" smtClean="0"/>
              <a:t>optional)</a:t>
            </a:r>
          </a:p>
          <a:p>
            <a:pPr lvl="1"/>
            <a:r>
              <a:rPr lang="en-US" sz="1200" dirty="0" smtClean="0"/>
              <a:t>IP addresses for public, private management, and secondary private </a:t>
            </a:r>
            <a:r>
              <a:rPr lang="en-US" sz="1200" dirty="0" err="1" smtClean="0"/>
              <a:t>lans</a:t>
            </a:r>
            <a:r>
              <a:rPr lang="en-US" sz="1200" dirty="0" smtClean="0"/>
              <a:t>.</a:t>
            </a:r>
          </a:p>
          <a:p>
            <a:r>
              <a:rPr lang="en-US" sz="1200" b="0" dirty="0" smtClean="0"/>
              <a:t>Performed in the management GUI.</a:t>
            </a:r>
            <a:endParaRPr lang="en-US" sz="1200" b="0" dirty="0"/>
          </a:p>
          <a:p>
            <a:r>
              <a:rPr lang="en-US" sz="1200" b="0" dirty="0" smtClean="0"/>
              <a:t>Nodes can be initialized immediately or added to a queue.</a:t>
            </a:r>
          </a:p>
          <a:p>
            <a:r>
              <a:rPr lang="en-US" sz="1200" b="0" dirty="0" smtClean="0"/>
              <a:t>Once initialization is finished, nodes are immediately ready for use.</a:t>
            </a: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42</a:t>
            </a:fld>
            <a:endParaRPr lang="en-US" dirty="0"/>
          </a:p>
        </p:txBody>
      </p:sp>
    </p:spTree>
    <p:extLst>
      <p:ext uri="{BB962C8B-B14F-4D97-AF65-F5344CB8AC3E}">
        <p14:creationId xmlns:p14="http://schemas.microsoft.com/office/powerpoint/2010/main" val="1017926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USB / CD Installation</a:t>
            </a:r>
            <a:endParaRPr lang="en-US" dirty="0"/>
          </a:p>
        </p:txBody>
      </p:sp>
      <p:sp>
        <p:nvSpPr>
          <p:cNvPr id="5" name="Text Placeholder 4"/>
          <p:cNvSpPr>
            <a:spLocks noGrp="1"/>
          </p:cNvSpPr>
          <p:nvPr>
            <p:ph type="body" idx="1"/>
          </p:nvPr>
        </p:nvSpPr>
        <p:spPr/>
        <p:txBody>
          <a:bodyPr/>
          <a:lstStyle/>
          <a:p>
            <a:r>
              <a:rPr lang="en-US" dirty="0" smtClean="0"/>
              <a:t>USB / CD Installation</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385920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USB Installation: Management node</a:t>
            </a:r>
            <a:endParaRPr lang="en-US" dirty="0"/>
          </a:p>
        </p:txBody>
      </p:sp>
      <p:pic>
        <p:nvPicPr>
          <p:cNvPr id="4" name="Picture 3" descr="Screen Shot 2012-01-23 at 6.27.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28700"/>
            <a:ext cx="6172200" cy="2361079"/>
          </a:xfrm>
          <a:prstGeom prst="rect">
            <a:avLst/>
          </a:prstGeom>
        </p:spPr>
      </p:pic>
      <p:pic>
        <p:nvPicPr>
          <p:cNvPr id="5" name="Picture 4" descr="Screen Shot 2012-01-23 at 6.30.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592040"/>
            <a:ext cx="7162800" cy="1767403"/>
          </a:xfrm>
          <a:prstGeom prst="rect">
            <a:avLst/>
          </a:prstGeom>
        </p:spPr>
      </p:pic>
      <p:sp>
        <p:nvSpPr>
          <p:cNvPr id="6" name="TextBox 5"/>
          <p:cNvSpPr txBox="1"/>
          <p:nvPr/>
        </p:nvSpPr>
        <p:spPr>
          <a:xfrm>
            <a:off x="6858000" y="1432103"/>
            <a:ext cx="1828800" cy="1569660"/>
          </a:xfrm>
          <a:prstGeom prst="rect">
            <a:avLst/>
          </a:prstGeom>
          <a:noFill/>
        </p:spPr>
        <p:txBody>
          <a:bodyPr wrap="square" rtlCol="0">
            <a:spAutoFit/>
          </a:bodyPr>
          <a:lstStyle/>
          <a:p>
            <a:r>
              <a:rPr lang="en-US" dirty="0" smtClean="0">
                <a:solidFill>
                  <a:schemeClr val="tx2">
                    <a:lumMod val="75000"/>
                    <a:lumOff val="25000"/>
                  </a:schemeClr>
                </a:solidFill>
              </a:rPr>
              <a:t>Select the network device that corresponds to the public IP address. </a:t>
            </a:r>
            <a:endParaRPr lang="en-US"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pPr>
              <a:defRPr/>
            </a:pPr>
            <a:r>
              <a:rPr lang="en-US" smtClean="0"/>
              <a:t>Amplidata Confidential</a:t>
            </a:r>
            <a:endParaRPr lang="en-US" dirty="0"/>
          </a:p>
        </p:txBody>
      </p:sp>
      <p:sp>
        <p:nvSpPr>
          <p:cNvPr id="7" name="Slide Number Placeholder 6"/>
          <p:cNvSpPr>
            <a:spLocks noGrp="1"/>
          </p:cNvSpPr>
          <p:nvPr>
            <p:ph type="sldNum" idx="10"/>
          </p:nvPr>
        </p:nvSpPr>
        <p:spPr/>
        <p:txBody>
          <a:bodyPr/>
          <a:lstStyle/>
          <a:p>
            <a:pPr>
              <a:defRPr/>
            </a:pPr>
            <a:fld id="{46DA649B-A69E-9145-B099-43F07D52B1EC}" type="slidenum">
              <a:rPr lang="en-US" smtClean="0"/>
              <a:pPr>
                <a:defRPr/>
              </a:pPr>
              <a:t>44</a:t>
            </a:fld>
            <a:endParaRPr lang="en-US" dirty="0"/>
          </a:p>
        </p:txBody>
      </p:sp>
    </p:spTree>
    <p:extLst>
      <p:ext uri="{BB962C8B-B14F-4D97-AF65-F5344CB8AC3E}">
        <p14:creationId xmlns:p14="http://schemas.microsoft.com/office/powerpoint/2010/main" val="3462262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Installation: Management </a:t>
            </a:r>
            <a:r>
              <a:rPr lang="en-US" dirty="0" smtClean="0"/>
              <a:t>node</a:t>
            </a:r>
            <a:endParaRPr lang="en-US" dirty="0"/>
          </a:p>
        </p:txBody>
      </p:sp>
      <p:sp>
        <p:nvSpPr>
          <p:cNvPr id="3" name="Content Placeholder 2"/>
          <p:cNvSpPr>
            <a:spLocks noGrp="1"/>
          </p:cNvSpPr>
          <p:nvPr>
            <p:ph idx="1"/>
          </p:nvPr>
        </p:nvSpPr>
        <p:spPr>
          <a:xfrm>
            <a:off x="457200" y="1333500"/>
            <a:ext cx="8229600" cy="4191000"/>
          </a:xfrm>
        </p:spPr>
        <p:txBody>
          <a:bodyPr>
            <a:normAutofit fontScale="92500" lnSpcReduction="20000"/>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b="0" dirty="0" smtClean="0"/>
              <a:t>For management node installations, wait until the reboot completes.  Then log into the web GUI with your browser with the credentials admin/admin to begin LAN creation.</a:t>
            </a:r>
          </a:p>
        </p:txBody>
      </p:sp>
      <p:pic>
        <p:nvPicPr>
          <p:cNvPr id="6" name="Picture 5" descr="Screen Shot 2012-01-23 at 6.31.35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8700" y="1181100"/>
            <a:ext cx="6934200" cy="1435133"/>
          </a:xfrm>
          <a:prstGeom prst="rect">
            <a:avLst/>
          </a:prstGeom>
        </p:spPr>
      </p:pic>
      <p:pic>
        <p:nvPicPr>
          <p:cNvPr id="7" name="Picture 6" descr="Screen Shot 2012-01-23 at 6.37.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781300"/>
            <a:ext cx="8534400" cy="1678501"/>
          </a:xfrm>
          <a:prstGeom prst="rect">
            <a:avLst/>
          </a:prstGeom>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45</a:t>
            </a:fld>
            <a:endParaRPr lang="en-US" dirty="0"/>
          </a:p>
        </p:txBody>
      </p:sp>
    </p:spTree>
    <p:extLst>
      <p:ext uri="{BB962C8B-B14F-4D97-AF65-F5344CB8AC3E}">
        <p14:creationId xmlns:p14="http://schemas.microsoft.com/office/powerpoint/2010/main" val="1641405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USB Installation: Remote node</a:t>
            </a:r>
            <a:endParaRPr lang="en-US" dirty="0"/>
          </a:p>
        </p:txBody>
      </p:sp>
      <p:sp>
        <p:nvSpPr>
          <p:cNvPr id="3" name="Content Placeholder 2"/>
          <p:cNvSpPr>
            <a:spLocks noGrp="1"/>
          </p:cNvSpPr>
          <p:nvPr>
            <p:ph idx="1"/>
          </p:nvPr>
        </p:nvSpPr>
        <p:spPr>
          <a:xfrm>
            <a:off x="457200" y="1333500"/>
            <a:ext cx="8229600" cy="3937000"/>
          </a:xfrm>
        </p:spPr>
        <p:txBody>
          <a:bodyPr>
            <a:normAutofit fontScale="85000" lnSpcReduction="20000"/>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r>
              <a:rPr lang="en-US" sz="1600" b="0" dirty="0" smtClean="0"/>
              <a:t>Select the network device that is cabled to the management private lan where the DHCP server resides on the management controller.  On the next prompt, you will get an option to allow the node to get an IP address via DHCP or to set it manually.  When setting it manually, the IP must reside within the install LAN range.</a:t>
            </a:r>
            <a:endParaRPr lang="en-US" sz="1600" b="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9026" y="1126802"/>
            <a:ext cx="6210300" cy="296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46</a:t>
            </a:fld>
            <a:endParaRPr lang="en-US" dirty="0"/>
          </a:p>
        </p:txBody>
      </p:sp>
    </p:spTree>
    <p:extLst>
      <p:ext uri="{BB962C8B-B14F-4D97-AF65-F5344CB8AC3E}">
        <p14:creationId xmlns:p14="http://schemas.microsoft.com/office/powerpoint/2010/main" val="484252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Installation: </a:t>
            </a:r>
            <a:r>
              <a:rPr lang="en-US" dirty="0" smtClean="0"/>
              <a:t>Remote node</a:t>
            </a:r>
            <a:endParaRPr lang="en-US" dirty="0"/>
          </a:p>
        </p:txBody>
      </p:sp>
      <p:sp>
        <p:nvSpPr>
          <p:cNvPr id="3" name="Content Placeholder 2"/>
          <p:cNvSpPr>
            <a:spLocks noGrp="1"/>
          </p:cNvSpPr>
          <p:nvPr>
            <p:ph idx="1"/>
          </p:nvPr>
        </p:nvSpPr>
        <p:spPr>
          <a:xfrm>
            <a:off x="457200" y="1016000"/>
            <a:ext cx="8229600" cy="4508500"/>
          </a:xfrm>
        </p:spPr>
        <p:txBody>
          <a:bodyPr>
            <a:normAutofit fontScale="85000" lnSpcReduction="20000"/>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r>
              <a:rPr lang="en-US" sz="1600" b="0" dirty="0"/>
              <a:t>For </a:t>
            </a:r>
            <a:r>
              <a:rPr lang="en-US" sz="1600" b="0" dirty="0" smtClean="0"/>
              <a:t>remote node </a:t>
            </a:r>
            <a:r>
              <a:rPr lang="en-US" sz="1600" b="0" dirty="0"/>
              <a:t>installations, wait until the reboot completes.  Then log into the web GUI with your browser </a:t>
            </a:r>
            <a:r>
              <a:rPr lang="en-US" sz="1600" b="0" dirty="0" smtClean="0"/>
              <a:t>and begin the add device wizard.</a:t>
            </a:r>
            <a:endParaRPr lang="en-US" sz="1600" b="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079500"/>
            <a:ext cx="7428471"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533" y="3360715"/>
            <a:ext cx="7428470"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47</a:t>
            </a:fld>
            <a:endParaRPr lang="en-US" dirty="0"/>
          </a:p>
        </p:txBody>
      </p:sp>
    </p:spTree>
    <p:extLst>
      <p:ext uri="{BB962C8B-B14F-4D97-AF65-F5344CB8AC3E}">
        <p14:creationId xmlns:p14="http://schemas.microsoft.com/office/powerpoint/2010/main" val="4186470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Device</a:t>
            </a:r>
            <a:endParaRPr lang="en-US" dirty="0"/>
          </a:p>
        </p:txBody>
      </p:sp>
      <p:sp>
        <p:nvSpPr>
          <p:cNvPr id="3" name="Content Placeholder 2"/>
          <p:cNvSpPr>
            <a:spLocks noGrp="1"/>
          </p:cNvSpPr>
          <p:nvPr>
            <p:ph idx="1"/>
          </p:nvPr>
        </p:nvSpPr>
        <p:spPr/>
        <p:txBody>
          <a:bodyPr>
            <a:normAutofit/>
          </a:bodyPr>
          <a:lstStyle/>
          <a:p>
            <a:r>
              <a:rPr lang="en-US" sz="1600" b="0" dirty="0" smtClean="0"/>
              <a:t>This action only needs to happen for nodes that are installed with the “remote node” option during the USB install method.  PXE installs do not need this step.</a:t>
            </a:r>
          </a:p>
          <a:p>
            <a:r>
              <a:rPr lang="en-US" sz="1600" b="0" dirty="0" smtClean="0"/>
              <a:t>The Add Device wizard is located under </a:t>
            </a:r>
            <a:r>
              <a:rPr lang="en-US" sz="1600" b="0" dirty="0"/>
              <a:t>Dashboard -&gt; Administration -&gt; </a:t>
            </a:r>
            <a:r>
              <a:rPr lang="en-US" sz="1600" b="0" dirty="0" smtClean="0"/>
              <a:t>Hardware -&gt; Servers -&gt; Uninitialized Devices -&gt; Uninitialized -&gt; Add Device</a:t>
            </a:r>
          </a:p>
          <a:p>
            <a:r>
              <a:rPr lang="en-US" sz="1600" b="0" dirty="0" smtClean="0"/>
              <a:t>Specify the Node Name and Node IP address.  If the node requires routing to reach, also enter the node MAC address.</a:t>
            </a:r>
          </a:p>
          <a:p>
            <a:r>
              <a:rPr lang="en-US" sz="1600" b="0" dirty="0" smtClean="0"/>
              <a:t>After completing this wizard, the node status will be ACTIVE and ready for initialization.</a:t>
            </a:r>
          </a:p>
          <a:p>
            <a:endParaRPr lang="en-US" sz="1600" dirty="0"/>
          </a:p>
          <a:p>
            <a:endParaRPr lang="en-US" sz="1600" dirty="0"/>
          </a:p>
          <a:p>
            <a:endParaRPr lang="en-US" sz="1600" dirty="0" smtClean="0"/>
          </a:p>
          <a:p>
            <a:endParaRPr lang="en-US" sz="16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8400" y="3111500"/>
            <a:ext cx="3962400" cy="234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48</a:t>
            </a:fld>
            <a:endParaRPr lang="en-US" dirty="0"/>
          </a:p>
        </p:txBody>
      </p:sp>
    </p:spTree>
    <p:extLst>
      <p:ext uri="{BB962C8B-B14F-4D97-AF65-F5344CB8AC3E}">
        <p14:creationId xmlns:p14="http://schemas.microsoft.com/office/powerpoint/2010/main" val="10295356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PXE Installation</a:t>
            </a:r>
            <a:endParaRPr lang="en-US" dirty="0"/>
          </a:p>
        </p:txBody>
      </p:sp>
      <p:sp>
        <p:nvSpPr>
          <p:cNvPr id="5" name="Text Placeholder 4"/>
          <p:cNvSpPr>
            <a:spLocks noGrp="1"/>
          </p:cNvSpPr>
          <p:nvPr>
            <p:ph type="body" idx="1"/>
          </p:nvPr>
        </p:nvSpPr>
        <p:spPr/>
        <p:txBody>
          <a:bodyPr/>
          <a:lstStyle/>
          <a:p>
            <a:r>
              <a:rPr lang="en-US" dirty="0" smtClean="0"/>
              <a:t>PXE Installation</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470786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1400" dirty="0" smtClean="0"/>
              <a:t>Protect against data loss on large capacity (2TB+) disk drives</a:t>
            </a:r>
          </a:p>
          <a:p>
            <a:pPr lvl="1"/>
            <a:r>
              <a:rPr lang="en-US" dirty="0" smtClean="0"/>
              <a:t>RAID technology does not work effectively on 1TB+ drives</a:t>
            </a:r>
          </a:p>
          <a:p>
            <a:pPr lvl="2"/>
            <a:r>
              <a:rPr lang="en-US" dirty="0" smtClean="0"/>
              <a:t>Rebuild times of multiple days</a:t>
            </a:r>
          </a:p>
          <a:p>
            <a:pPr lvl="2"/>
            <a:r>
              <a:rPr lang="en-US" dirty="0" smtClean="0"/>
              <a:t>Failures because of unrecoverable bit errors on disks</a:t>
            </a:r>
          </a:p>
          <a:p>
            <a:pPr lvl="1"/>
            <a:r>
              <a:rPr lang="en-US" dirty="0" smtClean="0"/>
              <a:t>Storing multiple full copies of data across drives is expensive</a:t>
            </a:r>
          </a:p>
          <a:p>
            <a:pPr lvl="2"/>
            <a:r>
              <a:rPr lang="en-US" dirty="0" smtClean="0"/>
              <a:t>1TB of data requires 3-4TB disk capacity</a:t>
            </a:r>
          </a:p>
          <a:p>
            <a:pPr lvl="1"/>
            <a:endParaRPr lang="en-US" dirty="0" smtClean="0"/>
          </a:p>
          <a:p>
            <a:r>
              <a:rPr lang="en-US" sz="1400" dirty="0" smtClean="0"/>
              <a:t>Scaling to petabytes and beyond</a:t>
            </a:r>
          </a:p>
          <a:p>
            <a:pPr lvl="1"/>
            <a:r>
              <a:rPr lang="en-US" dirty="0" smtClean="0"/>
              <a:t>Efficiently addressing the needs of Big unstructured data for new applications</a:t>
            </a:r>
          </a:p>
          <a:p>
            <a:pPr lvl="1"/>
            <a:r>
              <a:rPr lang="en-US" dirty="0" smtClean="0"/>
              <a:t>Traditional storage systems do not offer on-line scalable global namespace</a:t>
            </a:r>
          </a:p>
          <a:p>
            <a:pPr lvl="1"/>
            <a:endParaRPr lang="en-US" dirty="0" smtClean="0"/>
          </a:p>
          <a:p>
            <a:r>
              <a:rPr lang="en-US" sz="1400" dirty="0" smtClean="0"/>
              <a:t>Rising administrative and operations costs for petabyte-scale data</a:t>
            </a:r>
          </a:p>
          <a:p>
            <a:pPr lvl="1"/>
            <a:r>
              <a:rPr lang="en-US" dirty="0" smtClean="0"/>
              <a:t>Managing storage systems is complex and expensive</a:t>
            </a:r>
          </a:p>
          <a:p>
            <a:pPr lvl="1"/>
            <a:endParaRPr lang="en-US" dirty="0" smtClean="0"/>
          </a:p>
          <a:p>
            <a:r>
              <a:rPr lang="en-US" sz="1400" dirty="0" smtClean="0"/>
              <a:t>High operational costs; power, cooling, floor space</a:t>
            </a:r>
          </a:p>
          <a:p>
            <a:endParaRPr lang="en-US" sz="1400" dirty="0" smtClean="0"/>
          </a:p>
          <a:p>
            <a:r>
              <a:rPr lang="en-US" sz="1400" dirty="0" smtClean="0"/>
              <a:t>Rising total cost of ownership for petabyte-scale storage</a:t>
            </a:r>
          </a:p>
          <a:p>
            <a:endParaRPr lang="en-US" sz="1400" dirty="0" smtClean="0"/>
          </a:p>
        </p:txBody>
      </p:sp>
      <p:sp>
        <p:nvSpPr>
          <p:cNvPr id="2" name="Title 1"/>
          <p:cNvSpPr>
            <a:spLocks noGrp="1"/>
          </p:cNvSpPr>
          <p:nvPr>
            <p:ph type="title"/>
          </p:nvPr>
        </p:nvSpPr>
        <p:spPr/>
        <p:txBody>
          <a:bodyPr/>
          <a:lstStyle/>
          <a:p>
            <a:r>
              <a:rPr lang="en-US" dirty="0" smtClean="0"/>
              <a:t>Challenges with traditional storage</a:t>
            </a:r>
            <a:endParaRPr lang="en-US" dirty="0"/>
          </a:p>
        </p:txBody>
      </p:sp>
      <p:sp>
        <p:nvSpPr>
          <p:cNvPr id="6" name="Footer Placeholder 5"/>
          <p:cNvSpPr>
            <a:spLocks noGrp="1"/>
          </p:cNvSpPr>
          <p:nvPr>
            <p:ph type="ftr" sz="quarter" idx="11"/>
          </p:nvPr>
        </p:nvSpPr>
        <p:spPr/>
        <p:txBody>
          <a:bodyPr/>
          <a:lstStyle/>
          <a:p>
            <a:pPr>
              <a:defRPr/>
            </a:pPr>
            <a:r>
              <a:rPr lang="en-US" dirty="0" smtClean="0"/>
              <a:t>Amplidata Confidential</a:t>
            </a:r>
            <a:endParaRPr lang="en-US" dirty="0"/>
          </a:p>
        </p:txBody>
      </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5</a:t>
            </a:fld>
            <a:endParaRPr lang="en-US" dirty="0"/>
          </a:p>
        </p:txBody>
      </p:sp>
    </p:spTree>
    <p:extLst>
      <p:ext uri="{BB962C8B-B14F-4D97-AF65-F5344CB8AC3E}">
        <p14:creationId xmlns:p14="http://schemas.microsoft.com/office/powerpoint/2010/main" val="2901787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PXE Installation</a:t>
            </a:r>
            <a:endParaRPr lang="en-US" dirty="0"/>
          </a:p>
        </p:txBody>
      </p:sp>
      <p:sp>
        <p:nvSpPr>
          <p:cNvPr id="5" name="Content Placeholder 4"/>
          <p:cNvSpPr>
            <a:spLocks noGrp="1"/>
          </p:cNvSpPr>
          <p:nvPr>
            <p:ph idx="1"/>
          </p:nvPr>
        </p:nvSpPr>
        <p:spPr/>
        <p:txBody>
          <a:bodyPr>
            <a:normAutofit/>
          </a:bodyPr>
          <a:lstStyle/>
          <a:p>
            <a:r>
              <a:rPr lang="en-US" sz="1600" b="0" dirty="0" smtClean="0"/>
              <a:t>After ensuring the node is cabled to the private installation LAN, power up the node.</a:t>
            </a:r>
          </a:p>
          <a:p>
            <a:r>
              <a:rPr lang="en-US" sz="1600" b="0" dirty="0" smtClean="0"/>
              <a:t>Node boots to NFS via the PXE services (DHCP / TFTP) running on the management controller.</a:t>
            </a:r>
          </a:p>
          <a:p>
            <a:r>
              <a:rPr lang="en-US" sz="1600" b="0" dirty="0" smtClean="0"/>
              <a:t>The node will now appear in the management GUI in the </a:t>
            </a:r>
            <a:r>
              <a:rPr lang="en-US" sz="1600" b="0" dirty="0"/>
              <a:t>Dashboard -&gt; Administration -&gt; Hardware -&gt; Servers -&gt; Uninitialized Devices -&gt; </a:t>
            </a:r>
            <a:r>
              <a:rPr lang="en-US" sz="1600" b="0" dirty="0" smtClean="0"/>
              <a:t>Uninitialized with the status “INSTOCK”.</a:t>
            </a:r>
          </a:p>
          <a:p>
            <a:r>
              <a:rPr lang="en-US" sz="1600" b="0" dirty="0" smtClean="0"/>
              <a:t>Click the check box next to the node and click Install OS.  A job will kick off to install the OS and reboot the node.</a:t>
            </a:r>
          </a:p>
          <a:p>
            <a:r>
              <a:rPr lang="en-US" sz="1600" b="0" dirty="0" smtClean="0"/>
              <a:t>Once the job completes, the node’s status will be “ACTIVE”.</a:t>
            </a:r>
            <a:endParaRPr lang="en-US" sz="1600" b="0" dirty="0"/>
          </a:p>
        </p:txBody>
      </p:sp>
      <p:pic>
        <p:nvPicPr>
          <p:cNvPr id="6" name="Picture 5" descr="INSTOCK.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400" y="3729446"/>
            <a:ext cx="5294794" cy="1608728"/>
          </a:xfrm>
          <a:prstGeom prst="rect">
            <a:avLst/>
          </a:prstGeom>
        </p:spPr>
      </p:pic>
      <p:sp>
        <p:nvSpPr>
          <p:cNvPr id="2" name="Footer Placeholder 1"/>
          <p:cNvSpPr>
            <a:spLocks noGrp="1"/>
          </p:cNvSpPr>
          <p:nvPr>
            <p:ph type="ftr" sz="quarter" idx="11"/>
          </p:nvPr>
        </p:nvSpPr>
        <p:spPr/>
        <p:txBody>
          <a:bodyPr/>
          <a:lstStyle/>
          <a:p>
            <a:pPr>
              <a:defRPr/>
            </a:pPr>
            <a:r>
              <a:rPr lang="en-US" smtClean="0"/>
              <a:t>Amplidata Confidential</a:t>
            </a:r>
            <a:endParaRPr lang="en-US" dirty="0"/>
          </a:p>
        </p:txBody>
      </p:sp>
      <p:sp>
        <p:nvSpPr>
          <p:cNvPr id="3" name="Slide Number Placeholder 2"/>
          <p:cNvSpPr>
            <a:spLocks noGrp="1"/>
          </p:cNvSpPr>
          <p:nvPr>
            <p:ph type="sldNum" idx="10"/>
          </p:nvPr>
        </p:nvSpPr>
        <p:spPr/>
        <p:txBody>
          <a:bodyPr/>
          <a:lstStyle/>
          <a:p>
            <a:pPr>
              <a:defRPr/>
            </a:pPr>
            <a:fld id="{46DA649B-A69E-9145-B099-43F07D52B1EC}" type="slidenum">
              <a:rPr lang="en-US" smtClean="0"/>
              <a:pPr>
                <a:defRPr/>
              </a:pPr>
              <a:t>50</a:t>
            </a:fld>
            <a:endParaRPr lang="en-US" dirty="0"/>
          </a:p>
        </p:txBody>
      </p:sp>
    </p:spTree>
    <p:extLst>
      <p:ext uri="{BB962C8B-B14F-4D97-AF65-F5344CB8AC3E}">
        <p14:creationId xmlns:p14="http://schemas.microsoft.com/office/powerpoint/2010/main" val="34289163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LAN, Datacenter, RACK Creation</a:t>
            </a:r>
            <a:endParaRPr lang="en-US" dirty="0"/>
          </a:p>
        </p:txBody>
      </p:sp>
      <p:sp>
        <p:nvSpPr>
          <p:cNvPr id="5" name="Text Placeholder 4"/>
          <p:cNvSpPr>
            <a:spLocks noGrp="1"/>
          </p:cNvSpPr>
          <p:nvPr>
            <p:ph type="body" idx="1"/>
          </p:nvPr>
        </p:nvSpPr>
        <p:spPr/>
        <p:txBody>
          <a:bodyPr/>
          <a:lstStyle/>
          <a:p>
            <a:r>
              <a:rPr lang="en-US" dirty="0" smtClean="0"/>
              <a:t>LAN, Datacenter, Rack Creation</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884352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LANs – General Tab</a:t>
            </a:r>
            <a:endParaRPr lang="en-US" dirty="0"/>
          </a:p>
        </p:txBody>
      </p:sp>
      <p:sp>
        <p:nvSpPr>
          <p:cNvPr id="3" name="Content Placeholder 2"/>
          <p:cNvSpPr>
            <a:spLocks noGrp="1"/>
          </p:cNvSpPr>
          <p:nvPr>
            <p:ph idx="1"/>
          </p:nvPr>
        </p:nvSpPr>
        <p:spPr/>
        <p:txBody>
          <a:bodyPr>
            <a:normAutofit/>
          </a:bodyPr>
          <a:lstStyle/>
          <a:p>
            <a:r>
              <a:rPr lang="en-US" sz="1600" b="0" dirty="0" smtClean="0"/>
              <a:t>LAN </a:t>
            </a:r>
            <a:r>
              <a:rPr lang="en-US" sz="1600" b="0" dirty="0"/>
              <a:t>configuration is handled under Dashboard -&gt; Administration -&gt; AmpliStor Management -&gt; </a:t>
            </a:r>
            <a:r>
              <a:rPr lang="en-US" sz="1600" b="0" dirty="0" smtClean="0"/>
              <a:t>Network -&gt; Add Lan</a:t>
            </a:r>
          </a:p>
          <a:p>
            <a:r>
              <a:rPr lang="en-US" sz="1600" b="0" dirty="0" smtClean="0"/>
              <a:t>LAN configuration options will change based upon the its role in the environment, public or storage.</a:t>
            </a:r>
          </a:p>
          <a:p>
            <a:r>
              <a:rPr lang="en-US" sz="1600" b="0" dirty="0" smtClean="0"/>
              <a:t>On the General tab, specify the Name of the network and the LAN role. </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29481" y="2603500"/>
            <a:ext cx="4572000" cy="272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52</a:t>
            </a:fld>
            <a:endParaRPr lang="en-US" dirty="0"/>
          </a:p>
        </p:txBody>
      </p:sp>
    </p:spTree>
    <p:extLst>
      <p:ext uri="{BB962C8B-B14F-4D97-AF65-F5344CB8AC3E}">
        <p14:creationId xmlns:p14="http://schemas.microsoft.com/office/powerpoint/2010/main" val="2097102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LANs – Details Tab</a:t>
            </a:r>
            <a:endParaRPr lang="en-US" dirty="0"/>
          </a:p>
        </p:txBody>
      </p:sp>
      <p:sp>
        <p:nvSpPr>
          <p:cNvPr id="4" name="Text Placeholder 3"/>
          <p:cNvSpPr>
            <a:spLocks noGrp="1"/>
          </p:cNvSpPr>
          <p:nvPr>
            <p:ph type="body" idx="1"/>
          </p:nvPr>
        </p:nvSpPr>
        <p:spPr/>
        <p:txBody>
          <a:bodyPr/>
          <a:lstStyle/>
          <a:p>
            <a:r>
              <a:rPr lang="en-US" dirty="0" smtClean="0"/>
              <a:t>Public LAN</a:t>
            </a:r>
            <a:endParaRPr lang="en-US" dirty="0"/>
          </a:p>
        </p:txBody>
      </p:sp>
      <p:sp>
        <p:nvSpPr>
          <p:cNvPr id="3" name="Content Placeholder 2"/>
          <p:cNvSpPr>
            <a:spLocks noGrp="1"/>
          </p:cNvSpPr>
          <p:nvPr>
            <p:ph sz="half" idx="2"/>
          </p:nvPr>
        </p:nvSpPr>
        <p:spPr/>
        <p:txBody>
          <a:bodyPr>
            <a:normAutofit/>
          </a:bodyPr>
          <a:lstStyle/>
          <a:p>
            <a:r>
              <a:rPr lang="en-US" sz="1400" b="0" dirty="0" smtClean="0"/>
              <a:t>On the details tab, specify the Network, </a:t>
            </a:r>
            <a:r>
              <a:rPr lang="en-US" sz="1400" b="0" dirty="0" err="1" smtClean="0"/>
              <a:t>Netmask</a:t>
            </a:r>
            <a:r>
              <a:rPr lang="en-US" sz="1400" b="0" dirty="0" smtClean="0"/>
              <a:t>, Start and End IP addresses, and the DNS server(s).</a:t>
            </a:r>
          </a:p>
          <a:p>
            <a:endParaRPr lang="en-US" sz="1400" b="0" dirty="0"/>
          </a:p>
          <a:p>
            <a:endParaRPr lang="en-US" sz="1400" b="0" dirty="0"/>
          </a:p>
          <a:p>
            <a:endParaRPr lang="en-US" sz="1400" b="0" dirty="0" smtClean="0"/>
          </a:p>
        </p:txBody>
      </p:sp>
      <p:sp>
        <p:nvSpPr>
          <p:cNvPr id="5" name="Text Placeholder 4"/>
          <p:cNvSpPr>
            <a:spLocks noGrp="1"/>
          </p:cNvSpPr>
          <p:nvPr>
            <p:ph type="body" sz="quarter" idx="3"/>
          </p:nvPr>
        </p:nvSpPr>
        <p:spPr/>
        <p:txBody>
          <a:bodyPr/>
          <a:lstStyle/>
          <a:p>
            <a:r>
              <a:rPr lang="en-US" dirty="0" smtClean="0"/>
              <a:t>Storage LAN</a:t>
            </a:r>
            <a:endParaRPr lang="en-US" dirty="0"/>
          </a:p>
        </p:txBody>
      </p:sp>
      <p:sp>
        <p:nvSpPr>
          <p:cNvPr id="6" name="Content Placeholder 5"/>
          <p:cNvSpPr>
            <a:spLocks noGrp="1"/>
          </p:cNvSpPr>
          <p:nvPr>
            <p:ph sz="quarter" idx="4"/>
          </p:nvPr>
        </p:nvSpPr>
        <p:spPr/>
        <p:txBody>
          <a:bodyPr>
            <a:normAutofit/>
          </a:bodyPr>
          <a:lstStyle/>
          <a:p>
            <a:r>
              <a:rPr lang="en-US" sz="1400" b="0" dirty="0" smtClean="0"/>
              <a:t>If the Storage LAN is designated as a management LAN, also specify the number of IPs to reserve for DHCP.</a:t>
            </a:r>
            <a:endParaRPr lang="en-US" sz="1400" b="0"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3104" y="2786073"/>
            <a:ext cx="4177869" cy="249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786071"/>
            <a:ext cx="4191000" cy="249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Amplidata Confidential</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27557946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LANs– Routing Tab</a:t>
            </a:r>
            <a:endParaRPr lang="en-US" dirty="0"/>
          </a:p>
        </p:txBody>
      </p:sp>
      <p:sp>
        <p:nvSpPr>
          <p:cNvPr id="4" name="Text Placeholder 3"/>
          <p:cNvSpPr>
            <a:spLocks noGrp="1"/>
          </p:cNvSpPr>
          <p:nvPr>
            <p:ph type="body" idx="1"/>
          </p:nvPr>
        </p:nvSpPr>
        <p:spPr/>
        <p:txBody>
          <a:bodyPr/>
          <a:lstStyle/>
          <a:p>
            <a:r>
              <a:rPr lang="en-US" dirty="0" smtClean="0"/>
              <a:t>Public LAN</a:t>
            </a:r>
            <a:endParaRPr lang="en-US" dirty="0"/>
          </a:p>
        </p:txBody>
      </p:sp>
      <p:sp>
        <p:nvSpPr>
          <p:cNvPr id="3" name="Content Placeholder 2"/>
          <p:cNvSpPr>
            <a:spLocks noGrp="1"/>
          </p:cNvSpPr>
          <p:nvPr>
            <p:ph sz="half" idx="2"/>
          </p:nvPr>
        </p:nvSpPr>
        <p:spPr/>
        <p:txBody>
          <a:bodyPr>
            <a:normAutofit/>
          </a:bodyPr>
          <a:lstStyle/>
          <a:p>
            <a:r>
              <a:rPr lang="en-US" sz="1400" b="0" dirty="0" smtClean="0"/>
              <a:t>On the Routing tab, specify any static routes necessary for nodes on the LAN and the default gateway.</a:t>
            </a:r>
          </a:p>
          <a:p>
            <a:endParaRPr lang="en-US" sz="1400" b="0" dirty="0"/>
          </a:p>
          <a:p>
            <a:endParaRPr lang="en-US" sz="1400" b="0" dirty="0"/>
          </a:p>
          <a:p>
            <a:endParaRPr lang="en-US" sz="1400" b="0" dirty="0" smtClean="0"/>
          </a:p>
        </p:txBody>
      </p:sp>
      <p:sp>
        <p:nvSpPr>
          <p:cNvPr id="5" name="Text Placeholder 4"/>
          <p:cNvSpPr>
            <a:spLocks noGrp="1"/>
          </p:cNvSpPr>
          <p:nvPr>
            <p:ph type="body" sz="quarter" idx="3"/>
          </p:nvPr>
        </p:nvSpPr>
        <p:spPr/>
        <p:txBody>
          <a:bodyPr/>
          <a:lstStyle/>
          <a:p>
            <a:r>
              <a:rPr lang="en-US" dirty="0" smtClean="0"/>
              <a:t>Storage LAN</a:t>
            </a:r>
            <a:endParaRPr lang="en-US" dirty="0"/>
          </a:p>
        </p:txBody>
      </p:sp>
      <p:sp>
        <p:nvSpPr>
          <p:cNvPr id="6" name="Content Placeholder 5"/>
          <p:cNvSpPr>
            <a:spLocks noGrp="1"/>
          </p:cNvSpPr>
          <p:nvPr>
            <p:ph sz="quarter" idx="4"/>
          </p:nvPr>
        </p:nvSpPr>
        <p:spPr/>
        <p:txBody>
          <a:bodyPr>
            <a:normAutofit/>
          </a:bodyPr>
          <a:lstStyle/>
          <a:p>
            <a:r>
              <a:rPr lang="en-US" sz="1400" b="0" dirty="0" smtClean="0"/>
              <a:t>Routes can only be added to for LANs of the same type.</a:t>
            </a:r>
            <a:endParaRPr lang="en-US" sz="1400" b="0"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2767432"/>
            <a:ext cx="4217342" cy="25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2767432"/>
            <a:ext cx="4191000" cy="25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Amplidata Confidential</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3986296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Datacenters</a:t>
            </a:r>
            <a:endParaRPr lang="en-US" dirty="0"/>
          </a:p>
        </p:txBody>
      </p:sp>
      <p:sp>
        <p:nvSpPr>
          <p:cNvPr id="3" name="Content Placeholder 2"/>
          <p:cNvSpPr>
            <a:spLocks noGrp="1"/>
          </p:cNvSpPr>
          <p:nvPr>
            <p:ph idx="1"/>
          </p:nvPr>
        </p:nvSpPr>
        <p:spPr/>
        <p:txBody>
          <a:bodyPr>
            <a:normAutofit/>
          </a:bodyPr>
          <a:lstStyle/>
          <a:p>
            <a:r>
              <a:rPr lang="en-US" sz="1600" b="0" dirty="0" smtClean="0"/>
              <a:t>Datacenters configuration is handled under </a:t>
            </a:r>
            <a:r>
              <a:rPr lang="en-US" sz="1600" b="0" dirty="0"/>
              <a:t>Dashboard -&gt; Administration -&gt; </a:t>
            </a:r>
            <a:r>
              <a:rPr lang="en-US" sz="1600" b="0" dirty="0" smtClean="0"/>
              <a:t>AmpliStor Management </a:t>
            </a:r>
            <a:r>
              <a:rPr lang="en-US" sz="1600" b="0" dirty="0"/>
              <a:t>-&gt; </a:t>
            </a:r>
            <a:r>
              <a:rPr lang="en-US" sz="1600" b="0" dirty="0" smtClean="0"/>
              <a:t>Locations -&gt; Datacenter Management -&gt; Add Datacenter</a:t>
            </a:r>
            <a:endParaRPr lang="en-US" sz="1600" b="0" dirty="0"/>
          </a:p>
          <a:p>
            <a:r>
              <a:rPr lang="en-US" sz="1600" b="0" dirty="0" smtClean="0"/>
              <a:t>Specify the Name and an optional Description for the Datacenter. </a:t>
            </a:r>
            <a:endParaRPr lang="en-US" sz="1600" b="0" dirty="0"/>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5000" y="2222500"/>
            <a:ext cx="4860925" cy="289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55</a:t>
            </a:fld>
            <a:endParaRPr lang="en-US" dirty="0"/>
          </a:p>
        </p:txBody>
      </p:sp>
    </p:spTree>
    <p:extLst>
      <p:ext uri="{BB962C8B-B14F-4D97-AF65-F5344CB8AC3E}">
        <p14:creationId xmlns:p14="http://schemas.microsoft.com/office/powerpoint/2010/main" val="13249567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Racks</a:t>
            </a:r>
            <a:endParaRPr lang="en-US" dirty="0"/>
          </a:p>
        </p:txBody>
      </p:sp>
      <p:sp>
        <p:nvSpPr>
          <p:cNvPr id="3" name="Content Placeholder 2"/>
          <p:cNvSpPr>
            <a:spLocks noGrp="1"/>
          </p:cNvSpPr>
          <p:nvPr>
            <p:ph idx="1"/>
          </p:nvPr>
        </p:nvSpPr>
        <p:spPr/>
        <p:txBody>
          <a:bodyPr>
            <a:normAutofit/>
          </a:bodyPr>
          <a:lstStyle/>
          <a:p>
            <a:r>
              <a:rPr lang="en-US" sz="1600" b="0" dirty="0" smtClean="0"/>
              <a:t>Datacenters configuration is handled under Dashboard -&gt; Administration -&gt; AmpliStor Management -&gt; Locations -&gt; Rack Management -&gt; Add Rack</a:t>
            </a:r>
          </a:p>
          <a:p>
            <a:r>
              <a:rPr lang="en-US" sz="1600" b="0" dirty="0" smtClean="0"/>
              <a:t>Specify the Name and an optional Description for the Rack. </a:t>
            </a:r>
            <a:endParaRPr lang="en-US" sz="1600" b="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17357" y="2222501"/>
            <a:ext cx="4953001" cy="294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56</a:t>
            </a:fld>
            <a:endParaRPr lang="en-US" dirty="0"/>
          </a:p>
        </p:txBody>
      </p:sp>
    </p:spTree>
    <p:extLst>
      <p:ext uri="{BB962C8B-B14F-4D97-AF65-F5344CB8AC3E}">
        <p14:creationId xmlns:p14="http://schemas.microsoft.com/office/powerpoint/2010/main" val="6411479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Expanding Metadata stores</a:t>
            </a:r>
            <a:endParaRPr lang="en-US" dirty="0"/>
          </a:p>
        </p:txBody>
      </p:sp>
      <p:sp>
        <p:nvSpPr>
          <p:cNvPr id="5" name="Text Placeholder 4"/>
          <p:cNvSpPr>
            <a:spLocks noGrp="1"/>
          </p:cNvSpPr>
          <p:nvPr>
            <p:ph type="body" idx="1"/>
          </p:nvPr>
        </p:nvSpPr>
        <p:spPr/>
        <p:txBody>
          <a:bodyPr/>
          <a:lstStyle/>
          <a:p>
            <a:r>
              <a:rPr lang="en-US" dirty="0" smtClean="0"/>
              <a:t>Expanding the Framework </a:t>
            </a:r>
            <a:r>
              <a:rPr lang="en-US" dirty="0" err="1" smtClean="0"/>
              <a:t>MetadataStores</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886612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Expanding the Framework Metadata Store</a:t>
            </a:r>
            <a:endParaRPr lang="en-US" dirty="0"/>
          </a:p>
        </p:txBody>
      </p:sp>
      <p:sp>
        <p:nvSpPr>
          <p:cNvPr id="5" name="Content Placeholder 4"/>
          <p:cNvSpPr>
            <a:spLocks noGrp="1"/>
          </p:cNvSpPr>
          <p:nvPr>
            <p:ph idx="1"/>
          </p:nvPr>
        </p:nvSpPr>
        <p:spPr/>
        <p:txBody>
          <a:bodyPr>
            <a:normAutofit/>
          </a:bodyPr>
          <a:lstStyle/>
          <a:p>
            <a:r>
              <a:rPr lang="en-US" sz="1600" b="0" dirty="0" smtClean="0"/>
              <a:t>In the web GUI, click on the “framework” Metadata Store, found in Dashboard -&gt; Administration -&gt; Storage Management -&gt; Metadata Stores.</a:t>
            </a:r>
          </a:p>
          <a:p>
            <a:r>
              <a:rPr lang="en-US" sz="1600" b="0" dirty="0" smtClean="0"/>
              <a:t>Click the “Edit </a:t>
            </a:r>
            <a:r>
              <a:rPr lang="en-US" sz="1600" b="0" dirty="0" err="1" smtClean="0"/>
              <a:t>MetadataStore</a:t>
            </a:r>
            <a:r>
              <a:rPr lang="en-US" sz="1600" b="0" dirty="0" smtClean="0"/>
              <a:t>” button.</a:t>
            </a:r>
          </a:p>
          <a:p>
            <a:r>
              <a:rPr lang="en-US" sz="1600" b="0" dirty="0" smtClean="0"/>
              <a:t>Specify the new SSDs to include in the Metadata Cluster.</a:t>
            </a:r>
          </a:p>
          <a:p>
            <a:endParaRPr lang="en-US" sz="1600" b="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3601" y="2519405"/>
            <a:ext cx="4562475" cy="270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Amplidata Confidential</a:t>
            </a:r>
            <a:endParaRPr lang="en-US" dirty="0"/>
          </a:p>
        </p:txBody>
      </p:sp>
      <p:sp>
        <p:nvSpPr>
          <p:cNvPr id="3" name="Slide Number Placeholder 2"/>
          <p:cNvSpPr>
            <a:spLocks noGrp="1"/>
          </p:cNvSpPr>
          <p:nvPr>
            <p:ph type="sldNum" idx="10"/>
          </p:nvPr>
        </p:nvSpPr>
        <p:spPr/>
        <p:txBody>
          <a:bodyPr/>
          <a:lstStyle/>
          <a:p>
            <a:pPr>
              <a:defRPr/>
            </a:pPr>
            <a:fld id="{46DA649B-A69E-9145-B099-43F07D52B1EC}" type="slidenum">
              <a:rPr lang="en-US" smtClean="0"/>
              <a:pPr>
                <a:defRPr/>
              </a:pPr>
              <a:t>58</a:t>
            </a:fld>
            <a:endParaRPr lang="en-US" dirty="0"/>
          </a:p>
        </p:txBody>
      </p:sp>
    </p:spTree>
    <p:extLst>
      <p:ext uri="{BB962C8B-B14F-4D97-AF65-F5344CB8AC3E}">
        <p14:creationId xmlns:p14="http://schemas.microsoft.com/office/powerpoint/2010/main" val="2813262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Configuration</a:t>
            </a:r>
            <a:endParaRPr lang="en-US" dirty="0"/>
          </a:p>
        </p:txBody>
      </p:sp>
      <p:sp>
        <p:nvSpPr>
          <p:cNvPr id="7" name="Text Placeholder 6"/>
          <p:cNvSpPr>
            <a:spLocks noGrp="1"/>
          </p:cNvSpPr>
          <p:nvPr>
            <p:ph type="body" idx="1"/>
          </p:nvPr>
        </p:nvSpPr>
        <p:spPr/>
        <p:txBody>
          <a:bodyPr/>
          <a:lstStyle/>
          <a:p>
            <a:r>
              <a:rPr lang="en-US" dirty="0" smtClean="0"/>
              <a:t>Configuration</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60662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475"/>
              </a:spcBef>
              <a:defRPr/>
            </a:pPr>
            <a:r>
              <a:rPr lang="en-US" sz="2000" dirty="0">
                <a:latin typeface="Verdana" charset="0"/>
                <a:cs typeface="DejaVu Sans" charset="0"/>
              </a:rPr>
              <a:t>BitSpread </a:t>
            </a:r>
            <a:r>
              <a:rPr lang="en-US" sz="2000" dirty="0" smtClean="0">
                <a:latin typeface="Verdana" charset="0"/>
                <a:cs typeface="DejaVu Sans" charset="0"/>
              </a:rPr>
              <a:t>– Distributed Encoder</a:t>
            </a:r>
            <a:r>
              <a:rPr lang="en-US" sz="2000" dirty="0">
                <a:latin typeface="Verdana" charset="0"/>
                <a:cs typeface="DejaVu Sans" charset="0"/>
              </a:rPr>
              <a:t>/Decoder</a:t>
            </a:r>
          </a:p>
          <a:p>
            <a:pPr marL="639763" lvl="1" indent="-274638">
              <a:buFont typeface="Arial" charset="0"/>
              <a:buChar char="•"/>
              <a:defRPr/>
            </a:pPr>
            <a:r>
              <a:rPr lang="en-US" dirty="0" smtClean="0">
                <a:latin typeface="Verdana" charset="0"/>
                <a:ea typeface="DejaVu Sans" charset="0"/>
                <a:cs typeface="DejaVu Sans" charset="0"/>
              </a:rPr>
              <a:t>RAID replacement technology based on unique variant of </a:t>
            </a:r>
            <a:r>
              <a:rPr lang="en-US" u="sng" dirty="0" smtClean="0">
                <a:latin typeface="Verdana" charset="0"/>
                <a:ea typeface="DejaVu Sans" charset="0"/>
                <a:cs typeface="DejaVu Sans" charset="0"/>
              </a:rPr>
              <a:t>Erasure Coding</a:t>
            </a:r>
            <a:endParaRPr lang="en-US" u="sng" dirty="0">
              <a:latin typeface="Verdana" charset="0"/>
              <a:ea typeface="DejaVu Sans" charset="0"/>
              <a:cs typeface="DejaVu Sans" charset="0"/>
            </a:endParaRPr>
          </a:p>
          <a:p>
            <a:pPr marL="639763" lvl="1" indent="-274638">
              <a:buFont typeface="Arial" charset="0"/>
              <a:buChar char="•"/>
              <a:defRPr/>
            </a:pPr>
            <a:r>
              <a:rPr lang="en-US" dirty="0" smtClean="0">
                <a:latin typeface="Verdana" charset="0"/>
                <a:ea typeface="DejaVu Sans" charset="0"/>
                <a:cs typeface="DejaVu Sans" charset="0"/>
              </a:rPr>
              <a:t>“Dial-in” fault tolerance through namespace level policies</a:t>
            </a:r>
            <a:endParaRPr lang="en-US" dirty="0">
              <a:latin typeface="Verdana" charset="0"/>
              <a:ea typeface="DejaVu Sans" charset="0"/>
              <a:cs typeface="DejaVu Sans" charset="0"/>
            </a:endParaRPr>
          </a:p>
          <a:p>
            <a:pPr marL="960283" lvl="2" indent="-274638">
              <a:buFont typeface="Arial" charset="0"/>
              <a:buChar char="•"/>
              <a:defRPr/>
            </a:pPr>
            <a:r>
              <a:rPr lang="en-US" dirty="0">
                <a:latin typeface="Verdana" charset="0"/>
                <a:ea typeface="DejaVu Sans" charset="0"/>
                <a:cs typeface="DejaVu Sans" charset="0"/>
              </a:rPr>
              <a:t>Namespace1: 16/4 policy protects against any 4 failures in 16 disks</a:t>
            </a:r>
          </a:p>
          <a:p>
            <a:pPr marL="960283" lvl="2" indent="-274638">
              <a:buFont typeface="Arial" charset="0"/>
              <a:buChar char="•"/>
              <a:defRPr/>
            </a:pPr>
            <a:r>
              <a:rPr lang="en-US" dirty="0">
                <a:latin typeface="Verdana" charset="0"/>
                <a:ea typeface="DejaVu Sans" charset="0"/>
                <a:cs typeface="DejaVu Sans" charset="0"/>
              </a:rPr>
              <a:t>Namespace2: 18/6 policy protects against any 6 failures in 18 disks</a:t>
            </a:r>
          </a:p>
          <a:p>
            <a:pPr marL="639763" lvl="1" indent="-274638">
              <a:buFont typeface="Arial" charset="0"/>
              <a:buChar char="•"/>
              <a:defRPr/>
            </a:pPr>
            <a:r>
              <a:rPr lang="en-US" dirty="0">
                <a:latin typeface="Verdana" charset="0"/>
                <a:ea typeface="DejaVu Sans" charset="0"/>
                <a:cs typeface="DejaVu Sans" charset="0"/>
              </a:rPr>
              <a:t>Provides availability and reliability even during failures</a:t>
            </a:r>
          </a:p>
          <a:p>
            <a:pPr marL="639763" lvl="1" indent="-274638">
              <a:buFont typeface="Arial" charset="0"/>
              <a:buChar char="•"/>
              <a:defRPr/>
            </a:pPr>
            <a:r>
              <a:rPr lang="en-US" dirty="0">
                <a:latin typeface="Verdana" charset="0"/>
                <a:ea typeface="DejaVu Sans" charset="0"/>
                <a:cs typeface="DejaVu Sans" charset="0"/>
              </a:rPr>
              <a:t>Policies can be dynamically changed</a:t>
            </a:r>
          </a:p>
          <a:p>
            <a:pPr marL="0" indent="0">
              <a:spcBef>
                <a:spcPts val="475"/>
              </a:spcBef>
              <a:buFont typeface="Arial" pitchFamily="34" charset="0"/>
              <a:buNone/>
              <a:defRPr/>
            </a:pPr>
            <a:endParaRPr lang="en-US" sz="2000" dirty="0">
              <a:latin typeface="Verdana" charset="0"/>
              <a:cs typeface="DejaVu Sans" charset="0"/>
            </a:endParaRPr>
          </a:p>
          <a:p>
            <a:pPr>
              <a:spcBef>
                <a:spcPts val="475"/>
              </a:spcBef>
              <a:buFont typeface="Arial" charset="0"/>
              <a:buChar char="•"/>
              <a:defRPr/>
            </a:pPr>
            <a:r>
              <a:rPr lang="en-US" sz="2000" dirty="0">
                <a:latin typeface="Verdana" charset="0"/>
                <a:cs typeface="DejaVu Sans" charset="0"/>
              </a:rPr>
              <a:t>BitDynamics </a:t>
            </a:r>
            <a:r>
              <a:rPr lang="en-US" sz="2000" dirty="0" smtClean="0">
                <a:latin typeface="Verdana" charset="0"/>
                <a:cs typeface="DejaVu Sans" charset="0"/>
              </a:rPr>
              <a:t>– Maintenance &amp; Self-Healing Agent</a:t>
            </a:r>
            <a:endParaRPr lang="en-US" sz="2000" dirty="0">
              <a:latin typeface="Verdana" charset="0"/>
              <a:cs typeface="DejaVu Sans" charset="0"/>
            </a:endParaRPr>
          </a:p>
          <a:p>
            <a:pPr marL="639763" lvl="1" indent="-274638">
              <a:buFont typeface="Arial" charset="0"/>
              <a:buChar char="•"/>
              <a:defRPr/>
            </a:pPr>
            <a:r>
              <a:rPr lang="en-US" dirty="0">
                <a:latin typeface="Verdana" charset="0"/>
                <a:ea typeface="DejaVu Sans" charset="0"/>
                <a:cs typeface="DejaVu Sans" charset="0"/>
              </a:rPr>
              <a:t>Out of band operations agent for disk monitoring, integrity verification &amp; object self-healing</a:t>
            </a:r>
          </a:p>
          <a:p>
            <a:pPr marL="639763" lvl="1" indent="-274638">
              <a:buFont typeface="Arial" charset="0"/>
              <a:buChar char="•"/>
              <a:defRPr/>
            </a:pPr>
            <a:r>
              <a:rPr lang="en-US" dirty="0">
                <a:latin typeface="Verdana" charset="0"/>
                <a:ea typeface="DejaVu Sans" charset="0"/>
                <a:cs typeface="DejaVu Sans" charset="0"/>
              </a:rPr>
              <a:t>Performs </a:t>
            </a:r>
            <a:r>
              <a:rPr lang="en-US" dirty="0" smtClean="0">
                <a:latin typeface="Verdana" charset="0"/>
                <a:ea typeface="DejaVu Sans" charset="0"/>
                <a:cs typeface="DejaVu Sans" charset="0"/>
              </a:rPr>
              <a:t>automated tasks: </a:t>
            </a:r>
            <a:r>
              <a:rPr lang="en-US" dirty="0">
                <a:latin typeface="Verdana" charset="0"/>
                <a:ea typeface="DejaVu Sans" charset="0"/>
                <a:cs typeface="DejaVu Sans" charset="0"/>
              </a:rPr>
              <a:t>scrubs, verifies, self-heals, repairs &amp; optimizes data on </a:t>
            </a:r>
            <a:r>
              <a:rPr lang="en-US" dirty="0" smtClean="0">
                <a:latin typeface="Verdana" charset="0"/>
                <a:ea typeface="DejaVu Sans" charset="0"/>
                <a:cs typeface="DejaVu Sans" charset="0"/>
              </a:rPr>
              <a:t>disk</a:t>
            </a:r>
          </a:p>
          <a:p>
            <a:pPr marL="639763" lvl="1" indent="-274638">
              <a:buFont typeface="Arial" charset="0"/>
              <a:buChar char="•"/>
              <a:defRPr/>
            </a:pPr>
            <a:endParaRPr lang="en-US" dirty="0">
              <a:latin typeface="Verdana" charset="0"/>
              <a:ea typeface="DejaVu Sans" charset="0"/>
              <a:cs typeface="DejaVu Sans" charset="0"/>
            </a:endParaRPr>
          </a:p>
          <a:p>
            <a:pPr marL="0" indent="0">
              <a:buNone/>
              <a:defRPr/>
            </a:pPr>
            <a:r>
              <a:rPr lang="en-US" sz="1000" i="1" dirty="0">
                <a:latin typeface="Verdana" charset="0"/>
                <a:ea typeface="DejaVu Sans" charset="0"/>
                <a:cs typeface="DejaVu Sans" charset="0"/>
              </a:rPr>
              <a:t>* </a:t>
            </a:r>
            <a:r>
              <a:rPr lang="en-US" sz="1000" i="1" dirty="0" smtClean="0">
                <a:latin typeface="Verdana" charset="0"/>
                <a:ea typeface="DejaVu Sans" charset="0"/>
                <a:cs typeface="DejaVu Sans" charset="0"/>
              </a:rPr>
              <a:t>Software </a:t>
            </a:r>
            <a:r>
              <a:rPr lang="en-US" sz="1000" i="1" dirty="0">
                <a:latin typeface="Verdana" charset="0"/>
                <a:ea typeface="DejaVu Sans" charset="0"/>
                <a:cs typeface="DejaVu Sans" charset="0"/>
              </a:rPr>
              <a:t>modules are hardware </a:t>
            </a:r>
            <a:r>
              <a:rPr lang="en-US" sz="1000" i="1" dirty="0" smtClean="0">
                <a:latin typeface="Verdana" charset="0"/>
                <a:ea typeface="DejaVu Sans" charset="0"/>
                <a:cs typeface="DejaVu Sans" charset="0"/>
              </a:rPr>
              <a:t>independent</a:t>
            </a:r>
            <a:endParaRPr lang="en-US" sz="1000" i="1" dirty="0"/>
          </a:p>
        </p:txBody>
      </p:sp>
      <p:sp>
        <p:nvSpPr>
          <p:cNvPr id="35842" name="Title 2"/>
          <p:cNvSpPr>
            <a:spLocks noGrp="1"/>
          </p:cNvSpPr>
          <p:nvPr>
            <p:ph type="title"/>
          </p:nvPr>
        </p:nvSpPr>
        <p:spPr/>
        <p:txBody>
          <a:bodyPr/>
          <a:lstStyle/>
          <a:p>
            <a:r>
              <a:rPr lang="en-US" dirty="0" smtClean="0">
                <a:latin typeface="Trebuchet MS" charset="0"/>
                <a:cs typeface="DejaVu Sans" charset="0"/>
              </a:rPr>
              <a:t>Core Technology Components</a:t>
            </a:r>
            <a:endParaRPr lang="en-US" dirty="0">
              <a:latin typeface="Trebuchet MS" charset="0"/>
              <a:cs typeface="DejaVu Sans" charset="0"/>
            </a:endParaRPr>
          </a:p>
        </p:txBody>
      </p:sp>
      <p:grpSp>
        <p:nvGrpSpPr>
          <p:cNvPr id="35844" name="Group 61"/>
          <p:cNvGrpSpPr>
            <a:grpSpLocks/>
          </p:cNvGrpSpPr>
          <p:nvPr/>
        </p:nvGrpSpPr>
        <p:grpSpPr bwMode="auto">
          <a:xfrm>
            <a:off x="152404" y="876302"/>
            <a:ext cx="377825" cy="384175"/>
            <a:chOff x="7493000" y="2033588"/>
            <a:chExt cx="609600" cy="584200"/>
          </a:xfrm>
        </p:grpSpPr>
        <p:sp>
          <p:nvSpPr>
            <p:cNvPr id="6" name="Rounded Rectangle 5"/>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7" name="Rounded Rectangle 6"/>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8" name="Rounded Rectangle 7"/>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9" name="Rounded Rectangle 8"/>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0" name="Rounded Rectangle 9"/>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 name="Rounded Rectangle 10"/>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2" name="Straight Arrow Connector 11"/>
            <p:cNvCxnSpPr>
              <a:stCxn id="8" idx="1"/>
              <a:endCxn id="10"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grpSp>
        <p:nvGrpSpPr>
          <p:cNvPr id="35845" name="Group 158"/>
          <p:cNvGrpSpPr>
            <a:grpSpLocks/>
          </p:cNvGrpSpPr>
          <p:nvPr/>
        </p:nvGrpSpPr>
        <p:grpSpPr bwMode="auto">
          <a:xfrm>
            <a:off x="152400" y="3009900"/>
            <a:ext cx="419100" cy="419100"/>
            <a:chOff x="1066800" y="4457700"/>
            <a:chExt cx="685800" cy="609600"/>
          </a:xfrm>
        </p:grpSpPr>
        <p:sp>
          <p:nvSpPr>
            <p:cNvPr id="35846"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5" name="Rounded Rectangle 14"/>
            <p:cNvSpPr/>
            <p:nvPr/>
          </p:nvSpPr>
          <p:spPr bwMode="auto">
            <a:xfrm>
              <a:off x="1173308" y="45339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 name="Rounded Rectangle 15"/>
            <p:cNvSpPr/>
            <p:nvPr/>
          </p:nvSpPr>
          <p:spPr bwMode="auto">
            <a:xfrm>
              <a:off x="1326573" y="45339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849" name="Rounded Rectangle 181"/>
            <p:cNvSpPr>
              <a:spLocks noChangeArrowheads="1"/>
            </p:cNvSpPr>
            <p:nvPr/>
          </p:nvSpPr>
          <p:spPr bwMode="auto">
            <a:xfrm>
              <a:off x="1477241" y="4533901"/>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8" name="Rounded Rectangle 17"/>
            <p:cNvSpPr/>
            <p:nvPr/>
          </p:nvSpPr>
          <p:spPr bwMode="auto">
            <a:xfrm>
              <a:off x="1178503" y="48387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9" name="Rounded Rectangle 18"/>
            <p:cNvSpPr/>
            <p:nvPr/>
          </p:nvSpPr>
          <p:spPr bwMode="auto">
            <a:xfrm>
              <a:off x="1329171" y="48387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0" name="Rounded Rectangle 19"/>
            <p:cNvSpPr/>
            <p:nvPr/>
          </p:nvSpPr>
          <p:spPr bwMode="auto">
            <a:xfrm>
              <a:off x="1482436" y="4838701"/>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21" name="Straight Arrow Connector 20"/>
            <p:cNvCxnSpPr>
              <a:stCxn id="16" idx="2"/>
              <a:endCxn id="19" idx="0"/>
            </p:cNvCxnSpPr>
            <p:nvPr/>
          </p:nvCxnSpPr>
          <p:spPr bwMode="auto">
            <a:xfrm rot="16200000" flipH="1">
              <a:off x="1328305" y="4759903"/>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sp>
        <p:nvSpPr>
          <p:cNvPr id="3" name="Footer Placeholder 2"/>
          <p:cNvSpPr>
            <a:spLocks noGrp="1"/>
          </p:cNvSpPr>
          <p:nvPr>
            <p:ph type="ftr" sz="quarter" idx="11"/>
          </p:nvPr>
        </p:nvSpPr>
        <p:spPr/>
        <p:txBody>
          <a:bodyPr/>
          <a:lstStyle/>
          <a:p>
            <a:pPr>
              <a:defRPr/>
            </a:pPr>
            <a:r>
              <a:rPr lang="en-US" dirty="0" smtClean="0"/>
              <a:t>Amplidata Confidential</a:t>
            </a:r>
            <a:endParaRPr lang="en-US" dirty="0"/>
          </a:p>
        </p:txBody>
      </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6</a:t>
            </a:fld>
            <a:endParaRPr lang="en-US" dirty="0"/>
          </a:p>
        </p:txBody>
      </p:sp>
    </p:spTree>
    <p:extLst>
      <p:ext uri="{BB962C8B-B14F-4D97-AF65-F5344CB8AC3E}">
        <p14:creationId xmlns:p14="http://schemas.microsoft.com/office/powerpoint/2010/main" val="37111683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Overview</a:t>
            </a:r>
            <a:endParaRPr lang="en-US" dirty="0"/>
          </a:p>
        </p:txBody>
      </p:sp>
      <p:sp>
        <p:nvSpPr>
          <p:cNvPr id="3" name="Content Placeholder 2"/>
          <p:cNvSpPr>
            <a:spLocks noGrp="1"/>
          </p:cNvSpPr>
          <p:nvPr>
            <p:ph idx="1"/>
          </p:nvPr>
        </p:nvSpPr>
        <p:spPr/>
        <p:txBody>
          <a:bodyPr>
            <a:normAutofit/>
          </a:bodyPr>
          <a:lstStyle/>
          <a:p>
            <a:r>
              <a:rPr lang="en-US" sz="1200" dirty="0" smtClean="0"/>
              <a:t>Installing and initializing the environment nodes, additional work needs to be done to setup the organize the storage.</a:t>
            </a:r>
          </a:p>
          <a:p>
            <a:r>
              <a:rPr lang="en-US" sz="1200" dirty="0" smtClean="0"/>
              <a:t>The following slides show</a:t>
            </a:r>
          </a:p>
          <a:p>
            <a:pPr lvl="1"/>
            <a:r>
              <a:rPr lang="en-US" sz="1200" dirty="0" smtClean="0"/>
              <a:t>Configuring Metadata Stores</a:t>
            </a:r>
          </a:p>
          <a:p>
            <a:pPr lvl="1"/>
            <a:r>
              <a:rPr lang="en-US" sz="1200" dirty="0" smtClean="0"/>
              <a:t>Configuring Storage Policies</a:t>
            </a:r>
          </a:p>
          <a:p>
            <a:pPr lvl="1"/>
            <a:r>
              <a:rPr lang="en-US" sz="1200" dirty="0" smtClean="0"/>
              <a:t>Configuring Namespaces</a:t>
            </a:r>
          </a:p>
          <a:p>
            <a:pPr lvl="1"/>
            <a:r>
              <a:rPr lang="en-US" sz="1200" dirty="0" smtClean="0"/>
              <a:t>Configuring SNMP</a:t>
            </a:r>
          </a:p>
          <a:p>
            <a:pPr lvl="1"/>
            <a:r>
              <a:rPr lang="en-US" sz="1200" dirty="0" smtClean="0"/>
              <a:t>Configuring Call home</a:t>
            </a: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60</a:t>
            </a:fld>
            <a:endParaRPr lang="en-US" dirty="0"/>
          </a:p>
        </p:txBody>
      </p:sp>
    </p:spTree>
    <p:extLst>
      <p:ext uri="{BB962C8B-B14F-4D97-AF65-F5344CB8AC3E}">
        <p14:creationId xmlns:p14="http://schemas.microsoft.com/office/powerpoint/2010/main" val="838137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Metadata Stores</a:t>
            </a:r>
            <a:endParaRPr lang="en-US" dirty="0"/>
          </a:p>
        </p:txBody>
      </p:sp>
      <p:sp>
        <p:nvSpPr>
          <p:cNvPr id="3" name="Content Placeholder 2"/>
          <p:cNvSpPr>
            <a:spLocks noGrp="1"/>
          </p:cNvSpPr>
          <p:nvPr>
            <p:ph idx="1"/>
          </p:nvPr>
        </p:nvSpPr>
        <p:spPr/>
        <p:txBody>
          <a:bodyPr>
            <a:normAutofit/>
          </a:bodyPr>
          <a:lstStyle/>
          <a:p>
            <a:r>
              <a:rPr lang="en-US" sz="1600" b="0" dirty="0" smtClean="0"/>
              <a:t>Metadata stores are created in the management GUI under Dashboard -&gt; Administration -&gt; Storage Management -&gt; Metadata Stores -&gt; Add </a:t>
            </a:r>
            <a:r>
              <a:rPr lang="en-US" sz="1600" b="0" dirty="0" err="1" smtClean="0"/>
              <a:t>MetadataStore</a:t>
            </a:r>
            <a:r>
              <a:rPr lang="en-US" sz="1600" b="0" dirty="0" smtClean="0"/>
              <a:t>.</a:t>
            </a:r>
          </a:p>
          <a:p>
            <a:r>
              <a:rPr lang="en-US" sz="1600" b="0" dirty="0" smtClean="0"/>
              <a:t>Specify a name, size, and the SSDs for the Metadata Store.</a:t>
            </a:r>
            <a:endParaRPr lang="en-US" sz="1600" b="0" dirty="0"/>
          </a:p>
          <a:p>
            <a:endParaRPr lang="en-US" sz="1600" b="0"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5390" y="2476500"/>
            <a:ext cx="4238373"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2476500"/>
            <a:ext cx="4275432" cy="254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61</a:t>
            </a:fld>
            <a:endParaRPr lang="en-US" dirty="0"/>
          </a:p>
        </p:txBody>
      </p:sp>
    </p:spTree>
    <p:extLst>
      <p:ext uri="{BB962C8B-B14F-4D97-AF65-F5344CB8AC3E}">
        <p14:creationId xmlns:p14="http://schemas.microsoft.com/office/powerpoint/2010/main" val="3926747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Storage Policies</a:t>
            </a:r>
            <a:endParaRPr lang="en-US" dirty="0"/>
          </a:p>
        </p:txBody>
      </p:sp>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51596" y="2500527"/>
            <a:ext cx="4191000" cy="24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42596" y="2500527"/>
            <a:ext cx="4144204" cy="247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381005" y="889000"/>
            <a:ext cx="8617479"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274731" indent="-274731" algn="l" defTabSz="366309" rtl="0" eaLnBrk="1" fontAlgn="base" hangingPunct="1">
              <a:lnSpc>
                <a:spcPct val="100000"/>
              </a:lnSpc>
              <a:spcBef>
                <a:spcPts val="481"/>
              </a:spcBef>
              <a:spcAft>
                <a:spcPts val="120"/>
              </a:spcAft>
              <a:buClr>
                <a:srgbClr val="003366"/>
              </a:buClr>
              <a:buSzPct val="100000"/>
              <a:buFont typeface="Arial" pitchFamily="34" charset="0"/>
              <a:buChar char="•"/>
              <a:defRPr sz="1600" b="1">
                <a:solidFill>
                  <a:srgbClr val="2F4E85"/>
                </a:solidFill>
                <a:latin typeface="+mn-lt"/>
                <a:ea typeface="DejaVu Sans" pitchFamily="34" charset="2"/>
                <a:cs typeface="+mn-cs"/>
              </a:defRPr>
            </a:lvl1pPr>
            <a:lvl2pPr marL="641040" indent="-274731" algn="l" defTabSz="366309" rtl="0" eaLnBrk="1" fontAlgn="base" hangingPunct="1">
              <a:lnSpc>
                <a:spcPct val="101000"/>
              </a:lnSpc>
              <a:spcBef>
                <a:spcPct val="0"/>
              </a:spcBef>
              <a:spcAft>
                <a:spcPts val="120"/>
              </a:spcAft>
              <a:buClr>
                <a:srgbClr val="003366"/>
              </a:buClr>
              <a:buSzPct val="100000"/>
              <a:buFont typeface="Arial" pitchFamily="34" charset="0"/>
              <a:buChar char="•"/>
              <a:defRPr sz="1400">
                <a:solidFill>
                  <a:srgbClr val="4266A0"/>
                </a:solidFill>
                <a:latin typeface="+mn-lt"/>
                <a:ea typeface="DejaVu Sans" pitchFamily="34" charset="2"/>
                <a:cs typeface="+mn-cs"/>
              </a:defRPr>
            </a:lvl2pPr>
            <a:lvl3pPr marL="961560" indent="-228943" algn="l" defTabSz="366309" rtl="0" eaLnBrk="1" fontAlgn="base" hangingPunct="1">
              <a:lnSpc>
                <a:spcPct val="101000"/>
              </a:lnSpc>
              <a:spcBef>
                <a:spcPct val="0"/>
              </a:spcBef>
              <a:spcAft>
                <a:spcPts val="120"/>
              </a:spcAft>
              <a:buClr>
                <a:srgbClr val="003366"/>
              </a:buClr>
              <a:buSzPct val="100000"/>
              <a:buFont typeface="Arial" pitchFamily="34" charset="0"/>
              <a:buChar char="•"/>
              <a:defRPr sz="1400">
                <a:solidFill>
                  <a:srgbClr val="4266A0"/>
                </a:solidFill>
                <a:latin typeface="+mn-lt"/>
                <a:ea typeface="DejaVu Sans" pitchFamily="34" charset="2"/>
                <a:cs typeface="+mn-cs"/>
              </a:defRPr>
            </a:lvl3pPr>
            <a:lvl4pPr marL="1327869" indent="-228943" algn="l" defTabSz="366309" rtl="0" eaLnBrk="1" fontAlgn="base" hangingPunct="1">
              <a:lnSpc>
                <a:spcPct val="101000"/>
              </a:lnSpc>
              <a:spcBef>
                <a:spcPct val="0"/>
              </a:spcBef>
              <a:spcAft>
                <a:spcPts val="120"/>
              </a:spcAft>
              <a:buClr>
                <a:srgbClr val="003366"/>
              </a:buClr>
              <a:buSzPct val="100000"/>
              <a:buFont typeface="Arial" pitchFamily="34" charset="0"/>
              <a:buChar char="•"/>
              <a:defRPr sz="1200">
                <a:solidFill>
                  <a:srgbClr val="4266A0"/>
                </a:solidFill>
                <a:latin typeface="+mn-lt"/>
                <a:ea typeface="DejaVu Sans" pitchFamily="34" charset="2"/>
                <a:cs typeface="+mn-cs"/>
              </a:defRPr>
            </a:lvl4pPr>
            <a:lvl5pPr marL="1694177" indent="-228943" algn="l" defTabSz="366309" rtl="0" eaLnBrk="1" fontAlgn="base" hangingPunct="1">
              <a:lnSpc>
                <a:spcPct val="101000"/>
              </a:lnSpc>
              <a:spcBef>
                <a:spcPct val="0"/>
              </a:spcBef>
              <a:spcAft>
                <a:spcPts val="120"/>
              </a:spcAft>
              <a:buClr>
                <a:srgbClr val="003366"/>
              </a:buClr>
              <a:buSzPct val="100000"/>
              <a:buFont typeface="Arial" pitchFamily="34" charset="0"/>
              <a:buChar char="•"/>
              <a:defRPr sz="1050">
                <a:solidFill>
                  <a:srgbClr val="4266A0"/>
                </a:solidFill>
                <a:latin typeface="+mn-lt"/>
                <a:ea typeface="DejaVu Sans" pitchFamily="34" charset="2"/>
                <a:cs typeface="+mn-cs"/>
              </a:defRPr>
            </a:lvl5pPr>
            <a:lvl6pPr marL="2014698" indent="-183154" algn="l" defTabSz="366309" rtl="0" eaLnBrk="1" fontAlgn="base" hangingPunct="1">
              <a:lnSpc>
                <a:spcPct val="101000"/>
              </a:lnSpc>
              <a:spcBef>
                <a:spcPct val="0"/>
              </a:spcBef>
              <a:spcAft>
                <a:spcPts val="120"/>
              </a:spcAft>
              <a:buClr>
                <a:srgbClr val="000000"/>
              </a:buClr>
              <a:buSzPct val="100000"/>
              <a:buFont typeface="Times New Roman" pitchFamily="16" charset="0"/>
              <a:defRPr sz="1100">
                <a:solidFill>
                  <a:srgbClr val="4266A0"/>
                </a:solidFill>
                <a:latin typeface="+mn-lt"/>
                <a:cs typeface="+mn-cs"/>
              </a:defRPr>
            </a:lvl6pPr>
            <a:lvl7pPr marL="2381006" indent="-183154" algn="l" defTabSz="366309" rtl="0" eaLnBrk="1" fontAlgn="base" hangingPunct="1">
              <a:lnSpc>
                <a:spcPct val="101000"/>
              </a:lnSpc>
              <a:spcBef>
                <a:spcPct val="0"/>
              </a:spcBef>
              <a:spcAft>
                <a:spcPts val="120"/>
              </a:spcAft>
              <a:buClr>
                <a:srgbClr val="000000"/>
              </a:buClr>
              <a:buSzPct val="100000"/>
              <a:buFont typeface="Times New Roman" pitchFamily="16" charset="0"/>
              <a:defRPr sz="1100">
                <a:solidFill>
                  <a:srgbClr val="4266A0"/>
                </a:solidFill>
                <a:latin typeface="+mn-lt"/>
                <a:cs typeface="+mn-cs"/>
              </a:defRPr>
            </a:lvl7pPr>
            <a:lvl8pPr marL="2747315" indent="-183154" algn="l" defTabSz="366309" rtl="0" eaLnBrk="1" fontAlgn="base" hangingPunct="1">
              <a:lnSpc>
                <a:spcPct val="101000"/>
              </a:lnSpc>
              <a:spcBef>
                <a:spcPct val="0"/>
              </a:spcBef>
              <a:spcAft>
                <a:spcPts val="120"/>
              </a:spcAft>
              <a:buClr>
                <a:srgbClr val="000000"/>
              </a:buClr>
              <a:buSzPct val="100000"/>
              <a:buFont typeface="Times New Roman" pitchFamily="16" charset="0"/>
              <a:defRPr sz="1100">
                <a:solidFill>
                  <a:srgbClr val="4266A0"/>
                </a:solidFill>
                <a:latin typeface="+mn-lt"/>
                <a:cs typeface="+mn-cs"/>
              </a:defRPr>
            </a:lvl8pPr>
            <a:lvl9pPr marL="3113623" indent="-183154" algn="l" defTabSz="366309" rtl="0" eaLnBrk="1" fontAlgn="base" hangingPunct="1">
              <a:lnSpc>
                <a:spcPct val="101000"/>
              </a:lnSpc>
              <a:spcBef>
                <a:spcPct val="0"/>
              </a:spcBef>
              <a:spcAft>
                <a:spcPts val="120"/>
              </a:spcAft>
              <a:buClr>
                <a:srgbClr val="000000"/>
              </a:buClr>
              <a:buSzPct val="100000"/>
              <a:buFont typeface="Times New Roman" pitchFamily="16" charset="0"/>
              <a:defRPr sz="1100">
                <a:solidFill>
                  <a:srgbClr val="4266A0"/>
                </a:solidFill>
                <a:latin typeface="+mn-lt"/>
                <a:cs typeface="+mn-cs"/>
              </a:defRPr>
            </a:lvl9pPr>
          </a:lstStyle>
          <a:p>
            <a:r>
              <a:rPr lang="en-US" b="0" dirty="0"/>
              <a:t>Storage Policies are created in the management GUI under Dashboard -&gt; Administration -&gt; Storage Management -&gt; Storage Policies -&gt; Add DSS Policy</a:t>
            </a:r>
          </a:p>
          <a:p>
            <a:r>
              <a:rPr lang="en-US" b="0" dirty="0"/>
              <a:t>Specify a name, spread width, storage safety, safety strategy, superblock size, and data balance rules for the Storage Policy.</a:t>
            </a:r>
            <a:endParaRPr lang="en-US" b="0" dirty="0" smtClean="0"/>
          </a:p>
        </p:txBody>
      </p:sp>
      <p:sp>
        <p:nvSpPr>
          <p:cNvPr id="3" name="Footer Placeholder 2"/>
          <p:cNvSpPr>
            <a:spLocks noGrp="1"/>
          </p:cNvSpPr>
          <p:nvPr>
            <p:ph type="ftr" sz="quarter" idx="11"/>
          </p:nvPr>
        </p:nvSpPr>
        <p:spPr/>
        <p:txBody>
          <a:bodyPr/>
          <a:lstStyle/>
          <a:p>
            <a:pPr>
              <a:defRPr/>
            </a:pPr>
            <a:r>
              <a:rPr lang="en-US" smtClean="0"/>
              <a:t>Amplidata Confidential</a:t>
            </a:r>
            <a:endParaRPr lang="en-US" dirty="0"/>
          </a:p>
        </p:txBody>
      </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62</a:t>
            </a:fld>
            <a:endParaRPr lang="en-US" dirty="0"/>
          </a:p>
        </p:txBody>
      </p:sp>
    </p:spTree>
    <p:extLst>
      <p:ext uri="{BB962C8B-B14F-4D97-AF65-F5344CB8AC3E}">
        <p14:creationId xmlns:p14="http://schemas.microsoft.com/office/powerpoint/2010/main" val="2297674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Namespaces</a:t>
            </a:r>
            <a:endParaRPr lang="en-US" dirty="0"/>
          </a:p>
        </p:txBody>
      </p:sp>
      <p:sp>
        <p:nvSpPr>
          <p:cNvPr id="3" name="Content Placeholder 2"/>
          <p:cNvSpPr>
            <a:spLocks noGrp="1"/>
          </p:cNvSpPr>
          <p:nvPr>
            <p:ph idx="1"/>
          </p:nvPr>
        </p:nvSpPr>
        <p:spPr/>
        <p:txBody>
          <a:bodyPr>
            <a:normAutofit/>
          </a:bodyPr>
          <a:lstStyle/>
          <a:p>
            <a:r>
              <a:rPr lang="en-US" sz="1600" b="0" dirty="0" smtClean="0"/>
              <a:t>Namespaces are </a:t>
            </a:r>
            <a:r>
              <a:rPr lang="en-US" sz="1600" b="0" dirty="0"/>
              <a:t>created in the management GUI under Dashboard -&gt; Administration -&gt; Storage Management -&gt; </a:t>
            </a:r>
            <a:r>
              <a:rPr lang="en-US" sz="1600" b="0" dirty="0" smtClean="0"/>
              <a:t>Namespaces -&gt; Add namespace</a:t>
            </a:r>
            <a:endParaRPr lang="en-US" sz="1600" b="0" dirty="0"/>
          </a:p>
          <a:p>
            <a:r>
              <a:rPr lang="en-US" sz="1600" b="0" dirty="0"/>
              <a:t>Specify a name, spread width, storage safety, safety strategy, superblock size, and data balance rules for the Storage Policy.</a:t>
            </a:r>
          </a:p>
          <a:p>
            <a:endParaRPr lang="en-US" sz="1600" b="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660" y="2349501"/>
            <a:ext cx="4341341" cy="263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2356964"/>
            <a:ext cx="4295074" cy="26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63</a:t>
            </a:fld>
            <a:endParaRPr lang="en-US" dirty="0"/>
          </a:p>
        </p:txBody>
      </p:sp>
    </p:spTree>
    <p:extLst>
      <p:ext uri="{BB962C8B-B14F-4D97-AF65-F5344CB8AC3E}">
        <p14:creationId xmlns:p14="http://schemas.microsoft.com/office/powerpoint/2010/main" val="36739513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SNMP</a:t>
            </a:r>
            <a:endParaRPr lang="en-US" dirty="0"/>
          </a:p>
        </p:txBody>
      </p:sp>
      <p:sp>
        <p:nvSpPr>
          <p:cNvPr id="3" name="Content Placeholder 2"/>
          <p:cNvSpPr>
            <a:spLocks noGrp="1"/>
          </p:cNvSpPr>
          <p:nvPr>
            <p:ph idx="1"/>
          </p:nvPr>
        </p:nvSpPr>
        <p:spPr/>
        <p:txBody>
          <a:bodyPr>
            <a:normAutofit/>
          </a:bodyPr>
          <a:lstStyle/>
          <a:p>
            <a:r>
              <a:rPr lang="en-US" sz="1600" b="0" dirty="0" smtClean="0"/>
              <a:t>SNMP configuration is handled under </a:t>
            </a:r>
            <a:r>
              <a:rPr lang="en-US" sz="1600" b="0" dirty="0"/>
              <a:t>Dashboard -&gt; Administration -&gt; </a:t>
            </a:r>
            <a:r>
              <a:rPr lang="en-US" sz="1600" b="0" dirty="0" smtClean="0"/>
              <a:t>AmpliStor Management </a:t>
            </a:r>
            <a:r>
              <a:rPr lang="en-US" sz="1600" b="0" dirty="0"/>
              <a:t>-&gt; </a:t>
            </a:r>
            <a:r>
              <a:rPr lang="en-US" sz="1600" b="0" dirty="0" smtClean="0"/>
              <a:t>Installation -&gt; Configure SNMP</a:t>
            </a:r>
            <a:endParaRPr lang="en-US" sz="1600" b="0" dirty="0"/>
          </a:p>
          <a:p>
            <a:r>
              <a:rPr lang="en-US" sz="1600" b="0" dirty="0" smtClean="0"/>
              <a:t>Specify the Community String for SNMP polling and the Community String, Server, and Port for SNMP trapping. </a:t>
            </a:r>
            <a:endParaRPr lang="en-US" sz="1600" b="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8671" y="2440368"/>
            <a:ext cx="4099486" cy="24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8157" y="2440368"/>
            <a:ext cx="4244332" cy="25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64</a:t>
            </a:fld>
            <a:endParaRPr lang="en-US" dirty="0"/>
          </a:p>
        </p:txBody>
      </p:sp>
    </p:spTree>
    <p:extLst>
      <p:ext uri="{BB962C8B-B14F-4D97-AF65-F5344CB8AC3E}">
        <p14:creationId xmlns:p14="http://schemas.microsoft.com/office/powerpoint/2010/main" val="39667893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Call Home</a:t>
            </a:r>
            <a:endParaRPr lang="en-US" dirty="0"/>
          </a:p>
        </p:txBody>
      </p:sp>
      <p:sp>
        <p:nvSpPr>
          <p:cNvPr id="3" name="Content Placeholder 2"/>
          <p:cNvSpPr>
            <a:spLocks noGrp="1"/>
          </p:cNvSpPr>
          <p:nvPr>
            <p:ph idx="1"/>
          </p:nvPr>
        </p:nvSpPr>
        <p:spPr/>
        <p:txBody>
          <a:bodyPr>
            <a:normAutofit/>
          </a:bodyPr>
          <a:lstStyle/>
          <a:p>
            <a:r>
              <a:rPr lang="en-US" sz="1600" b="0" dirty="0" smtClean="0"/>
              <a:t>Call Home functionality is configured under </a:t>
            </a:r>
            <a:r>
              <a:rPr lang="en-US" sz="1600" b="0" dirty="0"/>
              <a:t>Dashboard -&gt; Administration -&gt; </a:t>
            </a:r>
            <a:r>
              <a:rPr lang="en-US" sz="1600" b="0" dirty="0" smtClean="0"/>
              <a:t>AmpliStor Management </a:t>
            </a:r>
            <a:r>
              <a:rPr lang="en-US" sz="1600" b="0" dirty="0"/>
              <a:t>-&gt; </a:t>
            </a:r>
            <a:r>
              <a:rPr lang="en-US" sz="1600" b="0" dirty="0" smtClean="0"/>
              <a:t>Policies</a:t>
            </a:r>
          </a:p>
          <a:p>
            <a:r>
              <a:rPr lang="en-US" sz="1600" b="0" dirty="0" smtClean="0"/>
              <a:t>Click on the policy “Send a report of the highest severity events”.</a:t>
            </a:r>
            <a:endParaRPr lang="en-US" sz="1600" b="0" dirty="0"/>
          </a:p>
          <a:p>
            <a:r>
              <a:rPr lang="en-US" sz="1600" b="0" dirty="0" smtClean="0"/>
              <a:t>Click Edit Policy and specify the E-mail address and maximum error level to be included.</a:t>
            </a:r>
          </a:p>
          <a:p>
            <a:r>
              <a:rPr lang="en-US" sz="1600" b="0" dirty="0" smtClean="0"/>
              <a:t>Click Start Policy to immediately generate a report.</a:t>
            </a:r>
            <a:endParaRPr lang="en-US" sz="1600" b="0"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9800" y="2730501"/>
            <a:ext cx="4241800" cy="253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65</a:t>
            </a:fld>
            <a:endParaRPr lang="en-US" dirty="0"/>
          </a:p>
        </p:txBody>
      </p:sp>
    </p:spTree>
    <p:extLst>
      <p:ext uri="{BB962C8B-B14F-4D97-AF65-F5344CB8AC3E}">
        <p14:creationId xmlns:p14="http://schemas.microsoft.com/office/powerpoint/2010/main" val="37033605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Failure management</a:t>
            </a:r>
            <a:endParaRPr lang="en-US" dirty="0"/>
          </a:p>
        </p:txBody>
      </p:sp>
      <p:sp>
        <p:nvSpPr>
          <p:cNvPr id="5" name="Text Placeholder 4"/>
          <p:cNvSpPr>
            <a:spLocks noGrp="1"/>
          </p:cNvSpPr>
          <p:nvPr>
            <p:ph type="body" idx="1"/>
          </p:nvPr>
        </p:nvSpPr>
        <p:spPr/>
        <p:txBody>
          <a:bodyPr/>
          <a:lstStyle/>
          <a:p>
            <a:r>
              <a:rPr lang="en-US" dirty="0" smtClean="0"/>
              <a:t>Failure Management</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1941434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a failed disk</a:t>
            </a:r>
            <a:endParaRPr lang="en-US" dirty="0"/>
          </a:p>
        </p:txBody>
      </p:sp>
      <p:sp>
        <p:nvSpPr>
          <p:cNvPr id="3" name="Content Placeholder 2"/>
          <p:cNvSpPr>
            <a:spLocks noGrp="1"/>
          </p:cNvSpPr>
          <p:nvPr>
            <p:ph idx="1"/>
          </p:nvPr>
        </p:nvSpPr>
        <p:spPr/>
        <p:txBody>
          <a:bodyPr>
            <a:normAutofit/>
          </a:bodyPr>
          <a:lstStyle/>
          <a:p>
            <a:r>
              <a:rPr lang="en-US" sz="1600" b="0" dirty="0" smtClean="0"/>
              <a:t>Failed disks will appear in the section Dashboard -&gt; Administration -&gt; AmpliStor Management -&gt; Hardware -&gt; Disks -&gt; Degraded.  Notifications will also be made via SNMP and Call Home.</a:t>
            </a:r>
          </a:p>
          <a:p>
            <a:r>
              <a:rPr lang="en-US" sz="1600" b="0" dirty="0" smtClean="0"/>
              <a:t>Diagnose will run a short SMART test on the disk and provide error details.</a:t>
            </a:r>
          </a:p>
          <a:p>
            <a:r>
              <a:rPr lang="en-US" sz="1600" b="0" dirty="0" smtClean="0"/>
              <a:t>Depending upon the state of the disk, the user can abandon or offline the disk by clicking on the partition and selecting the appropriate command.</a:t>
            </a:r>
          </a:p>
          <a:p>
            <a:endParaRPr lang="en-US" sz="1600" b="0" dirty="0"/>
          </a:p>
          <a:p>
            <a:endParaRPr lang="en-US" sz="1600" b="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2603500"/>
            <a:ext cx="792480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6601" y="4000500"/>
            <a:ext cx="1971675"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67</a:t>
            </a:fld>
            <a:endParaRPr lang="en-US" dirty="0"/>
          </a:p>
        </p:txBody>
      </p:sp>
    </p:spTree>
    <p:extLst>
      <p:ext uri="{BB962C8B-B14F-4D97-AF65-F5344CB8AC3E}">
        <p14:creationId xmlns:p14="http://schemas.microsoft.com/office/powerpoint/2010/main" val="1470607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a failed storage node</a:t>
            </a:r>
            <a:endParaRPr lang="en-US" dirty="0"/>
          </a:p>
        </p:txBody>
      </p:sp>
      <p:sp>
        <p:nvSpPr>
          <p:cNvPr id="3" name="Content Placeholder 2"/>
          <p:cNvSpPr>
            <a:spLocks noGrp="1"/>
          </p:cNvSpPr>
          <p:nvPr>
            <p:ph idx="1"/>
          </p:nvPr>
        </p:nvSpPr>
        <p:spPr/>
        <p:txBody>
          <a:bodyPr>
            <a:normAutofit/>
          </a:bodyPr>
          <a:lstStyle/>
          <a:p>
            <a:r>
              <a:rPr lang="en-US" sz="1200" b="0" dirty="0"/>
              <a:t>Node replacement will</a:t>
            </a:r>
          </a:p>
          <a:p>
            <a:pPr lvl="1"/>
            <a:r>
              <a:rPr lang="en-US" sz="1200" dirty="0"/>
              <a:t>Decommission the failed nodes storage daemons and </a:t>
            </a:r>
            <a:r>
              <a:rPr lang="en-US" sz="1200" dirty="0" err="1"/>
              <a:t>blockstores</a:t>
            </a:r>
            <a:r>
              <a:rPr lang="en-US" sz="1200" dirty="0"/>
              <a:t>.</a:t>
            </a:r>
          </a:p>
          <a:p>
            <a:pPr lvl="1"/>
            <a:r>
              <a:rPr lang="en-US" sz="1200" dirty="0"/>
              <a:t>Initialized the ACTIVE node into the storage environment</a:t>
            </a:r>
            <a:r>
              <a:rPr lang="en-US" sz="1200" dirty="0" smtClean="0"/>
              <a:t>.</a:t>
            </a:r>
          </a:p>
          <a:p>
            <a:r>
              <a:rPr lang="en-US" sz="1200" b="0" dirty="0" smtClean="0"/>
              <a:t>Requires a uninitialized node in an ACTIVE state standing by.</a:t>
            </a:r>
          </a:p>
          <a:p>
            <a:r>
              <a:rPr lang="en-US" sz="1200" b="0" dirty="0" smtClean="0"/>
              <a:t>Node replacement can be initiated from the command actions at the storage node level for a node that is halted.</a:t>
            </a:r>
          </a:p>
          <a:p>
            <a:endParaRPr lang="en-US" sz="1200" b="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68</a:t>
            </a:fld>
            <a:endParaRPr lang="en-US" dirty="0"/>
          </a:p>
        </p:txBody>
      </p:sp>
    </p:spTree>
    <p:extLst>
      <p:ext uri="{BB962C8B-B14F-4D97-AF65-F5344CB8AC3E}">
        <p14:creationId xmlns:p14="http://schemas.microsoft.com/office/powerpoint/2010/main" val="203785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69</a:t>
            </a:fld>
            <a:endParaRPr lang="en-US" dirty="0"/>
          </a:p>
        </p:txBody>
      </p:sp>
      <p:sp>
        <p:nvSpPr>
          <p:cNvPr id="5" name="Footer Placeholder 4"/>
          <p:cNvSpPr>
            <a:spLocks noGrp="1"/>
          </p:cNvSpPr>
          <p:nvPr>
            <p:ph type="ftr" sz="quarter" idx="11"/>
          </p:nvPr>
        </p:nvSpPr>
        <p:spPr/>
        <p:txBody>
          <a:bodyPr/>
          <a:lstStyle/>
          <a:p>
            <a:pPr>
              <a:defRPr/>
            </a:pPr>
            <a:r>
              <a:rPr lang="en-US" smtClean="0"/>
              <a:t>Amplidata Confidential</a:t>
            </a:r>
            <a:endParaRPr lang="en-US" dirty="0"/>
          </a:p>
        </p:txBody>
      </p:sp>
    </p:spTree>
    <p:extLst>
      <p:ext uri="{BB962C8B-B14F-4D97-AF65-F5344CB8AC3E}">
        <p14:creationId xmlns:p14="http://schemas.microsoft.com/office/powerpoint/2010/main" val="351350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 name="Afbeelding 159" descr="Original8_New02_3_Servers_Frontal.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4" y="876300"/>
            <a:ext cx="104360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59"/>
          <p:cNvPicPr>
            <a:picLocks noChangeAspect="1"/>
          </p:cNvPicPr>
          <p:nvPr/>
        </p:nvPicPr>
        <p:blipFill>
          <a:blip r:embed="rId4"/>
          <a:stretch>
            <a:fillRect/>
          </a:stretch>
        </p:blipFill>
        <p:spPr>
          <a:xfrm>
            <a:off x="6640022" y="4076700"/>
            <a:ext cx="1513378" cy="1473200"/>
          </a:xfrm>
          <a:prstGeom prst="rect">
            <a:avLst/>
          </a:prstGeom>
        </p:spPr>
      </p:pic>
      <p:pic>
        <p:nvPicPr>
          <p:cNvPr id="12" name="Picture 11"/>
          <p:cNvPicPr>
            <a:picLocks noChangeAspect="1"/>
          </p:cNvPicPr>
          <p:nvPr/>
        </p:nvPicPr>
        <p:blipFill>
          <a:blip r:embed="rId4"/>
          <a:stretch>
            <a:fillRect/>
          </a:stretch>
        </p:blipFill>
        <p:spPr>
          <a:xfrm>
            <a:off x="3744422" y="4076700"/>
            <a:ext cx="1513378" cy="1473200"/>
          </a:xfrm>
          <a:prstGeom prst="rect">
            <a:avLst/>
          </a:prstGeom>
        </p:spPr>
      </p:pic>
      <p:pic>
        <p:nvPicPr>
          <p:cNvPr id="133" name="Picture 2"/>
          <p:cNvPicPr>
            <a:picLocks noChangeAspect="1"/>
          </p:cNvPicPr>
          <p:nvPr/>
        </p:nvPicPr>
        <p:blipFill rotWithShape="1">
          <a:blip r:embed="rId5">
            <a:extLst>
              <a:ext uri="{28A0092B-C50C-407E-A947-70E740481C1C}">
                <a14:useLocalDpi xmlns:a14="http://schemas.microsoft.com/office/drawing/2010/main" val="0"/>
              </a:ext>
            </a:extLst>
          </a:blip>
          <a:srcRect t="31208" b="49664"/>
          <a:stretch/>
        </p:blipFill>
        <p:spPr bwMode="auto">
          <a:xfrm>
            <a:off x="5105404" y="2800350"/>
            <a:ext cx="16922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 name="Picture 125"/>
          <p:cNvPicPr>
            <a:picLocks noChangeAspect="1"/>
          </p:cNvPicPr>
          <p:nvPr/>
        </p:nvPicPr>
        <p:blipFill rotWithShape="1">
          <a:blip r:embed="rId5">
            <a:extLst>
              <a:ext uri="{28A0092B-C50C-407E-A947-70E740481C1C}">
                <a14:useLocalDpi xmlns:a14="http://schemas.microsoft.com/office/drawing/2010/main" val="0"/>
              </a:ext>
            </a:extLst>
          </a:blip>
          <a:srcRect t="31376" b="50503"/>
          <a:stretch/>
        </p:blipFill>
        <p:spPr bwMode="auto">
          <a:xfrm>
            <a:off x="6705604" y="2819401"/>
            <a:ext cx="1693863" cy="34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p:cNvPicPr>
          <p:nvPr/>
        </p:nvPicPr>
        <p:blipFill rotWithShape="1">
          <a:blip r:embed="rId5">
            <a:extLst>
              <a:ext uri="{28A0092B-C50C-407E-A947-70E740481C1C}">
                <a14:useLocalDpi xmlns:a14="http://schemas.microsoft.com/office/drawing/2010/main" val="0"/>
              </a:ext>
            </a:extLst>
          </a:blip>
          <a:srcRect t="30705" b="50168"/>
          <a:stretch/>
        </p:blipFill>
        <p:spPr bwMode="auto">
          <a:xfrm>
            <a:off x="3413129" y="2800349"/>
            <a:ext cx="1692275"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4" name="Straight Connector 153"/>
          <p:cNvCxnSpPr/>
          <p:nvPr/>
        </p:nvCxnSpPr>
        <p:spPr bwMode="auto">
          <a:xfrm rot="5400000">
            <a:off x="7138988" y="4178302"/>
            <a:ext cx="611188"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5" name="Straight Connector 154"/>
          <p:cNvCxnSpPr/>
          <p:nvPr/>
        </p:nvCxnSpPr>
        <p:spPr bwMode="auto">
          <a:xfrm rot="5400000">
            <a:off x="7064375" y="4178300"/>
            <a:ext cx="611188"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6" name="Straight Connector 155"/>
          <p:cNvCxnSpPr/>
          <p:nvPr/>
        </p:nvCxnSpPr>
        <p:spPr bwMode="auto">
          <a:xfrm rot="5400000">
            <a:off x="7304088" y="4178302"/>
            <a:ext cx="611188"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7" name="Straight Connector 156"/>
          <p:cNvCxnSpPr/>
          <p:nvPr/>
        </p:nvCxnSpPr>
        <p:spPr bwMode="auto">
          <a:xfrm rot="5400000">
            <a:off x="7229475" y="4178300"/>
            <a:ext cx="611188"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0" name="Straight Connector 149"/>
          <p:cNvCxnSpPr/>
          <p:nvPr/>
        </p:nvCxnSpPr>
        <p:spPr bwMode="auto">
          <a:xfrm rot="5400000">
            <a:off x="4000500" y="4152900"/>
            <a:ext cx="611188"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1" name="Straight Connector 150"/>
          <p:cNvCxnSpPr/>
          <p:nvPr/>
        </p:nvCxnSpPr>
        <p:spPr bwMode="auto">
          <a:xfrm rot="5400000">
            <a:off x="3925888" y="4152902"/>
            <a:ext cx="611188"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2" name="Straight Connector 151"/>
          <p:cNvCxnSpPr/>
          <p:nvPr/>
        </p:nvCxnSpPr>
        <p:spPr bwMode="auto">
          <a:xfrm rot="5400000">
            <a:off x="4167188" y="4152902"/>
            <a:ext cx="611188"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3" name="Straight Connector 152"/>
          <p:cNvCxnSpPr/>
          <p:nvPr/>
        </p:nvCxnSpPr>
        <p:spPr bwMode="auto">
          <a:xfrm rot="5400000">
            <a:off x="4092575" y="4152900"/>
            <a:ext cx="611188"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sp>
        <p:nvSpPr>
          <p:cNvPr id="16395" name="Title 2"/>
          <p:cNvSpPr>
            <a:spLocks noGrp="1"/>
          </p:cNvSpPr>
          <p:nvPr>
            <p:ph type="title"/>
          </p:nvPr>
        </p:nvSpPr>
        <p:spPr/>
        <p:txBody>
          <a:bodyPr/>
          <a:lstStyle/>
          <a:p>
            <a:r>
              <a:rPr lang="en-US" dirty="0" smtClean="0">
                <a:latin typeface="Trebuchet MS" charset="0"/>
                <a:cs typeface="DejaVu Sans" charset="0"/>
              </a:rPr>
              <a:t>Object Storage System </a:t>
            </a:r>
            <a:r>
              <a:rPr lang="en-US" dirty="0">
                <a:latin typeface="Trebuchet MS" charset="0"/>
                <a:cs typeface="DejaVu Sans" charset="0"/>
              </a:rPr>
              <a:t>Topology</a:t>
            </a:r>
          </a:p>
        </p:txBody>
      </p:sp>
      <p:sp>
        <p:nvSpPr>
          <p:cNvPr id="37" name="TextBox 36"/>
          <p:cNvSpPr txBox="1"/>
          <p:nvPr/>
        </p:nvSpPr>
        <p:spPr>
          <a:xfrm>
            <a:off x="5380252" y="3949871"/>
            <a:ext cx="744114" cy="507831"/>
          </a:xfrm>
          <a:prstGeom prst="rect">
            <a:avLst/>
          </a:prstGeom>
          <a:noFill/>
        </p:spPr>
        <p:txBody>
          <a:bodyPr wrap="none">
            <a:spAutoFit/>
          </a:bodyPr>
          <a:lstStyle/>
          <a:p>
            <a:pPr algn="ctr" defTabSz="366309">
              <a:defRPr/>
            </a:pPr>
            <a:r>
              <a:rPr lang="en-US" sz="900" b="1" dirty="0">
                <a:solidFill>
                  <a:schemeClr val="tx1"/>
                </a:solidFill>
                <a:latin typeface="+mn-lt"/>
                <a:ea typeface="DejaVu Sans" pitchFamily="34" charset="2"/>
                <a:cs typeface="DejaVu Sans" pitchFamily="34" charset="2"/>
              </a:rPr>
              <a:t>Gigabit </a:t>
            </a:r>
          </a:p>
          <a:p>
            <a:pPr algn="ctr" defTabSz="366309">
              <a:defRPr/>
            </a:pPr>
            <a:r>
              <a:rPr lang="en-US" sz="900" b="1" dirty="0">
                <a:solidFill>
                  <a:schemeClr val="tx1"/>
                </a:solidFill>
                <a:latin typeface="+mn-lt"/>
                <a:ea typeface="DejaVu Sans" pitchFamily="34" charset="2"/>
                <a:cs typeface="DejaVu Sans" pitchFamily="34" charset="2"/>
              </a:rPr>
              <a:t>Ethernet</a:t>
            </a:r>
          </a:p>
          <a:p>
            <a:pPr algn="ctr" defTabSz="366309">
              <a:defRPr/>
            </a:pPr>
            <a:r>
              <a:rPr lang="en-US" sz="900" b="1" dirty="0">
                <a:solidFill>
                  <a:schemeClr val="tx1"/>
                </a:solidFill>
                <a:latin typeface="+mn-lt"/>
                <a:ea typeface="DejaVu Sans" pitchFamily="34" charset="2"/>
                <a:cs typeface="DejaVu Sans" pitchFamily="34" charset="2"/>
              </a:rPr>
              <a:t>Fabric</a:t>
            </a:r>
          </a:p>
        </p:txBody>
      </p:sp>
      <p:sp>
        <p:nvSpPr>
          <p:cNvPr id="31" name="TextBox 30"/>
          <p:cNvSpPr txBox="1"/>
          <p:nvPr/>
        </p:nvSpPr>
        <p:spPr>
          <a:xfrm>
            <a:off x="5316538" y="4552950"/>
            <a:ext cx="1084262" cy="738664"/>
          </a:xfrm>
          <a:prstGeom prst="rect">
            <a:avLst/>
          </a:prstGeom>
          <a:noFill/>
        </p:spPr>
        <p:txBody>
          <a:bodyPr>
            <a:spAutoFit/>
          </a:bodyPr>
          <a:lstStyle/>
          <a:p>
            <a:pPr algn="ctr" defTabSz="366309">
              <a:defRPr/>
            </a:pPr>
            <a:r>
              <a:rPr lang="en-US" sz="1400" dirty="0" smtClean="0">
                <a:solidFill>
                  <a:srgbClr val="084369"/>
                </a:solidFill>
                <a:latin typeface="+mn-lt"/>
                <a:ea typeface="DejaVu Sans" pitchFamily="34" charset="2"/>
                <a:cs typeface="DejaVu Sans" pitchFamily="34" charset="2"/>
              </a:rPr>
              <a:t>Scalable</a:t>
            </a:r>
          </a:p>
          <a:p>
            <a:pPr algn="ctr" defTabSz="366309">
              <a:defRPr/>
            </a:pPr>
            <a:r>
              <a:rPr lang="en-US" sz="1400" dirty="0" smtClean="0">
                <a:solidFill>
                  <a:srgbClr val="084369"/>
                </a:solidFill>
                <a:latin typeface="+mn-lt"/>
                <a:ea typeface="DejaVu Sans" pitchFamily="34" charset="2"/>
                <a:cs typeface="DejaVu Sans" pitchFamily="34" charset="2"/>
              </a:rPr>
              <a:t>Storage</a:t>
            </a:r>
            <a:endParaRPr lang="en-US" sz="1400" dirty="0">
              <a:solidFill>
                <a:srgbClr val="084369"/>
              </a:solidFill>
              <a:latin typeface="+mn-lt"/>
              <a:ea typeface="DejaVu Sans" pitchFamily="34" charset="2"/>
              <a:cs typeface="DejaVu Sans" pitchFamily="34" charset="2"/>
            </a:endParaRPr>
          </a:p>
          <a:p>
            <a:pPr algn="ctr" defTabSz="366309">
              <a:defRPr/>
            </a:pPr>
            <a:r>
              <a:rPr lang="en-US" sz="1400" dirty="0" smtClean="0">
                <a:solidFill>
                  <a:srgbClr val="084369"/>
                </a:solidFill>
                <a:latin typeface="+mn-lt"/>
                <a:ea typeface="DejaVu Sans" pitchFamily="34" charset="2"/>
                <a:cs typeface="DejaVu Sans" pitchFamily="34" charset="2"/>
              </a:rPr>
              <a:t>Pool</a:t>
            </a:r>
            <a:endParaRPr lang="en-US" sz="1400" dirty="0">
              <a:solidFill>
                <a:srgbClr val="084369"/>
              </a:solidFill>
              <a:latin typeface="+mn-lt"/>
              <a:ea typeface="DejaVu Sans" pitchFamily="34" charset="2"/>
              <a:cs typeface="DejaVu Sans" pitchFamily="34" charset="2"/>
            </a:endParaRPr>
          </a:p>
        </p:txBody>
      </p:sp>
      <p:cxnSp>
        <p:nvCxnSpPr>
          <p:cNvPr id="46" name="Straight Connector 45"/>
          <p:cNvCxnSpPr/>
          <p:nvPr/>
        </p:nvCxnSpPr>
        <p:spPr bwMode="auto">
          <a:xfrm rot="5400000">
            <a:off x="3846513" y="4152902"/>
            <a:ext cx="611188"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47" name="Straight Connector 46"/>
          <p:cNvCxnSpPr/>
          <p:nvPr/>
        </p:nvCxnSpPr>
        <p:spPr bwMode="auto">
          <a:xfrm rot="5400000">
            <a:off x="6894513" y="4152902"/>
            <a:ext cx="611188"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49" name="Straight Connector 48"/>
          <p:cNvCxnSpPr/>
          <p:nvPr/>
        </p:nvCxnSpPr>
        <p:spPr bwMode="auto">
          <a:xfrm rot="5400000">
            <a:off x="3771900" y="4152900"/>
            <a:ext cx="611188"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51" name="Straight Connector 50"/>
          <p:cNvCxnSpPr/>
          <p:nvPr/>
        </p:nvCxnSpPr>
        <p:spPr bwMode="auto">
          <a:xfrm rot="5400000">
            <a:off x="6972300" y="4152900"/>
            <a:ext cx="611188"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grpSp>
        <p:nvGrpSpPr>
          <p:cNvPr id="16407" name="Group 61"/>
          <p:cNvGrpSpPr>
            <a:grpSpLocks/>
          </p:cNvGrpSpPr>
          <p:nvPr/>
        </p:nvGrpSpPr>
        <p:grpSpPr bwMode="auto">
          <a:xfrm>
            <a:off x="4038604" y="2778127"/>
            <a:ext cx="377825" cy="384175"/>
            <a:chOff x="7493000" y="2033588"/>
            <a:chExt cx="609600" cy="584200"/>
          </a:xfrm>
        </p:grpSpPr>
        <p:sp>
          <p:nvSpPr>
            <p:cNvPr id="114" name="Rounded Rectangle 113"/>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5" name="Rounded Rectangle 114"/>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6" name="Rounded Rectangle 115"/>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7" name="Rounded Rectangle 116"/>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8" name="Rounded Rectangle 117"/>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20" name="Rounded Rectangle 119"/>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22" name="Straight Arrow Connector 121"/>
            <p:cNvCxnSpPr>
              <a:stCxn id="116" idx="1"/>
              <a:endCxn id="118"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sp>
        <p:nvSpPr>
          <p:cNvPr id="123" name="Rounded Rectangle 122"/>
          <p:cNvSpPr/>
          <p:nvPr/>
        </p:nvSpPr>
        <p:spPr bwMode="auto">
          <a:xfrm>
            <a:off x="5105400" y="966788"/>
            <a:ext cx="609600" cy="523875"/>
          </a:xfrm>
          <a:prstGeom prst="roundRect">
            <a:avLst/>
          </a:prstGeom>
          <a:solidFill>
            <a:schemeClr val="bg1">
              <a:lumMod val="50000"/>
              <a:alpha val="51000"/>
            </a:schemeClr>
          </a:solidFill>
          <a:ln w="9525" cap="flat" cmpd="sng" algn="ctr">
            <a:solidFill>
              <a:schemeClr val="tx1"/>
            </a:solidFill>
            <a:prstDash val="solid"/>
            <a:round/>
            <a:headEnd type="none" w="med" len="med"/>
            <a:tailEnd type="none" w="med" len="med"/>
          </a:ln>
          <a:effectLst/>
          <a:extLst/>
        </p:spPr>
        <p:txBody>
          <a:bodyPr/>
          <a:lstStyle/>
          <a:p>
            <a:pPr algn="ctr" defTabSz="457200">
              <a:buClr>
                <a:srgbClr val="000000"/>
              </a:buClr>
              <a:buSzPct val="100000"/>
              <a:buFont typeface="Times New Roman" pitchFamily="16" charset="0"/>
              <a:buNone/>
              <a:defRPr/>
            </a:pPr>
            <a:r>
              <a:rPr lang="en-US" sz="1200" dirty="0">
                <a:latin typeface="+mn-lt"/>
                <a:ea typeface="DejaVu Sans" pitchFamily="34" charset="2"/>
              </a:rPr>
              <a:t>App</a:t>
            </a:r>
          </a:p>
        </p:txBody>
      </p:sp>
      <p:sp>
        <p:nvSpPr>
          <p:cNvPr id="124" name="Rounded Rectangle 123"/>
          <p:cNvSpPr/>
          <p:nvPr/>
        </p:nvSpPr>
        <p:spPr bwMode="auto">
          <a:xfrm>
            <a:off x="5778500" y="966788"/>
            <a:ext cx="609600" cy="523875"/>
          </a:xfrm>
          <a:prstGeom prst="roundRect">
            <a:avLst/>
          </a:prstGeom>
          <a:solidFill>
            <a:schemeClr val="bg1">
              <a:lumMod val="50000"/>
              <a:alpha val="51000"/>
            </a:schemeClr>
          </a:solidFill>
          <a:ln w="9525" cap="flat" cmpd="sng" algn="ctr">
            <a:solidFill>
              <a:schemeClr val="tx1"/>
            </a:solidFill>
            <a:prstDash val="solid"/>
            <a:round/>
            <a:headEnd type="none" w="med" len="med"/>
            <a:tailEnd type="none" w="med" len="med"/>
          </a:ln>
          <a:effectLst/>
          <a:extLst/>
        </p:spPr>
        <p:txBody>
          <a:bodyPr/>
          <a:lstStyle/>
          <a:p>
            <a:pPr algn="ctr" defTabSz="457200">
              <a:buClr>
                <a:srgbClr val="000000"/>
              </a:buClr>
              <a:buSzPct val="100000"/>
              <a:buFont typeface="Times New Roman" pitchFamily="16" charset="0"/>
              <a:buNone/>
              <a:defRPr/>
            </a:pPr>
            <a:r>
              <a:rPr lang="en-US" sz="1200" dirty="0">
                <a:latin typeface="+mn-lt"/>
                <a:ea typeface="DejaVu Sans" pitchFamily="34" charset="2"/>
              </a:rPr>
              <a:t>App</a:t>
            </a:r>
          </a:p>
        </p:txBody>
      </p:sp>
      <p:cxnSp>
        <p:nvCxnSpPr>
          <p:cNvPr id="125" name="Straight Connector 124"/>
          <p:cNvCxnSpPr>
            <a:stCxn id="114" idx="2"/>
            <a:endCxn id="16422" idx="0"/>
          </p:cNvCxnSpPr>
          <p:nvPr/>
        </p:nvCxnSpPr>
        <p:spPr bwMode="auto">
          <a:xfrm>
            <a:off x="4227517" y="3162300"/>
            <a:ext cx="77787" cy="53340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7" name="Straight Connector 126"/>
          <p:cNvCxnSpPr>
            <a:stCxn id="13" idx="1"/>
            <a:endCxn id="16386" idx="0"/>
          </p:cNvCxnSpPr>
          <p:nvPr/>
        </p:nvCxnSpPr>
        <p:spPr bwMode="auto">
          <a:xfrm flipH="1">
            <a:off x="4259267" y="2218771"/>
            <a:ext cx="1534319" cy="581578"/>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8" name="Straight Connector 127"/>
          <p:cNvCxnSpPr>
            <a:stCxn id="123" idx="2"/>
          </p:cNvCxnSpPr>
          <p:nvPr/>
        </p:nvCxnSpPr>
        <p:spPr bwMode="auto">
          <a:xfrm>
            <a:off x="5410204" y="1490663"/>
            <a:ext cx="3175" cy="314325"/>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9" name="Straight Connector 128"/>
          <p:cNvCxnSpPr/>
          <p:nvPr/>
        </p:nvCxnSpPr>
        <p:spPr bwMode="auto">
          <a:xfrm>
            <a:off x="6092829" y="1490663"/>
            <a:ext cx="3175" cy="314325"/>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3" name="Cloud 12"/>
          <p:cNvSpPr/>
          <p:nvPr/>
        </p:nvSpPr>
        <p:spPr bwMode="auto">
          <a:xfrm>
            <a:off x="5241929" y="1698625"/>
            <a:ext cx="1103313" cy="520700"/>
          </a:xfrm>
          <a:prstGeom prst="cloud">
            <a:avLst/>
          </a:prstGeom>
          <a:solidFill>
            <a:srgbClr val="00B8FF"/>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200" dirty="0">
                <a:latin typeface="Arial" pitchFamily="34" charset="0"/>
                <a:ea typeface="DejaVu Sans" charset="0"/>
                <a:cs typeface="Arial" pitchFamily="34" charset="0"/>
              </a:rPr>
              <a:t>Cloud</a:t>
            </a:r>
          </a:p>
        </p:txBody>
      </p:sp>
      <p:sp>
        <p:nvSpPr>
          <p:cNvPr id="16415" name="TextBox 137"/>
          <p:cNvSpPr txBox="1">
            <a:spLocks noChangeArrowheads="1"/>
          </p:cNvSpPr>
          <p:nvPr/>
        </p:nvSpPr>
        <p:spPr bwMode="auto">
          <a:xfrm>
            <a:off x="6161088" y="1543050"/>
            <a:ext cx="5485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bg1"/>
                </a:solidFill>
                <a:latin typeface="Times New Roman" charset="0"/>
                <a:ea typeface="ＭＳ Ｐゴシック" charset="0"/>
                <a:cs typeface="ＭＳ Ｐゴシック" charset="0"/>
              </a:defRPr>
            </a:lvl1pPr>
            <a:lvl2pPr marL="742950" indent="-285750" eaLnBrk="0" hangingPunct="0">
              <a:defRPr sz="1900">
                <a:solidFill>
                  <a:schemeClr val="bg1"/>
                </a:solidFill>
                <a:latin typeface="Times New Roman" charset="0"/>
                <a:ea typeface="ＭＳ Ｐゴシック" charset="0"/>
              </a:defRPr>
            </a:lvl2pPr>
            <a:lvl3pPr marL="1143000" indent="-228600" eaLnBrk="0" hangingPunct="0">
              <a:defRPr sz="1900">
                <a:solidFill>
                  <a:schemeClr val="bg1"/>
                </a:solidFill>
                <a:latin typeface="Times New Roman" charset="0"/>
                <a:ea typeface="ＭＳ Ｐゴシック" charset="0"/>
              </a:defRPr>
            </a:lvl3pPr>
            <a:lvl4pPr marL="1600200" indent="-228600" eaLnBrk="0" hangingPunct="0">
              <a:defRPr sz="1900">
                <a:solidFill>
                  <a:schemeClr val="bg1"/>
                </a:solidFill>
                <a:latin typeface="Times New Roman" charset="0"/>
                <a:ea typeface="ＭＳ Ｐゴシック" charset="0"/>
              </a:defRPr>
            </a:lvl4pPr>
            <a:lvl5pPr marL="2057400" indent="-228600" eaLnBrk="0" hangingPunct="0">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defRPr sz="1900">
                <a:solidFill>
                  <a:schemeClr val="bg1"/>
                </a:solidFill>
                <a:latin typeface="Times New Roman" charset="0"/>
                <a:ea typeface="ＭＳ Ｐゴシック" charset="0"/>
              </a:defRPr>
            </a:lvl9pPr>
          </a:lstStyle>
          <a:p>
            <a:pPr eaLnBrk="1" hangingPunct="1"/>
            <a:r>
              <a:rPr lang="en-US" sz="1100" dirty="0">
                <a:solidFill>
                  <a:schemeClr val="tx1"/>
                </a:solidFill>
                <a:latin typeface="Verdana" charset="0"/>
                <a:cs typeface="DejaVu Sans" charset="0"/>
              </a:rPr>
              <a:t>HTTP</a:t>
            </a:r>
            <a:endParaRPr lang="en-US" sz="1600" dirty="0">
              <a:solidFill>
                <a:schemeClr val="tx1"/>
              </a:solidFill>
              <a:latin typeface="Verdana" charset="0"/>
              <a:cs typeface="DejaVu Sans" charset="0"/>
            </a:endParaRPr>
          </a:p>
        </p:txBody>
      </p:sp>
      <p:grpSp>
        <p:nvGrpSpPr>
          <p:cNvPr id="16416" name="Group 61"/>
          <p:cNvGrpSpPr>
            <a:grpSpLocks/>
          </p:cNvGrpSpPr>
          <p:nvPr/>
        </p:nvGrpSpPr>
        <p:grpSpPr bwMode="auto">
          <a:xfrm>
            <a:off x="533404" y="1025527"/>
            <a:ext cx="377825" cy="384175"/>
            <a:chOff x="7493000" y="2033588"/>
            <a:chExt cx="609600" cy="584200"/>
          </a:xfrm>
        </p:grpSpPr>
        <p:sp>
          <p:nvSpPr>
            <p:cNvPr id="140" name="Rounded Rectangle 139"/>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1" name="Rounded Rectangle 140"/>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2" name="Rounded Rectangle 141"/>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3" name="Rounded Rectangle 142"/>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4" name="Rounded Rectangle 143"/>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5" name="Rounded Rectangle 144"/>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59" name="Straight Arrow Connector 158"/>
            <p:cNvCxnSpPr>
              <a:stCxn id="142" idx="1"/>
              <a:endCxn id="144"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grpSp>
        <p:nvGrpSpPr>
          <p:cNvPr id="16417" name="Group 158"/>
          <p:cNvGrpSpPr>
            <a:grpSpLocks/>
          </p:cNvGrpSpPr>
          <p:nvPr/>
        </p:nvGrpSpPr>
        <p:grpSpPr bwMode="auto">
          <a:xfrm>
            <a:off x="495300" y="1676400"/>
            <a:ext cx="419100" cy="419100"/>
            <a:chOff x="1066800" y="4457700"/>
            <a:chExt cx="685800" cy="609600"/>
          </a:xfrm>
        </p:grpSpPr>
        <p:sp>
          <p:nvSpPr>
            <p:cNvPr id="16470"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69" name="Rounded Rectangle 168"/>
            <p:cNvSpPr/>
            <p:nvPr/>
          </p:nvSpPr>
          <p:spPr bwMode="auto">
            <a:xfrm>
              <a:off x="1173308" y="45339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81" name="Rounded Rectangle 180"/>
            <p:cNvSpPr/>
            <p:nvPr/>
          </p:nvSpPr>
          <p:spPr bwMode="auto">
            <a:xfrm>
              <a:off x="1326573" y="45339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473" name="Rounded Rectangle 181"/>
            <p:cNvSpPr>
              <a:spLocks noChangeArrowheads="1"/>
            </p:cNvSpPr>
            <p:nvPr/>
          </p:nvSpPr>
          <p:spPr bwMode="auto">
            <a:xfrm>
              <a:off x="1477241" y="4533901"/>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94" name="Rounded Rectangle 193"/>
            <p:cNvSpPr/>
            <p:nvPr/>
          </p:nvSpPr>
          <p:spPr bwMode="auto">
            <a:xfrm>
              <a:off x="1178503" y="48387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95" name="Rounded Rectangle 194"/>
            <p:cNvSpPr/>
            <p:nvPr/>
          </p:nvSpPr>
          <p:spPr bwMode="auto">
            <a:xfrm>
              <a:off x="1329171" y="48387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96" name="Rounded Rectangle 195"/>
            <p:cNvSpPr/>
            <p:nvPr/>
          </p:nvSpPr>
          <p:spPr bwMode="auto">
            <a:xfrm>
              <a:off x="1482436" y="4838701"/>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197" name="Straight Arrow Connector 196"/>
            <p:cNvCxnSpPr>
              <a:stCxn id="181" idx="2"/>
              <a:endCxn id="195" idx="0"/>
            </p:cNvCxnSpPr>
            <p:nvPr/>
          </p:nvCxnSpPr>
          <p:spPr bwMode="auto">
            <a:xfrm rot="16200000" flipH="1">
              <a:off x="1328305" y="4759903"/>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sp>
        <p:nvSpPr>
          <p:cNvPr id="16419" name="TextBox 197"/>
          <p:cNvSpPr txBox="1">
            <a:spLocks noChangeArrowheads="1"/>
          </p:cNvSpPr>
          <p:nvPr/>
        </p:nvSpPr>
        <p:spPr bwMode="auto">
          <a:xfrm>
            <a:off x="1295400" y="1154551"/>
            <a:ext cx="1447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bg1"/>
                </a:solidFill>
                <a:latin typeface="Times New Roman" charset="0"/>
                <a:ea typeface="ＭＳ Ｐゴシック" charset="0"/>
                <a:cs typeface="ＭＳ Ｐゴシック" charset="0"/>
              </a:defRPr>
            </a:lvl1pPr>
            <a:lvl2pPr marL="742950" indent="-285750" eaLnBrk="0" hangingPunct="0">
              <a:defRPr sz="1900">
                <a:solidFill>
                  <a:schemeClr val="bg1"/>
                </a:solidFill>
                <a:latin typeface="Times New Roman" charset="0"/>
                <a:ea typeface="ＭＳ Ｐゴシック" charset="0"/>
              </a:defRPr>
            </a:lvl2pPr>
            <a:lvl3pPr marL="1143000" indent="-228600" eaLnBrk="0" hangingPunct="0">
              <a:defRPr sz="1900">
                <a:solidFill>
                  <a:schemeClr val="bg1"/>
                </a:solidFill>
                <a:latin typeface="Times New Roman" charset="0"/>
                <a:ea typeface="ＭＳ Ｐゴシック" charset="0"/>
              </a:defRPr>
            </a:lvl3pPr>
            <a:lvl4pPr marL="1600200" indent="-228600" eaLnBrk="0" hangingPunct="0">
              <a:defRPr sz="1900">
                <a:solidFill>
                  <a:schemeClr val="bg1"/>
                </a:solidFill>
                <a:latin typeface="Times New Roman" charset="0"/>
                <a:ea typeface="ＭＳ Ｐゴシック" charset="0"/>
              </a:defRPr>
            </a:lvl4pPr>
            <a:lvl5pPr marL="2057400" indent="-228600" eaLnBrk="0" hangingPunct="0">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defRPr sz="1900">
                <a:solidFill>
                  <a:schemeClr val="bg1"/>
                </a:solidFill>
                <a:latin typeface="Times New Roman" charset="0"/>
                <a:ea typeface="ＭＳ Ｐゴシック" charset="0"/>
              </a:defRPr>
            </a:lvl9pPr>
          </a:lstStyle>
          <a:p>
            <a:pPr eaLnBrk="1" hangingPunct="1">
              <a:buFont typeface="Arial" charset="0"/>
              <a:buChar char="•"/>
            </a:pPr>
            <a:r>
              <a:rPr lang="en-US" sz="1400" dirty="0">
                <a:solidFill>
                  <a:srgbClr val="084369"/>
                </a:solidFill>
                <a:latin typeface="Verdana" charset="0"/>
                <a:cs typeface="DejaVu Sans" charset="0"/>
              </a:rPr>
              <a:t> </a:t>
            </a:r>
            <a:r>
              <a:rPr lang="en-US" sz="1400" dirty="0" smtClean="0">
                <a:solidFill>
                  <a:srgbClr val="084369"/>
                </a:solidFill>
                <a:latin typeface="Verdana" charset="0"/>
                <a:cs typeface="DejaVu Sans" charset="0"/>
              </a:rPr>
              <a:t>BitSpread</a:t>
            </a:r>
          </a:p>
          <a:p>
            <a:pPr eaLnBrk="1" hangingPunct="1">
              <a:buFont typeface="Arial" charset="0"/>
              <a:buChar char="•"/>
            </a:pPr>
            <a:endParaRPr lang="en-US" sz="1400" dirty="0">
              <a:solidFill>
                <a:srgbClr val="084369"/>
              </a:solidFill>
              <a:latin typeface="Verdana" charset="0"/>
              <a:cs typeface="DejaVu Sans" charset="0"/>
            </a:endParaRPr>
          </a:p>
          <a:p>
            <a:pPr eaLnBrk="1" hangingPunct="1">
              <a:buFont typeface="Arial" charset="0"/>
              <a:buChar char="•"/>
            </a:pPr>
            <a:endParaRPr lang="en-US" sz="1400" dirty="0">
              <a:solidFill>
                <a:srgbClr val="084369"/>
              </a:solidFill>
              <a:latin typeface="Verdana" charset="0"/>
              <a:cs typeface="DejaVu Sans" charset="0"/>
            </a:endParaRPr>
          </a:p>
          <a:p>
            <a:pPr eaLnBrk="1" hangingPunct="1">
              <a:buFont typeface="Arial" charset="0"/>
              <a:buChar char="•"/>
            </a:pPr>
            <a:r>
              <a:rPr lang="en-US" sz="1400" dirty="0">
                <a:solidFill>
                  <a:srgbClr val="084369"/>
                </a:solidFill>
                <a:latin typeface="Verdana" charset="0"/>
                <a:cs typeface="DejaVu Sans" charset="0"/>
              </a:rPr>
              <a:t> BitDynamics</a:t>
            </a:r>
          </a:p>
          <a:p>
            <a:pPr eaLnBrk="1" hangingPunct="1"/>
            <a:endParaRPr lang="en-US" sz="1400" dirty="0">
              <a:solidFill>
                <a:srgbClr val="084369"/>
              </a:solidFill>
              <a:latin typeface="Verdana" charset="0"/>
              <a:cs typeface="DejaVu Sans" charset="0"/>
            </a:endParaRPr>
          </a:p>
        </p:txBody>
      </p:sp>
      <p:sp>
        <p:nvSpPr>
          <p:cNvPr id="16420" name="Rectangle 131"/>
          <p:cNvSpPr>
            <a:spLocks noChangeArrowheads="1"/>
          </p:cNvSpPr>
          <p:nvPr/>
        </p:nvSpPr>
        <p:spPr bwMode="auto">
          <a:xfrm>
            <a:off x="4953000" y="876300"/>
            <a:ext cx="1600200" cy="685800"/>
          </a:xfrm>
          <a:prstGeom prst="rect">
            <a:avLst/>
          </a:prstGeom>
          <a:noFill/>
          <a:ln w="19050">
            <a:solidFill>
              <a:srgbClr val="C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2400" dirty="0"/>
          </a:p>
        </p:txBody>
      </p:sp>
      <p:sp>
        <p:nvSpPr>
          <p:cNvPr id="16421" name="TextBox 231"/>
          <p:cNvSpPr txBox="1">
            <a:spLocks noChangeArrowheads="1"/>
          </p:cNvSpPr>
          <p:nvPr/>
        </p:nvSpPr>
        <p:spPr bwMode="auto">
          <a:xfrm>
            <a:off x="3809797" y="900115"/>
            <a:ext cx="1159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bg1"/>
                </a:solidFill>
                <a:latin typeface="Times New Roman" charset="0"/>
                <a:ea typeface="ＭＳ Ｐゴシック" charset="0"/>
                <a:cs typeface="ＭＳ Ｐゴシック" charset="0"/>
              </a:defRPr>
            </a:lvl1pPr>
            <a:lvl2pPr marL="742950" indent="-285750" eaLnBrk="0" hangingPunct="0">
              <a:defRPr sz="1900">
                <a:solidFill>
                  <a:schemeClr val="bg1"/>
                </a:solidFill>
                <a:latin typeface="Times New Roman" charset="0"/>
                <a:ea typeface="ＭＳ Ｐゴシック" charset="0"/>
              </a:defRPr>
            </a:lvl2pPr>
            <a:lvl3pPr marL="1143000" indent="-228600" eaLnBrk="0" hangingPunct="0">
              <a:defRPr sz="1900">
                <a:solidFill>
                  <a:schemeClr val="bg1"/>
                </a:solidFill>
                <a:latin typeface="Times New Roman" charset="0"/>
                <a:ea typeface="ＭＳ Ｐゴシック" charset="0"/>
              </a:defRPr>
            </a:lvl3pPr>
            <a:lvl4pPr marL="1600200" indent="-228600" eaLnBrk="0" hangingPunct="0">
              <a:defRPr sz="1900">
                <a:solidFill>
                  <a:schemeClr val="bg1"/>
                </a:solidFill>
                <a:latin typeface="Times New Roman" charset="0"/>
                <a:ea typeface="ＭＳ Ｐゴシック" charset="0"/>
              </a:defRPr>
            </a:lvl4pPr>
            <a:lvl5pPr marL="2057400" indent="-228600" eaLnBrk="0" hangingPunct="0">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defRPr sz="1900">
                <a:solidFill>
                  <a:schemeClr val="bg1"/>
                </a:solidFill>
                <a:latin typeface="Times New Roman" charset="0"/>
                <a:ea typeface="ＭＳ Ｐゴシック" charset="0"/>
              </a:defRPr>
            </a:lvl9pPr>
          </a:lstStyle>
          <a:p>
            <a:pPr algn="ctr" eaLnBrk="1" hangingPunct="1"/>
            <a:r>
              <a:rPr lang="en-US" sz="1100" b="1" dirty="0" smtClean="0">
                <a:solidFill>
                  <a:srgbClr val="C00000"/>
                </a:solidFill>
                <a:latin typeface="Verdana" charset="0"/>
                <a:cs typeface="DejaVu Sans" charset="0"/>
              </a:rPr>
              <a:t>End-User </a:t>
            </a:r>
          </a:p>
          <a:p>
            <a:pPr algn="ctr" eaLnBrk="1" hangingPunct="1"/>
            <a:r>
              <a:rPr lang="en-US" sz="1100" b="1" dirty="0" smtClean="0">
                <a:solidFill>
                  <a:srgbClr val="C00000"/>
                </a:solidFill>
                <a:latin typeface="Verdana" charset="0"/>
                <a:cs typeface="DejaVu Sans" charset="0"/>
              </a:rPr>
              <a:t>Applications</a:t>
            </a:r>
            <a:endParaRPr lang="en-US" sz="1100" b="1" dirty="0">
              <a:solidFill>
                <a:srgbClr val="C00000"/>
              </a:solidFill>
              <a:latin typeface="Verdana" charset="0"/>
              <a:cs typeface="DejaVu Sans" charset="0"/>
            </a:endParaRPr>
          </a:p>
        </p:txBody>
      </p:sp>
      <p:grpSp>
        <p:nvGrpSpPr>
          <p:cNvPr id="16423" name="Group 61"/>
          <p:cNvGrpSpPr>
            <a:grpSpLocks/>
          </p:cNvGrpSpPr>
          <p:nvPr/>
        </p:nvGrpSpPr>
        <p:grpSpPr bwMode="auto">
          <a:xfrm>
            <a:off x="7394579" y="2781302"/>
            <a:ext cx="377825" cy="384175"/>
            <a:chOff x="7493000" y="2033588"/>
            <a:chExt cx="609600" cy="584200"/>
          </a:xfrm>
        </p:grpSpPr>
        <p:sp>
          <p:nvSpPr>
            <p:cNvPr id="172" name="Rounded Rectangle 171"/>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82" name="Rounded Rectangle 181"/>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85" name="Rounded Rectangle 184"/>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98" name="Rounded Rectangle 197"/>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99" name="Rounded Rectangle 198"/>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200" name="Rounded Rectangle 199"/>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221" name="Straight Arrow Connector 220"/>
            <p:cNvCxnSpPr>
              <a:stCxn id="185" idx="1"/>
              <a:endCxn id="199"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cxnSp>
        <p:nvCxnSpPr>
          <p:cNvPr id="233" name="Straight Connector 232"/>
          <p:cNvCxnSpPr>
            <a:stCxn id="172" idx="2"/>
            <a:endCxn id="16418" idx="0"/>
          </p:cNvCxnSpPr>
          <p:nvPr/>
        </p:nvCxnSpPr>
        <p:spPr bwMode="auto">
          <a:xfrm flipH="1">
            <a:off x="7353300" y="3165475"/>
            <a:ext cx="230188" cy="557213"/>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2" name="TextBox 1"/>
          <p:cNvSpPr txBox="1"/>
          <p:nvPr/>
        </p:nvSpPr>
        <p:spPr>
          <a:xfrm>
            <a:off x="1879754" y="2705100"/>
            <a:ext cx="1412566" cy="523220"/>
          </a:xfrm>
          <a:prstGeom prst="rect">
            <a:avLst/>
          </a:prstGeom>
          <a:noFill/>
        </p:spPr>
        <p:txBody>
          <a:bodyPr wrap="none">
            <a:spAutoFit/>
          </a:bodyPr>
          <a:lstStyle/>
          <a:p>
            <a:pPr algn="ctr">
              <a:defRPr/>
            </a:pPr>
            <a:r>
              <a:rPr lang="en-US" sz="1400" dirty="0">
                <a:solidFill>
                  <a:schemeClr val="accent5">
                    <a:lumMod val="25000"/>
                  </a:schemeClr>
                </a:solidFill>
                <a:latin typeface="+mn-lt"/>
                <a:sym typeface="Wingdings"/>
              </a:rPr>
              <a:t>Scale-out</a:t>
            </a:r>
          </a:p>
          <a:p>
            <a:pPr algn="ctr">
              <a:defRPr/>
            </a:pPr>
            <a:r>
              <a:rPr lang="en-US" sz="1400" dirty="0" smtClean="0">
                <a:solidFill>
                  <a:schemeClr val="accent5">
                    <a:lumMod val="25000"/>
                  </a:schemeClr>
                </a:solidFill>
                <a:latin typeface="+mn-lt"/>
                <a:sym typeface="Wingdings"/>
              </a:rPr>
              <a:t>IO controllers</a:t>
            </a:r>
            <a:endParaRPr lang="en-US" sz="1400" dirty="0">
              <a:solidFill>
                <a:schemeClr val="accent5">
                  <a:lumMod val="25000"/>
                </a:schemeClr>
              </a:solidFill>
              <a:latin typeface="+mn-lt"/>
            </a:endParaRPr>
          </a:p>
        </p:txBody>
      </p:sp>
      <p:cxnSp>
        <p:nvCxnSpPr>
          <p:cNvPr id="234" name="Straight Connector 233"/>
          <p:cNvCxnSpPr>
            <a:stCxn id="172" idx="0"/>
            <a:endCxn id="13" idx="1"/>
          </p:cNvCxnSpPr>
          <p:nvPr/>
        </p:nvCxnSpPr>
        <p:spPr bwMode="auto">
          <a:xfrm flipH="1" flipV="1">
            <a:off x="5793582" y="2218773"/>
            <a:ext cx="1789906" cy="562529"/>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31" name="TextBox 130"/>
          <p:cNvSpPr txBox="1"/>
          <p:nvPr/>
        </p:nvSpPr>
        <p:spPr>
          <a:xfrm>
            <a:off x="5181600" y="2474913"/>
            <a:ext cx="609600" cy="230832"/>
          </a:xfrm>
          <a:prstGeom prst="rect">
            <a:avLst/>
          </a:prstGeom>
          <a:noFill/>
        </p:spPr>
        <p:txBody>
          <a:bodyPr>
            <a:spAutoFit/>
          </a:bodyPr>
          <a:lstStyle/>
          <a:p>
            <a:pPr algn="ctr" defTabSz="366309">
              <a:defRPr/>
            </a:pPr>
            <a:r>
              <a:rPr lang="en-US" sz="900" b="1" dirty="0">
                <a:solidFill>
                  <a:schemeClr val="tx1"/>
                </a:solidFill>
                <a:latin typeface="+mn-lt"/>
                <a:ea typeface="DejaVu Sans" pitchFamily="34" charset="2"/>
                <a:cs typeface="DejaVu Sans" pitchFamily="34" charset="2"/>
              </a:rPr>
              <a:t>10GbE</a:t>
            </a:r>
          </a:p>
        </p:txBody>
      </p:sp>
      <p:sp>
        <p:nvSpPr>
          <p:cNvPr id="132" name="TextBox 131"/>
          <p:cNvSpPr txBox="1"/>
          <p:nvPr/>
        </p:nvSpPr>
        <p:spPr>
          <a:xfrm>
            <a:off x="6705600" y="2095500"/>
            <a:ext cx="609600" cy="369332"/>
          </a:xfrm>
          <a:prstGeom prst="rect">
            <a:avLst/>
          </a:prstGeom>
          <a:noFill/>
        </p:spPr>
        <p:txBody>
          <a:bodyPr>
            <a:spAutoFit/>
          </a:bodyPr>
          <a:lstStyle/>
          <a:p>
            <a:pPr algn="ctr" defTabSz="366309">
              <a:defRPr/>
            </a:pPr>
            <a:r>
              <a:rPr lang="en-US" sz="900" b="1" dirty="0" smtClean="0">
                <a:solidFill>
                  <a:schemeClr val="tx1"/>
                </a:solidFill>
                <a:latin typeface="+mn-lt"/>
                <a:ea typeface="DejaVu Sans" pitchFamily="34" charset="2"/>
                <a:cs typeface="DejaVu Sans" pitchFamily="34" charset="2"/>
              </a:rPr>
              <a:t>REST API</a:t>
            </a:r>
            <a:endParaRPr lang="en-US" sz="900" b="1" dirty="0">
              <a:solidFill>
                <a:schemeClr val="tx1"/>
              </a:solidFill>
              <a:latin typeface="+mn-lt"/>
              <a:ea typeface="DejaVu Sans" pitchFamily="34" charset="2"/>
              <a:cs typeface="DejaVu Sans" pitchFamily="34" charset="2"/>
            </a:endParaRPr>
          </a:p>
        </p:txBody>
      </p:sp>
      <p:cxnSp>
        <p:nvCxnSpPr>
          <p:cNvPr id="137" name="Straight Connector 136"/>
          <p:cNvCxnSpPr>
            <a:stCxn id="16418" idx="0"/>
            <a:endCxn id="114" idx="2"/>
          </p:cNvCxnSpPr>
          <p:nvPr/>
        </p:nvCxnSpPr>
        <p:spPr bwMode="auto">
          <a:xfrm flipH="1" flipV="1">
            <a:off x="4227515" y="3162300"/>
            <a:ext cx="3125787" cy="560388"/>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58" name="Straight Connector 157"/>
          <p:cNvCxnSpPr>
            <a:stCxn id="172" idx="2"/>
            <a:endCxn id="16422" idx="0"/>
          </p:cNvCxnSpPr>
          <p:nvPr/>
        </p:nvCxnSpPr>
        <p:spPr bwMode="auto">
          <a:xfrm flipH="1">
            <a:off x="4305300" y="3165477"/>
            <a:ext cx="3278188" cy="530225"/>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68" name="TextBox 167"/>
          <p:cNvSpPr txBox="1"/>
          <p:nvPr/>
        </p:nvSpPr>
        <p:spPr>
          <a:xfrm>
            <a:off x="4419600" y="2095500"/>
            <a:ext cx="609600" cy="369332"/>
          </a:xfrm>
          <a:prstGeom prst="rect">
            <a:avLst/>
          </a:prstGeom>
          <a:noFill/>
        </p:spPr>
        <p:txBody>
          <a:bodyPr>
            <a:spAutoFit/>
          </a:bodyPr>
          <a:lstStyle/>
          <a:p>
            <a:pPr algn="ctr" defTabSz="366309">
              <a:defRPr/>
            </a:pPr>
            <a:r>
              <a:rPr lang="en-US" sz="900" b="1" dirty="0" smtClean="0">
                <a:solidFill>
                  <a:schemeClr val="tx1"/>
                </a:solidFill>
                <a:latin typeface="+mn-lt"/>
                <a:ea typeface="DejaVu Sans" pitchFamily="34" charset="2"/>
                <a:cs typeface="DejaVu Sans" pitchFamily="34" charset="2"/>
              </a:rPr>
              <a:t>REST API</a:t>
            </a:r>
            <a:endParaRPr lang="en-US" sz="900" b="1" dirty="0">
              <a:solidFill>
                <a:schemeClr val="tx1"/>
              </a:solidFill>
              <a:latin typeface="+mn-lt"/>
              <a:ea typeface="DejaVu Sans" pitchFamily="34" charset="2"/>
              <a:cs typeface="DejaVu Sans" pitchFamily="34" charset="2"/>
            </a:endParaRPr>
          </a:p>
        </p:txBody>
      </p:sp>
      <p:cxnSp>
        <p:nvCxnSpPr>
          <p:cNvPr id="134" name="Straight Connector 133"/>
          <p:cNvCxnSpPr>
            <a:stCxn id="13" idx="1"/>
            <a:endCxn id="136" idx="0"/>
          </p:cNvCxnSpPr>
          <p:nvPr/>
        </p:nvCxnSpPr>
        <p:spPr bwMode="auto">
          <a:xfrm>
            <a:off x="5793582" y="2218773"/>
            <a:ext cx="113506" cy="562529"/>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grpSp>
        <p:nvGrpSpPr>
          <p:cNvPr id="135" name="Group 61"/>
          <p:cNvGrpSpPr>
            <a:grpSpLocks/>
          </p:cNvGrpSpPr>
          <p:nvPr/>
        </p:nvGrpSpPr>
        <p:grpSpPr bwMode="auto">
          <a:xfrm>
            <a:off x="5718179" y="2781302"/>
            <a:ext cx="377825" cy="384175"/>
            <a:chOff x="7493000" y="2033588"/>
            <a:chExt cx="609600" cy="584200"/>
          </a:xfrm>
        </p:grpSpPr>
        <p:sp>
          <p:nvSpPr>
            <p:cNvPr id="136" name="Rounded Rectangle 135"/>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38" name="Rounded Rectangle 137"/>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39" name="Rounded Rectangle 138"/>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6" name="Rounded Rectangle 145"/>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7" name="Rounded Rectangle 146"/>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8" name="Rounded Rectangle 147"/>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49" name="Straight Arrow Connector 148"/>
            <p:cNvCxnSpPr>
              <a:stCxn id="139" idx="1"/>
              <a:endCxn id="147"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grpSp>
        <p:nvGrpSpPr>
          <p:cNvPr id="161" name="Group 167"/>
          <p:cNvGrpSpPr>
            <a:grpSpLocks/>
          </p:cNvGrpSpPr>
          <p:nvPr/>
        </p:nvGrpSpPr>
        <p:grpSpPr bwMode="auto">
          <a:xfrm>
            <a:off x="3810000" y="4610100"/>
            <a:ext cx="228600" cy="228600"/>
            <a:chOff x="1066800" y="4457700"/>
            <a:chExt cx="685800" cy="609600"/>
          </a:xfrm>
        </p:grpSpPr>
        <p:sp>
          <p:nvSpPr>
            <p:cNvPr id="162"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63" name="Rounded Rectangle 162"/>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4" name="Rounded Rectangle 163"/>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5"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66" name="Rounded Rectangle 165"/>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7" name="Rounded Rectangle 166"/>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73" name="Rounded Rectangle 172"/>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174" name="Straight Arrow Connector 173"/>
            <p:cNvCxnSpPr>
              <a:stCxn id="164" idx="2"/>
              <a:endCxn id="167"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sp>
        <p:nvSpPr>
          <p:cNvPr id="209" name="TextBox 208"/>
          <p:cNvSpPr txBox="1"/>
          <p:nvPr/>
        </p:nvSpPr>
        <p:spPr>
          <a:xfrm>
            <a:off x="2057400" y="4457702"/>
            <a:ext cx="1524000" cy="507831"/>
          </a:xfrm>
          <a:prstGeom prst="rect">
            <a:avLst/>
          </a:prstGeom>
          <a:noFill/>
        </p:spPr>
        <p:txBody>
          <a:bodyPr wrap="square">
            <a:spAutoFit/>
          </a:bodyPr>
          <a:lstStyle/>
          <a:p>
            <a:pPr algn="ctr" defTabSz="366309">
              <a:defRPr/>
            </a:pPr>
            <a:r>
              <a:rPr lang="en-US" sz="900" b="1" dirty="0" smtClean="0">
                <a:solidFill>
                  <a:schemeClr val="tx1"/>
                </a:solidFill>
                <a:latin typeface="+mn-lt"/>
                <a:ea typeface="DejaVu Sans" pitchFamily="34" charset="2"/>
                <a:cs typeface="DejaVu Sans" pitchFamily="34" charset="2"/>
              </a:rPr>
              <a:t>High-density, </a:t>
            </a:r>
          </a:p>
          <a:p>
            <a:pPr algn="ctr" defTabSz="366309">
              <a:defRPr/>
            </a:pPr>
            <a:r>
              <a:rPr lang="en-US" sz="900" b="1" dirty="0" smtClean="0">
                <a:solidFill>
                  <a:schemeClr val="tx1"/>
                </a:solidFill>
                <a:latin typeface="+mn-lt"/>
                <a:ea typeface="DejaVu Sans" pitchFamily="34" charset="2"/>
                <a:cs typeface="DejaVu Sans" pitchFamily="34" charset="2"/>
              </a:rPr>
              <a:t>low-power </a:t>
            </a:r>
          </a:p>
          <a:p>
            <a:pPr algn="ctr" defTabSz="366309">
              <a:defRPr/>
            </a:pPr>
            <a:r>
              <a:rPr lang="en-US" sz="900" b="1" dirty="0" smtClean="0">
                <a:solidFill>
                  <a:schemeClr val="tx1"/>
                </a:solidFill>
                <a:latin typeface="+mn-lt"/>
                <a:ea typeface="DejaVu Sans" pitchFamily="34" charset="2"/>
                <a:cs typeface="DejaVu Sans" pitchFamily="34" charset="2"/>
              </a:rPr>
              <a:t>Storage modules</a:t>
            </a:r>
          </a:p>
        </p:txBody>
      </p:sp>
      <p:cxnSp>
        <p:nvCxnSpPr>
          <p:cNvPr id="217" name="Straight Connector 216"/>
          <p:cNvCxnSpPr>
            <a:stCxn id="16418" idx="0"/>
            <a:endCxn id="136" idx="2"/>
          </p:cNvCxnSpPr>
          <p:nvPr/>
        </p:nvCxnSpPr>
        <p:spPr bwMode="auto">
          <a:xfrm flipH="1" flipV="1">
            <a:off x="5907088" y="3165475"/>
            <a:ext cx="1446212" cy="557213"/>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223" name="Straight Connector 222"/>
          <p:cNvCxnSpPr>
            <a:stCxn id="136" idx="2"/>
            <a:endCxn id="16422" idx="0"/>
          </p:cNvCxnSpPr>
          <p:nvPr/>
        </p:nvCxnSpPr>
        <p:spPr bwMode="auto">
          <a:xfrm flipH="1">
            <a:off x="4305300" y="3165477"/>
            <a:ext cx="1601788" cy="530225"/>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grpSp>
        <p:nvGrpSpPr>
          <p:cNvPr id="224" name="Group 167"/>
          <p:cNvGrpSpPr>
            <a:grpSpLocks/>
          </p:cNvGrpSpPr>
          <p:nvPr/>
        </p:nvGrpSpPr>
        <p:grpSpPr bwMode="auto">
          <a:xfrm>
            <a:off x="4140200" y="4610100"/>
            <a:ext cx="228600" cy="228600"/>
            <a:chOff x="1066800" y="4457700"/>
            <a:chExt cx="685800" cy="609600"/>
          </a:xfrm>
        </p:grpSpPr>
        <p:sp>
          <p:nvSpPr>
            <p:cNvPr id="225"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26" name="Rounded Rectangle 225"/>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27" name="Rounded Rectangle 226"/>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28"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29" name="Rounded Rectangle 228"/>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30" name="Rounded Rectangle 229"/>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31" name="Rounded Rectangle 230"/>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232" name="Straight Arrow Connector 231"/>
            <p:cNvCxnSpPr>
              <a:stCxn id="227" idx="2"/>
              <a:endCxn id="230"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253" name="Group 167"/>
          <p:cNvGrpSpPr>
            <a:grpSpLocks/>
          </p:cNvGrpSpPr>
          <p:nvPr/>
        </p:nvGrpSpPr>
        <p:grpSpPr bwMode="auto">
          <a:xfrm>
            <a:off x="4470400" y="4610100"/>
            <a:ext cx="228600" cy="228600"/>
            <a:chOff x="1066800" y="4457700"/>
            <a:chExt cx="685800" cy="609600"/>
          </a:xfrm>
        </p:grpSpPr>
        <p:sp>
          <p:nvSpPr>
            <p:cNvPr id="254"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55" name="Rounded Rectangle 254"/>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56" name="Rounded Rectangle 255"/>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57"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58" name="Rounded Rectangle 257"/>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59" name="Rounded Rectangle 258"/>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60" name="Rounded Rectangle 259"/>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261" name="Straight Arrow Connector 260"/>
            <p:cNvCxnSpPr>
              <a:stCxn id="256" idx="2"/>
              <a:endCxn id="259"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280" name="Group 167"/>
          <p:cNvGrpSpPr>
            <a:grpSpLocks/>
          </p:cNvGrpSpPr>
          <p:nvPr/>
        </p:nvGrpSpPr>
        <p:grpSpPr bwMode="auto">
          <a:xfrm>
            <a:off x="4800600" y="4610100"/>
            <a:ext cx="228600" cy="228600"/>
            <a:chOff x="1066800" y="4457700"/>
            <a:chExt cx="685800" cy="609600"/>
          </a:xfrm>
        </p:grpSpPr>
        <p:sp>
          <p:nvSpPr>
            <p:cNvPr id="281"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82" name="Rounded Rectangle 281"/>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83" name="Rounded Rectangle 282"/>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84"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85" name="Rounded Rectangle 284"/>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86" name="Rounded Rectangle 285"/>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87" name="Rounded Rectangle 286"/>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288" name="Straight Arrow Connector 287"/>
            <p:cNvCxnSpPr>
              <a:stCxn id="283" idx="2"/>
              <a:endCxn id="286"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07" name="Group 167"/>
          <p:cNvGrpSpPr>
            <a:grpSpLocks/>
          </p:cNvGrpSpPr>
          <p:nvPr/>
        </p:nvGrpSpPr>
        <p:grpSpPr bwMode="auto">
          <a:xfrm>
            <a:off x="3810000" y="4305300"/>
            <a:ext cx="228600" cy="228600"/>
            <a:chOff x="1066800" y="4457700"/>
            <a:chExt cx="685800" cy="609600"/>
          </a:xfrm>
        </p:grpSpPr>
        <p:sp>
          <p:nvSpPr>
            <p:cNvPr id="308"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09" name="Rounded Rectangle 308"/>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0" name="Rounded Rectangle 309"/>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1"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12" name="Rounded Rectangle 311"/>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3" name="Rounded Rectangle 312"/>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4" name="Rounded Rectangle 313"/>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15" name="Straight Arrow Connector 314"/>
            <p:cNvCxnSpPr>
              <a:stCxn id="310" idx="2"/>
              <a:endCxn id="313"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16" name="Group 167"/>
          <p:cNvGrpSpPr>
            <a:grpSpLocks/>
          </p:cNvGrpSpPr>
          <p:nvPr/>
        </p:nvGrpSpPr>
        <p:grpSpPr bwMode="auto">
          <a:xfrm>
            <a:off x="4140200" y="4305300"/>
            <a:ext cx="228600" cy="228600"/>
            <a:chOff x="1066800" y="4457700"/>
            <a:chExt cx="685800" cy="609600"/>
          </a:xfrm>
        </p:grpSpPr>
        <p:sp>
          <p:nvSpPr>
            <p:cNvPr id="317"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18" name="Rounded Rectangle 317"/>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9" name="Rounded Rectangle 318"/>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0"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21" name="Rounded Rectangle 320"/>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2" name="Rounded Rectangle 321"/>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3" name="Rounded Rectangle 322"/>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24" name="Straight Arrow Connector 323"/>
            <p:cNvCxnSpPr>
              <a:stCxn id="319" idx="2"/>
              <a:endCxn id="322"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25" name="Group 167"/>
          <p:cNvGrpSpPr>
            <a:grpSpLocks/>
          </p:cNvGrpSpPr>
          <p:nvPr/>
        </p:nvGrpSpPr>
        <p:grpSpPr bwMode="auto">
          <a:xfrm>
            <a:off x="4470400" y="4305300"/>
            <a:ext cx="228600" cy="228600"/>
            <a:chOff x="1066800" y="4457700"/>
            <a:chExt cx="685800" cy="609600"/>
          </a:xfrm>
        </p:grpSpPr>
        <p:sp>
          <p:nvSpPr>
            <p:cNvPr id="326"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27" name="Rounded Rectangle 326"/>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8" name="Rounded Rectangle 327"/>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9"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30" name="Rounded Rectangle 329"/>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31" name="Rounded Rectangle 330"/>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32" name="Rounded Rectangle 331"/>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33" name="Straight Arrow Connector 332"/>
            <p:cNvCxnSpPr>
              <a:stCxn id="328" idx="2"/>
              <a:endCxn id="331"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34" name="Group 167"/>
          <p:cNvGrpSpPr>
            <a:grpSpLocks/>
          </p:cNvGrpSpPr>
          <p:nvPr/>
        </p:nvGrpSpPr>
        <p:grpSpPr bwMode="auto">
          <a:xfrm>
            <a:off x="4800600" y="4305300"/>
            <a:ext cx="228600" cy="228600"/>
            <a:chOff x="1066800" y="4457700"/>
            <a:chExt cx="685800" cy="609600"/>
          </a:xfrm>
        </p:grpSpPr>
        <p:sp>
          <p:nvSpPr>
            <p:cNvPr id="335"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36" name="Rounded Rectangle 335"/>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37" name="Rounded Rectangle 336"/>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38"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39" name="Rounded Rectangle 338"/>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0" name="Rounded Rectangle 339"/>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1" name="Rounded Rectangle 340"/>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42" name="Straight Arrow Connector 341"/>
            <p:cNvCxnSpPr>
              <a:stCxn id="337" idx="2"/>
              <a:endCxn id="340"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43" name="Group 167"/>
          <p:cNvGrpSpPr>
            <a:grpSpLocks/>
          </p:cNvGrpSpPr>
          <p:nvPr/>
        </p:nvGrpSpPr>
        <p:grpSpPr bwMode="auto">
          <a:xfrm>
            <a:off x="3810000" y="4914900"/>
            <a:ext cx="228600" cy="228600"/>
            <a:chOff x="1066800" y="4457700"/>
            <a:chExt cx="685800" cy="609600"/>
          </a:xfrm>
        </p:grpSpPr>
        <p:sp>
          <p:nvSpPr>
            <p:cNvPr id="344"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45" name="Rounded Rectangle 344"/>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6" name="Rounded Rectangle 345"/>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7"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48" name="Rounded Rectangle 347"/>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9" name="Rounded Rectangle 348"/>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0" name="Rounded Rectangle 349"/>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51" name="Straight Arrow Connector 350"/>
            <p:cNvCxnSpPr>
              <a:stCxn id="346" idx="2"/>
              <a:endCxn id="349"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52" name="Group 167"/>
          <p:cNvGrpSpPr>
            <a:grpSpLocks/>
          </p:cNvGrpSpPr>
          <p:nvPr/>
        </p:nvGrpSpPr>
        <p:grpSpPr bwMode="auto">
          <a:xfrm>
            <a:off x="4140200" y="4914900"/>
            <a:ext cx="228600" cy="228600"/>
            <a:chOff x="1066800" y="4457700"/>
            <a:chExt cx="685800" cy="609600"/>
          </a:xfrm>
        </p:grpSpPr>
        <p:sp>
          <p:nvSpPr>
            <p:cNvPr id="353"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54" name="Rounded Rectangle 353"/>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5" name="Rounded Rectangle 354"/>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6"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57" name="Rounded Rectangle 356"/>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8" name="Rounded Rectangle 357"/>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9" name="Rounded Rectangle 358"/>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60" name="Straight Arrow Connector 359"/>
            <p:cNvCxnSpPr>
              <a:stCxn id="355" idx="2"/>
              <a:endCxn id="358"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61" name="Group 167"/>
          <p:cNvGrpSpPr>
            <a:grpSpLocks/>
          </p:cNvGrpSpPr>
          <p:nvPr/>
        </p:nvGrpSpPr>
        <p:grpSpPr bwMode="auto">
          <a:xfrm>
            <a:off x="4470400" y="4914900"/>
            <a:ext cx="228600" cy="228600"/>
            <a:chOff x="1066800" y="4457700"/>
            <a:chExt cx="685800" cy="609600"/>
          </a:xfrm>
        </p:grpSpPr>
        <p:sp>
          <p:nvSpPr>
            <p:cNvPr id="362"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63" name="Rounded Rectangle 362"/>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64" name="Rounded Rectangle 363"/>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65"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66" name="Rounded Rectangle 365"/>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67" name="Rounded Rectangle 366"/>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68" name="Rounded Rectangle 367"/>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69" name="Straight Arrow Connector 368"/>
            <p:cNvCxnSpPr>
              <a:stCxn id="364" idx="2"/>
              <a:endCxn id="367"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70" name="Group 167"/>
          <p:cNvGrpSpPr>
            <a:grpSpLocks/>
          </p:cNvGrpSpPr>
          <p:nvPr/>
        </p:nvGrpSpPr>
        <p:grpSpPr bwMode="auto">
          <a:xfrm>
            <a:off x="4800600" y="4914900"/>
            <a:ext cx="228600" cy="228600"/>
            <a:chOff x="1066800" y="4457700"/>
            <a:chExt cx="685800" cy="609600"/>
          </a:xfrm>
        </p:grpSpPr>
        <p:sp>
          <p:nvSpPr>
            <p:cNvPr id="371"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72" name="Rounded Rectangle 371"/>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73" name="Rounded Rectangle 372"/>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74"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75" name="Rounded Rectangle 374"/>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76" name="Rounded Rectangle 375"/>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77" name="Rounded Rectangle 376"/>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78" name="Straight Arrow Connector 377"/>
            <p:cNvCxnSpPr>
              <a:stCxn id="373" idx="2"/>
              <a:endCxn id="376"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79" name="Group 167"/>
          <p:cNvGrpSpPr>
            <a:grpSpLocks/>
          </p:cNvGrpSpPr>
          <p:nvPr/>
        </p:nvGrpSpPr>
        <p:grpSpPr bwMode="auto">
          <a:xfrm>
            <a:off x="3810000" y="5219700"/>
            <a:ext cx="228600" cy="228600"/>
            <a:chOff x="1066800" y="4457700"/>
            <a:chExt cx="685800" cy="609600"/>
          </a:xfrm>
        </p:grpSpPr>
        <p:sp>
          <p:nvSpPr>
            <p:cNvPr id="380"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81" name="Rounded Rectangle 380"/>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82" name="Rounded Rectangle 381"/>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83"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84" name="Rounded Rectangle 383"/>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85" name="Rounded Rectangle 384"/>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86" name="Rounded Rectangle 385"/>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87" name="Straight Arrow Connector 386"/>
            <p:cNvCxnSpPr>
              <a:stCxn id="382" idx="2"/>
              <a:endCxn id="385"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88" name="Group 167"/>
          <p:cNvGrpSpPr>
            <a:grpSpLocks/>
          </p:cNvGrpSpPr>
          <p:nvPr/>
        </p:nvGrpSpPr>
        <p:grpSpPr bwMode="auto">
          <a:xfrm>
            <a:off x="4140200" y="5219700"/>
            <a:ext cx="228600" cy="228600"/>
            <a:chOff x="1066800" y="4457700"/>
            <a:chExt cx="685800" cy="609600"/>
          </a:xfrm>
        </p:grpSpPr>
        <p:sp>
          <p:nvSpPr>
            <p:cNvPr id="389"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90" name="Rounded Rectangle 389"/>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91" name="Rounded Rectangle 390"/>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92"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93" name="Rounded Rectangle 392"/>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94" name="Rounded Rectangle 393"/>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95" name="Rounded Rectangle 394"/>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96" name="Straight Arrow Connector 395"/>
            <p:cNvCxnSpPr>
              <a:stCxn id="391" idx="2"/>
              <a:endCxn id="394"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97" name="Group 167"/>
          <p:cNvGrpSpPr>
            <a:grpSpLocks/>
          </p:cNvGrpSpPr>
          <p:nvPr/>
        </p:nvGrpSpPr>
        <p:grpSpPr bwMode="auto">
          <a:xfrm>
            <a:off x="4470400" y="5219700"/>
            <a:ext cx="228600" cy="228600"/>
            <a:chOff x="1066800" y="4457700"/>
            <a:chExt cx="685800" cy="609600"/>
          </a:xfrm>
        </p:grpSpPr>
        <p:sp>
          <p:nvSpPr>
            <p:cNvPr id="398"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99" name="Rounded Rectangle 398"/>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0" name="Rounded Rectangle 399"/>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1"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02" name="Rounded Rectangle 401"/>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3" name="Rounded Rectangle 402"/>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4" name="Rounded Rectangle 403"/>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05" name="Straight Arrow Connector 404"/>
            <p:cNvCxnSpPr>
              <a:stCxn id="400" idx="2"/>
              <a:endCxn id="403"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06" name="Group 167"/>
          <p:cNvGrpSpPr>
            <a:grpSpLocks/>
          </p:cNvGrpSpPr>
          <p:nvPr/>
        </p:nvGrpSpPr>
        <p:grpSpPr bwMode="auto">
          <a:xfrm>
            <a:off x="4800600" y="5219700"/>
            <a:ext cx="228600" cy="228600"/>
            <a:chOff x="1066800" y="4457700"/>
            <a:chExt cx="685800" cy="609600"/>
          </a:xfrm>
        </p:grpSpPr>
        <p:sp>
          <p:nvSpPr>
            <p:cNvPr id="407"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08" name="Rounded Rectangle 407"/>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9" name="Rounded Rectangle 408"/>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0"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11" name="Rounded Rectangle 410"/>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2" name="Rounded Rectangle 411"/>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3" name="Rounded Rectangle 412"/>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14" name="Straight Arrow Connector 413"/>
            <p:cNvCxnSpPr>
              <a:stCxn id="409" idx="2"/>
              <a:endCxn id="412"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15" name="Group 167"/>
          <p:cNvGrpSpPr>
            <a:grpSpLocks/>
          </p:cNvGrpSpPr>
          <p:nvPr/>
        </p:nvGrpSpPr>
        <p:grpSpPr bwMode="auto">
          <a:xfrm>
            <a:off x="6705600" y="4610100"/>
            <a:ext cx="228600" cy="228600"/>
            <a:chOff x="1066800" y="4457700"/>
            <a:chExt cx="685800" cy="609600"/>
          </a:xfrm>
        </p:grpSpPr>
        <p:sp>
          <p:nvSpPr>
            <p:cNvPr id="416"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17" name="Rounded Rectangle 416"/>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8" name="Rounded Rectangle 417"/>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9"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20" name="Rounded Rectangle 419"/>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21" name="Rounded Rectangle 420"/>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22" name="Rounded Rectangle 421"/>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23" name="Straight Arrow Connector 422"/>
            <p:cNvCxnSpPr>
              <a:stCxn id="418" idx="2"/>
              <a:endCxn id="421"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24" name="Group 167"/>
          <p:cNvGrpSpPr>
            <a:grpSpLocks/>
          </p:cNvGrpSpPr>
          <p:nvPr/>
        </p:nvGrpSpPr>
        <p:grpSpPr bwMode="auto">
          <a:xfrm>
            <a:off x="7035800" y="4610100"/>
            <a:ext cx="228600" cy="228600"/>
            <a:chOff x="1066800" y="4457700"/>
            <a:chExt cx="685800" cy="609600"/>
          </a:xfrm>
        </p:grpSpPr>
        <p:sp>
          <p:nvSpPr>
            <p:cNvPr id="425"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26" name="Rounded Rectangle 425"/>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27" name="Rounded Rectangle 426"/>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28"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29" name="Rounded Rectangle 428"/>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0" name="Rounded Rectangle 429"/>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1" name="Rounded Rectangle 430"/>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32" name="Straight Arrow Connector 431"/>
            <p:cNvCxnSpPr>
              <a:stCxn id="427" idx="2"/>
              <a:endCxn id="430"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33" name="Group 167"/>
          <p:cNvGrpSpPr>
            <a:grpSpLocks/>
          </p:cNvGrpSpPr>
          <p:nvPr/>
        </p:nvGrpSpPr>
        <p:grpSpPr bwMode="auto">
          <a:xfrm>
            <a:off x="7366000" y="4610100"/>
            <a:ext cx="228600" cy="228600"/>
            <a:chOff x="1066800" y="4457700"/>
            <a:chExt cx="685800" cy="609600"/>
          </a:xfrm>
        </p:grpSpPr>
        <p:sp>
          <p:nvSpPr>
            <p:cNvPr id="434"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35" name="Rounded Rectangle 434"/>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6" name="Rounded Rectangle 435"/>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7"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38" name="Rounded Rectangle 437"/>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9" name="Rounded Rectangle 438"/>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0" name="Rounded Rectangle 439"/>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41" name="Straight Arrow Connector 440"/>
            <p:cNvCxnSpPr>
              <a:stCxn id="436" idx="2"/>
              <a:endCxn id="439"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42" name="Group 167"/>
          <p:cNvGrpSpPr>
            <a:grpSpLocks/>
          </p:cNvGrpSpPr>
          <p:nvPr/>
        </p:nvGrpSpPr>
        <p:grpSpPr bwMode="auto">
          <a:xfrm>
            <a:off x="7696200" y="4610100"/>
            <a:ext cx="228600" cy="228600"/>
            <a:chOff x="1066800" y="4457700"/>
            <a:chExt cx="685800" cy="609600"/>
          </a:xfrm>
        </p:grpSpPr>
        <p:sp>
          <p:nvSpPr>
            <p:cNvPr id="443"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44" name="Rounded Rectangle 443"/>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5" name="Rounded Rectangle 444"/>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6"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47" name="Rounded Rectangle 446"/>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8" name="Rounded Rectangle 447"/>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9" name="Rounded Rectangle 448"/>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50" name="Straight Arrow Connector 449"/>
            <p:cNvCxnSpPr>
              <a:stCxn id="445" idx="2"/>
              <a:endCxn id="448"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51" name="Group 167"/>
          <p:cNvGrpSpPr>
            <a:grpSpLocks/>
          </p:cNvGrpSpPr>
          <p:nvPr/>
        </p:nvGrpSpPr>
        <p:grpSpPr bwMode="auto">
          <a:xfrm>
            <a:off x="6705600" y="4305300"/>
            <a:ext cx="228600" cy="228600"/>
            <a:chOff x="1066800" y="4457700"/>
            <a:chExt cx="685800" cy="609600"/>
          </a:xfrm>
        </p:grpSpPr>
        <p:sp>
          <p:nvSpPr>
            <p:cNvPr id="452"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53" name="Rounded Rectangle 452"/>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54" name="Rounded Rectangle 453"/>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55"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56" name="Rounded Rectangle 455"/>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57" name="Rounded Rectangle 456"/>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58" name="Rounded Rectangle 457"/>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59" name="Straight Arrow Connector 458"/>
            <p:cNvCxnSpPr>
              <a:stCxn id="454" idx="2"/>
              <a:endCxn id="457"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60" name="Group 167"/>
          <p:cNvGrpSpPr>
            <a:grpSpLocks/>
          </p:cNvGrpSpPr>
          <p:nvPr/>
        </p:nvGrpSpPr>
        <p:grpSpPr bwMode="auto">
          <a:xfrm>
            <a:off x="7035800" y="4305300"/>
            <a:ext cx="228600" cy="228600"/>
            <a:chOff x="1066800" y="4457700"/>
            <a:chExt cx="685800" cy="609600"/>
          </a:xfrm>
        </p:grpSpPr>
        <p:sp>
          <p:nvSpPr>
            <p:cNvPr id="461"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62" name="Rounded Rectangle 461"/>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63" name="Rounded Rectangle 462"/>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64"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65" name="Rounded Rectangle 464"/>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66" name="Rounded Rectangle 465"/>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67" name="Rounded Rectangle 466"/>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68" name="Straight Arrow Connector 467"/>
            <p:cNvCxnSpPr>
              <a:stCxn id="463" idx="2"/>
              <a:endCxn id="466"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69" name="Group 167"/>
          <p:cNvGrpSpPr>
            <a:grpSpLocks/>
          </p:cNvGrpSpPr>
          <p:nvPr/>
        </p:nvGrpSpPr>
        <p:grpSpPr bwMode="auto">
          <a:xfrm>
            <a:off x="7366000" y="4305300"/>
            <a:ext cx="228600" cy="228600"/>
            <a:chOff x="1066800" y="4457700"/>
            <a:chExt cx="685800" cy="609600"/>
          </a:xfrm>
        </p:grpSpPr>
        <p:sp>
          <p:nvSpPr>
            <p:cNvPr id="470"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71" name="Rounded Rectangle 470"/>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72" name="Rounded Rectangle 471"/>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73"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74" name="Rounded Rectangle 473"/>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75" name="Rounded Rectangle 474"/>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76" name="Rounded Rectangle 475"/>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77" name="Straight Arrow Connector 476"/>
            <p:cNvCxnSpPr>
              <a:stCxn id="472" idx="2"/>
              <a:endCxn id="475"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78" name="Group 167"/>
          <p:cNvGrpSpPr>
            <a:grpSpLocks/>
          </p:cNvGrpSpPr>
          <p:nvPr/>
        </p:nvGrpSpPr>
        <p:grpSpPr bwMode="auto">
          <a:xfrm>
            <a:off x="7696200" y="4305300"/>
            <a:ext cx="228600" cy="228600"/>
            <a:chOff x="1066800" y="4457700"/>
            <a:chExt cx="685800" cy="609600"/>
          </a:xfrm>
        </p:grpSpPr>
        <p:sp>
          <p:nvSpPr>
            <p:cNvPr id="479"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80" name="Rounded Rectangle 479"/>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81" name="Rounded Rectangle 480"/>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82"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83" name="Rounded Rectangle 482"/>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84" name="Rounded Rectangle 483"/>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85" name="Rounded Rectangle 484"/>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86" name="Straight Arrow Connector 485"/>
            <p:cNvCxnSpPr>
              <a:stCxn id="481" idx="2"/>
              <a:endCxn id="484"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87" name="Group 167"/>
          <p:cNvGrpSpPr>
            <a:grpSpLocks/>
          </p:cNvGrpSpPr>
          <p:nvPr/>
        </p:nvGrpSpPr>
        <p:grpSpPr bwMode="auto">
          <a:xfrm>
            <a:off x="6705600" y="4914900"/>
            <a:ext cx="228600" cy="228600"/>
            <a:chOff x="1066800" y="4457700"/>
            <a:chExt cx="685800" cy="609600"/>
          </a:xfrm>
        </p:grpSpPr>
        <p:sp>
          <p:nvSpPr>
            <p:cNvPr id="488"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89" name="Rounded Rectangle 488"/>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0" name="Rounded Rectangle 489"/>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1"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92" name="Rounded Rectangle 491"/>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3" name="Rounded Rectangle 492"/>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4" name="Rounded Rectangle 493"/>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95" name="Straight Arrow Connector 494"/>
            <p:cNvCxnSpPr>
              <a:stCxn id="490" idx="2"/>
              <a:endCxn id="493"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96" name="Group 167"/>
          <p:cNvGrpSpPr>
            <a:grpSpLocks/>
          </p:cNvGrpSpPr>
          <p:nvPr/>
        </p:nvGrpSpPr>
        <p:grpSpPr bwMode="auto">
          <a:xfrm>
            <a:off x="7035800" y="4914900"/>
            <a:ext cx="228600" cy="228600"/>
            <a:chOff x="1066800" y="4457700"/>
            <a:chExt cx="685800" cy="609600"/>
          </a:xfrm>
        </p:grpSpPr>
        <p:sp>
          <p:nvSpPr>
            <p:cNvPr id="497"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98" name="Rounded Rectangle 497"/>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9" name="Rounded Rectangle 498"/>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0"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01" name="Rounded Rectangle 500"/>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2" name="Rounded Rectangle 501"/>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3" name="Rounded Rectangle 502"/>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04" name="Straight Arrow Connector 503"/>
            <p:cNvCxnSpPr>
              <a:stCxn id="499" idx="2"/>
              <a:endCxn id="502"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05" name="Group 167"/>
          <p:cNvGrpSpPr>
            <a:grpSpLocks/>
          </p:cNvGrpSpPr>
          <p:nvPr/>
        </p:nvGrpSpPr>
        <p:grpSpPr bwMode="auto">
          <a:xfrm>
            <a:off x="7366000" y="4914900"/>
            <a:ext cx="228600" cy="228600"/>
            <a:chOff x="1066800" y="4457700"/>
            <a:chExt cx="685800" cy="609600"/>
          </a:xfrm>
        </p:grpSpPr>
        <p:sp>
          <p:nvSpPr>
            <p:cNvPr id="506"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07" name="Rounded Rectangle 506"/>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8" name="Rounded Rectangle 507"/>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9"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10" name="Rounded Rectangle 509"/>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11" name="Rounded Rectangle 510"/>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12" name="Rounded Rectangle 511"/>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13" name="Straight Arrow Connector 512"/>
            <p:cNvCxnSpPr>
              <a:stCxn id="508" idx="2"/>
              <a:endCxn id="511"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14" name="Group 167"/>
          <p:cNvGrpSpPr>
            <a:grpSpLocks/>
          </p:cNvGrpSpPr>
          <p:nvPr/>
        </p:nvGrpSpPr>
        <p:grpSpPr bwMode="auto">
          <a:xfrm>
            <a:off x="7696200" y="4914900"/>
            <a:ext cx="228600" cy="228600"/>
            <a:chOff x="1066800" y="4457700"/>
            <a:chExt cx="685800" cy="609600"/>
          </a:xfrm>
        </p:grpSpPr>
        <p:sp>
          <p:nvSpPr>
            <p:cNvPr id="515"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16" name="Rounded Rectangle 515"/>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17" name="Rounded Rectangle 516"/>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18"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19" name="Rounded Rectangle 518"/>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0" name="Rounded Rectangle 519"/>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1" name="Rounded Rectangle 520"/>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22" name="Straight Arrow Connector 521"/>
            <p:cNvCxnSpPr>
              <a:stCxn id="517" idx="2"/>
              <a:endCxn id="520"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23" name="Group 167"/>
          <p:cNvGrpSpPr>
            <a:grpSpLocks/>
          </p:cNvGrpSpPr>
          <p:nvPr/>
        </p:nvGrpSpPr>
        <p:grpSpPr bwMode="auto">
          <a:xfrm>
            <a:off x="6705600" y="5219700"/>
            <a:ext cx="228600" cy="228600"/>
            <a:chOff x="1066800" y="4457700"/>
            <a:chExt cx="685800" cy="609600"/>
          </a:xfrm>
        </p:grpSpPr>
        <p:sp>
          <p:nvSpPr>
            <p:cNvPr id="524"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25" name="Rounded Rectangle 524"/>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6" name="Rounded Rectangle 525"/>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7"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28" name="Rounded Rectangle 527"/>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9" name="Rounded Rectangle 528"/>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0" name="Rounded Rectangle 529"/>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31" name="Straight Arrow Connector 530"/>
            <p:cNvCxnSpPr>
              <a:stCxn id="526" idx="2"/>
              <a:endCxn id="529"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32" name="Group 167"/>
          <p:cNvGrpSpPr>
            <a:grpSpLocks/>
          </p:cNvGrpSpPr>
          <p:nvPr/>
        </p:nvGrpSpPr>
        <p:grpSpPr bwMode="auto">
          <a:xfrm>
            <a:off x="7035800" y="5219700"/>
            <a:ext cx="228600" cy="228600"/>
            <a:chOff x="1066800" y="4457700"/>
            <a:chExt cx="685800" cy="609600"/>
          </a:xfrm>
        </p:grpSpPr>
        <p:sp>
          <p:nvSpPr>
            <p:cNvPr id="533"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34" name="Rounded Rectangle 533"/>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5" name="Rounded Rectangle 534"/>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6"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37" name="Rounded Rectangle 536"/>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8" name="Rounded Rectangle 537"/>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9" name="Rounded Rectangle 538"/>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40" name="Straight Arrow Connector 539"/>
            <p:cNvCxnSpPr>
              <a:stCxn id="535" idx="2"/>
              <a:endCxn id="538"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41" name="Group 167"/>
          <p:cNvGrpSpPr>
            <a:grpSpLocks/>
          </p:cNvGrpSpPr>
          <p:nvPr/>
        </p:nvGrpSpPr>
        <p:grpSpPr bwMode="auto">
          <a:xfrm>
            <a:off x="7366000" y="5219700"/>
            <a:ext cx="228600" cy="228600"/>
            <a:chOff x="1066800" y="4457700"/>
            <a:chExt cx="685800" cy="609600"/>
          </a:xfrm>
        </p:grpSpPr>
        <p:sp>
          <p:nvSpPr>
            <p:cNvPr id="542"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43" name="Rounded Rectangle 542"/>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44" name="Rounded Rectangle 543"/>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45"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46" name="Rounded Rectangle 545"/>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47" name="Rounded Rectangle 546"/>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48" name="Rounded Rectangle 547"/>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49" name="Straight Arrow Connector 548"/>
            <p:cNvCxnSpPr>
              <a:stCxn id="544" idx="2"/>
              <a:endCxn id="547"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50" name="Group 167"/>
          <p:cNvGrpSpPr>
            <a:grpSpLocks/>
          </p:cNvGrpSpPr>
          <p:nvPr/>
        </p:nvGrpSpPr>
        <p:grpSpPr bwMode="auto">
          <a:xfrm>
            <a:off x="7696200" y="5219700"/>
            <a:ext cx="228600" cy="228600"/>
            <a:chOff x="1066800" y="4457700"/>
            <a:chExt cx="685800" cy="609600"/>
          </a:xfrm>
        </p:grpSpPr>
        <p:sp>
          <p:nvSpPr>
            <p:cNvPr id="551"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52" name="Rounded Rectangle 551"/>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53" name="Rounded Rectangle 552"/>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54"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55" name="Rounded Rectangle 554"/>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56" name="Rounded Rectangle 555"/>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57" name="Rounded Rectangle 556"/>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58" name="Straight Arrow Connector 557"/>
            <p:cNvCxnSpPr>
              <a:stCxn id="553" idx="2"/>
              <a:endCxn id="556"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sp>
        <p:nvSpPr>
          <p:cNvPr id="3" name="Footer Placeholder 2"/>
          <p:cNvSpPr>
            <a:spLocks noGrp="1"/>
          </p:cNvSpPr>
          <p:nvPr>
            <p:ph type="ftr" sz="quarter" idx="11"/>
          </p:nvPr>
        </p:nvSpPr>
        <p:spPr/>
        <p:txBody>
          <a:bodyPr/>
          <a:lstStyle/>
          <a:p>
            <a:pPr>
              <a:defRPr/>
            </a:pPr>
            <a:r>
              <a:rPr lang="en-US" dirty="0" smtClean="0"/>
              <a:t>Amplidata Confidential</a:t>
            </a:r>
            <a:endParaRPr lang="en-US" dirty="0"/>
          </a:p>
        </p:txBody>
      </p:sp>
      <p:cxnSp>
        <p:nvCxnSpPr>
          <p:cNvPr id="559" name="Straight Connector 558"/>
          <p:cNvCxnSpPr/>
          <p:nvPr/>
        </p:nvCxnSpPr>
        <p:spPr bwMode="auto">
          <a:xfrm flipH="1">
            <a:off x="4321973" y="3771900"/>
            <a:ext cx="3044031" cy="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pic>
        <p:nvPicPr>
          <p:cNvPr id="16422" name="Picture 8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695700"/>
            <a:ext cx="1143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8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722688"/>
            <a:ext cx="1143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0"/>
          </p:nvPr>
        </p:nvSpPr>
        <p:spPr/>
        <p:txBody>
          <a:bodyPr/>
          <a:lstStyle/>
          <a:p>
            <a:pPr>
              <a:defRPr/>
            </a:pPr>
            <a:fld id="{46DA649B-A69E-9145-B099-43F07D52B1EC}" type="slidenum">
              <a:rPr lang="en-US" smtClean="0"/>
              <a:pPr>
                <a:defRPr/>
              </a:pPr>
              <a:t>7</a:t>
            </a:fld>
            <a:endParaRPr lang="en-US" dirty="0"/>
          </a:p>
        </p:txBody>
      </p:sp>
    </p:spTree>
    <p:extLst>
      <p:ext uri="{BB962C8B-B14F-4D97-AF65-F5344CB8AC3E}">
        <p14:creationId xmlns:p14="http://schemas.microsoft.com/office/powerpoint/2010/main" val="4142366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Failure management</a:t>
            </a:r>
            <a:endParaRPr lang="en-US" dirty="0"/>
          </a:p>
        </p:txBody>
      </p:sp>
      <p:sp>
        <p:nvSpPr>
          <p:cNvPr id="5" name="Text Placeholder 4"/>
          <p:cNvSpPr>
            <a:spLocks noGrp="1"/>
          </p:cNvSpPr>
          <p:nvPr>
            <p:ph type="body" idx="1"/>
          </p:nvPr>
        </p:nvSpPr>
        <p:spPr/>
        <p:txBody>
          <a:bodyPr/>
          <a:lstStyle/>
          <a:p>
            <a:r>
              <a:rPr lang="en-US" dirty="0" smtClean="0"/>
              <a:t>Troubleshooting</a:t>
            </a:r>
            <a:endParaRPr lang="en-US" dirty="0"/>
          </a:p>
        </p:txBody>
      </p:sp>
      <p:sp>
        <p:nvSpPr>
          <p:cNvPr id="2" name="Footer Placeholder 1"/>
          <p:cNvSpPr>
            <a:spLocks noGrp="1"/>
          </p:cNvSpPr>
          <p:nvPr>
            <p:ph type="ftr" sz="quarter" idx="11"/>
          </p:nvPr>
        </p:nvSpPr>
        <p:spPr/>
        <p:txBody>
          <a:bodyPr/>
          <a:lstStyle/>
          <a:p>
            <a:r>
              <a:rPr lang="en-US" smtClean="0"/>
              <a:t>Amplidata Confidential</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287896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Qpackages</a:t>
            </a:r>
            <a:r>
              <a:rPr lang="en-US" dirty="0" smtClean="0"/>
              <a:t> Repository System</a:t>
            </a:r>
            <a:endParaRPr lang="en-US" dirty="0"/>
          </a:p>
        </p:txBody>
      </p:sp>
      <p:sp>
        <p:nvSpPr>
          <p:cNvPr id="3" name="Content Placeholder 2"/>
          <p:cNvSpPr>
            <a:spLocks noGrp="1"/>
          </p:cNvSpPr>
          <p:nvPr>
            <p:ph idx="1"/>
          </p:nvPr>
        </p:nvSpPr>
        <p:spPr/>
        <p:txBody>
          <a:bodyPr>
            <a:normAutofit/>
          </a:bodyPr>
          <a:lstStyle/>
          <a:p>
            <a:r>
              <a:rPr lang="en-US" sz="1200" b="0" dirty="0" smtClean="0"/>
              <a:t>Package management is handled through “</a:t>
            </a:r>
            <a:r>
              <a:rPr lang="en-US" sz="1200" b="0" dirty="0" err="1" smtClean="0"/>
              <a:t>qpackages</a:t>
            </a:r>
            <a:r>
              <a:rPr lang="en-US" sz="1200" b="0" dirty="0" smtClean="0"/>
              <a:t>”, a repository system.</a:t>
            </a:r>
          </a:p>
          <a:p>
            <a:r>
              <a:rPr lang="en-US" sz="1200" b="0" dirty="0" smtClean="0"/>
              <a:t>The repository is located at /</a:t>
            </a:r>
            <a:r>
              <a:rPr lang="en-US" sz="1200" b="0" dirty="0" err="1" smtClean="0"/>
              <a:t>mnt</a:t>
            </a:r>
            <a:r>
              <a:rPr lang="en-US" sz="1200" b="0" dirty="0" smtClean="0"/>
              <a:t>/</a:t>
            </a:r>
            <a:r>
              <a:rPr lang="en-US" sz="1200" b="0" dirty="0" err="1" smtClean="0"/>
              <a:t>qpackagesserver</a:t>
            </a:r>
            <a:r>
              <a:rPr lang="en-US" sz="1200" b="0" dirty="0" smtClean="0"/>
              <a:t> on the management controller node.  All nodes will install new and updated packages from this location.</a:t>
            </a:r>
          </a:p>
          <a:p>
            <a:r>
              <a:rPr lang="en-US" sz="1200" b="0" dirty="0" smtClean="0"/>
              <a:t>The repository location is divided into “domains”, each of which is responsible for various components of the overall system.</a:t>
            </a:r>
          </a:p>
          <a:p>
            <a:r>
              <a:rPr lang="en-US" sz="1200" b="0" dirty="0" smtClean="0"/>
              <a:t>Each domain consists of two elements: </a:t>
            </a:r>
          </a:p>
          <a:p>
            <a:pPr lvl="1"/>
            <a:r>
              <a:rPr lang="en-US" sz="1200" dirty="0" smtClean="0"/>
              <a:t>Bundles: Individual </a:t>
            </a:r>
            <a:r>
              <a:rPr lang="en-US" sz="1200" dirty="0" err="1" smtClean="0"/>
              <a:t>tarballs</a:t>
            </a:r>
            <a:r>
              <a:rPr lang="en-US" sz="1200" dirty="0" smtClean="0"/>
              <a:t>, one or two for each package.</a:t>
            </a:r>
          </a:p>
          <a:p>
            <a:pPr lvl="1"/>
            <a:r>
              <a:rPr lang="en-US" sz="1200" dirty="0" smtClean="0"/>
              <a:t>Metadata: A single </a:t>
            </a:r>
            <a:r>
              <a:rPr lang="en-US" sz="1200" dirty="0" err="1" smtClean="0"/>
              <a:t>tarball</a:t>
            </a:r>
            <a:r>
              <a:rPr lang="en-US" sz="1200" dirty="0" smtClean="0"/>
              <a:t>, called default.branch.tgz, which includes metadata for every bundle. </a:t>
            </a:r>
          </a:p>
          <a:p>
            <a:endParaRPr lang="en-US" sz="1200" b="0" dirty="0" smtClean="0"/>
          </a:p>
          <a:p>
            <a:r>
              <a:rPr lang="en-US" sz="1200" b="0" dirty="0" smtClean="0"/>
              <a:t>Each node will receive packages from the same </a:t>
            </a:r>
            <a:r>
              <a:rPr lang="en-US" sz="1200" b="0" dirty="0" err="1" smtClean="0"/>
              <a:t>qpackage</a:t>
            </a:r>
            <a:r>
              <a:rPr lang="en-US" sz="1200" b="0" dirty="0" smtClean="0"/>
              <a:t> server repository.</a:t>
            </a:r>
          </a:p>
          <a:p>
            <a:r>
              <a:rPr lang="en-US" sz="1200" b="0" dirty="0" smtClean="0"/>
              <a:t>Each node’s interaction with the repository is configured at /opt/qbase3/</a:t>
            </a:r>
            <a:r>
              <a:rPr lang="en-US" sz="1200" b="0" dirty="0" err="1" smtClean="0"/>
              <a:t>cfg</a:t>
            </a:r>
            <a:r>
              <a:rPr lang="en-US" sz="1200" b="0" dirty="0" smtClean="0"/>
              <a:t>/qpackage4/</a:t>
            </a:r>
            <a:r>
              <a:rPr lang="en-US" sz="1200" b="0" dirty="0" err="1" smtClean="0"/>
              <a:t>sources.cfg</a:t>
            </a:r>
            <a:endParaRPr lang="en-US" sz="1200" b="0" dirty="0" smtClean="0"/>
          </a:p>
          <a:p>
            <a:r>
              <a:rPr lang="en-US" sz="1200" b="0" dirty="0"/>
              <a:t>Each node retains its cache of repository metadata.  When packages are updated, each node must have its repository metadata cache updated</a:t>
            </a:r>
            <a:r>
              <a:rPr lang="en-US" sz="1200" b="0" dirty="0" smtClean="0"/>
              <a:t>.</a:t>
            </a:r>
            <a:endParaRPr lang="en-US" sz="1200" b="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71</a:t>
            </a:fld>
            <a:endParaRPr lang="en-US" dirty="0"/>
          </a:p>
        </p:txBody>
      </p:sp>
    </p:spTree>
    <p:extLst>
      <p:ext uri="{BB962C8B-B14F-4D97-AF65-F5344CB8AC3E}">
        <p14:creationId xmlns:p14="http://schemas.microsoft.com/office/powerpoint/2010/main" val="744789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Qshell</a:t>
            </a:r>
            <a:endParaRPr lang="en-US" dirty="0"/>
          </a:p>
        </p:txBody>
      </p:sp>
      <p:sp>
        <p:nvSpPr>
          <p:cNvPr id="3" name="Content Placeholder 2"/>
          <p:cNvSpPr>
            <a:spLocks noGrp="1"/>
          </p:cNvSpPr>
          <p:nvPr>
            <p:ph idx="1"/>
          </p:nvPr>
        </p:nvSpPr>
        <p:spPr/>
        <p:txBody>
          <a:bodyPr>
            <a:normAutofit/>
          </a:bodyPr>
          <a:lstStyle/>
          <a:p>
            <a:r>
              <a:rPr lang="en-US" sz="1200" b="0" dirty="0" smtClean="0"/>
              <a:t>Python based API</a:t>
            </a:r>
          </a:p>
          <a:p>
            <a:r>
              <a:rPr lang="en-US" sz="1200" b="0" dirty="0" smtClean="0"/>
              <a:t>Invoked by `/opt/qbase3/qshell` and allows interaction with most OS and AmpliStor components.</a:t>
            </a:r>
          </a:p>
          <a:p>
            <a:r>
              <a:rPr lang="en-US" sz="1200" b="0" dirty="0" smtClean="0"/>
              <a:t>The &lt;TAB&gt; key can be used to show available options at any level.</a:t>
            </a:r>
          </a:p>
          <a:p>
            <a:r>
              <a:rPr lang="en-US" sz="1200" b="0" dirty="0" smtClean="0"/>
              <a:t>Function calls can be made using a questions mark “?” as the first and only argument to show help information if available.</a:t>
            </a:r>
          </a:p>
          <a:p>
            <a:pPr marL="457200" lvl="1" indent="0">
              <a:buNone/>
            </a:pPr>
            <a:r>
              <a:rPr lang="en-US" sz="1200" dirty="0" err="1" smtClean="0"/>
              <a:t>q.dss.manage.listNameSpaces</a:t>
            </a:r>
            <a:r>
              <a:rPr lang="en-US" sz="1200" dirty="0" smtClean="0"/>
              <a:t>(?</a:t>
            </a:r>
          </a:p>
          <a:p>
            <a:r>
              <a:rPr lang="en-US" sz="1200" b="0" dirty="0" smtClean="0"/>
              <a:t>Supports the creation of python objects, which have their own properties and methods.</a:t>
            </a:r>
          </a:p>
          <a:p>
            <a:pPr marL="457200" lvl="1" indent="0">
              <a:buNone/>
            </a:pPr>
            <a:r>
              <a:rPr lang="en-US" sz="1200" dirty="0" smtClean="0"/>
              <a:t>In </a:t>
            </a:r>
            <a:r>
              <a:rPr lang="en-US" sz="1200" dirty="0"/>
              <a:t>[4]: </a:t>
            </a:r>
            <a:r>
              <a:rPr lang="en-US" sz="1200" dirty="0" err="1"/>
              <a:t>myDiskObj</a:t>
            </a:r>
            <a:r>
              <a:rPr lang="en-US" sz="1200" dirty="0"/>
              <a:t> = </a:t>
            </a:r>
            <a:r>
              <a:rPr lang="en-US" sz="1200" dirty="0" err="1"/>
              <a:t>api.disk.getObject</a:t>
            </a:r>
            <a:r>
              <a:rPr lang="en-US" sz="1200" dirty="0"/>
              <a:t>('beb776f0-dc62-4bf3-907d-d501f5223b8c</a:t>
            </a:r>
            <a:r>
              <a:rPr lang="en-US" sz="1200" dirty="0" smtClean="0"/>
              <a:t>')</a:t>
            </a:r>
          </a:p>
          <a:p>
            <a:pPr marL="457200" lvl="1" indent="0">
              <a:buNone/>
            </a:pPr>
            <a:r>
              <a:rPr lang="en-US" sz="1200" dirty="0"/>
              <a:t>In [5]: </a:t>
            </a:r>
            <a:r>
              <a:rPr lang="en-US" sz="1200" dirty="0" err="1"/>
              <a:t>myDiskObj.dss</a:t>
            </a:r>
            <a:endParaRPr lang="en-US" sz="1200" dirty="0"/>
          </a:p>
          <a:p>
            <a:pPr marL="457200" lvl="1" indent="0">
              <a:buNone/>
            </a:pPr>
            <a:r>
              <a:rPr lang="en-US" sz="1200" dirty="0" err="1"/>
              <a:t>myDiskObj.dssnamespaceguid</a:t>
            </a:r>
            <a:r>
              <a:rPr lang="en-US" sz="1200" dirty="0"/>
              <a:t>  </a:t>
            </a:r>
            <a:r>
              <a:rPr lang="en-US" sz="1200" dirty="0" err="1" smtClean="0"/>
              <a:t>myDiskObj.dsspolicyguid</a:t>
            </a:r>
            <a:endParaRPr lang="en-US" sz="1200" dirty="0" smtClean="0"/>
          </a:p>
          <a:p>
            <a:r>
              <a:rPr lang="en-US" sz="1200" b="0" dirty="0" smtClean="0"/>
              <a:t>API exists on all nodes regardless of role, though not all commands can be run on every node.</a:t>
            </a:r>
          </a:p>
          <a:p>
            <a:r>
              <a:rPr lang="en-US" sz="1200" b="0" dirty="0" smtClean="0"/>
              <a:t>Not all functions are related to this product.</a:t>
            </a:r>
            <a:endParaRPr lang="en-US" sz="1200" b="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72</a:t>
            </a:fld>
            <a:endParaRPr lang="en-US" dirty="0"/>
          </a:p>
        </p:txBody>
      </p:sp>
    </p:spTree>
    <p:extLst>
      <p:ext uri="{BB962C8B-B14F-4D97-AF65-F5344CB8AC3E}">
        <p14:creationId xmlns:p14="http://schemas.microsoft.com/office/powerpoint/2010/main" val="1707083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Qshell</a:t>
            </a:r>
            <a:endParaRPr lang="en-US" dirty="0"/>
          </a:p>
        </p:txBody>
      </p:sp>
      <p:sp>
        <p:nvSpPr>
          <p:cNvPr id="3" name="Content Placeholder 2"/>
          <p:cNvSpPr>
            <a:spLocks noGrp="1"/>
          </p:cNvSpPr>
          <p:nvPr>
            <p:ph idx="1"/>
          </p:nvPr>
        </p:nvSpPr>
        <p:spPr/>
        <p:txBody>
          <a:bodyPr>
            <a:normAutofit/>
          </a:bodyPr>
          <a:lstStyle/>
          <a:p>
            <a:pPr marL="0" indent="0">
              <a:buNone/>
            </a:pPr>
            <a:r>
              <a:rPr lang="en-US" sz="1200" b="0" dirty="0" smtClean="0"/>
              <a:t>Major qshell extensions to be familiar with</a:t>
            </a:r>
          </a:p>
          <a:p>
            <a:r>
              <a:rPr lang="en-US" sz="1200" b="0" dirty="0" err="1" smtClean="0"/>
              <a:t>cloudapi</a:t>
            </a:r>
            <a:r>
              <a:rPr lang="en-US" sz="1200" b="0" dirty="0" smtClean="0"/>
              <a:t> – Allows interaction with an instance of the DRPDB</a:t>
            </a:r>
            <a:endParaRPr lang="en-US" sz="1200" b="0" dirty="0"/>
          </a:p>
          <a:p>
            <a:r>
              <a:rPr lang="en-US" sz="1200" b="0" dirty="0" err="1" smtClean="0"/>
              <a:t>q.dss</a:t>
            </a:r>
            <a:r>
              <a:rPr lang="en-US" sz="1200" b="0" dirty="0" smtClean="0"/>
              <a:t>. – Interaction with and management of DSS components</a:t>
            </a:r>
            <a:endParaRPr lang="en-US" sz="1200" b="0" dirty="0"/>
          </a:p>
          <a:p>
            <a:r>
              <a:rPr lang="en-US" sz="1200" b="0" dirty="0" err="1" smtClean="0"/>
              <a:t>q.manage</a:t>
            </a:r>
            <a:r>
              <a:rPr lang="en-US" sz="1200" b="0" dirty="0" smtClean="0"/>
              <a:t>. – Interaction with non DSS services.  </a:t>
            </a:r>
            <a:r>
              <a:rPr lang="en-US" sz="1200" b="0" dirty="0" err="1" smtClean="0"/>
              <a:t>Arakoon</a:t>
            </a:r>
            <a:r>
              <a:rPr lang="en-US" sz="1200" b="0" dirty="0" smtClean="0"/>
              <a:t>, Application Server</a:t>
            </a:r>
            <a:endParaRPr lang="en-US" sz="1200" b="0" dirty="0"/>
          </a:p>
          <a:p>
            <a:r>
              <a:rPr lang="en-US" sz="1200" b="0" dirty="0" err="1" smtClean="0"/>
              <a:t>q.qp</a:t>
            </a:r>
            <a:r>
              <a:rPr lang="en-US" sz="1200" b="0" dirty="0" smtClean="0"/>
              <a:t> – Extension to list installed </a:t>
            </a:r>
            <a:r>
              <a:rPr lang="en-US" sz="1200" b="0" dirty="0" err="1" smtClean="0"/>
              <a:t>qpackages</a:t>
            </a:r>
            <a:r>
              <a:rPr lang="en-US" sz="1200" b="0" dirty="0" smtClean="0"/>
              <a:t>, manually update new </a:t>
            </a:r>
            <a:r>
              <a:rPr lang="en-US" sz="1200" b="0" dirty="0" err="1" smtClean="0"/>
              <a:t>qpackages</a:t>
            </a:r>
            <a:endParaRPr lang="en-US" sz="1200" b="0" dirty="0"/>
          </a:p>
          <a:p>
            <a:r>
              <a:rPr lang="en-US" sz="1200" b="0" dirty="0" err="1" smtClean="0"/>
              <a:t>i.qp</a:t>
            </a:r>
            <a:r>
              <a:rPr lang="en-US" sz="1200" b="0" dirty="0" smtClean="0"/>
              <a:t> – Updating </a:t>
            </a:r>
            <a:r>
              <a:rPr lang="en-US" sz="1200" b="0" dirty="0" err="1" smtClean="0"/>
              <a:t>qpackages</a:t>
            </a:r>
            <a:r>
              <a:rPr lang="en-US" sz="1200" b="0" dirty="0" smtClean="0"/>
              <a:t> metadata on individual nodes.</a:t>
            </a:r>
            <a:endParaRPr lang="en-US" sz="1200" b="0" dirty="0"/>
          </a:p>
          <a:p>
            <a:r>
              <a:rPr lang="en-US" sz="1200" b="0" dirty="0" err="1" smtClean="0"/>
              <a:t>q.cluster</a:t>
            </a:r>
            <a:r>
              <a:rPr lang="en-US" sz="1200" b="0" dirty="0" smtClean="0"/>
              <a:t>.  - Creates “clusters” of servers for doing manipulation</a:t>
            </a:r>
            <a:endParaRPr lang="en-US" sz="1200" b="0" dirty="0"/>
          </a:p>
          <a:p>
            <a:r>
              <a:rPr lang="en-US" sz="1200" b="0" dirty="0" err="1" smtClean="0"/>
              <a:t>q.drp</a:t>
            </a:r>
            <a:r>
              <a:rPr lang="en-US" sz="1200" b="0" dirty="0" smtClean="0"/>
              <a:t> – Extension to save objects back into the DRPDB</a:t>
            </a:r>
            <a:endParaRPr lang="en-US" sz="1200" b="0" dirty="0"/>
          </a:p>
          <a:p>
            <a:r>
              <a:rPr lang="en-US" sz="1200" b="0" dirty="0" err="1" smtClean="0"/>
              <a:t>q.cmdtools</a:t>
            </a:r>
            <a:r>
              <a:rPr lang="en-US" sz="1200" b="0" dirty="0" smtClean="0"/>
              <a:t> – Interaction with many </a:t>
            </a:r>
            <a:r>
              <a:rPr lang="en-US" sz="1200" b="0" dirty="0" err="1" smtClean="0"/>
              <a:t>linux</a:t>
            </a:r>
            <a:r>
              <a:rPr lang="en-US" sz="1200" b="0" dirty="0" smtClean="0"/>
              <a:t> tools (parted, </a:t>
            </a:r>
            <a:r>
              <a:rPr lang="en-US" sz="1200" b="0" dirty="0" err="1" smtClean="0"/>
              <a:t>smartctl</a:t>
            </a:r>
            <a:r>
              <a:rPr lang="en-US" sz="1200" b="0" dirty="0" smtClean="0"/>
              <a:t>, etc…)</a:t>
            </a:r>
          </a:p>
          <a:p>
            <a:pPr marL="0" indent="0">
              <a:buNone/>
            </a:pPr>
            <a:endParaRPr lang="en-US" sz="1200" b="0" dirty="0" smtClean="0"/>
          </a:p>
          <a:p>
            <a:pPr marL="0" indent="0">
              <a:buNone/>
            </a:pPr>
            <a:r>
              <a:rPr lang="en-US" sz="1200" b="0" dirty="0" smtClean="0"/>
              <a:t>Scripting</a:t>
            </a:r>
          </a:p>
          <a:p>
            <a:r>
              <a:rPr lang="en-US" sz="1200" b="0" dirty="0" smtClean="0"/>
              <a:t>The qshell binary allows you to pass a file with qshell extensions contained within to script multiple calls within the qshell.   /opt/qbase3/qshell –</a:t>
            </a:r>
            <a:r>
              <a:rPr lang="en-US" sz="1200" b="0" dirty="0"/>
              <a:t>f</a:t>
            </a:r>
            <a:r>
              <a:rPr lang="en-US" sz="1200" b="0" dirty="0" smtClean="0"/>
              <a:t> &lt;script file&gt;</a:t>
            </a:r>
            <a:endParaRPr lang="en-US" sz="1200" b="0" dirty="0"/>
          </a:p>
          <a:p>
            <a:r>
              <a:rPr lang="en-US" sz="1200" b="0" dirty="0" smtClean="0"/>
              <a:t>The qshell also allows you to pass a qshell command directly from the bash CLI. </a:t>
            </a:r>
            <a:r>
              <a:rPr lang="en-US" sz="1200" b="0" dirty="0">
                <a:solidFill>
                  <a:prstClr val="black"/>
                </a:solidFill>
              </a:rPr>
              <a:t>/opt/qbase3/qshell </a:t>
            </a:r>
            <a:r>
              <a:rPr lang="en-US" sz="1200" b="0" dirty="0" smtClean="0">
                <a:solidFill>
                  <a:prstClr val="black"/>
                </a:solidFill>
              </a:rPr>
              <a:t>–c “&lt;command&gt;”</a:t>
            </a:r>
            <a:endParaRPr lang="en-US" sz="1200" b="0" dirty="0" smtClean="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73</a:t>
            </a:fld>
            <a:endParaRPr lang="en-US" dirty="0"/>
          </a:p>
        </p:txBody>
      </p:sp>
    </p:spTree>
    <p:extLst>
      <p:ext uri="{BB962C8B-B14F-4D97-AF65-F5344CB8AC3E}">
        <p14:creationId xmlns:p14="http://schemas.microsoft.com/office/powerpoint/2010/main" val="23291299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r>
              <a:rPr lang="en-US" sz="1200" b="0" dirty="0" smtClean="0"/>
              <a:t>UI</a:t>
            </a:r>
          </a:p>
          <a:p>
            <a:pPr lvl="1"/>
            <a:r>
              <a:rPr lang="en-US" sz="1200" dirty="0" smtClean="0"/>
              <a:t>Dashboard: Disk safety, Latest events, Capacity</a:t>
            </a:r>
          </a:p>
          <a:p>
            <a:pPr lvl="1"/>
            <a:r>
              <a:rPr lang="en-US" sz="1200" dirty="0" smtClean="0"/>
              <a:t>Logging: Jobs, Events, Application policies</a:t>
            </a:r>
          </a:p>
          <a:p>
            <a:pPr lvl="1"/>
            <a:r>
              <a:rPr lang="en-US" sz="1200" dirty="0" smtClean="0"/>
              <a:t>Per node: CPU / </a:t>
            </a:r>
            <a:r>
              <a:rPr lang="en-US" sz="1200" dirty="0" err="1" smtClean="0"/>
              <a:t>Mem</a:t>
            </a:r>
            <a:r>
              <a:rPr lang="en-US" sz="1200" dirty="0" smtClean="0"/>
              <a:t> / Net monitoring</a:t>
            </a:r>
          </a:p>
          <a:p>
            <a:pPr lvl="1"/>
            <a:r>
              <a:rPr lang="en-US" sz="1200" dirty="0" smtClean="0"/>
              <a:t>Per disk: SMART monitoring</a:t>
            </a:r>
          </a:p>
          <a:p>
            <a:pPr lvl="1"/>
            <a:r>
              <a:rPr lang="en-US" sz="1200" dirty="0" smtClean="0"/>
              <a:t>Analytics server: Statistical monitoring (if installed)</a:t>
            </a:r>
          </a:p>
          <a:p>
            <a:pPr marL="57150" indent="0">
              <a:buNone/>
            </a:pPr>
            <a:endParaRPr lang="en-US" sz="1200" b="0" dirty="0" smtClean="0"/>
          </a:p>
          <a:p>
            <a:r>
              <a:rPr lang="en-US" sz="1200" b="0" dirty="0" smtClean="0"/>
              <a:t>Qshell</a:t>
            </a:r>
          </a:p>
          <a:p>
            <a:pPr lvl="1"/>
            <a:r>
              <a:rPr lang="en-US" sz="1200" dirty="0" err="1"/>
              <a:t>q</a:t>
            </a:r>
            <a:r>
              <a:rPr lang="en-US" sz="1200" dirty="0" err="1" smtClean="0"/>
              <a:t>.dss.manage.monitorStoragePool</a:t>
            </a:r>
            <a:r>
              <a:rPr lang="en-US" sz="1200" dirty="0" smtClean="0"/>
              <a:t>() – DSS statistics for all namespaces</a:t>
            </a:r>
          </a:p>
          <a:p>
            <a:pPr lvl="1"/>
            <a:r>
              <a:rPr lang="en-US" sz="1200" dirty="0" err="1" smtClean="0"/>
              <a:t>q.dss.manage.monitorNamespace</a:t>
            </a:r>
            <a:r>
              <a:rPr lang="en-US" sz="1200" dirty="0" smtClean="0"/>
              <a:t>() – DSS statistics for individual namespaces</a:t>
            </a: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74</a:t>
            </a:fld>
            <a:endParaRPr lang="en-US" dirty="0"/>
          </a:p>
        </p:txBody>
      </p:sp>
    </p:spTree>
    <p:extLst>
      <p:ext uri="{BB962C8B-B14F-4D97-AF65-F5344CB8AC3E}">
        <p14:creationId xmlns:p14="http://schemas.microsoft.com/office/powerpoint/2010/main" val="1513000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a:t>
            </a:r>
            <a:endParaRPr lang="en-US" dirty="0"/>
          </a:p>
        </p:txBody>
      </p:sp>
      <p:sp>
        <p:nvSpPr>
          <p:cNvPr id="3" name="Content Placeholder 2"/>
          <p:cNvSpPr>
            <a:spLocks noGrp="1"/>
          </p:cNvSpPr>
          <p:nvPr>
            <p:ph idx="1"/>
          </p:nvPr>
        </p:nvSpPr>
        <p:spPr/>
        <p:txBody>
          <a:bodyPr>
            <a:normAutofit/>
          </a:bodyPr>
          <a:lstStyle/>
          <a:p>
            <a:pPr marL="0" indent="0">
              <a:buNone/>
            </a:pPr>
            <a:r>
              <a:rPr lang="en-US" sz="1200" b="0" dirty="0" smtClean="0"/>
              <a:t>Logging</a:t>
            </a:r>
          </a:p>
          <a:p>
            <a:r>
              <a:rPr lang="en-US" sz="1200" b="0" dirty="0" smtClean="0"/>
              <a:t>/</a:t>
            </a:r>
            <a:r>
              <a:rPr lang="en-US" sz="1200" b="0" dirty="0" err="1" smtClean="0"/>
              <a:t>var</a:t>
            </a:r>
            <a:r>
              <a:rPr lang="en-US" sz="1200" b="0" dirty="0" smtClean="0"/>
              <a:t>/log – System / OS level logging</a:t>
            </a:r>
          </a:p>
          <a:p>
            <a:r>
              <a:rPr lang="en-US" sz="1200" b="0" dirty="0" smtClean="0"/>
              <a:t>/</a:t>
            </a:r>
            <a:r>
              <a:rPr lang="en-US" sz="1200" b="0" dirty="0" err="1" smtClean="0"/>
              <a:t>var</a:t>
            </a:r>
            <a:r>
              <a:rPr lang="en-US" sz="1200" b="0" dirty="0" smtClean="0"/>
              <a:t>/crash – Core dumps</a:t>
            </a:r>
          </a:p>
          <a:p>
            <a:r>
              <a:rPr lang="en-US" sz="1200" b="0" dirty="0" smtClean="0"/>
              <a:t>/opt/qbase3/</a:t>
            </a:r>
            <a:r>
              <a:rPr lang="en-US" sz="1200" b="0" dirty="0" err="1" smtClean="0"/>
              <a:t>var</a:t>
            </a:r>
            <a:r>
              <a:rPr lang="en-US" sz="1200" b="0" dirty="0" smtClean="0"/>
              <a:t>/log/ </a:t>
            </a:r>
            <a:r>
              <a:rPr lang="en-US" sz="1200" b="0" dirty="0"/>
              <a:t>– </a:t>
            </a:r>
            <a:r>
              <a:rPr lang="en-US" sz="1200" b="0" dirty="0" smtClean="0"/>
              <a:t>AmpliStor logging</a:t>
            </a:r>
          </a:p>
          <a:p>
            <a:pPr marL="0" indent="0">
              <a:buNone/>
            </a:pPr>
            <a:endParaRPr lang="en-US" sz="1200" b="0" dirty="0" smtClean="0"/>
          </a:p>
          <a:p>
            <a:pPr marL="0" indent="0">
              <a:buNone/>
            </a:pPr>
            <a:r>
              <a:rPr lang="en-US" sz="1200" b="0" dirty="0" err="1" smtClean="0"/>
              <a:t>Amplistor</a:t>
            </a:r>
            <a:r>
              <a:rPr lang="en-US" sz="1200" b="0" dirty="0" smtClean="0"/>
              <a:t> logging examples</a:t>
            </a:r>
          </a:p>
          <a:p>
            <a:r>
              <a:rPr lang="en-US" sz="1200" b="0" dirty="0" smtClean="0"/>
              <a:t>/opt/qbase3/</a:t>
            </a:r>
            <a:r>
              <a:rPr lang="en-US" sz="1200" b="0" dirty="0" err="1" smtClean="0"/>
              <a:t>var</a:t>
            </a:r>
            <a:r>
              <a:rPr lang="en-US" sz="1200" b="0" dirty="0" smtClean="0"/>
              <a:t>/log/</a:t>
            </a:r>
            <a:r>
              <a:rPr lang="en-US" sz="1200" b="0" dirty="0" err="1" smtClean="0"/>
              <a:t>dss</a:t>
            </a:r>
            <a:r>
              <a:rPr lang="en-US" sz="1200" b="0" dirty="0" smtClean="0"/>
              <a:t> – All </a:t>
            </a:r>
            <a:r>
              <a:rPr lang="en-US" sz="1200" b="0" dirty="0" err="1" smtClean="0"/>
              <a:t>clientdaemon</a:t>
            </a:r>
            <a:r>
              <a:rPr lang="en-US" sz="1200" b="0" dirty="0" smtClean="0"/>
              <a:t>, </a:t>
            </a:r>
            <a:r>
              <a:rPr lang="en-US" sz="1200" b="0" dirty="0" err="1" smtClean="0"/>
              <a:t>cachedaemon</a:t>
            </a:r>
            <a:r>
              <a:rPr lang="en-US" sz="1200" b="0" dirty="0" smtClean="0"/>
              <a:t>, </a:t>
            </a:r>
            <a:r>
              <a:rPr lang="en-US" sz="1200" b="0" dirty="0" err="1" smtClean="0"/>
              <a:t>storagedaemon</a:t>
            </a:r>
            <a:r>
              <a:rPr lang="en-US" sz="1200" b="0" dirty="0" smtClean="0"/>
              <a:t>, </a:t>
            </a:r>
            <a:r>
              <a:rPr lang="en-US" sz="1200" b="0" dirty="0" err="1" smtClean="0"/>
              <a:t>maintenanceagents</a:t>
            </a:r>
            <a:endParaRPr lang="en-US" sz="1200" b="0" dirty="0" smtClean="0"/>
          </a:p>
          <a:p>
            <a:r>
              <a:rPr lang="en-US" sz="1200" b="0" dirty="0" smtClean="0"/>
              <a:t>/opt/qbase3/</a:t>
            </a:r>
            <a:r>
              <a:rPr lang="en-US" sz="1200" b="0" dirty="0" err="1" smtClean="0"/>
              <a:t>var</a:t>
            </a:r>
            <a:r>
              <a:rPr lang="en-US" sz="1200" b="0" dirty="0" smtClean="0"/>
              <a:t>/log/</a:t>
            </a:r>
            <a:r>
              <a:rPr lang="en-US" sz="1200" b="0" dirty="0" err="1" smtClean="0"/>
              <a:t>arakoon</a:t>
            </a:r>
            <a:r>
              <a:rPr lang="en-US" sz="1200" b="0" dirty="0" smtClean="0"/>
              <a:t> – </a:t>
            </a:r>
            <a:r>
              <a:rPr lang="en-US" sz="1200" b="0" dirty="0" err="1" smtClean="0"/>
              <a:t>Arakoon</a:t>
            </a:r>
            <a:r>
              <a:rPr lang="en-US" sz="1200" b="0" dirty="0" smtClean="0"/>
              <a:t> logging</a:t>
            </a:r>
          </a:p>
          <a:p>
            <a:r>
              <a:rPr lang="en-US" sz="1200" b="0" dirty="0" smtClean="0"/>
              <a:t>/opt/qbase3/</a:t>
            </a:r>
            <a:r>
              <a:rPr lang="en-US" sz="1200" b="0" dirty="0" err="1" smtClean="0"/>
              <a:t>var</a:t>
            </a:r>
            <a:r>
              <a:rPr lang="en-US" sz="1200" b="0" dirty="0" smtClean="0"/>
              <a:t>/log/</a:t>
            </a:r>
            <a:r>
              <a:rPr lang="en-US" sz="1200" b="0" dirty="0" err="1" smtClean="0"/>
              <a:t>postgres</a:t>
            </a:r>
            <a:endParaRPr lang="en-US" sz="1200" b="0" dirty="0" smtClean="0"/>
          </a:p>
          <a:p>
            <a:r>
              <a:rPr lang="en-US" sz="1200" b="0" dirty="0" smtClean="0"/>
              <a:t>/opt/qbase3/</a:t>
            </a:r>
            <a:r>
              <a:rPr lang="en-US" sz="1200" b="0" dirty="0" err="1" smtClean="0"/>
              <a:t>var</a:t>
            </a:r>
            <a:r>
              <a:rPr lang="en-US" sz="1200" b="0" dirty="0" smtClean="0"/>
              <a:t>/log/apache </a:t>
            </a:r>
            <a:endParaRPr lang="en-US" sz="1200" b="0" dirty="0"/>
          </a:p>
          <a:p>
            <a:pPr marL="0" indent="0">
              <a:buNone/>
            </a:pPr>
            <a:endParaRPr lang="en-US" sz="1200" b="0" dirty="0" smtClean="0"/>
          </a:p>
          <a:p>
            <a:pPr marL="0" indent="0">
              <a:buNone/>
            </a:pPr>
            <a:r>
              <a:rPr lang="en-US" sz="1200" b="0" dirty="0" smtClean="0"/>
              <a:t>GDB - Not installed by default, but can be installed with </a:t>
            </a:r>
            <a:r>
              <a:rPr lang="en-US" sz="1200" b="0" dirty="0" err="1" smtClean="0"/>
              <a:t>qpackages</a:t>
            </a:r>
            <a:r>
              <a:rPr lang="en-US" sz="1200" b="0" dirty="0" smtClean="0"/>
              <a:t>.</a:t>
            </a:r>
          </a:p>
          <a:p>
            <a:pPr marL="0" indent="0">
              <a:buNone/>
            </a:pPr>
            <a:endParaRPr lang="en-US" sz="1200" b="0" dirty="0"/>
          </a:p>
          <a:p>
            <a:endParaRPr lang="en-US" sz="1200" b="0" dirty="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75</a:t>
            </a:fld>
            <a:endParaRPr lang="en-US" dirty="0"/>
          </a:p>
        </p:txBody>
      </p:sp>
    </p:spTree>
    <p:extLst>
      <p:ext uri="{BB962C8B-B14F-4D97-AF65-F5344CB8AC3E}">
        <p14:creationId xmlns:p14="http://schemas.microsoft.com/office/powerpoint/2010/main" val="33583886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normAutofit/>
          </a:bodyPr>
          <a:lstStyle/>
          <a:p>
            <a:pPr marL="0" indent="0">
              <a:buNone/>
            </a:pPr>
            <a:r>
              <a:rPr lang="en-US" sz="1200" b="0" dirty="0" smtClean="0"/>
              <a:t>Client daemons</a:t>
            </a:r>
          </a:p>
          <a:p>
            <a:r>
              <a:rPr lang="en-US" sz="1200" b="0" dirty="0" smtClean="0"/>
              <a:t>Configuration: </a:t>
            </a:r>
            <a:r>
              <a:rPr lang="en-US" sz="1200" b="0" dirty="0">
                <a:latin typeface="Courier New" pitchFamily="49" charset="0"/>
                <a:cs typeface="Courier New" pitchFamily="49" charset="0"/>
              </a:rPr>
              <a:t>/opt/qbase3/</a:t>
            </a:r>
            <a:r>
              <a:rPr lang="en-US" sz="1200" b="0" dirty="0" err="1">
                <a:latin typeface="Courier New" pitchFamily="49" charset="0"/>
                <a:cs typeface="Courier New" pitchFamily="49" charset="0"/>
              </a:rPr>
              <a:t>cfg</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dss</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clientdaemons</a:t>
            </a:r>
            <a:r>
              <a:rPr lang="en-US" sz="1200" b="0" dirty="0">
                <a:latin typeface="Courier New" pitchFamily="49" charset="0"/>
                <a:cs typeface="Courier New" pitchFamily="49" charset="0"/>
              </a:rPr>
              <a:t>/</a:t>
            </a:r>
            <a:endParaRPr lang="en-US" sz="1200" b="0" dirty="0"/>
          </a:p>
          <a:p>
            <a:r>
              <a:rPr lang="en-US" sz="1200" b="0" dirty="0" smtClean="0"/>
              <a:t>Log:  </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var</a:t>
            </a:r>
            <a:r>
              <a:rPr lang="en-US" sz="1200" b="0" dirty="0" smtClean="0">
                <a:latin typeface="Courier New" pitchFamily="49" charset="0"/>
                <a:cs typeface="Courier New" pitchFamily="49" charset="0"/>
              </a:rPr>
              <a:t>/log/</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clientdaemons</a:t>
            </a:r>
            <a:r>
              <a:rPr lang="en-US" sz="1200" b="0" dirty="0" smtClean="0">
                <a:latin typeface="Courier New" pitchFamily="49" charset="0"/>
                <a:cs typeface="Courier New" pitchFamily="49" charset="0"/>
              </a:rPr>
              <a:t>/</a:t>
            </a:r>
            <a:endParaRPr lang="en-US" sz="1200" b="0" dirty="0" smtClean="0"/>
          </a:p>
          <a:p>
            <a:r>
              <a:rPr lang="en-US" sz="1200" b="0" dirty="0"/>
              <a:t>Process </a:t>
            </a:r>
            <a:r>
              <a:rPr lang="en-US" sz="1200" b="0" dirty="0" smtClean="0"/>
              <a:t>example:  </a:t>
            </a:r>
            <a:r>
              <a:rPr lang="en-US" sz="1200" b="0" dirty="0" smtClean="0">
                <a:latin typeface="Courier New" pitchFamily="49" charset="0"/>
                <a:cs typeface="Courier New" pitchFamily="49" charset="0"/>
              </a:rPr>
              <a:t>/</a:t>
            </a:r>
            <a:r>
              <a:rPr lang="en-US" sz="1200" b="0" dirty="0">
                <a:latin typeface="Courier New" pitchFamily="49" charset="0"/>
                <a:cs typeface="Courier New" pitchFamily="49" charset="0"/>
              </a:rPr>
              <a:t>opt/qbase3/bin/</a:t>
            </a:r>
            <a:r>
              <a:rPr lang="en-US" sz="1200" b="0" dirty="0" err="1">
                <a:latin typeface="Courier New" pitchFamily="49" charset="0"/>
                <a:cs typeface="Courier New" pitchFamily="49" charset="0"/>
              </a:rPr>
              <a:t>dss</a:t>
            </a:r>
            <a:r>
              <a:rPr lang="en-US" sz="1200" b="0" dirty="0">
                <a:latin typeface="Courier New" pitchFamily="49" charset="0"/>
                <a:cs typeface="Courier New" pitchFamily="49" charset="0"/>
              </a:rPr>
              <a:t> -d --</a:t>
            </a:r>
            <a:r>
              <a:rPr lang="en-US" sz="1200" b="0" dirty="0" err="1">
                <a:latin typeface="Courier New" pitchFamily="49" charset="0"/>
                <a:cs typeface="Courier New" pitchFamily="49" charset="0"/>
              </a:rPr>
              <a:t>clientdaemon</a:t>
            </a:r>
            <a:r>
              <a:rPr lang="en-US" sz="1200" b="0" dirty="0">
                <a:latin typeface="Courier New" pitchFamily="49" charset="0"/>
                <a:cs typeface="Courier New" pitchFamily="49" charset="0"/>
              </a:rPr>
              <a:t> /</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cfg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clientdaemons</a:t>
            </a:r>
            <a:r>
              <a:rPr lang="en-US" sz="1200" b="0" dirty="0" smtClean="0">
                <a:latin typeface="Courier New" pitchFamily="49" charset="0"/>
                <a:cs typeface="Courier New" pitchFamily="49" charset="0"/>
              </a:rPr>
              <a:t>/2fa78455-0b15-4b12-bbfe-690ef0eb3929.cfg</a:t>
            </a:r>
          </a:p>
          <a:p>
            <a:pPr marL="0" indent="0">
              <a:buNone/>
            </a:pPr>
            <a:endParaRPr lang="en-US" sz="1200" b="0" dirty="0" smtClean="0"/>
          </a:p>
          <a:p>
            <a:pPr marL="0" indent="0">
              <a:buNone/>
            </a:pPr>
            <a:r>
              <a:rPr lang="en-US" sz="1200" b="0" dirty="0" smtClean="0"/>
              <a:t>Storage daemons</a:t>
            </a:r>
            <a:endParaRPr lang="en-US" sz="1200" b="0" dirty="0"/>
          </a:p>
          <a:p>
            <a:r>
              <a:rPr lang="en-US" sz="1200" b="0" dirty="0"/>
              <a:t>Configuration: </a:t>
            </a:r>
            <a:r>
              <a:rPr lang="en-US" sz="1200" b="0" dirty="0">
                <a:latin typeface="Courier New" pitchFamily="49" charset="0"/>
                <a:cs typeface="Courier New" pitchFamily="49" charset="0"/>
              </a:rPr>
              <a:t>/</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cfg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storagedaemons</a:t>
            </a:r>
            <a:r>
              <a:rPr lang="en-US" sz="1200" b="0" dirty="0">
                <a:latin typeface="Courier New" pitchFamily="49" charset="0"/>
                <a:cs typeface="Courier New" pitchFamily="49" charset="0"/>
              </a:rPr>
              <a:t>/</a:t>
            </a:r>
            <a:endParaRPr lang="en-US" sz="1200" b="0" dirty="0"/>
          </a:p>
          <a:p>
            <a:r>
              <a:rPr lang="en-US" sz="1200" b="0" dirty="0"/>
              <a:t>Log:  </a:t>
            </a:r>
            <a:r>
              <a:rPr lang="en-US" sz="1200" b="0" dirty="0">
                <a:latin typeface="Courier New" pitchFamily="49" charset="0"/>
                <a:cs typeface="Courier New" pitchFamily="49" charset="0"/>
              </a:rPr>
              <a:t>/</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var</a:t>
            </a:r>
            <a:r>
              <a:rPr lang="en-US" sz="1200" b="0" dirty="0" smtClean="0">
                <a:latin typeface="Courier New" pitchFamily="49" charset="0"/>
                <a:cs typeface="Courier New" pitchFamily="49" charset="0"/>
              </a:rPr>
              <a:t>/log/</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storagedaemons</a:t>
            </a:r>
            <a:r>
              <a:rPr lang="en-US" sz="1200" b="0" dirty="0">
                <a:latin typeface="Courier New" pitchFamily="49" charset="0"/>
                <a:cs typeface="Courier New" pitchFamily="49" charset="0"/>
              </a:rPr>
              <a:t>/</a:t>
            </a:r>
            <a:endParaRPr lang="en-US" sz="1200" b="0" dirty="0"/>
          </a:p>
          <a:p>
            <a:r>
              <a:rPr lang="en-US" sz="1200" b="0" dirty="0"/>
              <a:t>Process example:  </a:t>
            </a:r>
            <a:r>
              <a:rPr lang="en-US" sz="1200" b="0" dirty="0">
                <a:latin typeface="Courier New" pitchFamily="49" charset="0"/>
                <a:cs typeface="Courier New" pitchFamily="49" charset="0"/>
              </a:rPr>
              <a:t>/opt/qbase3/bin/</a:t>
            </a:r>
            <a:r>
              <a:rPr lang="en-US" sz="1200" b="0" dirty="0" err="1">
                <a:latin typeface="Courier New" pitchFamily="49" charset="0"/>
                <a:cs typeface="Courier New" pitchFamily="49" charset="0"/>
              </a:rPr>
              <a:t>dss</a:t>
            </a:r>
            <a:r>
              <a:rPr lang="en-US" sz="1200" b="0" dirty="0">
                <a:latin typeface="Courier New" pitchFamily="49" charset="0"/>
                <a:cs typeface="Courier New" pitchFamily="49" charset="0"/>
              </a:rPr>
              <a:t> -d --</a:t>
            </a:r>
            <a:r>
              <a:rPr lang="en-US" sz="1200" b="0" dirty="0" err="1">
                <a:latin typeface="Courier New" pitchFamily="49" charset="0"/>
                <a:cs typeface="Courier New" pitchFamily="49" charset="0"/>
              </a:rPr>
              <a:t>storagedaemon</a:t>
            </a:r>
            <a:r>
              <a:rPr lang="en-US" sz="1200" b="0" dirty="0">
                <a:latin typeface="Courier New" pitchFamily="49" charset="0"/>
                <a:cs typeface="Courier New" pitchFamily="49" charset="0"/>
              </a:rPr>
              <a:t> /</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cfg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storagedaemons</a:t>
            </a:r>
            <a:r>
              <a:rPr lang="en-US" sz="1200" b="0" dirty="0" smtClean="0">
                <a:latin typeface="Courier New" pitchFamily="49" charset="0"/>
                <a:cs typeface="Courier New" pitchFamily="49" charset="0"/>
              </a:rPr>
              <a:t>/d35ac9f7-2ad1-4236-94db-44b8e72010b6.cfg</a:t>
            </a:r>
            <a:endParaRPr lang="en-US" sz="1200" b="0" dirty="0">
              <a:latin typeface="Courier New" pitchFamily="49" charset="0"/>
              <a:cs typeface="Courier New" pitchFamily="49" charset="0"/>
            </a:endParaRPr>
          </a:p>
          <a:p>
            <a:pPr marL="0" indent="0">
              <a:buNone/>
            </a:pPr>
            <a:endParaRPr lang="en-US" sz="1200" b="0" dirty="0"/>
          </a:p>
          <a:p>
            <a:pPr marL="0" indent="0">
              <a:buNone/>
            </a:pPr>
            <a:r>
              <a:rPr lang="en-US" sz="1200" b="0" dirty="0" smtClean="0"/>
              <a:t>Maintenance Agents</a:t>
            </a:r>
            <a:endParaRPr lang="en-US" sz="1200" b="0" dirty="0"/>
          </a:p>
          <a:p>
            <a:r>
              <a:rPr lang="en-US" sz="1200" b="0" dirty="0"/>
              <a:t>Configuration: </a:t>
            </a:r>
            <a:r>
              <a:rPr lang="en-US" sz="1200" b="0" dirty="0">
                <a:latin typeface="Courier New" pitchFamily="49" charset="0"/>
                <a:cs typeface="Courier New" pitchFamily="49" charset="0"/>
              </a:rPr>
              <a:t>/</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cfg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maintenanceagents</a:t>
            </a:r>
            <a:r>
              <a:rPr lang="en-US" sz="1200" b="0" dirty="0" smtClean="0">
                <a:latin typeface="Courier New" pitchFamily="49" charset="0"/>
                <a:cs typeface="Courier New" pitchFamily="49" charset="0"/>
              </a:rPr>
              <a:t>/</a:t>
            </a:r>
            <a:endParaRPr lang="en-US" sz="1200" b="0" dirty="0"/>
          </a:p>
          <a:p>
            <a:r>
              <a:rPr lang="en-US" sz="1200" b="0" dirty="0"/>
              <a:t>Log:  </a:t>
            </a:r>
            <a:r>
              <a:rPr lang="en-US" sz="1200" b="0" dirty="0">
                <a:latin typeface="Courier New" pitchFamily="49" charset="0"/>
                <a:cs typeface="Courier New" pitchFamily="49" charset="0"/>
              </a:rPr>
              <a:t>/</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var</a:t>
            </a:r>
            <a:r>
              <a:rPr lang="en-US" sz="1200" b="0" dirty="0" smtClean="0">
                <a:latin typeface="Courier New" pitchFamily="49" charset="0"/>
                <a:cs typeface="Courier New" pitchFamily="49" charset="0"/>
              </a:rPr>
              <a:t>/log/</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maintenanceagents</a:t>
            </a:r>
            <a:r>
              <a:rPr lang="en-US" sz="1200" b="0" dirty="0" smtClean="0">
                <a:latin typeface="Courier New" pitchFamily="49" charset="0"/>
                <a:cs typeface="Courier New" pitchFamily="49" charset="0"/>
              </a:rPr>
              <a:t>/</a:t>
            </a:r>
            <a:endParaRPr lang="en-US" sz="1200" b="0" dirty="0"/>
          </a:p>
          <a:p>
            <a:r>
              <a:rPr lang="en-US" sz="1200" b="0" dirty="0"/>
              <a:t>Process example:  </a:t>
            </a:r>
            <a:r>
              <a:rPr lang="en-US" sz="1200" b="0" dirty="0">
                <a:latin typeface="Courier New" pitchFamily="49" charset="0"/>
                <a:cs typeface="Courier New" pitchFamily="49" charset="0"/>
              </a:rPr>
              <a:t>/opt/qbase3/bin/</a:t>
            </a:r>
            <a:r>
              <a:rPr lang="en-US" sz="1200" b="0" dirty="0" err="1">
                <a:latin typeface="Courier New" pitchFamily="49" charset="0"/>
                <a:cs typeface="Courier New" pitchFamily="49" charset="0"/>
              </a:rPr>
              <a:t>dss</a:t>
            </a:r>
            <a:r>
              <a:rPr lang="en-US" sz="1200" b="0" dirty="0">
                <a:latin typeface="Courier New" pitchFamily="49" charset="0"/>
                <a:cs typeface="Courier New" pitchFamily="49" charset="0"/>
              </a:rPr>
              <a:t> -d --</a:t>
            </a:r>
            <a:r>
              <a:rPr lang="en-US" sz="1200" b="0" dirty="0" err="1">
                <a:latin typeface="Courier New" pitchFamily="49" charset="0"/>
                <a:cs typeface="Courier New" pitchFamily="49" charset="0"/>
              </a:rPr>
              <a:t>maintenanceagent</a:t>
            </a:r>
            <a:r>
              <a:rPr lang="en-US" sz="1200" b="0" dirty="0">
                <a:latin typeface="Courier New" pitchFamily="49" charset="0"/>
                <a:cs typeface="Courier New" pitchFamily="49" charset="0"/>
              </a:rPr>
              <a:t> /</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cfg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maintenanceagents</a:t>
            </a:r>
            <a:r>
              <a:rPr lang="en-US" sz="1200" b="0" dirty="0" smtClean="0">
                <a:latin typeface="Courier New" pitchFamily="49" charset="0"/>
                <a:cs typeface="Courier New" pitchFamily="49" charset="0"/>
              </a:rPr>
              <a:t>/d52cde10-ccb0-4c14-81ac-df8e82992c31.cfg</a:t>
            </a:r>
            <a:endParaRPr lang="en-US" sz="1200" b="0" dirty="0">
              <a:latin typeface="Courier New" pitchFamily="49" charset="0"/>
              <a:cs typeface="Courier New" pitchFamily="49" charset="0"/>
            </a:endParaRPr>
          </a:p>
          <a:p>
            <a:endParaRPr lang="en-US" sz="1200" b="0" dirty="0" smtClean="0">
              <a:latin typeface="Courier New" pitchFamily="49" charset="0"/>
              <a:cs typeface="Courier New" pitchFamily="49" charset="0"/>
            </a:endParaRPr>
          </a:p>
          <a:p>
            <a:pPr marL="0" indent="0">
              <a:buNone/>
            </a:pPr>
            <a:endParaRPr lang="en-US" sz="1200" b="0" dirty="0">
              <a:latin typeface="Courier New" pitchFamily="49" charset="0"/>
              <a:cs typeface="Courier New" pitchFamily="49" charset="0"/>
            </a:endParaRPr>
          </a:p>
          <a:p>
            <a:pPr marL="0" indent="0">
              <a:buNone/>
            </a:pPr>
            <a:endParaRPr lang="en-US" sz="1200" b="0" dirty="0" smtClean="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76</a:t>
            </a:fld>
            <a:endParaRPr lang="en-US" dirty="0"/>
          </a:p>
        </p:txBody>
      </p:sp>
    </p:spTree>
    <p:extLst>
      <p:ext uri="{BB962C8B-B14F-4D97-AF65-F5344CB8AC3E}">
        <p14:creationId xmlns:p14="http://schemas.microsoft.com/office/powerpoint/2010/main" val="30908698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normAutofit/>
          </a:bodyPr>
          <a:lstStyle/>
          <a:p>
            <a:pPr marL="0" indent="0">
              <a:buNone/>
            </a:pPr>
            <a:r>
              <a:rPr lang="en-US" sz="1200" b="0" dirty="0" smtClean="0"/>
              <a:t>Cache daemons</a:t>
            </a:r>
          </a:p>
          <a:p>
            <a:r>
              <a:rPr lang="en-US" sz="1200" b="0" dirty="0" smtClean="0"/>
              <a:t>Configuration: </a:t>
            </a:r>
            <a:r>
              <a:rPr lang="en-US" sz="1200" b="0" dirty="0">
                <a:latin typeface="Courier New" pitchFamily="49" charset="0"/>
                <a:cs typeface="Courier New" pitchFamily="49" charset="0"/>
              </a:rPr>
              <a:t>/opt/qbase3/</a:t>
            </a:r>
            <a:r>
              <a:rPr lang="en-US" sz="1200" b="0" dirty="0" err="1">
                <a:latin typeface="Courier New" pitchFamily="49" charset="0"/>
                <a:cs typeface="Courier New" pitchFamily="49" charset="0"/>
              </a:rPr>
              <a:t>cfg</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dss</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cachedaemons</a:t>
            </a:r>
            <a:r>
              <a:rPr lang="en-US" sz="1200" b="0" dirty="0" smtClean="0">
                <a:latin typeface="Courier New" pitchFamily="49" charset="0"/>
                <a:cs typeface="Courier New" pitchFamily="49" charset="0"/>
              </a:rPr>
              <a:t>/</a:t>
            </a:r>
            <a:endParaRPr lang="en-US" sz="1200" b="0" dirty="0"/>
          </a:p>
          <a:p>
            <a:r>
              <a:rPr lang="en-US" sz="1200" b="0" dirty="0" smtClean="0"/>
              <a:t>Log:  </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var</a:t>
            </a:r>
            <a:r>
              <a:rPr lang="en-US" sz="1200" b="0" dirty="0" smtClean="0">
                <a:latin typeface="Courier New" pitchFamily="49" charset="0"/>
                <a:cs typeface="Courier New" pitchFamily="49" charset="0"/>
              </a:rPr>
              <a:t>/log/</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cachedaemons</a:t>
            </a:r>
            <a:r>
              <a:rPr lang="en-US" sz="1200" b="0" dirty="0" smtClean="0">
                <a:latin typeface="Courier New" pitchFamily="49" charset="0"/>
                <a:cs typeface="Courier New" pitchFamily="49" charset="0"/>
              </a:rPr>
              <a:t>/</a:t>
            </a:r>
            <a:endParaRPr lang="en-US" sz="1200" b="0" dirty="0" smtClean="0"/>
          </a:p>
          <a:p>
            <a:r>
              <a:rPr lang="en-US" sz="1200" b="0" dirty="0"/>
              <a:t>Process </a:t>
            </a:r>
            <a:r>
              <a:rPr lang="en-US" sz="1200" b="0" dirty="0" smtClean="0"/>
              <a:t>example:  </a:t>
            </a:r>
            <a:r>
              <a:rPr lang="en-US" sz="1200" b="0" dirty="0">
                <a:latin typeface="Courier New" pitchFamily="49" charset="0"/>
                <a:cs typeface="Courier New" pitchFamily="49" charset="0"/>
              </a:rPr>
              <a:t>/opt/qbase3/bin/</a:t>
            </a:r>
            <a:r>
              <a:rPr lang="en-US" sz="1200" b="0" dirty="0" err="1">
                <a:latin typeface="Courier New" pitchFamily="49" charset="0"/>
                <a:cs typeface="Courier New" pitchFamily="49" charset="0"/>
              </a:rPr>
              <a:t>dsscached</a:t>
            </a:r>
            <a:r>
              <a:rPr lang="en-US" sz="1200" b="0" dirty="0">
                <a:latin typeface="Courier New" pitchFamily="49" charset="0"/>
                <a:cs typeface="Courier New" pitchFamily="49" charset="0"/>
              </a:rPr>
              <a:t> -d /</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cfg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cachedaemons</a:t>
            </a:r>
            <a:r>
              <a:rPr lang="en-US" sz="1200" b="0" dirty="0" smtClean="0">
                <a:latin typeface="Courier New" pitchFamily="49" charset="0"/>
                <a:cs typeface="Courier New" pitchFamily="49" charset="0"/>
              </a:rPr>
              <a:t>/fa1e970e-95cb-4ddf-9380-4d1a17984307.cfg</a:t>
            </a:r>
          </a:p>
          <a:p>
            <a:pPr marL="0" indent="0">
              <a:buNone/>
            </a:pPr>
            <a:endParaRPr lang="en-US" sz="1200" b="0" dirty="0" smtClean="0"/>
          </a:p>
          <a:p>
            <a:pPr marL="0" indent="0">
              <a:buNone/>
            </a:pPr>
            <a:r>
              <a:rPr lang="en-US" sz="1200" b="0" dirty="0" smtClean="0"/>
              <a:t>Monitoring Agent</a:t>
            </a:r>
            <a:endParaRPr lang="en-US" sz="1200" b="0" dirty="0"/>
          </a:p>
          <a:p>
            <a:r>
              <a:rPr lang="en-US" sz="1200" b="0" dirty="0"/>
              <a:t>Configuration: </a:t>
            </a:r>
            <a:r>
              <a:rPr lang="en-US" sz="1200" b="0" dirty="0">
                <a:latin typeface="Courier New" pitchFamily="49" charset="0"/>
                <a:cs typeface="Courier New" pitchFamily="49" charset="0"/>
              </a:rPr>
              <a:t>/</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cfg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qconfig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monitoringAgent.cfg</a:t>
            </a:r>
            <a:endParaRPr lang="en-US" sz="1200" b="0" dirty="0"/>
          </a:p>
          <a:p>
            <a:r>
              <a:rPr lang="en-US" sz="1200" b="0" dirty="0"/>
              <a:t>Log:  </a:t>
            </a:r>
            <a:r>
              <a:rPr lang="en-US" sz="1200" b="0" dirty="0">
                <a:latin typeface="Courier New" pitchFamily="49" charset="0"/>
                <a:cs typeface="Courier New" pitchFamily="49" charset="0"/>
              </a:rPr>
              <a:t>/</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var</a:t>
            </a:r>
            <a:r>
              <a:rPr lang="en-US" sz="1200" b="0" dirty="0" smtClean="0">
                <a:latin typeface="Courier New" pitchFamily="49" charset="0"/>
                <a:cs typeface="Courier New" pitchFamily="49" charset="0"/>
              </a:rPr>
              <a:t>/log/</a:t>
            </a:r>
            <a:endParaRPr lang="en-US" sz="1200" b="0" dirty="0"/>
          </a:p>
          <a:p>
            <a:r>
              <a:rPr lang="en-US" sz="1200" b="0" dirty="0"/>
              <a:t>Process example:  </a:t>
            </a:r>
            <a:r>
              <a:rPr lang="en-US" sz="1200" b="0" dirty="0">
                <a:latin typeface="Courier New" pitchFamily="49" charset="0"/>
                <a:cs typeface="Courier New" pitchFamily="49" charset="0"/>
              </a:rPr>
              <a:t>/opt/qbase3/bin/</a:t>
            </a:r>
            <a:r>
              <a:rPr lang="en-US" sz="1200" b="0" dirty="0" err="1">
                <a:latin typeface="Courier New" pitchFamily="49" charset="0"/>
                <a:cs typeface="Courier New" pitchFamily="49" charset="0"/>
              </a:rPr>
              <a:t>dss</a:t>
            </a:r>
            <a:r>
              <a:rPr lang="en-US" sz="1200" b="0" dirty="0">
                <a:latin typeface="Courier New" pitchFamily="49" charset="0"/>
                <a:cs typeface="Courier New" pitchFamily="49" charset="0"/>
              </a:rPr>
              <a:t> -d --</a:t>
            </a:r>
            <a:r>
              <a:rPr lang="en-US" sz="1200" b="0" dirty="0" err="1">
                <a:latin typeface="Courier New" pitchFamily="49" charset="0"/>
                <a:cs typeface="Courier New" pitchFamily="49" charset="0"/>
              </a:rPr>
              <a:t>storagedaemon</a:t>
            </a:r>
            <a:r>
              <a:rPr lang="en-US" sz="1200" b="0" dirty="0">
                <a:latin typeface="Courier New" pitchFamily="49" charset="0"/>
                <a:cs typeface="Courier New" pitchFamily="49" charset="0"/>
              </a:rPr>
              <a:t> /</a:t>
            </a:r>
            <a:r>
              <a:rPr lang="en-US" sz="1200" b="0" dirty="0" smtClean="0">
                <a:latin typeface="Courier New" pitchFamily="49" charset="0"/>
                <a:cs typeface="Courier New" pitchFamily="49" charset="0"/>
              </a:rPr>
              <a:t>opt/qbase3/</a:t>
            </a:r>
            <a:r>
              <a:rPr lang="en-US" sz="1200" b="0" dirty="0" err="1" smtClean="0">
                <a:latin typeface="Courier New" pitchFamily="49" charset="0"/>
                <a:cs typeface="Courier New" pitchFamily="49" charset="0"/>
              </a:rPr>
              <a:t>cfg</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dss</a:t>
            </a:r>
            <a:r>
              <a:rPr lang="en-US" sz="1200" b="0" dirty="0" smtClean="0">
                <a:latin typeface="Courier New" pitchFamily="49" charset="0"/>
                <a:cs typeface="Courier New" pitchFamily="49" charset="0"/>
              </a:rPr>
              <a:t>/</a:t>
            </a:r>
            <a:r>
              <a:rPr lang="en-US" sz="1200" b="0" dirty="0" err="1" smtClean="0">
                <a:latin typeface="Courier New" pitchFamily="49" charset="0"/>
                <a:cs typeface="Courier New" pitchFamily="49" charset="0"/>
              </a:rPr>
              <a:t>storagedaemons</a:t>
            </a:r>
            <a:r>
              <a:rPr lang="en-US" sz="1200" b="0" dirty="0" smtClean="0">
                <a:latin typeface="Courier New" pitchFamily="49" charset="0"/>
                <a:cs typeface="Courier New" pitchFamily="49" charset="0"/>
              </a:rPr>
              <a:t>/d35ac9f7-2ad1-4236-94db-44b8e72010b6.cfg</a:t>
            </a:r>
            <a:endParaRPr lang="en-US" sz="1200" b="0" dirty="0">
              <a:latin typeface="Courier New" pitchFamily="49" charset="0"/>
              <a:cs typeface="Courier New" pitchFamily="49" charset="0"/>
            </a:endParaRPr>
          </a:p>
          <a:p>
            <a:pPr marL="0" indent="0">
              <a:buNone/>
            </a:pPr>
            <a:endParaRPr lang="en-US" sz="1200" b="0" dirty="0"/>
          </a:p>
          <a:p>
            <a:pPr marL="0" indent="0">
              <a:buNone/>
            </a:pPr>
            <a:r>
              <a:rPr lang="en-US" sz="1200" b="0" dirty="0" smtClean="0"/>
              <a:t>Apache</a:t>
            </a:r>
            <a:endParaRPr lang="en-US" sz="1200" b="0" dirty="0"/>
          </a:p>
          <a:p>
            <a:r>
              <a:rPr lang="en-US" sz="1200" b="0" dirty="0"/>
              <a:t>Configuration: </a:t>
            </a:r>
            <a:r>
              <a:rPr lang="en-US" sz="1200" b="0" dirty="0">
                <a:latin typeface="Courier New" pitchFamily="49" charset="0"/>
                <a:cs typeface="Courier New" pitchFamily="49" charset="0"/>
              </a:rPr>
              <a:t>/opt/qbase3/apps/apache/</a:t>
            </a:r>
            <a:r>
              <a:rPr lang="en-US" sz="1200" b="0" dirty="0" err="1">
                <a:latin typeface="Courier New" pitchFamily="49" charset="0"/>
                <a:cs typeface="Courier New" pitchFamily="49" charset="0"/>
              </a:rPr>
              <a:t>conf</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httpd.conf</a:t>
            </a:r>
            <a:endParaRPr lang="en-US" sz="1200" b="0" dirty="0"/>
          </a:p>
          <a:p>
            <a:r>
              <a:rPr lang="en-US" sz="1200" b="0" dirty="0"/>
              <a:t>Logs: </a:t>
            </a:r>
            <a:r>
              <a:rPr lang="en-US" sz="1200" b="0" dirty="0">
                <a:latin typeface="Courier New" pitchFamily="49" charset="0"/>
                <a:cs typeface="Courier New" pitchFamily="49" charset="0"/>
              </a:rPr>
              <a:t>/opt/qbase3/</a:t>
            </a:r>
            <a:r>
              <a:rPr lang="en-US" sz="1200" b="0" dirty="0" err="1">
                <a:latin typeface="Courier New" pitchFamily="49" charset="0"/>
                <a:cs typeface="Courier New" pitchFamily="49" charset="0"/>
              </a:rPr>
              <a:t>var</a:t>
            </a:r>
            <a:r>
              <a:rPr lang="en-US" sz="1200" b="0" dirty="0">
                <a:latin typeface="Courier New" pitchFamily="49" charset="0"/>
                <a:cs typeface="Courier New" pitchFamily="49" charset="0"/>
              </a:rPr>
              <a:t>/log/apache</a:t>
            </a:r>
            <a:endParaRPr lang="en-US" sz="1200" b="0" dirty="0"/>
          </a:p>
          <a:p>
            <a:r>
              <a:rPr lang="en-US" sz="1200" b="0" dirty="0"/>
              <a:t>Process example:  </a:t>
            </a:r>
            <a:r>
              <a:rPr lang="en-US" sz="1200" b="0" dirty="0">
                <a:latin typeface="Courier New" pitchFamily="49" charset="0"/>
                <a:cs typeface="Courier New" pitchFamily="49" charset="0"/>
              </a:rPr>
              <a:t>/opt/qbase3/apps/apache/bin/</a:t>
            </a:r>
            <a:r>
              <a:rPr lang="en-US" sz="1200" b="0" dirty="0" err="1">
                <a:latin typeface="Courier New" pitchFamily="49" charset="0"/>
                <a:cs typeface="Courier New" pitchFamily="49" charset="0"/>
              </a:rPr>
              <a:t>httpd</a:t>
            </a:r>
            <a:r>
              <a:rPr lang="en-US" sz="1200" b="0" dirty="0">
                <a:latin typeface="Courier New" pitchFamily="49" charset="0"/>
                <a:cs typeface="Courier New" pitchFamily="49" charset="0"/>
              </a:rPr>
              <a:t> -f </a:t>
            </a:r>
            <a:r>
              <a:rPr lang="en-US" sz="1200" b="0" dirty="0" err="1">
                <a:latin typeface="Courier New" pitchFamily="49" charset="0"/>
                <a:cs typeface="Courier New" pitchFamily="49" charset="0"/>
              </a:rPr>
              <a:t>conf</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httpd.conf</a:t>
            </a:r>
            <a:r>
              <a:rPr lang="en-US" sz="1200" b="0" dirty="0">
                <a:latin typeface="Courier New" pitchFamily="49" charset="0"/>
                <a:cs typeface="Courier New" pitchFamily="49" charset="0"/>
              </a:rPr>
              <a:t> -k start</a:t>
            </a:r>
            <a:endParaRPr lang="en-US" sz="1200" b="0" dirty="0"/>
          </a:p>
          <a:p>
            <a:endParaRPr lang="en-US" sz="1200" b="0" dirty="0" smtClean="0">
              <a:latin typeface="Courier New" pitchFamily="49" charset="0"/>
              <a:cs typeface="Courier New" pitchFamily="49" charset="0"/>
            </a:endParaRPr>
          </a:p>
          <a:p>
            <a:pPr marL="0" indent="0">
              <a:buNone/>
            </a:pPr>
            <a:endParaRPr lang="en-US" sz="1200" b="0" dirty="0">
              <a:latin typeface="Courier New" pitchFamily="49" charset="0"/>
              <a:cs typeface="Courier New" pitchFamily="49" charset="0"/>
            </a:endParaRPr>
          </a:p>
          <a:p>
            <a:pPr marL="0" indent="0">
              <a:buNone/>
            </a:pPr>
            <a:endParaRPr lang="en-US" sz="1200" b="0" dirty="0" smtClean="0"/>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77</a:t>
            </a:fld>
            <a:endParaRPr lang="en-US" dirty="0"/>
          </a:p>
        </p:txBody>
      </p:sp>
    </p:spTree>
    <p:extLst>
      <p:ext uri="{BB962C8B-B14F-4D97-AF65-F5344CB8AC3E}">
        <p14:creationId xmlns:p14="http://schemas.microsoft.com/office/powerpoint/2010/main" val="335681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normAutofit/>
          </a:bodyPr>
          <a:lstStyle/>
          <a:p>
            <a:pPr marL="0" lvl="0" indent="0">
              <a:buNone/>
            </a:pPr>
            <a:r>
              <a:rPr lang="en-US" sz="1200" b="0" dirty="0" err="1">
                <a:solidFill>
                  <a:schemeClr val="tx2">
                    <a:lumMod val="75000"/>
                    <a:lumOff val="25000"/>
                  </a:schemeClr>
                </a:solidFill>
              </a:rPr>
              <a:t>Arakoon</a:t>
            </a:r>
            <a:endParaRPr lang="en-US" sz="1200" b="0" dirty="0">
              <a:solidFill>
                <a:schemeClr val="tx2">
                  <a:lumMod val="75000"/>
                  <a:lumOff val="25000"/>
                </a:schemeClr>
              </a:solidFill>
            </a:endParaRPr>
          </a:p>
          <a:p>
            <a:pPr lvl="0"/>
            <a:r>
              <a:rPr lang="en-US" sz="1200" b="0" dirty="0">
                <a:solidFill>
                  <a:schemeClr val="tx2">
                    <a:lumMod val="75000"/>
                    <a:lumOff val="25000"/>
                  </a:schemeClr>
                </a:solidFill>
              </a:rPr>
              <a:t>Configuration: </a:t>
            </a:r>
            <a:r>
              <a:rPr lang="en-US" sz="1200" b="0" dirty="0">
                <a:solidFill>
                  <a:schemeClr val="tx2">
                    <a:lumMod val="75000"/>
                    <a:lumOff val="25000"/>
                  </a:schemeClr>
                </a:solidFill>
                <a:latin typeface="Courier New" pitchFamily="49" charset="0"/>
                <a:cs typeface="Courier New" pitchFamily="49" charset="0"/>
              </a:rPr>
              <a:t>/opt/qbase3/</a:t>
            </a:r>
            <a:r>
              <a:rPr lang="en-US" sz="1200" b="0" dirty="0" err="1">
                <a:solidFill>
                  <a:schemeClr val="tx2">
                    <a:lumMod val="75000"/>
                    <a:lumOff val="25000"/>
                  </a:schemeClr>
                </a:solidFill>
                <a:latin typeface="Courier New" pitchFamily="49" charset="0"/>
                <a:cs typeface="Courier New" pitchFamily="49" charset="0"/>
              </a:rPr>
              <a:t>cfg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qconfig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arakoon</a:t>
            </a:r>
            <a:endParaRPr lang="en-US" sz="1200" b="0" dirty="0">
              <a:solidFill>
                <a:schemeClr val="tx2">
                  <a:lumMod val="75000"/>
                  <a:lumOff val="25000"/>
                </a:schemeClr>
              </a:solidFill>
              <a:latin typeface="Courier New" pitchFamily="49" charset="0"/>
              <a:cs typeface="Courier New" pitchFamily="49" charset="0"/>
            </a:endParaRPr>
          </a:p>
          <a:p>
            <a:pPr lvl="0"/>
            <a:r>
              <a:rPr lang="en-US" sz="1200" b="0" dirty="0">
                <a:solidFill>
                  <a:schemeClr val="tx2">
                    <a:lumMod val="75000"/>
                    <a:lumOff val="25000"/>
                  </a:schemeClr>
                </a:solidFill>
              </a:rPr>
              <a:t>Log: </a:t>
            </a:r>
            <a:r>
              <a:rPr lang="en-US" sz="1200" b="0" dirty="0">
                <a:solidFill>
                  <a:schemeClr val="tx2">
                    <a:lumMod val="75000"/>
                    <a:lumOff val="25000"/>
                  </a:schemeClr>
                </a:solidFill>
                <a:latin typeface="Courier New" pitchFamily="49" charset="0"/>
                <a:cs typeface="Courier New" pitchFamily="49" charset="0"/>
              </a:rPr>
              <a:t>/opt/qbase3/</a:t>
            </a:r>
            <a:r>
              <a:rPr lang="en-US" sz="1200" b="0" dirty="0" err="1">
                <a:solidFill>
                  <a:schemeClr val="tx2">
                    <a:lumMod val="75000"/>
                    <a:lumOff val="25000"/>
                  </a:schemeClr>
                </a:solidFill>
                <a:latin typeface="Courier New" pitchFamily="49" charset="0"/>
                <a:cs typeface="Courier New" pitchFamily="49" charset="0"/>
              </a:rPr>
              <a:t>var</a:t>
            </a:r>
            <a:r>
              <a:rPr lang="en-US" sz="1200" b="0" dirty="0">
                <a:solidFill>
                  <a:schemeClr val="tx2">
                    <a:lumMod val="75000"/>
                    <a:lumOff val="25000"/>
                  </a:schemeClr>
                </a:solidFill>
                <a:latin typeface="Courier New" pitchFamily="49" charset="0"/>
                <a:cs typeface="Courier New" pitchFamily="49" charset="0"/>
              </a:rPr>
              <a:t>/log/</a:t>
            </a:r>
            <a:r>
              <a:rPr lang="en-US" sz="1200" b="0" dirty="0" err="1">
                <a:solidFill>
                  <a:schemeClr val="tx2">
                    <a:lumMod val="75000"/>
                    <a:lumOff val="25000"/>
                  </a:schemeClr>
                </a:solidFill>
                <a:latin typeface="Courier New" pitchFamily="49" charset="0"/>
                <a:cs typeface="Courier New" pitchFamily="49" charset="0"/>
              </a:rPr>
              <a:t>arakoon</a:t>
            </a:r>
            <a:r>
              <a:rPr lang="en-US" sz="1200" b="0" dirty="0">
                <a:solidFill>
                  <a:schemeClr val="tx2">
                    <a:lumMod val="75000"/>
                    <a:lumOff val="25000"/>
                  </a:schemeClr>
                </a:solidFill>
                <a:latin typeface="Courier New" pitchFamily="49" charset="0"/>
                <a:cs typeface="Courier New" pitchFamily="49" charset="0"/>
              </a:rPr>
              <a:t>/&lt;</a:t>
            </a:r>
            <a:r>
              <a:rPr lang="en-US" sz="1200" b="0" dirty="0" err="1">
                <a:solidFill>
                  <a:schemeClr val="tx2">
                    <a:lumMod val="75000"/>
                    <a:lumOff val="25000"/>
                  </a:schemeClr>
                </a:solidFill>
                <a:latin typeface="Courier New" pitchFamily="49" charset="0"/>
                <a:cs typeface="Courier New" pitchFamily="49" charset="0"/>
              </a:rPr>
              <a:t>metadataStoreName</a:t>
            </a:r>
            <a:r>
              <a:rPr lang="en-US" sz="1200" b="0" dirty="0" smtClean="0">
                <a:solidFill>
                  <a:schemeClr val="tx2">
                    <a:lumMod val="75000"/>
                    <a:lumOff val="25000"/>
                  </a:schemeClr>
                </a:solidFill>
                <a:latin typeface="Courier New" pitchFamily="49" charset="0"/>
                <a:cs typeface="Courier New" pitchFamily="49" charset="0"/>
              </a:rPr>
              <a:t>&gt;/</a:t>
            </a:r>
            <a:endParaRPr lang="en-US" sz="1200" b="0" dirty="0">
              <a:solidFill>
                <a:schemeClr val="tx2">
                  <a:lumMod val="75000"/>
                  <a:lumOff val="25000"/>
                </a:schemeClr>
              </a:solidFill>
            </a:endParaRPr>
          </a:p>
          <a:p>
            <a:pPr lvl="0"/>
            <a:r>
              <a:rPr lang="en-US" sz="1200" b="0" dirty="0">
                <a:solidFill>
                  <a:schemeClr val="tx2">
                    <a:lumMod val="75000"/>
                    <a:lumOff val="25000"/>
                  </a:schemeClr>
                </a:solidFill>
              </a:rPr>
              <a:t>Process example:  </a:t>
            </a:r>
            <a:r>
              <a:rPr lang="en-US" sz="1200" b="0" dirty="0" smtClean="0">
                <a:solidFill>
                  <a:schemeClr val="tx2">
                    <a:lumMod val="75000"/>
                    <a:lumOff val="25000"/>
                  </a:schemeClr>
                </a:solidFill>
                <a:latin typeface="Courier New" pitchFamily="49" charset="0"/>
                <a:cs typeface="Courier New" pitchFamily="49" charset="0"/>
              </a:rPr>
              <a:t>/opt/qbase3/apps/</a:t>
            </a:r>
            <a:r>
              <a:rPr lang="en-US" sz="1200" b="0" dirty="0" err="1" smtClean="0">
                <a:solidFill>
                  <a:schemeClr val="tx2">
                    <a:lumMod val="75000"/>
                    <a:lumOff val="25000"/>
                  </a:schemeClr>
                </a:solidFill>
                <a:latin typeface="Courier New" pitchFamily="49" charset="0"/>
                <a:cs typeface="Courier New" pitchFamily="49" charset="0"/>
              </a:rPr>
              <a:t>arakoon</a:t>
            </a:r>
            <a:r>
              <a:rPr lang="en-US" sz="1200" b="0" dirty="0" smtClean="0">
                <a:solidFill>
                  <a:schemeClr val="tx2">
                    <a:lumMod val="75000"/>
                    <a:lumOff val="25000"/>
                  </a:schemeClr>
                </a:solidFill>
                <a:latin typeface="Courier New" pitchFamily="49" charset="0"/>
                <a:cs typeface="Courier New" pitchFamily="49" charset="0"/>
              </a:rPr>
              <a:t>/bin/</a:t>
            </a:r>
            <a:r>
              <a:rPr lang="en-US" sz="1200" b="0" dirty="0" err="1" smtClean="0">
                <a:solidFill>
                  <a:schemeClr val="tx2">
                    <a:lumMod val="75000"/>
                    <a:lumOff val="25000"/>
                  </a:schemeClr>
                </a:solidFill>
                <a:latin typeface="Courier New" pitchFamily="49" charset="0"/>
                <a:cs typeface="Courier New" pitchFamily="49" charset="0"/>
              </a:rPr>
              <a:t>arakoon</a:t>
            </a:r>
            <a:r>
              <a:rPr lang="en-US" sz="1200" b="0" dirty="0" smtClean="0">
                <a:solidFill>
                  <a:schemeClr val="tx2">
                    <a:lumMod val="75000"/>
                    <a:lumOff val="25000"/>
                  </a:schemeClr>
                </a:solidFill>
                <a:latin typeface="Courier New" pitchFamily="49" charset="0"/>
                <a:cs typeface="Courier New" pitchFamily="49" charset="0"/>
              </a:rPr>
              <a:t> </a:t>
            </a:r>
            <a:r>
              <a:rPr lang="en-US" sz="1200" b="0" dirty="0">
                <a:solidFill>
                  <a:schemeClr val="tx2">
                    <a:lumMod val="75000"/>
                    <a:lumOff val="25000"/>
                  </a:schemeClr>
                </a:solidFill>
                <a:latin typeface="Courier New" pitchFamily="49" charset="0"/>
                <a:cs typeface="Courier New" pitchFamily="49" charset="0"/>
              </a:rPr>
              <a:t>--node node_0_9001 -</a:t>
            </a:r>
            <a:r>
              <a:rPr lang="en-US" sz="1200" b="0" dirty="0" err="1">
                <a:solidFill>
                  <a:schemeClr val="tx2">
                    <a:lumMod val="75000"/>
                    <a:lumOff val="25000"/>
                  </a:schemeClr>
                </a:solidFill>
                <a:latin typeface="Courier New" pitchFamily="49" charset="0"/>
                <a:cs typeface="Courier New" pitchFamily="49" charset="0"/>
              </a:rPr>
              <a:t>config</a:t>
            </a:r>
            <a:r>
              <a:rPr lang="en-US" sz="1200" b="0" dirty="0">
                <a:solidFill>
                  <a:schemeClr val="tx2">
                    <a:lumMod val="75000"/>
                    <a:lumOff val="25000"/>
                  </a:schemeClr>
                </a:solidFill>
                <a:latin typeface="Courier New" pitchFamily="49" charset="0"/>
                <a:cs typeface="Courier New" pitchFamily="49" charset="0"/>
              </a:rPr>
              <a:t> /opt/qbase3/</a:t>
            </a:r>
            <a:r>
              <a:rPr lang="en-US" sz="1200" b="0" dirty="0" err="1">
                <a:solidFill>
                  <a:schemeClr val="tx2">
                    <a:lumMod val="75000"/>
                    <a:lumOff val="25000"/>
                  </a:schemeClr>
                </a:solidFill>
                <a:latin typeface="Courier New" pitchFamily="49" charset="0"/>
                <a:cs typeface="Courier New" pitchFamily="49" charset="0"/>
              </a:rPr>
              <a:t>cfg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qconfig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arakoon</a:t>
            </a:r>
            <a:r>
              <a:rPr lang="en-US" sz="1200" b="0" dirty="0">
                <a:solidFill>
                  <a:schemeClr val="tx2">
                    <a:lumMod val="75000"/>
                    <a:lumOff val="25000"/>
                  </a:schemeClr>
                </a:solidFill>
                <a:latin typeface="Courier New" pitchFamily="49" charset="0"/>
                <a:cs typeface="Courier New" pitchFamily="49" charset="0"/>
              </a:rPr>
              <a:t>/framework/</a:t>
            </a:r>
            <a:r>
              <a:rPr lang="en-US" sz="1200" b="0" dirty="0" err="1">
                <a:solidFill>
                  <a:schemeClr val="tx2">
                    <a:lumMod val="75000"/>
                    <a:lumOff val="25000"/>
                  </a:schemeClr>
                </a:solidFill>
                <a:latin typeface="Courier New" pitchFamily="49" charset="0"/>
                <a:cs typeface="Courier New" pitchFamily="49" charset="0"/>
              </a:rPr>
              <a:t>framework.cfg</a:t>
            </a:r>
            <a:r>
              <a:rPr lang="en-US" sz="1200" b="0" dirty="0">
                <a:solidFill>
                  <a:schemeClr val="tx2">
                    <a:lumMod val="75000"/>
                    <a:lumOff val="25000"/>
                  </a:schemeClr>
                </a:solidFill>
                <a:latin typeface="Courier New" pitchFamily="49" charset="0"/>
                <a:cs typeface="Courier New" pitchFamily="49" charset="0"/>
              </a:rPr>
              <a:t> –</a:t>
            </a:r>
            <a:r>
              <a:rPr lang="en-US" sz="1200" b="0" dirty="0" err="1">
                <a:solidFill>
                  <a:schemeClr val="tx2">
                    <a:lumMod val="75000"/>
                    <a:lumOff val="25000"/>
                  </a:schemeClr>
                </a:solidFill>
                <a:latin typeface="Courier New" pitchFamily="49" charset="0"/>
                <a:cs typeface="Courier New" pitchFamily="49" charset="0"/>
              </a:rPr>
              <a:t>daemonize</a:t>
            </a:r>
            <a:endParaRPr lang="en-US" sz="1200" b="0" dirty="0">
              <a:solidFill>
                <a:schemeClr val="tx2">
                  <a:lumMod val="75000"/>
                  <a:lumOff val="25000"/>
                </a:schemeClr>
              </a:solidFill>
              <a:latin typeface="Courier New" pitchFamily="49" charset="0"/>
              <a:cs typeface="Courier New" pitchFamily="49" charset="0"/>
            </a:endParaRPr>
          </a:p>
          <a:p>
            <a:pPr marL="0" indent="0">
              <a:buNone/>
            </a:pPr>
            <a:endParaRPr lang="en-US" sz="1200" b="0" dirty="0" smtClean="0">
              <a:solidFill>
                <a:schemeClr val="tx2">
                  <a:lumMod val="75000"/>
                  <a:lumOff val="25000"/>
                </a:schemeClr>
              </a:solidFill>
            </a:endParaRPr>
          </a:p>
          <a:p>
            <a:pPr marL="0" indent="0">
              <a:buNone/>
            </a:pPr>
            <a:r>
              <a:rPr lang="en-US" sz="1200" b="0" dirty="0" smtClean="0">
                <a:solidFill>
                  <a:schemeClr val="tx2">
                    <a:lumMod val="75000"/>
                    <a:lumOff val="25000"/>
                  </a:schemeClr>
                </a:solidFill>
              </a:rPr>
              <a:t>Application Server</a:t>
            </a:r>
            <a:endParaRPr lang="en-US" sz="1200" b="0" dirty="0">
              <a:solidFill>
                <a:schemeClr val="tx2">
                  <a:lumMod val="75000"/>
                  <a:lumOff val="25000"/>
                </a:schemeClr>
              </a:solidFill>
            </a:endParaRPr>
          </a:p>
          <a:p>
            <a:r>
              <a:rPr lang="en-US" sz="1200" b="0" dirty="0">
                <a:solidFill>
                  <a:schemeClr val="tx2">
                    <a:lumMod val="75000"/>
                    <a:lumOff val="25000"/>
                  </a:schemeClr>
                </a:solidFill>
              </a:rPr>
              <a:t>Configuration: </a:t>
            </a:r>
            <a:r>
              <a:rPr lang="en-US" sz="1200" b="0" dirty="0">
                <a:solidFill>
                  <a:schemeClr val="tx2">
                    <a:lumMod val="75000"/>
                    <a:lumOff val="25000"/>
                  </a:schemeClr>
                </a:solidFill>
                <a:latin typeface="Courier New" pitchFamily="49" charset="0"/>
                <a:cs typeface="Courier New" pitchFamily="49" charset="0"/>
              </a:rPr>
              <a:t>/</a:t>
            </a:r>
            <a:r>
              <a:rPr lang="en-US" sz="1200" b="0" dirty="0" smtClean="0">
                <a:solidFill>
                  <a:schemeClr val="tx2">
                    <a:lumMod val="75000"/>
                    <a:lumOff val="25000"/>
                  </a:schemeClr>
                </a:solidFill>
                <a:latin typeface="Courier New" pitchFamily="49" charset="0"/>
                <a:cs typeface="Courier New" pitchFamily="49" charset="0"/>
              </a:rPr>
              <a:t>opt/qbase3/</a:t>
            </a:r>
            <a:r>
              <a:rPr lang="en-US" sz="1200" b="0" dirty="0" err="1" smtClean="0">
                <a:solidFill>
                  <a:schemeClr val="tx2">
                    <a:lumMod val="75000"/>
                    <a:lumOff val="25000"/>
                  </a:schemeClr>
                </a:solidFill>
                <a:latin typeface="Courier New" pitchFamily="49" charset="0"/>
                <a:cs typeface="Courier New" pitchFamily="49" charset="0"/>
              </a:rPr>
              <a:t>cfg</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qconfig</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applicationserver.cfg</a:t>
            </a:r>
            <a:r>
              <a:rPr lang="en-US" sz="1200" b="0" dirty="0">
                <a:solidFill>
                  <a:schemeClr val="tx2">
                    <a:lumMod val="75000"/>
                    <a:lumOff val="25000"/>
                  </a:schemeClr>
                </a:solidFill>
                <a:latin typeface="Courier New" pitchFamily="49" charset="0"/>
                <a:cs typeface="Courier New" pitchFamily="49" charset="0"/>
              </a:rPr>
              <a:t>, /opt/qbase3/</a:t>
            </a:r>
            <a:r>
              <a:rPr lang="en-US" sz="1200" b="0" dirty="0" err="1">
                <a:solidFill>
                  <a:schemeClr val="tx2">
                    <a:lumMod val="75000"/>
                    <a:lumOff val="25000"/>
                  </a:schemeClr>
                </a:solidFill>
                <a:latin typeface="Courier New" pitchFamily="49" charset="0"/>
                <a:cs typeface="Courier New" pitchFamily="49" charset="0"/>
              </a:rPr>
              <a:t>cfg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qconfig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applicationserverservice.cfg</a:t>
            </a:r>
            <a:endParaRPr lang="en-US" sz="1200" b="0" dirty="0">
              <a:solidFill>
                <a:schemeClr val="tx2">
                  <a:lumMod val="75000"/>
                  <a:lumOff val="25000"/>
                </a:schemeClr>
              </a:solidFill>
              <a:latin typeface="Courier New" pitchFamily="49" charset="0"/>
              <a:cs typeface="Courier New" pitchFamily="49" charset="0"/>
            </a:endParaRPr>
          </a:p>
          <a:p>
            <a:r>
              <a:rPr lang="en-US" sz="1200" b="0" dirty="0" smtClean="0">
                <a:solidFill>
                  <a:schemeClr val="tx2">
                    <a:lumMod val="75000"/>
                    <a:lumOff val="25000"/>
                  </a:schemeClr>
                </a:solidFill>
              </a:rPr>
              <a:t>Log</a:t>
            </a:r>
            <a:r>
              <a:rPr lang="en-US" sz="1200" b="0" dirty="0">
                <a:solidFill>
                  <a:schemeClr val="tx2">
                    <a:lumMod val="75000"/>
                    <a:lumOff val="25000"/>
                  </a:schemeClr>
                </a:solidFill>
              </a:rPr>
              <a:t>: </a:t>
            </a:r>
            <a:r>
              <a:rPr lang="en-US" sz="1200" b="0" dirty="0">
                <a:solidFill>
                  <a:schemeClr val="tx2">
                    <a:lumMod val="75000"/>
                    <a:lumOff val="25000"/>
                  </a:schemeClr>
                </a:solidFill>
                <a:latin typeface="Courier New" pitchFamily="49" charset="0"/>
                <a:cs typeface="Courier New" pitchFamily="49" charset="0"/>
              </a:rPr>
              <a:t>/</a:t>
            </a:r>
            <a:r>
              <a:rPr lang="en-US" sz="1200" b="0" dirty="0" smtClean="0">
                <a:solidFill>
                  <a:schemeClr val="tx2">
                    <a:lumMod val="75000"/>
                    <a:lumOff val="25000"/>
                  </a:schemeClr>
                </a:solidFill>
                <a:latin typeface="Courier New" pitchFamily="49" charset="0"/>
                <a:cs typeface="Courier New" pitchFamily="49" charset="0"/>
              </a:rPr>
              <a:t>opt/qbase3/</a:t>
            </a:r>
            <a:r>
              <a:rPr lang="en-US" sz="1200" b="0" dirty="0" err="1" smtClean="0">
                <a:solidFill>
                  <a:schemeClr val="tx2">
                    <a:lumMod val="75000"/>
                    <a:lumOff val="25000"/>
                  </a:schemeClr>
                </a:solidFill>
                <a:latin typeface="Courier New" pitchFamily="49" charset="0"/>
                <a:cs typeface="Courier New" pitchFamily="49" charset="0"/>
              </a:rPr>
              <a:t>var</a:t>
            </a:r>
            <a:r>
              <a:rPr lang="en-US" sz="1200" b="0" dirty="0" smtClean="0">
                <a:solidFill>
                  <a:schemeClr val="tx2">
                    <a:lumMod val="75000"/>
                    <a:lumOff val="25000"/>
                  </a:schemeClr>
                </a:solidFill>
                <a:latin typeface="Courier New" pitchFamily="49" charset="0"/>
                <a:cs typeface="Courier New" pitchFamily="49" charset="0"/>
              </a:rPr>
              <a:t>/log/applicationserver.log, </a:t>
            </a:r>
            <a:r>
              <a:rPr lang="en-US" sz="1200" b="0" dirty="0">
                <a:solidFill>
                  <a:schemeClr val="tx2">
                    <a:lumMod val="75000"/>
                    <a:lumOff val="25000"/>
                  </a:schemeClr>
                </a:solidFill>
                <a:latin typeface="Courier New" pitchFamily="49" charset="0"/>
                <a:cs typeface="Courier New" pitchFamily="49" charset="0"/>
              </a:rPr>
              <a:t>/opt/qbase3/</a:t>
            </a:r>
            <a:r>
              <a:rPr lang="en-US" sz="1200" b="0" dirty="0" err="1">
                <a:solidFill>
                  <a:schemeClr val="tx2">
                    <a:lumMod val="75000"/>
                    <a:lumOff val="25000"/>
                  </a:schemeClr>
                </a:solidFill>
                <a:latin typeface="Courier New" pitchFamily="49" charset="0"/>
                <a:cs typeface="Courier New" pitchFamily="49" charset="0"/>
              </a:rPr>
              <a:t>var</a:t>
            </a:r>
            <a:r>
              <a:rPr lang="en-US" sz="1200" b="0" dirty="0">
                <a:solidFill>
                  <a:schemeClr val="tx2">
                    <a:lumMod val="75000"/>
                    <a:lumOff val="25000"/>
                  </a:schemeClr>
                </a:solidFill>
                <a:latin typeface="Courier New" pitchFamily="49" charset="0"/>
                <a:cs typeface="Courier New" pitchFamily="49" charset="0"/>
              </a:rPr>
              <a:t>/log/</a:t>
            </a:r>
            <a:r>
              <a:rPr lang="en-US" sz="1200" b="0" dirty="0" err="1">
                <a:solidFill>
                  <a:schemeClr val="tx2">
                    <a:lumMod val="75000"/>
                    <a:lumOff val="25000"/>
                  </a:schemeClr>
                </a:solidFill>
                <a:latin typeface="Courier New" pitchFamily="49" charset="0"/>
                <a:cs typeface="Courier New" pitchFamily="49" charset="0"/>
              </a:rPr>
              <a:t>pylabslogs</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applicationserver</a:t>
            </a:r>
            <a:endParaRPr lang="en-US" sz="1200" b="0" dirty="0">
              <a:solidFill>
                <a:schemeClr val="tx2">
                  <a:lumMod val="75000"/>
                  <a:lumOff val="25000"/>
                </a:schemeClr>
              </a:solidFill>
            </a:endParaRPr>
          </a:p>
          <a:p>
            <a:r>
              <a:rPr lang="en-US" sz="1200" b="0" dirty="0">
                <a:solidFill>
                  <a:schemeClr val="tx2">
                    <a:lumMod val="75000"/>
                    <a:lumOff val="25000"/>
                  </a:schemeClr>
                </a:solidFill>
              </a:rPr>
              <a:t>Process example:  </a:t>
            </a:r>
            <a:r>
              <a:rPr lang="en-US" sz="1200" b="0" dirty="0">
                <a:solidFill>
                  <a:schemeClr val="tx2">
                    <a:lumMod val="75000"/>
                    <a:lumOff val="25000"/>
                  </a:schemeClr>
                </a:solidFill>
                <a:latin typeface="Courier New" pitchFamily="49" charset="0"/>
                <a:cs typeface="Courier New" pitchFamily="49" charset="0"/>
              </a:rPr>
              <a:t>/opt/qbase3/bin/python /opt/qbase3/bin/</a:t>
            </a:r>
            <a:r>
              <a:rPr lang="en-US" sz="1200" b="0" dirty="0" err="1">
                <a:solidFill>
                  <a:schemeClr val="tx2">
                    <a:lumMod val="75000"/>
                    <a:lumOff val="25000"/>
                  </a:schemeClr>
                </a:solidFill>
                <a:latin typeface="Courier New" pitchFamily="49" charset="0"/>
                <a:cs typeface="Courier New" pitchFamily="49" charset="0"/>
              </a:rPr>
              <a:t>twistd</a:t>
            </a:r>
            <a:r>
              <a:rPr lang="en-US" sz="1200" b="0" dirty="0">
                <a:solidFill>
                  <a:schemeClr val="tx2">
                    <a:lumMod val="75000"/>
                    <a:lumOff val="25000"/>
                  </a:schemeClr>
                </a:solidFill>
                <a:latin typeface="Courier New" pitchFamily="49" charset="0"/>
                <a:cs typeface="Courier New" pitchFamily="49" charset="0"/>
              </a:rPr>
              <a:t> --</a:t>
            </a:r>
            <a:r>
              <a:rPr lang="en-US" sz="1200" b="0" dirty="0" err="1">
                <a:solidFill>
                  <a:schemeClr val="tx2">
                    <a:lumMod val="75000"/>
                    <a:lumOff val="25000"/>
                  </a:schemeClr>
                </a:solidFill>
                <a:latin typeface="Courier New" pitchFamily="49" charset="0"/>
                <a:cs typeface="Courier New" pitchFamily="49" charset="0"/>
              </a:rPr>
              <a:t>pidfile</a:t>
            </a:r>
            <a:r>
              <a:rPr lang="en-US" sz="1200" b="0" dirty="0">
                <a:solidFill>
                  <a:schemeClr val="tx2">
                    <a:lumMod val="75000"/>
                    <a:lumOff val="25000"/>
                  </a:schemeClr>
                </a:solidFill>
                <a:latin typeface="Courier New" pitchFamily="49" charset="0"/>
                <a:cs typeface="Courier New" pitchFamily="49" charset="0"/>
              </a:rPr>
              <a:t>=/opt/qbase3/</a:t>
            </a:r>
            <a:r>
              <a:rPr lang="en-US" sz="1200" b="0" dirty="0" err="1">
                <a:solidFill>
                  <a:schemeClr val="tx2">
                    <a:lumMod val="75000"/>
                    <a:lumOff val="25000"/>
                  </a:schemeClr>
                </a:solidFill>
                <a:latin typeface="Courier New" pitchFamily="49" charset="0"/>
                <a:cs typeface="Courier New" pitchFamily="49" charset="0"/>
              </a:rPr>
              <a:t>var</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pid</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applicationserver.pid</a:t>
            </a:r>
            <a:r>
              <a:rPr lang="en-US" sz="1200" b="0" dirty="0">
                <a:solidFill>
                  <a:schemeClr val="tx2">
                    <a:lumMod val="75000"/>
                    <a:lumOff val="25000"/>
                  </a:schemeClr>
                </a:solidFill>
                <a:latin typeface="Courier New" pitchFamily="49" charset="0"/>
                <a:cs typeface="Courier New" pitchFamily="49" charset="0"/>
              </a:rPr>
              <a:t> -y /opt/qbase3/apps/</a:t>
            </a:r>
            <a:r>
              <a:rPr lang="en-US" sz="1200" b="0" dirty="0" err="1">
                <a:solidFill>
                  <a:schemeClr val="tx2">
                    <a:lumMod val="75000"/>
                    <a:lumOff val="25000"/>
                  </a:schemeClr>
                </a:solidFill>
                <a:latin typeface="Courier New" pitchFamily="49" charset="0"/>
                <a:cs typeface="Courier New" pitchFamily="49" charset="0"/>
              </a:rPr>
              <a:t>applicationserver</a:t>
            </a:r>
            <a:r>
              <a:rPr lang="en-US" sz="1200" b="0" dirty="0">
                <a:solidFill>
                  <a:schemeClr val="tx2">
                    <a:lumMod val="75000"/>
                    <a:lumOff val="25000"/>
                  </a:schemeClr>
                </a:solidFill>
                <a:latin typeface="Courier New" pitchFamily="49" charset="0"/>
                <a:cs typeface="Courier New" pitchFamily="49" charset="0"/>
              </a:rPr>
              <a:t>/lib/</a:t>
            </a:r>
            <a:r>
              <a:rPr lang="en-US" sz="1200" b="0" dirty="0" err="1">
                <a:solidFill>
                  <a:schemeClr val="tx2">
                    <a:lumMod val="75000"/>
                    <a:lumOff val="25000"/>
                  </a:schemeClr>
                </a:solidFill>
                <a:latin typeface="Courier New" pitchFamily="49" charset="0"/>
                <a:cs typeface="Courier New" pitchFamily="49" charset="0"/>
              </a:rPr>
              <a:t>applicationserver.tac</a:t>
            </a:r>
            <a:r>
              <a:rPr lang="en-US" sz="1200" b="0" dirty="0">
                <a:solidFill>
                  <a:schemeClr val="tx2">
                    <a:lumMod val="75000"/>
                    <a:lumOff val="25000"/>
                  </a:schemeClr>
                </a:solidFill>
                <a:latin typeface="Courier New" pitchFamily="49" charset="0"/>
                <a:cs typeface="Courier New" pitchFamily="49" charset="0"/>
              </a:rPr>
              <a:t> --</a:t>
            </a:r>
            <a:r>
              <a:rPr lang="en-US" sz="1200" b="0" dirty="0" err="1">
                <a:solidFill>
                  <a:schemeClr val="tx2">
                    <a:lumMod val="75000"/>
                    <a:lumOff val="25000"/>
                  </a:schemeClr>
                </a:solidFill>
                <a:latin typeface="Courier New" pitchFamily="49" charset="0"/>
                <a:cs typeface="Courier New" pitchFamily="49" charset="0"/>
              </a:rPr>
              <a:t>savestats</a:t>
            </a:r>
            <a:endParaRPr lang="en-US" sz="1200" b="0" dirty="0">
              <a:solidFill>
                <a:schemeClr val="tx2">
                  <a:lumMod val="75000"/>
                  <a:lumOff val="25000"/>
                </a:schemeClr>
              </a:solidFill>
            </a:endParaRPr>
          </a:p>
          <a:p>
            <a:pPr marL="0" indent="0">
              <a:buNone/>
            </a:pPr>
            <a:endParaRPr lang="en-US" sz="1200" b="0" dirty="0" smtClean="0">
              <a:solidFill>
                <a:schemeClr val="tx2">
                  <a:lumMod val="75000"/>
                  <a:lumOff val="25000"/>
                </a:schemeClr>
              </a:solidFill>
            </a:endParaRPr>
          </a:p>
          <a:p>
            <a:pPr marL="0" indent="0">
              <a:buNone/>
            </a:pPr>
            <a:r>
              <a:rPr lang="en-US" sz="1200" b="0" dirty="0" smtClean="0">
                <a:solidFill>
                  <a:schemeClr val="tx2">
                    <a:lumMod val="75000"/>
                    <a:lumOff val="25000"/>
                  </a:schemeClr>
                </a:solidFill>
              </a:rPr>
              <a:t>Workflow Engine</a:t>
            </a:r>
            <a:endParaRPr lang="en-US" sz="1200" b="0" dirty="0">
              <a:solidFill>
                <a:schemeClr val="tx2">
                  <a:lumMod val="75000"/>
                  <a:lumOff val="25000"/>
                </a:schemeClr>
              </a:solidFill>
            </a:endParaRPr>
          </a:p>
          <a:p>
            <a:r>
              <a:rPr lang="en-US" sz="1200" b="0" dirty="0">
                <a:solidFill>
                  <a:schemeClr val="tx2">
                    <a:lumMod val="75000"/>
                    <a:lumOff val="25000"/>
                  </a:schemeClr>
                </a:solidFill>
              </a:rPr>
              <a:t>Configuration: </a:t>
            </a:r>
            <a:r>
              <a:rPr lang="en-US" sz="1200" b="0" dirty="0">
                <a:solidFill>
                  <a:schemeClr val="tx2">
                    <a:lumMod val="75000"/>
                    <a:lumOff val="25000"/>
                  </a:schemeClr>
                </a:solidFill>
                <a:latin typeface="Courier New" pitchFamily="49" charset="0"/>
                <a:cs typeface="Courier New" pitchFamily="49" charset="0"/>
              </a:rPr>
              <a:t>/</a:t>
            </a:r>
            <a:r>
              <a:rPr lang="en-US" sz="1200" b="0" dirty="0" smtClean="0">
                <a:solidFill>
                  <a:schemeClr val="tx2">
                    <a:lumMod val="75000"/>
                    <a:lumOff val="25000"/>
                  </a:schemeClr>
                </a:solidFill>
                <a:latin typeface="Courier New" pitchFamily="49" charset="0"/>
                <a:cs typeface="Courier New" pitchFamily="49" charset="0"/>
              </a:rPr>
              <a:t>opt/qbase3/</a:t>
            </a:r>
            <a:r>
              <a:rPr lang="en-US" sz="1200" b="0" dirty="0" err="1" smtClean="0">
                <a:solidFill>
                  <a:schemeClr val="tx2">
                    <a:lumMod val="75000"/>
                    <a:lumOff val="25000"/>
                  </a:schemeClr>
                </a:solidFill>
                <a:latin typeface="Courier New" pitchFamily="49" charset="0"/>
                <a:cs typeface="Courier New" pitchFamily="49" charset="0"/>
              </a:rPr>
              <a:t>cfg</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qconfig</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Workflowengine.cfg</a:t>
            </a:r>
            <a:endParaRPr lang="en-US" sz="1200" b="0" dirty="0">
              <a:solidFill>
                <a:schemeClr val="tx2">
                  <a:lumMod val="75000"/>
                  <a:lumOff val="25000"/>
                </a:schemeClr>
              </a:solidFill>
            </a:endParaRPr>
          </a:p>
          <a:p>
            <a:r>
              <a:rPr lang="en-US" sz="1200" b="0" dirty="0">
                <a:solidFill>
                  <a:schemeClr val="tx2">
                    <a:lumMod val="75000"/>
                    <a:lumOff val="25000"/>
                  </a:schemeClr>
                </a:solidFill>
              </a:rPr>
              <a:t>Logs: </a:t>
            </a:r>
            <a:r>
              <a:rPr lang="en-US" sz="1200" b="0" dirty="0">
                <a:solidFill>
                  <a:schemeClr val="tx2">
                    <a:lumMod val="75000"/>
                    <a:lumOff val="25000"/>
                  </a:schemeClr>
                </a:solidFill>
                <a:latin typeface="Courier New" pitchFamily="49" charset="0"/>
                <a:cs typeface="Courier New" pitchFamily="49" charset="0"/>
              </a:rPr>
              <a:t>/opt/qbase3/</a:t>
            </a:r>
            <a:r>
              <a:rPr lang="en-US" sz="1200" b="0" dirty="0" err="1">
                <a:solidFill>
                  <a:schemeClr val="tx2">
                    <a:lumMod val="75000"/>
                    <a:lumOff val="25000"/>
                  </a:schemeClr>
                </a:solidFill>
                <a:latin typeface="Courier New" pitchFamily="49" charset="0"/>
                <a:cs typeface="Courier New" pitchFamily="49" charset="0"/>
              </a:rPr>
              <a:t>var</a:t>
            </a:r>
            <a:r>
              <a:rPr lang="en-US" sz="1200" b="0" dirty="0">
                <a:solidFill>
                  <a:schemeClr val="tx2">
                    <a:lumMod val="75000"/>
                    <a:lumOff val="25000"/>
                  </a:schemeClr>
                </a:solidFill>
                <a:latin typeface="Courier New" pitchFamily="49" charset="0"/>
                <a:cs typeface="Courier New" pitchFamily="49" charset="0"/>
              </a:rPr>
              <a:t>/log/</a:t>
            </a:r>
            <a:r>
              <a:rPr lang="en-US" sz="1200" b="0" dirty="0" err="1">
                <a:solidFill>
                  <a:schemeClr val="tx2">
                    <a:lumMod val="75000"/>
                    <a:lumOff val="25000"/>
                  </a:schemeClr>
                </a:solidFill>
                <a:latin typeface="Courier New" pitchFamily="49" charset="0"/>
                <a:cs typeface="Courier New" pitchFamily="49" charset="0"/>
              </a:rPr>
              <a:t>pylabslogs</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workflowengine</a:t>
            </a:r>
            <a:r>
              <a:rPr lang="en-US" sz="1200" b="0" dirty="0">
                <a:solidFill>
                  <a:schemeClr val="tx2">
                    <a:lumMod val="75000"/>
                    <a:lumOff val="25000"/>
                  </a:schemeClr>
                </a:solidFill>
                <a:latin typeface="Courier New" pitchFamily="49" charset="0"/>
                <a:cs typeface="Courier New" pitchFamily="49" charset="0"/>
              </a:rPr>
              <a:t>/</a:t>
            </a:r>
            <a:endParaRPr lang="en-US" sz="1200" b="0" dirty="0">
              <a:solidFill>
                <a:schemeClr val="tx2">
                  <a:lumMod val="75000"/>
                  <a:lumOff val="25000"/>
                </a:schemeClr>
              </a:solidFill>
            </a:endParaRPr>
          </a:p>
          <a:p>
            <a:r>
              <a:rPr lang="en-US" sz="1200" b="0" dirty="0">
                <a:solidFill>
                  <a:schemeClr val="tx2">
                    <a:lumMod val="75000"/>
                    <a:lumOff val="25000"/>
                  </a:schemeClr>
                </a:solidFill>
              </a:rPr>
              <a:t>Process example:  </a:t>
            </a:r>
            <a:r>
              <a:rPr lang="en-US" sz="1200" b="0" dirty="0">
                <a:solidFill>
                  <a:schemeClr val="tx2">
                    <a:lumMod val="75000"/>
                    <a:lumOff val="25000"/>
                  </a:schemeClr>
                </a:solidFill>
                <a:latin typeface="Courier New" pitchFamily="49" charset="0"/>
                <a:cs typeface="Courier New" pitchFamily="49" charset="0"/>
              </a:rPr>
              <a:t>/opt/qbase3/bin/python /</a:t>
            </a:r>
            <a:r>
              <a:rPr lang="en-US" sz="1200" b="0" dirty="0" smtClean="0">
                <a:solidFill>
                  <a:schemeClr val="tx2">
                    <a:lumMod val="75000"/>
                    <a:lumOff val="25000"/>
                  </a:schemeClr>
                </a:solidFill>
                <a:latin typeface="Courier New" pitchFamily="49" charset="0"/>
                <a:cs typeface="Courier New" pitchFamily="49" charset="0"/>
              </a:rPr>
              <a:t>opt/qbase3/apps/workflowengine/bin/main.py</a:t>
            </a:r>
            <a:endParaRPr lang="en-US" sz="1200" b="0" dirty="0">
              <a:solidFill>
                <a:schemeClr val="tx2">
                  <a:lumMod val="75000"/>
                  <a:lumOff val="25000"/>
                </a:schemeClr>
              </a:solidFill>
            </a:endParaRP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78</a:t>
            </a:fld>
            <a:endParaRPr lang="en-US" dirty="0"/>
          </a:p>
        </p:txBody>
      </p:sp>
    </p:spTree>
    <p:extLst>
      <p:ext uri="{BB962C8B-B14F-4D97-AF65-F5344CB8AC3E}">
        <p14:creationId xmlns:p14="http://schemas.microsoft.com/office/powerpoint/2010/main" val="14069391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normAutofit/>
          </a:bodyPr>
          <a:lstStyle/>
          <a:p>
            <a:pPr marL="0" lvl="0" indent="0">
              <a:buNone/>
            </a:pPr>
            <a:r>
              <a:rPr lang="en-US" sz="1200" b="0" dirty="0" smtClean="0">
                <a:solidFill>
                  <a:schemeClr val="tx2">
                    <a:lumMod val="75000"/>
                    <a:lumOff val="25000"/>
                  </a:schemeClr>
                </a:solidFill>
              </a:rPr>
              <a:t>TFTP</a:t>
            </a:r>
            <a:endParaRPr lang="en-US" sz="1200" b="0" dirty="0">
              <a:solidFill>
                <a:schemeClr val="tx2">
                  <a:lumMod val="75000"/>
                  <a:lumOff val="25000"/>
                </a:schemeClr>
              </a:solidFill>
            </a:endParaRPr>
          </a:p>
          <a:p>
            <a:pPr lvl="0"/>
            <a:r>
              <a:rPr lang="en-US" sz="1200" b="0" dirty="0">
                <a:solidFill>
                  <a:schemeClr val="tx2">
                    <a:lumMod val="75000"/>
                    <a:lumOff val="25000"/>
                  </a:schemeClr>
                </a:solidFill>
              </a:rPr>
              <a:t>Configuration: </a:t>
            </a:r>
            <a:r>
              <a:rPr lang="en-US" sz="1200" b="0" dirty="0" smtClean="0">
                <a:solidFill>
                  <a:schemeClr val="tx2">
                    <a:lumMod val="75000"/>
                    <a:lumOff val="25000"/>
                  </a:schemeClr>
                </a:solidFill>
                <a:latin typeface="Courier New" pitchFamily="49" charset="0"/>
                <a:cs typeface="Courier New" pitchFamily="49" charset="0"/>
              </a:rPr>
              <a:t>N/A</a:t>
            </a:r>
            <a:endParaRPr lang="en-US" sz="1200" b="0" dirty="0">
              <a:solidFill>
                <a:schemeClr val="tx2">
                  <a:lumMod val="75000"/>
                  <a:lumOff val="25000"/>
                </a:schemeClr>
              </a:solidFill>
              <a:latin typeface="Courier New" pitchFamily="49" charset="0"/>
              <a:cs typeface="Courier New" pitchFamily="49" charset="0"/>
            </a:endParaRPr>
          </a:p>
          <a:p>
            <a:r>
              <a:rPr lang="en-US" sz="1200" b="0" dirty="0">
                <a:solidFill>
                  <a:schemeClr val="tx2">
                    <a:lumMod val="75000"/>
                    <a:lumOff val="25000"/>
                  </a:schemeClr>
                </a:solidFill>
              </a:rPr>
              <a:t>Log</a:t>
            </a:r>
            <a:r>
              <a:rPr lang="en-US" sz="1200" b="0" dirty="0" smtClean="0">
                <a:solidFill>
                  <a:schemeClr val="tx2">
                    <a:lumMod val="75000"/>
                    <a:lumOff val="25000"/>
                  </a:schemeClr>
                </a:solidFill>
              </a:rPr>
              <a:t>:</a:t>
            </a:r>
            <a:r>
              <a:rPr lang="en-US" sz="1200" b="0" dirty="0">
                <a:solidFill>
                  <a:schemeClr val="tx2">
                    <a:lumMod val="75000"/>
                    <a:lumOff val="25000"/>
                  </a:schemeClr>
                </a:solidFill>
                <a:latin typeface="Courier New" pitchFamily="49" charset="0"/>
                <a:cs typeface="Courier New" pitchFamily="49" charset="0"/>
              </a:rPr>
              <a:t> /</a:t>
            </a:r>
            <a:r>
              <a:rPr lang="en-US" sz="1200" b="0" dirty="0" err="1" smtClean="0">
                <a:solidFill>
                  <a:schemeClr val="tx2">
                    <a:lumMod val="75000"/>
                    <a:lumOff val="25000"/>
                  </a:schemeClr>
                </a:solidFill>
                <a:latin typeface="Courier New" pitchFamily="49" charset="0"/>
                <a:cs typeface="Courier New" pitchFamily="49" charset="0"/>
              </a:rPr>
              <a:t>var</a:t>
            </a:r>
            <a:r>
              <a:rPr lang="en-US" sz="1200" b="0" dirty="0" smtClean="0">
                <a:solidFill>
                  <a:schemeClr val="tx2">
                    <a:lumMod val="75000"/>
                    <a:lumOff val="25000"/>
                  </a:schemeClr>
                </a:solidFill>
                <a:latin typeface="Courier New" pitchFamily="49" charset="0"/>
                <a:cs typeface="Courier New" pitchFamily="49" charset="0"/>
              </a:rPr>
              <a:t>/log/syslog, </a:t>
            </a:r>
            <a:r>
              <a:rPr lang="en-US" sz="1200" b="0" dirty="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var</a:t>
            </a:r>
            <a:r>
              <a:rPr lang="en-US" sz="1200" b="0" dirty="0" smtClean="0">
                <a:solidFill>
                  <a:schemeClr val="tx2">
                    <a:lumMod val="75000"/>
                    <a:lumOff val="25000"/>
                  </a:schemeClr>
                </a:solidFill>
                <a:latin typeface="Courier New" pitchFamily="49" charset="0"/>
                <a:cs typeface="Courier New" pitchFamily="49" charset="0"/>
              </a:rPr>
              <a:t>/log/daemon.log, </a:t>
            </a:r>
            <a:r>
              <a:rPr lang="en-US" sz="1200" b="0" dirty="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var</a:t>
            </a:r>
            <a:r>
              <a:rPr lang="en-US" sz="1200" b="0" dirty="0" smtClean="0">
                <a:solidFill>
                  <a:schemeClr val="tx2">
                    <a:lumMod val="75000"/>
                    <a:lumOff val="25000"/>
                  </a:schemeClr>
                </a:solidFill>
                <a:latin typeface="Courier New" pitchFamily="49" charset="0"/>
                <a:cs typeface="Courier New" pitchFamily="49" charset="0"/>
              </a:rPr>
              <a:t>/log/boot.log</a:t>
            </a:r>
            <a:endParaRPr lang="en-US" sz="1200" b="0" dirty="0">
              <a:solidFill>
                <a:schemeClr val="tx2">
                  <a:lumMod val="75000"/>
                  <a:lumOff val="25000"/>
                </a:schemeClr>
              </a:solidFill>
            </a:endParaRPr>
          </a:p>
          <a:p>
            <a:pPr lvl="0"/>
            <a:r>
              <a:rPr lang="en-US" sz="1200" b="0" dirty="0">
                <a:solidFill>
                  <a:schemeClr val="tx2">
                    <a:lumMod val="75000"/>
                    <a:lumOff val="25000"/>
                  </a:schemeClr>
                </a:solidFill>
              </a:rPr>
              <a:t>Process example:  </a:t>
            </a:r>
            <a:r>
              <a:rPr lang="en-US" sz="1200" b="0" dirty="0" smtClean="0">
                <a:solidFill>
                  <a:schemeClr val="tx2">
                    <a:lumMod val="75000"/>
                    <a:lumOff val="25000"/>
                  </a:schemeClr>
                </a:solidFill>
                <a:latin typeface="Courier New" pitchFamily="49" charset="0"/>
                <a:cs typeface="Courier New" pitchFamily="49" charset="0"/>
              </a:rPr>
              <a:t>/opt/qbase3/apps/</a:t>
            </a:r>
            <a:r>
              <a:rPr lang="en-US" sz="1200" b="0" dirty="0" err="1" smtClean="0">
                <a:solidFill>
                  <a:schemeClr val="tx2">
                    <a:lumMod val="75000"/>
                    <a:lumOff val="25000"/>
                  </a:schemeClr>
                </a:solidFill>
                <a:latin typeface="Courier New" pitchFamily="49" charset="0"/>
                <a:cs typeface="Courier New" pitchFamily="49" charset="0"/>
              </a:rPr>
              <a:t>tftpd</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sbin</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in.tftpd</a:t>
            </a:r>
            <a:r>
              <a:rPr lang="en-US" sz="1200" b="0" dirty="0" smtClean="0">
                <a:solidFill>
                  <a:schemeClr val="tx2">
                    <a:lumMod val="75000"/>
                    <a:lumOff val="25000"/>
                  </a:schemeClr>
                </a:solidFill>
                <a:latin typeface="Courier New" pitchFamily="49" charset="0"/>
                <a:cs typeface="Courier New" pitchFamily="49" charset="0"/>
              </a:rPr>
              <a:t> </a:t>
            </a:r>
            <a:r>
              <a:rPr lang="en-US" sz="1200" b="0" dirty="0">
                <a:solidFill>
                  <a:schemeClr val="tx2">
                    <a:lumMod val="75000"/>
                    <a:lumOff val="25000"/>
                  </a:schemeClr>
                </a:solidFill>
                <a:latin typeface="Courier New" pitchFamily="49" charset="0"/>
                <a:cs typeface="Courier New" pitchFamily="49" charset="0"/>
              </a:rPr>
              <a:t>-l -a 0.0.0.0:69 -s /opt/qbase3/</a:t>
            </a:r>
            <a:r>
              <a:rPr lang="en-US" sz="1200" b="0" dirty="0" err="1">
                <a:solidFill>
                  <a:schemeClr val="tx2">
                    <a:lumMod val="75000"/>
                    <a:lumOff val="25000"/>
                  </a:schemeClr>
                </a:solidFill>
                <a:latin typeface="Courier New" pitchFamily="49" charset="0"/>
                <a:cs typeface="Courier New" pitchFamily="49" charset="0"/>
              </a:rPr>
              <a:t>var</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cloudinstallservice</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tftpboot</a:t>
            </a:r>
            <a:r>
              <a:rPr lang="en-US" sz="1200" b="0" dirty="0">
                <a:solidFill>
                  <a:schemeClr val="tx2">
                    <a:lumMod val="75000"/>
                    <a:lumOff val="25000"/>
                  </a:schemeClr>
                </a:solidFill>
                <a:latin typeface="Courier New" pitchFamily="49" charset="0"/>
                <a:cs typeface="Courier New" pitchFamily="49" charset="0"/>
              </a:rPr>
              <a:t>/</a:t>
            </a:r>
          </a:p>
          <a:p>
            <a:pPr marL="0" indent="0">
              <a:buNone/>
            </a:pPr>
            <a:endParaRPr lang="en-US" sz="1200" b="0" dirty="0" smtClean="0">
              <a:solidFill>
                <a:schemeClr val="tx2">
                  <a:lumMod val="75000"/>
                  <a:lumOff val="25000"/>
                </a:schemeClr>
              </a:solidFill>
            </a:endParaRPr>
          </a:p>
          <a:p>
            <a:pPr marL="0" indent="0">
              <a:buNone/>
            </a:pPr>
            <a:r>
              <a:rPr lang="en-US" sz="1200" b="0" dirty="0" smtClean="0">
                <a:solidFill>
                  <a:schemeClr val="tx2">
                    <a:lumMod val="75000"/>
                    <a:lumOff val="25000"/>
                  </a:schemeClr>
                </a:solidFill>
              </a:rPr>
              <a:t>DHCP</a:t>
            </a:r>
            <a:endParaRPr lang="en-US" sz="1200" b="0" dirty="0">
              <a:solidFill>
                <a:schemeClr val="tx2">
                  <a:lumMod val="75000"/>
                  <a:lumOff val="25000"/>
                </a:schemeClr>
              </a:solidFill>
            </a:endParaRPr>
          </a:p>
          <a:p>
            <a:r>
              <a:rPr lang="en-US" sz="1200" b="0" dirty="0">
                <a:solidFill>
                  <a:schemeClr val="tx2">
                    <a:lumMod val="75000"/>
                    <a:lumOff val="25000"/>
                  </a:schemeClr>
                </a:solidFill>
              </a:rPr>
              <a:t>Configuration: </a:t>
            </a:r>
            <a:r>
              <a:rPr lang="en-US" sz="1200" b="0" dirty="0">
                <a:solidFill>
                  <a:schemeClr val="tx2">
                    <a:lumMod val="75000"/>
                    <a:lumOff val="25000"/>
                  </a:schemeClr>
                </a:solidFill>
                <a:latin typeface="Courier New" pitchFamily="49" charset="0"/>
                <a:cs typeface="Courier New" pitchFamily="49" charset="0"/>
              </a:rPr>
              <a:t>/</a:t>
            </a:r>
            <a:r>
              <a:rPr lang="en-US" sz="1200" b="0" dirty="0" smtClean="0">
                <a:solidFill>
                  <a:schemeClr val="tx2">
                    <a:lumMod val="75000"/>
                    <a:lumOff val="25000"/>
                  </a:schemeClr>
                </a:solidFill>
                <a:latin typeface="Courier New" pitchFamily="49" charset="0"/>
                <a:cs typeface="Courier New" pitchFamily="49" charset="0"/>
              </a:rPr>
              <a:t>opt/qbase3/</a:t>
            </a:r>
            <a:r>
              <a:rPr lang="en-US" sz="1200" b="0" dirty="0" err="1" smtClean="0">
                <a:solidFill>
                  <a:schemeClr val="tx2">
                    <a:lumMod val="75000"/>
                    <a:lumOff val="25000"/>
                  </a:schemeClr>
                </a:solidFill>
                <a:latin typeface="Courier New" pitchFamily="49" charset="0"/>
                <a:cs typeface="Courier New" pitchFamily="49" charset="0"/>
              </a:rPr>
              <a:t>cfg</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dhcpd</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dhcpd.conf</a:t>
            </a:r>
            <a:endParaRPr lang="en-US" sz="1200" b="0" dirty="0">
              <a:solidFill>
                <a:schemeClr val="tx2">
                  <a:lumMod val="75000"/>
                  <a:lumOff val="25000"/>
                </a:schemeClr>
              </a:solidFill>
              <a:latin typeface="Courier New" pitchFamily="49" charset="0"/>
              <a:cs typeface="Courier New" pitchFamily="49" charset="0"/>
            </a:endParaRPr>
          </a:p>
          <a:p>
            <a:r>
              <a:rPr lang="en-US" sz="1200" b="0" dirty="0" smtClean="0">
                <a:solidFill>
                  <a:schemeClr val="tx2">
                    <a:lumMod val="75000"/>
                    <a:lumOff val="25000"/>
                  </a:schemeClr>
                </a:solidFill>
              </a:rPr>
              <a:t>Log</a:t>
            </a:r>
            <a:r>
              <a:rPr lang="en-US" sz="1200" b="0" dirty="0">
                <a:solidFill>
                  <a:schemeClr val="tx2">
                    <a:lumMod val="75000"/>
                    <a:lumOff val="25000"/>
                  </a:schemeClr>
                </a:solidFill>
              </a:rPr>
              <a:t>: </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var</a:t>
            </a:r>
            <a:r>
              <a:rPr lang="en-US" sz="1200" b="0" dirty="0">
                <a:solidFill>
                  <a:schemeClr val="tx2">
                    <a:lumMod val="75000"/>
                    <a:lumOff val="25000"/>
                  </a:schemeClr>
                </a:solidFill>
                <a:latin typeface="Courier New" pitchFamily="49" charset="0"/>
                <a:cs typeface="Courier New" pitchFamily="49" charset="0"/>
              </a:rPr>
              <a:t>/log/syslog</a:t>
            </a:r>
            <a:r>
              <a:rPr lang="en-US" sz="1200" b="0" dirty="0" smtClean="0">
                <a:solidFill>
                  <a:schemeClr val="tx2">
                    <a:lumMod val="75000"/>
                    <a:lumOff val="25000"/>
                  </a:schemeClr>
                </a:solidFill>
                <a:latin typeface="Courier New" pitchFamily="49" charset="0"/>
                <a:cs typeface="Courier New" pitchFamily="49" charset="0"/>
              </a:rPr>
              <a:t>, /</a:t>
            </a:r>
            <a:r>
              <a:rPr lang="en-US" sz="1200" b="0" dirty="0" err="1" smtClean="0">
                <a:solidFill>
                  <a:schemeClr val="tx2">
                    <a:lumMod val="75000"/>
                    <a:lumOff val="25000"/>
                  </a:schemeClr>
                </a:solidFill>
                <a:latin typeface="Courier New" pitchFamily="49" charset="0"/>
                <a:cs typeface="Courier New" pitchFamily="49" charset="0"/>
              </a:rPr>
              <a:t>var</a:t>
            </a:r>
            <a:r>
              <a:rPr lang="en-US" sz="1200" b="0" dirty="0" smtClean="0">
                <a:solidFill>
                  <a:schemeClr val="tx2">
                    <a:lumMod val="75000"/>
                    <a:lumOff val="25000"/>
                  </a:schemeClr>
                </a:solidFill>
                <a:latin typeface="Courier New" pitchFamily="49" charset="0"/>
                <a:cs typeface="Courier New" pitchFamily="49" charset="0"/>
              </a:rPr>
              <a:t>/log/daemon.log, /opt/qbase3/</a:t>
            </a:r>
            <a:r>
              <a:rPr lang="en-US" sz="1200" b="0" dirty="0" err="1" smtClean="0">
                <a:solidFill>
                  <a:schemeClr val="tx2">
                    <a:lumMod val="75000"/>
                    <a:lumOff val="25000"/>
                  </a:schemeClr>
                </a:solidFill>
                <a:latin typeface="Courier New" pitchFamily="49" charset="0"/>
                <a:cs typeface="Courier New" pitchFamily="49" charset="0"/>
              </a:rPr>
              <a:t>var</a:t>
            </a:r>
            <a:r>
              <a:rPr lang="en-US" sz="1200" b="0" dirty="0" smtClean="0">
                <a:solidFill>
                  <a:schemeClr val="tx2">
                    <a:lumMod val="75000"/>
                    <a:lumOff val="25000"/>
                  </a:schemeClr>
                </a:solidFill>
                <a:latin typeface="Courier New" pitchFamily="49" charset="0"/>
                <a:cs typeface="Courier New" pitchFamily="49" charset="0"/>
              </a:rPr>
              <a:t>/log/apache/access.log</a:t>
            </a:r>
            <a:endParaRPr lang="en-US" sz="1200" b="0" dirty="0">
              <a:solidFill>
                <a:schemeClr val="tx2">
                  <a:lumMod val="75000"/>
                  <a:lumOff val="25000"/>
                </a:schemeClr>
              </a:solidFill>
            </a:endParaRPr>
          </a:p>
          <a:p>
            <a:r>
              <a:rPr lang="en-US" sz="1200" b="0" dirty="0">
                <a:solidFill>
                  <a:schemeClr val="tx2">
                    <a:lumMod val="75000"/>
                    <a:lumOff val="25000"/>
                  </a:schemeClr>
                </a:solidFill>
              </a:rPr>
              <a:t>Process example:  </a:t>
            </a:r>
            <a:r>
              <a:rPr lang="en-US" sz="1200" b="0" dirty="0">
                <a:solidFill>
                  <a:schemeClr val="tx2">
                    <a:lumMod val="75000"/>
                    <a:lumOff val="25000"/>
                  </a:schemeClr>
                </a:solidFill>
                <a:latin typeface="Courier New" pitchFamily="49" charset="0"/>
                <a:cs typeface="Courier New" pitchFamily="49" charset="0"/>
              </a:rPr>
              <a:t>/opt/qbase3/apps/</a:t>
            </a:r>
            <a:r>
              <a:rPr lang="en-US" sz="1200" b="0" dirty="0" err="1">
                <a:solidFill>
                  <a:schemeClr val="tx2">
                    <a:lumMod val="75000"/>
                    <a:lumOff val="25000"/>
                  </a:schemeClr>
                </a:solidFill>
                <a:latin typeface="Courier New" pitchFamily="49" charset="0"/>
                <a:cs typeface="Courier New" pitchFamily="49" charset="0"/>
              </a:rPr>
              <a:t>dhcpd</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dhcpd</a:t>
            </a:r>
            <a:r>
              <a:rPr lang="en-US" sz="1200" b="0" dirty="0">
                <a:solidFill>
                  <a:schemeClr val="tx2">
                    <a:lumMod val="75000"/>
                    <a:lumOff val="25000"/>
                  </a:schemeClr>
                </a:solidFill>
                <a:latin typeface="Courier New" pitchFamily="49" charset="0"/>
                <a:cs typeface="Courier New" pitchFamily="49" charset="0"/>
              </a:rPr>
              <a:t> -</a:t>
            </a:r>
            <a:r>
              <a:rPr lang="en-US" sz="1200" b="0" dirty="0" err="1">
                <a:solidFill>
                  <a:schemeClr val="tx2">
                    <a:lumMod val="75000"/>
                    <a:lumOff val="25000"/>
                  </a:schemeClr>
                </a:solidFill>
                <a:latin typeface="Courier New" pitchFamily="49" charset="0"/>
                <a:cs typeface="Courier New" pitchFamily="49" charset="0"/>
              </a:rPr>
              <a:t>cf</a:t>
            </a:r>
            <a:r>
              <a:rPr lang="en-US" sz="1200" b="0" dirty="0">
                <a:solidFill>
                  <a:schemeClr val="tx2">
                    <a:lumMod val="75000"/>
                    <a:lumOff val="25000"/>
                  </a:schemeClr>
                </a:solidFill>
                <a:latin typeface="Courier New" pitchFamily="49" charset="0"/>
                <a:cs typeface="Courier New" pitchFamily="49" charset="0"/>
              </a:rPr>
              <a:t> /opt/qbase3/</a:t>
            </a:r>
            <a:r>
              <a:rPr lang="en-US" sz="1200" b="0" dirty="0" err="1">
                <a:solidFill>
                  <a:schemeClr val="tx2">
                    <a:lumMod val="75000"/>
                    <a:lumOff val="25000"/>
                  </a:schemeClr>
                </a:solidFill>
                <a:latin typeface="Courier New" pitchFamily="49" charset="0"/>
                <a:cs typeface="Courier New" pitchFamily="49" charset="0"/>
              </a:rPr>
              <a:t>cfg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dhcpd</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dhcpd.conf</a:t>
            </a:r>
            <a:r>
              <a:rPr lang="en-US" sz="1200" b="0" dirty="0">
                <a:solidFill>
                  <a:schemeClr val="tx2">
                    <a:lumMod val="75000"/>
                    <a:lumOff val="25000"/>
                  </a:schemeClr>
                </a:solidFill>
                <a:latin typeface="Courier New" pitchFamily="49" charset="0"/>
                <a:cs typeface="Courier New" pitchFamily="49" charset="0"/>
              </a:rPr>
              <a:t> -lf /opt/qbase3/</a:t>
            </a:r>
            <a:r>
              <a:rPr lang="en-US" sz="1200" b="0" dirty="0" err="1">
                <a:solidFill>
                  <a:schemeClr val="tx2">
                    <a:lumMod val="75000"/>
                    <a:lumOff val="25000"/>
                  </a:schemeClr>
                </a:solidFill>
                <a:latin typeface="Courier New" pitchFamily="49" charset="0"/>
                <a:cs typeface="Courier New" pitchFamily="49" charset="0"/>
              </a:rPr>
              <a:t>cfg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dhcpd</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dhcpd.leases</a:t>
            </a:r>
            <a:r>
              <a:rPr lang="en-US" sz="1200" b="0" dirty="0">
                <a:solidFill>
                  <a:schemeClr val="tx2">
                    <a:lumMod val="75000"/>
                    <a:lumOff val="25000"/>
                  </a:schemeClr>
                </a:solidFill>
                <a:latin typeface="Courier New" pitchFamily="49" charset="0"/>
                <a:cs typeface="Courier New" pitchFamily="49" charset="0"/>
              </a:rPr>
              <a:t> -p 67 -</a:t>
            </a:r>
            <a:r>
              <a:rPr lang="en-US" sz="1200" b="0" dirty="0" err="1">
                <a:solidFill>
                  <a:schemeClr val="tx2">
                    <a:lumMod val="75000"/>
                    <a:lumOff val="25000"/>
                  </a:schemeClr>
                </a:solidFill>
                <a:latin typeface="Courier New" pitchFamily="49" charset="0"/>
                <a:cs typeface="Courier New" pitchFamily="49" charset="0"/>
              </a:rPr>
              <a:t>pf</a:t>
            </a:r>
            <a:r>
              <a:rPr lang="en-US" sz="1200" b="0" dirty="0">
                <a:solidFill>
                  <a:schemeClr val="tx2">
                    <a:lumMod val="75000"/>
                    <a:lumOff val="25000"/>
                  </a:schemeClr>
                </a:solidFill>
                <a:latin typeface="Courier New" pitchFamily="49" charset="0"/>
                <a:cs typeface="Courier New" pitchFamily="49" charset="0"/>
              </a:rPr>
              <a:t> /opt/qbase3/</a:t>
            </a:r>
            <a:r>
              <a:rPr lang="en-US" sz="1200" b="0" dirty="0" err="1">
                <a:solidFill>
                  <a:schemeClr val="tx2">
                    <a:lumMod val="75000"/>
                    <a:lumOff val="25000"/>
                  </a:schemeClr>
                </a:solidFill>
                <a:latin typeface="Courier New" pitchFamily="49" charset="0"/>
                <a:cs typeface="Courier New" pitchFamily="49" charset="0"/>
              </a:rPr>
              <a:t>var</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pid</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dhcpd.pid</a:t>
            </a:r>
            <a:endParaRPr lang="en-US" sz="1200" b="0" dirty="0">
              <a:solidFill>
                <a:schemeClr val="tx2">
                  <a:lumMod val="75000"/>
                  <a:lumOff val="25000"/>
                </a:schemeClr>
              </a:solidFill>
            </a:endParaRPr>
          </a:p>
          <a:p>
            <a:pPr marL="0" indent="0">
              <a:buNone/>
            </a:pPr>
            <a:endParaRPr lang="en-US" sz="1200" b="0" dirty="0" smtClean="0">
              <a:solidFill>
                <a:schemeClr val="tx2">
                  <a:lumMod val="75000"/>
                  <a:lumOff val="25000"/>
                </a:schemeClr>
              </a:solidFill>
            </a:endParaRPr>
          </a:p>
          <a:p>
            <a:pPr marL="0" indent="0">
              <a:buNone/>
            </a:pPr>
            <a:r>
              <a:rPr lang="en-US" sz="1200" b="0" dirty="0" err="1" smtClean="0">
                <a:solidFill>
                  <a:schemeClr val="tx2">
                    <a:lumMod val="75000"/>
                    <a:lumOff val="25000"/>
                  </a:schemeClr>
                </a:solidFill>
              </a:rPr>
              <a:t>Rsync</a:t>
            </a:r>
            <a:endParaRPr lang="en-US" sz="1200" b="0" dirty="0">
              <a:solidFill>
                <a:schemeClr val="tx2">
                  <a:lumMod val="75000"/>
                  <a:lumOff val="25000"/>
                </a:schemeClr>
              </a:solidFill>
            </a:endParaRPr>
          </a:p>
          <a:p>
            <a:r>
              <a:rPr lang="en-US" sz="1200" b="0" dirty="0">
                <a:solidFill>
                  <a:schemeClr val="tx2">
                    <a:lumMod val="75000"/>
                    <a:lumOff val="25000"/>
                  </a:schemeClr>
                </a:solidFill>
              </a:rPr>
              <a:t>Configuration: </a:t>
            </a:r>
            <a:r>
              <a:rPr lang="en-US" sz="1200" b="0" dirty="0" smtClean="0">
                <a:solidFill>
                  <a:schemeClr val="tx2">
                    <a:lumMod val="75000"/>
                    <a:lumOff val="25000"/>
                  </a:schemeClr>
                </a:solidFill>
                <a:latin typeface="Courier New" pitchFamily="49" charset="0"/>
                <a:cs typeface="Courier New" pitchFamily="49" charset="0"/>
              </a:rPr>
              <a:t>/opt/qbase3/</a:t>
            </a:r>
            <a:r>
              <a:rPr lang="en-US" sz="1200" b="0" dirty="0" err="1" smtClean="0">
                <a:solidFill>
                  <a:schemeClr val="tx2">
                    <a:lumMod val="75000"/>
                    <a:lumOff val="25000"/>
                  </a:schemeClr>
                </a:solidFill>
                <a:latin typeface="Courier New" pitchFamily="49" charset="0"/>
                <a:cs typeface="Courier New" pitchFamily="49" charset="0"/>
              </a:rPr>
              <a:t>cfg</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rsync</a:t>
            </a:r>
            <a:r>
              <a:rPr lang="en-US" sz="1200" b="0" dirty="0" smtClean="0">
                <a:solidFill>
                  <a:schemeClr val="tx2">
                    <a:lumMod val="75000"/>
                    <a:lumOff val="25000"/>
                  </a:schemeClr>
                </a:solidFill>
                <a:latin typeface="Courier New" pitchFamily="49" charset="0"/>
                <a:cs typeface="Courier New" pitchFamily="49" charset="0"/>
              </a:rPr>
              <a:t>/</a:t>
            </a:r>
            <a:r>
              <a:rPr lang="en-US" sz="1200" b="0" dirty="0" err="1" smtClean="0">
                <a:solidFill>
                  <a:schemeClr val="tx2">
                    <a:lumMod val="75000"/>
                    <a:lumOff val="25000"/>
                  </a:schemeClr>
                </a:solidFill>
                <a:latin typeface="Courier New" pitchFamily="49" charset="0"/>
                <a:cs typeface="Courier New" pitchFamily="49" charset="0"/>
              </a:rPr>
              <a:t>rsync.cfg</a:t>
            </a:r>
            <a:endParaRPr lang="en-US" sz="1200" b="0" dirty="0">
              <a:solidFill>
                <a:schemeClr val="tx2">
                  <a:lumMod val="75000"/>
                  <a:lumOff val="25000"/>
                </a:schemeClr>
              </a:solidFill>
            </a:endParaRPr>
          </a:p>
          <a:p>
            <a:r>
              <a:rPr lang="en-US" sz="1200" b="0" dirty="0">
                <a:solidFill>
                  <a:schemeClr val="tx2">
                    <a:lumMod val="75000"/>
                    <a:lumOff val="25000"/>
                  </a:schemeClr>
                </a:solidFill>
              </a:rPr>
              <a:t>Logs: </a:t>
            </a:r>
            <a:r>
              <a:rPr lang="en-US" sz="1200" b="0" dirty="0" smtClean="0">
                <a:solidFill>
                  <a:schemeClr val="tx2">
                    <a:lumMod val="75000"/>
                    <a:lumOff val="25000"/>
                  </a:schemeClr>
                </a:solidFill>
                <a:latin typeface="Courier New" pitchFamily="49" charset="0"/>
                <a:cs typeface="Courier New" pitchFamily="49" charset="0"/>
              </a:rPr>
              <a:t>/opt/qbase3/</a:t>
            </a:r>
            <a:r>
              <a:rPr lang="en-US" sz="1200" b="0" dirty="0" err="1" smtClean="0">
                <a:solidFill>
                  <a:schemeClr val="tx2">
                    <a:lumMod val="75000"/>
                    <a:lumOff val="25000"/>
                  </a:schemeClr>
                </a:solidFill>
                <a:latin typeface="Courier New" pitchFamily="49" charset="0"/>
                <a:cs typeface="Courier New" pitchFamily="49" charset="0"/>
              </a:rPr>
              <a:t>var</a:t>
            </a:r>
            <a:r>
              <a:rPr lang="en-US" sz="1200" b="0" dirty="0" smtClean="0">
                <a:solidFill>
                  <a:schemeClr val="tx2">
                    <a:lumMod val="75000"/>
                    <a:lumOff val="25000"/>
                  </a:schemeClr>
                </a:solidFill>
                <a:latin typeface="Courier New" pitchFamily="49" charset="0"/>
                <a:cs typeface="Courier New" pitchFamily="49" charset="0"/>
              </a:rPr>
              <a:t>/log/rsync.log</a:t>
            </a:r>
            <a:endParaRPr lang="en-US" sz="1200" b="0" dirty="0">
              <a:solidFill>
                <a:schemeClr val="tx2">
                  <a:lumMod val="75000"/>
                  <a:lumOff val="25000"/>
                </a:schemeClr>
              </a:solidFill>
            </a:endParaRPr>
          </a:p>
          <a:p>
            <a:r>
              <a:rPr lang="en-US" sz="1200" b="0" dirty="0">
                <a:solidFill>
                  <a:schemeClr val="tx2">
                    <a:lumMod val="75000"/>
                    <a:lumOff val="25000"/>
                  </a:schemeClr>
                </a:solidFill>
              </a:rPr>
              <a:t>Process example:  </a:t>
            </a:r>
            <a:r>
              <a:rPr lang="en-US" sz="1200" b="0" dirty="0" smtClean="0">
                <a:solidFill>
                  <a:schemeClr val="tx2">
                    <a:lumMod val="75000"/>
                    <a:lumOff val="25000"/>
                  </a:schemeClr>
                </a:solidFill>
                <a:latin typeface="Courier New" pitchFamily="49" charset="0"/>
                <a:cs typeface="Courier New" pitchFamily="49" charset="0"/>
              </a:rPr>
              <a:t>/opt/qbase3/bin/</a:t>
            </a:r>
            <a:r>
              <a:rPr lang="en-US" sz="1200" b="0" dirty="0" err="1" smtClean="0">
                <a:solidFill>
                  <a:schemeClr val="tx2">
                    <a:lumMod val="75000"/>
                    <a:lumOff val="25000"/>
                  </a:schemeClr>
                </a:solidFill>
                <a:latin typeface="Courier New" pitchFamily="49" charset="0"/>
                <a:cs typeface="Courier New" pitchFamily="49" charset="0"/>
              </a:rPr>
              <a:t>rsync</a:t>
            </a:r>
            <a:r>
              <a:rPr lang="en-US" sz="1200" b="0" dirty="0" smtClean="0">
                <a:solidFill>
                  <a:schemeClr val="tx2">
                    <a:lumMod val="75000"/>
                    <a:lumOff val="25000"/>
                  </a:schemeClr>
                </a:solidFill>
                <a:latin typeface="Courier New" pitchFamily="49" charset="0"/>
                <a:cs typeface="Courier New" pitchFamily="49" charset="0"/>
              </a:rPr>
              <a:t> --</a:t>
            </a:r>
            <a:r>
              <a:rPr lang="en-US" sz="1200" b="0" dirty="0">
                <a:solidFill>
                  <a:schemeClr val="tx2">
                    <a:lumMod val="75000"/>
                    <a:lumOff val="25000"/>
                  </a:schemeClr>
                </a:solidFill>
                <a:latin typeface="Courier New" pitchFamily="49" charset="0"/>
                <a:cs typeface="Courier New" pitchFamily="49" charset="0"/>
              </a:rPr>
              <a:t>daemon --</a:t>
            </a:r>
            <a:r>
              <a:rPr lang="en-US" sz="1200" b="0" dirty="0" err="1">
                <a:solidFill>
                  <a:schemeClr val="tx2">
                    <a:lumMod val="75000"/>
                    <a:lumOff val="25000"/>
                  </a:schemeClr>
                </a:solidFill>
                <a:latin typeface="Courier New" pitchFamily="49" charset="0"/>
                <a:cs typeface="Courier New" pitchFamily="49" charset="0"/>
              </a:rPr>
              <a:t>config</a:t>
            </a:r>
            <a:r>
              <a:rPr lang="en-US" sz="1200" b="0" dirty="0">
                <a:solidFill>
                  <a:schemeClr val="tx2">
                    <a:lumMod val="75000"/>
                    <a:lumOff val="25000"/>
                  </a:schemeClr>
                </a:solidFill>
                <a:latin typeface="Courier New" pitchFamily="49" charset="0"/>
                <a:cs typeface="Courier New" pitchFamily="49" charset="0"/>
              </a:rPr>
              <a:t>=/opt/qbase3/</a:t>
            </a:r>
            <a:r>
              <a:rPr lang="en-US" sz="1200" b="0" dirty="0" err="1">
                <a:solidFill>
                  <a:schemeClr val="tx2">
                    <a:lumMod val="75000"/>
                    <a:lumOff val="25000"/>
                  </a:schemeClr>
                </a:solidFill>
                <a:latin typeface="Courier New" pitchFamily="49" charset="0"/>
                <a:cs typeface="Courier New" pitchFamily="49" charset="0"/>
              </a:rPr>
              <a:t>cfg</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rsync</a:t>
            </a:r>
            <a:r>
              <a:rPr lang="en-US" sz="1200" b="0" dirty="0">
                <a:solidFill>
                  <a:schemeClr val="tx2">
                    <a:lumMod val="75000"/>
                    <a:lumOff val="25000"/>
                  </a:schemeClr>
                </a:solidFill>
                <a:latin typeface="Courier New" pitchFamily="49" charset="0"/>
                <a:cs typeface="Courier New" pitchFamily="49" charset="0"/>
              </a:rPr>
              <a:t>/</a:t>
            </a:r>
            <a:r>
              <a:rPr lang="en-US" sz="1200" b="0" dirty="0" err="1">
                <a:solidFill>
                  <a:schemeClr val="tx2">
                    <a:lumMod val="75000"/>
                    <a:lumOff val="25000"/>
                  </a:schemeClr>
                </a:solidFill>
                <a:latin typeface="Courier New" pitchFamily="49" charset="0"/>
                <a:cs typeface="Courier New" pitchFamily="49" charset="0"/>
              </a:rPr>
              <a:t>rsync.cfg</a:t>
            </a:r>
            <a:r>
              <a:rPr lang="en-US" sz="1200" b="0" dirty="0">
                <a:solidFill>
                  <a:schemeClr val="tx2">
                    <a:lumMod val="75000"/>
                    <a:lumOff val="25000"/>
                  </a:schemeClr>
                </a:solidFill>
                <a:latin typeface="Courier New" pitchFamily="49" charset="0"/>
                <a:cs typeface="Courier New" pitchFamily="49" charset="0"/>
              </a:rPr>
              <a:t> --port=873</a:t>
            </a:r>
            <a:endParaRPr lang="en-US" sz="1200" b="0" dirty="0">
              <a:solidFill>
                <a:schemeClr val="tx2">
                  <a:lumMod val="75000"/>
                  <a:lumOff val="25000"/>
                </a:schemeClr>
              </a:solidFill>
            </a:endParaRPr>
          </a:p>
          <a:p>
            <a:endParaRPr lang="en-US" sz="1200" b="0" dirty="0" smtClean="0">
              <a:solidFill>
                <a:schemeClr val="tx2">
                  <a:lumMod val="75000"/>
                  <a:lumOff val="25000"/>
                </a:schemeClr>
              </a:solidFill>
              <a:latin typeface="Courier New" pitchFamily="49" charset="0"/>
              <a:cs typeface="Courier New" pitchFamily="49" charset="0"/>
            </a:endParaRPr>
          </a:p>
          <a:p>
            <a:pPr marL="0" indent="0">
              <a:buNone/>
            </a:pPr>
            <a:endParaRPr lang="en-US" sz="1200" b="0" dirty="0">
              <a:solidFill>
                <a:schemeClr val="tx2">
                  <a:lumMod val="75000"/>
                  <a:lumOff val="25000"/>
                </a:schemeClr>
              </a:solidFill>
              <a:latin typeface="Courier New" pitchFamily="49" charset="0"/>
              <a:cs typeface="Courier New" pitchFamily="49" charset="0"/>
            </a:endParaRPr>
          </a:p>
          <a:p>
            <a:pPr marL="0" indent="0">
              <a:buNone/>
            </a:pPr>
            <a:endParaRPr lang="en-US" sz="1200" b="0" dirty="0" smtClean="0">
              <a:solidFill>
                <a:schemeClr val="tx2">
                  <a:lumMod val="75000"/>
                  <a:lumOff val="25000"/>
                </a:schemeClr>
              </a:solidFill>
            </a:endParaRPr>
          </a:p>
        </p:txBody>
      </p:sp>
      <p:sp>
        <p:nvSpPr>
          <p:cNvPr id="4" name="Footer Placeholder 3"/>
          <p:cNvSpPr>
            <a:spLocks noGrp="1"/>
          </p:cNvSpPr>
          <p:nvPr>
            <p:ph type="ftr" sz="quarter" idx="11"/>
          </p:nvPr>
        </p:nvSpPr>
        <p:spPr/>
        <p:txBody>
          <a:bodyPr/>
          <a:lstStyle/>
          <a:p>
            <a:pPr>
              <a:defRPr/>
            </a:pPr>
            <a:r>
              <a:rPr lang="en-US" smtClean="0"/>
              <a:t>Amplidata Confidential</a:t>
            </a:r>
            <a:endParaRPr lang="en-US"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79</a:t>
            </a:fld>
            <a:endParaRPr lang="en-US" dirty="0"/>
          </a:p>
        </p:txBody>
      </p:sp>
    </p:spTree>
    <p:extLst>
      <p:ext uri="{BB962C8B-B14F-4D97-AF65-F5344CB8AC3E}">
        <p14:creationId xmlns:p14="http://schemas.microsoft.com/office/powerpoint/2010/main" val="3516473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BitSpread – Distributed Encoder / Decoder</a:t>
            </a:r>
          </a:p>
          <a:p>
            <a:pPr lvl="1"/>
            <a:r>
              <a:rPr lang="en-US" dirty="0" smtClean="0"/>
              <a:t>Amplidata’s unique Erasure Coding (EC) implementation </a:t>
            </a:r>
          </a:p>
          <a:p>
            <a:pPr lvl="1"/>
            <a:r>
              <a:rPr lang="en-US" dirty="0" smtClean="0"/>
              <a:t>Similar in principle to rate-less erasure codes*</a:t>
            </a:r>
          </a:p>
          <a:p>
            <a:pPr lvl="1"/>
            <a:r>
              <a:rPr lang="en-US" dirty="0" smtClean="0"/>
              <a:t>Designed for ultra-high durability, performance &amp; storage policy flexibility</a:t>
            </a:r>
          </a:p>
          <a:p>
            <a:pPr lvl="1"/>
            <a:r>
              <a:rPr lang="en-US" dirty="0" smtClean="0"/>
              <a:t>Leverages low-level Intel CPU instruction sets for 10x faster performance &amp; rebuilds than other EC implementations</a:t>
            </a:r>
          </a:p>
          <a:p>
            <a:pPr lvl="1"/>
            <a:r>
              <a:rPr lang="en-US" dirty="0" smtClean="0"/>
              <a:t>Not based on Reed-Solomon codes, Cauchy-RS or variants thereof</a:t>
            </a:r>
          </a:p>
          <a:p>
            <a:pPr lvl="1"/>
            <a:r>
              <a:rPr lang="en-US" dirty="0" smtClean="0"/>
              <a:t>Advanced bitrot (Unrecoverable Read Error) protection</a:t>
            </a:r>
          </a:p>
          <a:p>
            <a:pPr lvl="1"/>
            <a:endParaRPr lang="en-US" dirty="0" smtClean="0"/>
          </a:p>
          <a:p>
            <a:r>
              <a:rPr lang="en-US" dirty="0" smtClean="0"/>
              <a:t>Key Capabilities</a:t>
            </a:r>
          </a:p>
          <a:p>
            <a:pPr lvl="1"/>
            <a:r>
              <a:rPr lang="en-US" dirty="0" smtClean="0"/>
              <a:t>Dynamic spread selection – utilizes all spindles in the entire storage pool for performance and leverages newly added capacity immediately</a:t>
            </a:r>
          </a:p>
          <a:p>
            <a:pPr lvl="1"/>
            <a:r>
              <a:rPr lang="en-US" dirty="0" smtClean="0"/>
              <a:t>Order independent: order &amp; location of check blocks do not matter for object recall</a:t>
            </a:r>
          </a:p>
          <a:p>
            <a:pPr lvl="1"/>
            <a:r>
              <a:rPr lang="en-US" dirty="0" smtClean="0"/>
              <a:t>Extra blocks can be generated out of previous ones without knowing what is missing</a:t>
            </a:r>
          </a:p>
          <a:p>
            <a:pPr lvl="1"/>
            <a:r>
              <a:rPr lang="en-US" dirty="0" smtClean="0"/>
              <a:t>Hierarchy aware - data can be spread widely across hierarchy even if asymmetric</a:t>
            </a:r>
          </a:p>
          <a:p>
            <a:pPr lvl="1"/>
            <a:r>
              <a:rPr lang="en-US" dirty="0" smtClean="0"/>
              <a:t>Scalable distributed metadata storage; no performance bottleneck</a:t>
            </a:r>
          </a:p>
          <a:p>
            <a:endParaRPr lang="en-US" dirty="0"/>
          </a:p>
        </p:txBody>
      </p:sp>
      <p:sp>
        <p:nvSpPr>
          <p:cNvPr id="3" name="Title 2"/>
          <p:cNvSpPr>
            <a:spLocks noGrp="1"/>
          </p:cNvSpPr>
          <p:nvPr>
            <p:ph type="title"/>
          </p:nvPr>
        </p:nvSpPr>
        <p:spPr/>
        <p:txBody>
          <a:bodyPr/>
          <a:lstStyle/>
          <a:p>
            <a:r>
              <a:rPr lang="en-US" dirty="0" smtClean="0"/>
              <a:t>     </a:t>
            </a:r>
            <a:r>
              <a:rPr lang="en-US" dirty="0" err="1" smtClean="0"/>
              <a:t>Amplidata’s</a:t>
            </a:r>
            <a:r>
              <a:rPr lang="en-US" dirty="0" smtClean="0"/>
              <a:t> BitSpread technology</a:t>
            </a:r>
            <a:endParaRPr lang="en-US" dirty="0"/>
          </a:p>
        </p:txBody>
      </p:sp>
      <p:pic>
        <p:nvPicPr>
          <p:cNvPr id="10" name="Picture 13" descr="Screen shot 2011-06-29 at 11.22.25 AM.png"/>
          <p:cNvPicPr>
            <a:picLocks noChangeAspect="1"/>
          </p:cNvPicPr>
          <p:nvPr/>
        </p:nvPicPr>
        <p:blipFill rotWithShape="1">
          <a:blip r:embed="rId2" cstate="email">
            <a:extLst>
              <a:ext uri="{28A0092B-C50C-407E-A947-70E740481C1C}">
                <a14:useLocalDpi xmlns:a14="http://schemas.microsoft.com/office/drawing/2010/main" val="0"/>
              </a:ext>
            </a:extLst>
          </a:blip>
          <a:srcRect l="2903" r="3483" b="18182"/>
          <a:stretch/>
        </p:blipFill>
        <p:spPr bwMode="auto">
          <a:xfrm>
            <a:off x="4895850" y="4838700"/>
            <a:ext cx="4095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dirty="0" smtClean="0"/>
              <a:t>Amplidata Confidential</a:t>
            </a:r>
            <a:endParaRPr lang="en-US" dirty="0"/>
          </a:p>
        </p:txBody>
      </p:sp>
      <p:grpSp>
        <p:nvGrpSpPr>
          <p:cNvPr id="7" name="Group 61"/>
          <p:cNvGrpSpPr>
            <a:grpSpLocks/>
          </p:cNvGrpSpPr>
          <p:nvPr/>
        </p:nvGrpSpPr>
        <p:grpSpPr bwMode="auto">
          <a:xfrm>
            <a:off x="228600" y="190500"/>
            <a:ext cx="377825" cy="384175"/>
            <a:chOff x="7493003" y="2033588"/>
            <a:chExt cx="609600" cy="584200"/>
          </a:xfrm>
        </p:grpSpPr>
        <p:sp>
          <p:nvSpPr>
            <p:cNvPr id="8" name="Rounded Rectangle 7"/>
            <p:cNvSpPr/>
            <p:nvPr/>
          </p:nvSpPr>
          <p:spPr bwMode="auto">
            <a:xfrm>
              <a:off x="7493003"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9" name="Rounded Rectangle 8"/>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 name="Rounded Rectangle 10"/>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2" name="Rounded Rectangle 11"/>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3" name="Rounded Rectangle 12"/>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 name="Rounded Rectangle 13"/>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5" name="Straight Arrow Connector 14"/>
            <p:cNvCxnSpPr>
              <a:stCxn id="11" idx="1"/>
              <a:endCxn id="13"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8</a:t>
            </a:fld>
            <a:endParaRPr lang="en-US" dirty="0"/>
          </a:p>
        </p:txBody>
      </p:sp>
    </p:spTree>
    <p:extLst>
      <p:ext uri="{BB962C8B-B14F-4D97-AF65-F5344CB8AC3E}">
        <p14:creationId xmlns:p14="http://schemas.microsoft.com/office/powerpoint/2010/main" val="372505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p:txBody>
          <a:bodyPr/>
          <a:lstStyle/>
          <a:p>
            <a:r>
              <a:rPr lang="en-US">
                <a:latin typeface="Trebuchet MS" charset="0"/>
                <a:cs typeface="DejaVu Sans" charset="0"/>
              </a:rPr>
              <a:t>The BitSpread Algorithm – Simple Example</a:t>
            </a:r>
          </a:p>
        </p:txBody>
      </p:sp>
      <p:sp>
        <p:nvSpPr>
          <p:cNvPr id="18437" name="Content Placeholder 1"/>
          <p:cNvSpPr>
            <a:spLocks noGrp="1"/>
          </p:cNvSpPr>
          <p:nvPr>
            <p:ph idx="4294967295"/>
          </p:nvPr>
        </p:nvSpPr>
        <p:spPr>
          <a:xfrm>
            <a:off x="381000" y="876300"/>
            <a:ext cx="8458200" cy="838200"/>
          </a:xfrm>
        </p:spPr>
        <p:txBody>
          <a:bodyPr>
            <a:normAutofit fontScale="85000" lnSpcReduction="20000"/>
          </a:bodyPr>
          <a:lstStyle/>
          <a:p>
            <a:pPr>
              <a:defRPr/>
            </a:pPr>
            <a:r>
              <a:rPr lang="en-US" b="0" dirty="0" smtClean="0"/>
              <a:t>BitSpread Encodes data in unrecognizable chunks (actually a series of equations)</a:t>
            </a:r>
          </a:p>
          <a:p>
            <a:pPr>
              <a:defRPr/>
            </a:pPr>
            <a:r>
              <a:rPr lang="en-US" b="0" dirty="0" smtClean="0"/>
              <a:t>Distributes the equations across disks, storage nodes, racks, data centers</a:t>
            </a:r>
          </a:p>
          <a:p>
            <a:pPr>
              <a:defRPr/>
            </a:pPr>
            <a:r>
              <a:rPr lang="en-US" b="0" dirty="0" smtClean="0"/>
              <a:t>Original data can always be uniquely determined from a subset of the equations</a:t>
            </a:r>
          </a:p>
          <a:p>
            <a:pPr>
              <a:defRPr/>
            </a:pPr>
            <a:r>
              <a:rPr lang="en-US" b="0" dirty="0" smtClean="0"/>
              <a:t>BitSpread codec actually uses 4K variables &amp; equations independent of object size</a:t>
            </a:r>
          </a:p>
        </p:txBody>
      </p:sp>
      <p:sp>
        <p:nvSpPr>
          <p:cNvPr id="50179" name="Rectangle 5"/>
          <p:cNvSpPr>
            <a:spLocks noChangeArrowheads="1"/>
          </p:cNvSpPr>
          <p:nvPr/>
        </p:nvSpPr>
        <p:spPr bwMode="auto">
          <a:xfrm>
            <a:off x="4090988" y="2092325"/>
            <a:ext cx="565150" cy="22860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75</a:t>
            </a:r>
          </a:p>
        </p:txBody>
      </p:sp>
      <p:sp>
        <p:nvSpPr>
          <p:cNvPr id="50180" name="Rectangle 9"/>
          <p:cNvSpPr>
            <a:spLocks noChangeArrowheads="1"/>
          </p:cNvSpPr>
          <p:nvPr/>
        </p:nvSpPr>
        <p:spPr bwMode="auto">
          <a:xfrm>
            <a:off x="3930650" y="2854325"/>
            <a:ext cx="279400" cy="27305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7</a:t>
            </a:r>
          </a:p>
        </p:txBody>
      </p:sp>
      <p:sp>
        <p:nvSpPr>
          <p:cNvPr id="50181" name="Rectangle 10"/>
          <p:cNvSpPr>
            <a:spLocks noChangeArrowheads="1"/>
          </p:cNvSpPr>
          <p:nvPr/>
        </p:nvSpPr>
        <p:spPr bwMode="auto">
          <a:xfrm>
            <a:off x="4514850" y="2854325"/>
            <a:ext cx="263525" cy="27305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5</a:t>
            </a:r>
          </a:p>
        </p:txBody>
      </p:sp>
      <p:cxnSp>
        <p:nvCxnSpPr>
          <p:cNvPr id="50182" name="Straight Arrow Connector 11"/>
          <p:cNvCxnSpPr>
            <a:cxnSpLocks noChangeShapeType="1"/>
            <a:stCxn id="50179" idx="2"/>
            <a:endCxn id="50180" idx="0"/>
          </p:cNvCxnSpPr>
          <p:nvPr/>
        </p:nvCxnSpPr>
        <p:spPr bwMode="auto">
          <a:xfrm flipH="1">
            <a:off x="4070350" y="2320925"/>
            <a:ext cx="303213"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3" name="Straight Arrow Connector 13"/>
          <p:cNvCxnSpPr>
            <a:cxnSpLocks noChangeShapeType="1"/>
            <a:stCxn id="50179" idx="2"/>
          </p:cNvCxnSpPr>
          <p:nvPr/>
        </p:nvCxnSpPr>
        <p:spPr bwMode="auto">
          <a:xfrm>
            <a:off x="4373563" y="2320925"/>
            <a:ext cx="273050"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Rectangle 14"/>
          <p:cNvSpPr/>
          <p:nvPr/>
        </p:nvSpPr>
        <p:spPr bwMode="auto">
          <a:xfrm>
            <a:off x="2641600" y="4225925"/>
            <a:ext cx="1058863" cy="282575"/>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100" dirty="0">
                <a:solidFill>
                  <a:schemeClr val="tx1"/>
                </a:solidFill>
                <a:latin typeface="Verdana" pitchFamily="34" charset="0"/>
                <a:ea typeface="Verdana" pitchFamily="34" charset="0"/>
                <a:cs typeface="Verdana" pitchFamily="34" charset="0"/>
              </a:rPr>
              <a:t>X+Y=12</a:t>
            </a:r>
          </a:p>
        </p:txBody>
      </p:sp>
      <p:sp>
        <p:nvSpPr>
          <p:cNvPr id="16" name="Rectangle 15"/>
          <p:cNvSpPr/>
          <p:nvPr/>
        </p:nvSpPr>
        <p:spPr bwMode="auto">
          <a:xfrm>
            <a:off x="3814763" y="4225925"/>
            <a:ext cx="1060450" cy="282575"/>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100" dirty="0">
                <a:solidFill>
                  <a:schemeClr val="tx1"/>
                </a:solidFill>
                <a:latin typeface="Verdana" pitchFamily="34" charset="0"/>
                <a:ea typeface="Verdana" pitchFamily="34" charset="0"/>
                <a:cs typeface="Verdana" pitchFamily="34" charset="0"/>
              </a:rPr>
              <a:t>X-Y=2</a:t>
            </a:r>
          </a:p>
        </p:txBody>
      </p:sp>
      <p:sp>
        <p:nvSpPr>
          <p:cNvPr id="17" name="Rectangle 16"/>
          <p:cNvSpPr/>
          <p:nvPr/>
        </p:nvSpPr>
        <p:spPr bwMode="auto">
          <a:xfrm>
            <a:off x="4972050" y="4225925"/>
            <a:ext cx="1200150" cy="282575"/>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100" dirty="0">
                <a:solidFill>
                  <a:schemeClr val="tx1"/>
                </a:solidFill>
                <a:latin typeface="Verdana" pitchFamily="34" charset="0"/>
                <a:ea typeface="Verdana" pitchFamily="34" charset="0"/>
                <a:cs typeface="Verdana" pitchFamily="34" charset="0"/>
              </a:rPr>
              <a:t>2X+Y=19</a:t>
            </a:r>
          </a:p>
        </p:txBody>
      </p:sp>
      <p:cxnSp>
        <p:nvCxnSpPr>
          <p:cNvPr id="50187" name="Straight Arrow Connector 18"/>
          <p:cNvCxnSpPr>
            <a:cxnSpLocks noChangeShapeType="1"/>
            <a:stCxn id="137" idx="2"/>
            <a:endCxn id="15" idx="0"/>
          </p:cNvCxnSpPr>
          <p:nvPr/>
        </p:nvCxnSpPr>
        <p:spPr bwMode="auto">
          <a:xfrm flipH="1">
            <a:off x="3170238" y="3692525"/>
            <a:ext cx="1192212"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8" name="Straight Arrow Connector 19"/>
          <p:cNvCxnSpPr>
            <a:cxnSpLocks noChangeShapeType="1"/>
            <a:endCxn id="137" idx="0"/>
          </p:cNvCxnSpPr>
          <p:nvPr/>
        </p:nvCxnSpPr>
        <p:spPr bwMode="auto">
          <a:xfrm flipH="1">
            <a:off x="4362450" y="3127375"/>
            <a:ext cx="284163" cy="2603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9" name="Straight Arrow Connector 23"/>
          <p:cNvCxnSpPr>
            <a:cxnSpLocks noChangeShapeType="1"/>
            <a:stCxn id="50180" idx="2"/>
            <a:endCxn id="137" idx="0"/>
          </p:cNvCxnSpPr>
          <p:nvPr/>
        </p:nvCxnSpPr>
        <p:spPr bwMode="auto">
          <a:xfrm>
            <a:off x="4070350" y="3127375"/>
            <a:ext cx="292100" cy="2603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90" name="Straight Arrow Connector 25"/>
          <p:cNvCxnSpPr>
            <a:cxnSpLocks noChangeShapeType="1"/>
            <a:stCxn id="137" idx="2"/>
            <a:endCxn id="16" idx="0"/>
          </p:cNvCxnSpPr>
          <p:nvPr/>
        </p:nvCxnSpPr>
        <p:spPr bwMode="auto">
          <a:xfrm flipH="1">
            <a:off x="4344988" y="3692525"/>
            <a:ext cx="17462"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91" name="Straight Arrow Connector 27"/>
          <p:cNvCxnSpPr>
            <a:cxnSpLocks noChangeShapeType="1"/>
            <a:stCxn id="137" idx="2"/>
            <a:endCxn id="17" idx="0"/>
          </p:cNvCxnSpPr>
          <p:nvPr/>
        </p:nvCxnSpPr>
        <p:spPr bwMode="auto">
          <a:xfrm>
            <a:off x="4362450" y="3692525"/>
            <a:ext cx="1209675"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92" name="Rectangle 39"/>
          <p:cNvSpPr>
            <a:spLocks noChangeArrowheads="1"/>
          </p:cNvSpPr>
          <p:nvPr/>
        </p:nvSpPr>
        <p:spPr bwMode="auto">
          <a:xfrm>
            <a:off x="2947988" y="5165725"/>
            <a:ext cx="306387" cy="282575"/>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7</a:t>
            </a:r>
          </a:p>
        </p:txBody>
      </p:sp>
      <p:sp>
        <p:nvSpPr>
          <p:cNvPr id="50193" name="Rectangle 40"/>
          <p:cNvSpPr>
            <a:spLocks noChangeArrowheads="1"/>
          </p:cNvSpPr>
          <p:nvPr/>
        </p:nvSpPr>
        <p:spPr bwMode="auto">
          <a:xfrm>
            <a:off x="3224213" y="5165725"/>
            <a:ext cx="282575" cy="282575"/>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5</a:t>
            </a:r>
          </a:p>
        </p:txBody>
      </p:sp>
      <p:cxnSp>
        <p:nvCxnSpPr>
          <p:cNvPr id="50194" name="Straight Arrow Connector 42"/>
          <p:cNvCxnSpPr>
            <a:cxnSpLocks noChangeShapeType="1"/>
            <a:endCxn id="50192" idx="0"/>
          </p:cNvCxnSpPr>
          <p:nvPr/>
        </p:nvCxnSpPr>
        <p:spPr bwMode="auto">
          <a:xfrm flipH="1">
            <a:off x="3101975" y="4530725"/>
            <a:ext cx="87313" cy="635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95" name="Straight Arrow Connector 43"/>
          <p:cNvCxnSpPr>
            <a:cxnSpLocks noChangeShapeType="1"/>
            <a:endCxn id="50192" idx="0"/>
          </p:cNvCxnSpPr>
          <p:nvPr/>
        </p:nvCxnSpPr>
        <p:spPr bwMode="auto">
          <a:xfrm flipH="1">
            <a:off x="3101975" y="4530725"/>
            <a:ext cx="2489200" cy="635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96" name="Rectangle 48"/>
          <p:cNvSpPr>
            <a:spLocks noChangeArrowheads="1"/>
          </p:cNvSpPr>
          <p:nvPr/>
        </p:nvSpPr>
        <p:spPr bwMode="auto">
          <a:xfrm>
            <a:off x="4206875" y="5003800"/>
            <a:ext cx="304800" cy="282575"/>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7</a:t>
            </a:r>
          </a:p>
        </p:txBody>
      </p:sp>
      <p:sp>
        <p:nvSpPr>
          <p:cNvPr id="50197" name="Rectangle 49"/>
          <p:cNvSpPr>
            <a:spLocks noChangeArrowheads="1"/>
          </p:cNvSpPr>
          <p:nvPr/>
        </p:nvSpPr>
        <p:spPr bwMode="auto">
          <a:xfrm>
            <a:off x="4483100" y="5003800"/>
            <a:ext cx="282575" cy="282575"/>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5</a:t>
            </a:r>
          </a:p>
        </p:txBody>
      </p:sp>
      <p:cxnSp>
        <p:nvCxnSpPr>
          <p:cNvPr id="50198" name="Straight Arrow Connector 50"/>
          <p:cNvCxnSpPr>
            <a:cxnSpLocks noChangeShapeType="1"/>
            <a:endCxn id="50196" idx="0"/>
          </p:cNvCxnSpPr>
          <p:nvPr/>
        </p:nvCxnSpPr>
        <p:spPr bwMode="auto">
          <a:xfrm>
            <a:off x="3189288" y="4530725"/>
            <a:ext cx="1169987" cy="4730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99" name="Straight Arrow Connector 53"/>
          <p:cNvCxnSpPr>
            <a:cxnSpLocks noChangeShapeType="1"/>
            <a:endCxn id="50196" idx="0"/>
          </p:cNvCxnSpPr>
          <p:nvPr/>
        </p:nvCxnSpPr>
        <p:spPr bwMode="auto">
          <a:xfrm flipH="1">
            <a:off x="4359275" y="4530725"/>
            <a:ext cx="4763" cy="4730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0200" name="Rectangle 56"/>
          <p:cNvSpPr>
            <a:spLocks noChangeArrowheads="1"/>
          </p:cNvSpPr>
          <p:nvPr/>
        </p:nvSpPr>
        <p:spPr bwMode="auto">
          <a:xfrm>
            <a:off x="5419725" y="5165725"/>
            <a:ext cx="306388" cy="282575"/>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7</a:t>
            </a:r>
          </a:p>
        </p:txBody>
      </p:sp>
      <p:sp>
        <p:nvSpPr>
          <p:cNvPr id="50201" name="Rectangle 57"/>
          <p:cNvSpPr>
            <a:spLocks noChangeArrowheads="1"/>
          </p:cNvSpPr>
          <p:nvPr/>
        </p:nvSpPr>
        <p:spPr bwMode="auto">
          <a:xfrm>
            <a:off x="5697538" y="5165725"/>
            <a:ext cx="282575" cy="282575"/>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5</a:t>
            </a:r>
          </a:p>
        </p:txBody>
      </p:sp>
      <p:cxnSp>
        <p:nvCxnSpPr>
          <p:cNvPr id="50202" name="Straight Arrow Connector 58"/>
          <p:cNvCxnSpPr>
            <a:cxnSpLocks noChangeShapeType="1"/>
            <a:endCxn id="50200" idx="0"/>
          </p:cNvCxnSpPr>
          <p:nvPr/>
        </p:nvCxnSpPr>
        <p:spPr bwMode="auto">
          <a:xfrm>
            <a:off x="3189288" y="4530725"/>
            <a:ext cx="2384425" cy="635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03" name="Straight Arrow Connector 61"/>
          <p:cNvCxnSpPr>
            <a:cxnSpLocks noChangeShapeType="1"/>
            <a:endCxn id="50200" idx="0"/>
          </p:cNvCxnSpPr>
          <p:nvPr/>
        </p:nvCxnSpPr>
        <p:spPr bwMode="auto">
          <a:xfrm flipH="1">
            <a:off x="5573713" y="4530725"/>
            <a:ext cx="17462" cy="635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50204" name="Group 29"/>
          <p:cNvGrpSpPr>
            <a:grpSpLocks/>
          </p:cNvGrpSpPr>
          <p:nvPr/>
        </p:nvGrpSpPr>
        <p:grpSpPr bwMode="auto">
          <a:xfrm>
            <a:off x="4210050" y="3387725"/>
            <a:ext cx="304800" cy="304800"/>
            <a:chOff x="2438400" y="4610100"/>
            <a:chExt cx="609600" cy="609600"/>
          </a:xfrm>
        </p:grpSpPr>
        <p:sp>
          <p:nvSpPr>
            <p:cNvPr id="137" name="Rounded Rectangle 136"/>
            <p:cNvSpPr/>
            <p:nvPr/>
          </p:nvSpPr>
          <p:spPr bwMode="auto">
            <a:xfrm>
              <a:off x="2438400" y="4610100"/>
              <a:ext cx="609600" cy="6096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grpSp>
          <p:nvGrpSpPr>
            <p:cNvPr id="50213" name="Group 31"/>
            <p:cNvGrpSpPr>
              <a:grpSpLocks/>
            </p:cNvGrpSpPr>
            <p:nvPr/>
          </p:nvGrpSpPr>
          <p:grpSpPr bwMode="auto">
            <a:xfrm>
              <a:off x="2514600" y="4682416"/>
              <a:ext cx="457201" cy="457200"/>
              <a:chOff x="2516577" y="4686300"/>
              <a:chExt cx="457201" cy="457200"/>
            </a:xfrm>
          </p:grpSpPr>
          <p:cxnSp>
            <p:nvCxnSpPr>
              <p:cNvPr id="139" name="Straight Arrow Connector 138"/>
              <p:cNvCxnSpPr>
                <a:stCxn id="141" idx="3"/>
                <a:endCxn id="142" idx="0"/>
              </p:cNvCxnSpPr>
              <p:nvPr/>
            </p:nvCxnSpPr>
            <p:spPr bwMode="auto">
              <a:xfrm>
                <a:off x="2745177" y="4763210"/>
                <a:ext cx="0" cy="231774"/>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sp>
            <p:nvSpPr>
              <p:cNvPr id="140" name="Rounded Rectangle 139"/>
              <p:cNvSpPr/>
              <p:nvPr/>
            </p:nvSpPr>
            <p:spPr bwMode="auto">
              <a:xfrm>
                <a:off x="2745177" y="4687010"/>
                <a:ext cx="152400" cy="152400"/>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sp>
            <p:nvSpPr>
              <p:cNvPr id="141" name="Rounded Rectangle 140"/>
              <p:cNvSpPr/>
              <p:nvPr/>
            </p:nvSpPr>
            <p:spPr bwMode="auto">
              <a:xfrm>
                <a:off x="2592777" y="4687010"/>
                <a:ext cx="152400" cy="152400"/>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sp>
            <p:nvSpPr>
              <p:cNvPr id="142" name="Rounded Rectangle 141"/>
              <p:cNvSpPr/>
              <p:nvPr/>
            </p:nvSpPr>
            <p:spPr bwMode="auto">
              <a:xfrm>
                <a:off x="2668977" y="4994984"/>
                <a:ext cx="152400" cy="14922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sp>
            <p:nvSpPr>
              <p:cNvPr id="143" name="Rounded Rectangle 142"/>
              <p:cNvSpPr/>
              <p:nvPr/>
            </p:nvSpPr>
            <p:spPr bwMode="auto">
              <a:xfrm>
                <a:off x="2821376" y="4994984"/>
                <a:ext cx="152400" cy="14922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sp>
            <p:nvSpPr>
              <p:cNvPr id="144" name="Rounded Rectangle 143"/>
              <p:cNvSpPr/>
              <p:nvPr/>
            </p:nvSpPr>
            <p:spPr bwMode="auto">
              <a:xfrm>
                <a:off x="2516577" y="4994984"/>
                <a:ext cx="152400" cy="14922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grpSp>
      </p:grpSp>
      <p:sp>
        <p:nvSpPr>
          <p:cNvPr id="205" name="TextBox 204"/>
          <p:cNvSpPr txBox="1"/>
          <p:nvPr/>
        </p:nvSpPr>
        <p:spPr>
          <a:xfrm>
            <a:off x="4591050" y="3387725"/>
            <a:ext cx="914400" cy="255588"/>
          </a:xfrm>
          <a:prstGeom prst="roundRect">
            <a:avLst/>
          </a:prstGeom>
          <a:ln w="19050"/>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ts val="475"/>
              </a:spcBef>
              <a:spcAft>
                <a:spcPts val="125"/>
              </a:spcAft>
              <a:buClr>
                <a:srgbClr val="003366"/>
              </a:buClr>
              <a:buSzPct val="100000"/>
              <a:defRPr/>
            </a:pPr>
            <a:r>
              <a:rPr lang="en-US" sz="900" b="1" i="1" dirty="0" err="1">
                <a:solidFill>
                  <a:srgbClr val="2F4E85"/>
                </a:solidFill>
              </a:rPr>
              <a:t>BitSpread</a:t>
            </a:r>
            <a:endParaRPr lang="en-US" sz="900" b="1" i="1" dirty="0">
              <a:solidFill>
                <a:srgbClr val="2F4E85"/>
              </a:solidFill>
            </a:endParaRPr>
          </a:p>
        </p:txBody>
      </p:sp>
      <p:sp>
        <p:nvSpPr>
          <p:cNvPr id="284" name="TextBox 283"/>
          <p:cNvSpPr txBox="1"/>
          <p:nvPr/>
        </p:nvSpPr>
        <p:spPr>
          <a:xfrm>
            <a:off x="3143250" y="1714500"/>
            <a:ext cx="2514600" cy="276225"/>
          </a:xfrm>
          <a:prstGeom prst="rect">
            <a:avLst/>
          </a:prstGeom>
          <a:noFill/>
        </p:spPr>
        <p:txBody>
          <a:bodyPr>
            <a:spAutoFit/>
          </a:bodyPr>
          <a:lstStyle/>
          <a:p>
            <a:pPr algn="ctr">
              <a:defRPr/>
            </a:pPr>
            <a:r>
              <a:rPr lang="en-US" sz="1200" dirty="0">
                <a:solidFill>
                  <a:schemeClr val="tx1"/>
                </a:solidFill>
                <a:latin typeface="+mn-lt"/>
              </a:rPr>
              <a:t>Simplified mathematics</a:t>
            </a:r>
          </a:p>
        </p:txBody>
      </p:sp>
      <p:sp>
        <p:nvSpPr>
          <p:cNvPr id="110" name="TextBox 109"/>
          <p:cNvSpPr txBox="1"/>
          <p:nvPr/>
        </p:nvSpPr>
        <p:spPr>
          <a:xfrm>
            <a:off x="2438400" y="2095500"/>
            <a:ext cx="1524000" cy="276225"/>
          </a:xfrm>
          <a:prstGeom prst="rect">
            <a:avLst/>
          </a:prstGeom>
          <a:noFill/>
        </p:spPr>
        <p:txBody>
          <a:bodyPr>
            <a:spAutoFit/>
          </a:bodyPr>
          <a:lstStyle/>
          <a:p>
            <a:pPr algn="ctr">
              <a:defRPr/>
            </a:pPr>
            <a:r>
              <a:rPr lang="en-US" sz="1200" b="1" dirty="0">
                <a:solidFill>
                  <a:schemeClr val="tx1"/>
                </a:solidFill>
                <a:latin typeface="+mn-lt"/>
              </a:rPr>
              <a:t>Original Object</a:t>
            </a:r>
          </a:p>
        </p:txBody>
      </p:sp>
      <p:sp>
        <p:nvSpPr>
          <p:cNvPr id="111" name="TextBox 110"/>
          <p:cNvSpPr txBox="1"/>
          <p:nvPr/>
        </p:nvSpPr>
        <p:spPr>
          <a:xfrm>
            <a:off x="1828800" y="2857500"/>
            <a:ext cx="2057400" cy="276225"/>
          </a:xfrm>
          <a:prstGeom prst="rect">
            <a:avLst/>
          </a:prstGeom>
          <a:noFill/>
        </p:spPr>
        <p:txBody>
          <a:bodyPr>
            <a:spAutoFit/>
          </a:bodyPr>
          <a:lstStyle/>
          <a:p>
            <a:pPr algn="ctr">
              <a:defRPr/>
            </a:pPr>
            <a:r>
              <a:rPr lang="en-US" sz="1200" b="1" dirty="0">
                <a:solidFill>
                  <a:schemeClr val="tx1"/>
                </a:solidFill>
                <a:latin typeface="+mn-lt"/>
              </a:rPr>
              <a:t>Decomposed Object</a:t>
            </a:r>
          </a:p>
        </p:txBody>
      </p:sp>
      <p:sp>
        <p:nvSpPr>
          <p:cNvPr id="112" name="TextBox 111"/>
          <p:cNvSpPr txBox="1"/>
          <p:nvPr/>
        </p:nvSpPr>
        <p:spPr>
          <a:xfrm>
            <a:off x="685800" y="4229100"/>
            <a:ext cx="1905000" cy="276225"/>
          </a:xfrm>
          <a:prstGeom prst="rect">
            <a:avLst/>
          </a:prstGeom>
          <a:noFill/>
        </p:spPr>
        <p:txBody>
          <a:bodyPr>
            <a:spAutoFit/>
          </a:bodyPr>
          <a:lstStyle/>
          <a:p>
            <a:pPr algn="ctr">
              <a:defRPr/>
            </a:pPr>
            <a:r>
              <a:rPr lang="en-US" sz="1200" b="1" dirty="0">
                <a:solidFill>
                  <a:schemeClr val="tx1"/>
                </a:solidFill>
                <a:latin typeface="+mn-lt"/>
              </a:rPr>
              <a:t>Series of Equations</a:t>
            </a:r>
          </a:p>
        </p:txBody>
      </p:sp>
      <p:sp>
        <p:nvSpPr>
          <p:cNvPr id="113" name="TextBox 112"/>
          <p:cNvSpPr txBox="1"/>
          <p:nvPr/>
        </p:nvSpPr>
        <p:spPr>
          <a:xfrm>
            <a:off x="762000" y="4914900"/>
            <a:ext cx="1905000" cy="646113"/>
          </a:xfrm>
          <a:prstGeom prst="rect">
            <a:avLst/>
          </a:prstGeom>
          <a:noFill/>
        </p:spPr>
        <p:txBody>
          <a:bodyPr>
            <a:spAutoFit/>
          </a:bodyPr>
          <a:lstStyle/>
          <a:p>
            <a:pPr algn="ctr">
              <a:defRPr/>
            </a:pPr>
            <a:r>
              <a:rPr lang="en-US" sz="1200" b="1" dirty="0">
                <a:solidFill>
                  <a:schemeClr val="tx1"/>
                </a:solidFill>
                <a:latin typeface="+mn-lt"/>
              </a:rPr>
              <a:t>Any 2 out of 3 equations uniquely determine object</a:t>
            </a:r>
          </a:p>
        </p:txBody>
      </p:sp>
      <p:sp>
        <p:nvSpPr>
          <p:cNvPr id="2" name="Footer Placeholder 1"/>
          <p:cNvSpPr>
            <a:spLocks noGrp="1"/>
          </p:cNvSpPr>
          <p:nvPr>
            <p:ph type="ftr" sz="quarter" idx="11"/>
          </p:nvPr>
        </p:nvSpPr>
        <p:spPr/>
        <p:txBody>
          <a:bodyPr/>
          <a:lstStyle/>
          <a:p>
            <a:pPr>
              <a:defRPr/>
            </a:pPr>
            <a:r>
              <a:rPr lang="en-US" smtClean="0"/>
              <a:t>Amplidata Confidential</a:t>
            </a:r>
            <a:endParaRPr lang="en-US" dirty="0"/>
          </a:p>
        </p:txBody>
      </p:sp>
      <p:sp>
        <p:nvSpPr>
          <p:cNvPr id="3" name="Slide Number Placeholder 2"/>
          <p:cNvSpPr>
            <a:spLocks noGrp="1"/>
          </p:cNvSpPr>
          <p:nvPr>
            <p:ph type="sldNum" idx="10"/>
          </p:nvPr>
        </p:nvSpPr>
        <p:spPr/>
        <p:txBody>
          <a:bodyPr/>
          <a:lstStyle/>
          <a:p>
            <a:pPr>
              <a:defRPr/>
            </a:pPr>
            <a:fld id="{46DA649B-A69E-9145-B099-43F07D52B1EC}" type="slidenum">
              <a:rPr lang="en-US" smtClean="0"/>
              <a:pPr>
                <a:defRPr/>
              </a:pPr>
              <a:t>9</a:t>
            </a:fld>
            <a:endParaRPr lang="en-US" dirty="0"/>
          </a:p>
        </p:txBody>
      </p:sp>
    </p:spTree>
    <p:extLst>
      <p:ext uri="{BB962C8B-B14F-4D97-AF65-F5344CB8AC3E}">
        <p14:creationId xmlns:p14="http://schemas.microsoft.com/office/powerpoint/2010/main" val="1639712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Amplidata">
      <a:dk1>
        <a:srgbClr val="000000"/>
      </a:dk1>
      <a:lt1>
        <a:srgbClr val="FFFFFF"/>
      </a:lt1>
      <a:dk2>
        <a:srgbClr val="1E2B47"/>
      </a:dk2>
      <a:lt2>
        <a:srgbClr val="808080"/>
      </a:lt2>
      <a:accent1>
        <a:srgbClr val="D9ED00"/>
      </a:accent1>
      <a:accent2>
        <a:srgbClr val="88D600"/>
      </a:accent2>
      <a:accent3>
        <a:srgbClr val="E6BC66"/>
      </a:accent3>
      <a:accent4>
        <a:srgbClr val="D68F01"/>
      </a:accent4>
      <a:accent5>
        <a:srgbClr val="C8E7FB"/>
      </a:accent5>
      <a:accent6>
        <a:srgbClr val="0088D6"/>
      </a:accent6>
      <a:hlink>
        <a:srgbClr val="CCCCFF"/>
      </a:hlink>
      <a:folHlink>
        <a:srgbClr val="B2B2B2"/>
      </a:folHlink>
    </a:clrScheme>
    <a:fontScheme name="Office Theme">
      <a:majorFont>
        <a:latin typeface="Trebuchet MS"/>
        <a:ea typeface=""/>
        <a:cs typeface="DejaVu Sans"/>
      </a:majorFont>
      <a:minorFont>
        <a:latin typeface="Verdana"/>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DejaVu Sans" charset="0"/>
          </a:defRPr>
        </a:defPPr>
      </a:lstStyle>
    </a:lnDef>
    <a:txDef>
      <a:spPr>
        <a:noFill/>
      </a:spPr>
      <a:bodyPr wrap="none" rtlCol="0">
        <a:spAutoFit/>
      </a:bodyPr>
      <a:lstStyle>
        <a:defPPr>
          <a:defRPr sz="1600" dirty="0" smtClean="0">
            <a:solidFill>
              <a:schemeClr val="tx1"/>
            </a:solidFill>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Riccardo tema slide 2011">
  <a:themeElements>
    <a:clrScheme name="3_QStar Partner Event 2007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3_QStar Partner Even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66CC"/>
          </a:buClr>
          <a:buSzTx/>
          <a:buFont typeface="Webdings" pitchFamily="18" charset="2"/>
          <a:buNone/>
          <a:tabLst/>
          <a:defRPr kumimoji="0" lang="en-GB" sz="26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66CC"/>
          </a:buClr>
          <a:buSzTx/>
          <a:buFont typeface="Webdings" pitchFamily="18" charset="2"/>
          <a:buNone/>
          <a:tabLst/>
          <a:defRPr kumimoji="0" lang="en-GB" sz="26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3_QStar Partner Event 2007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3_QStar Partner Event 2007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3_QStar Partner Event 2007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3_QStar Partner Event 2007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3_QStar Partner Event 2007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3_QStar Partner Event 2007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3_QStar Partner Event 2007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3_QStar Partner Event 2007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3_QStar Partner Event 2007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3_QStar Partner Event 2007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66CC"/>
          </a:buClr>
          <a:buSzTx/>
          <a:buFont typeface="Webdings" pitchFamily="18" charset="2"/>
          <a:buNone/>
          <a:tabLst/>
          <a:defRPr kumimoji="0" lang="en-US" sz="2600" b="0"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66CC"/>
          </a:buClr>
          <a:buSzTx/>
          <a:buFont typeface="Webdings" pitchFamily="18" charset="2"/>
          <a:buNone/>
          <a:tabLst/>
          <a:defRPr kumimoji="0" lang="en-US" sz="2600" b="0" i="1" u="none" strike="noStrike" cap="none" normalizeH="0" baseline="0" smtClean="0">
            <a:ln>
              <a:noFill/>
            </a:ln>
            <a:solidFill>
              <a:schemeClr val="tx1"/>
            </a:solidFill>
            <a:effectLst/>
            <a:latin typeface="Tahoma"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Riccardo tema slide 2011">
  <a:themeElements>
    <a:clrScheme name="3_QStar Partner Event 2007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3_QStar Partner Even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66CC"/>
          </a:buClr>
          <a:buSzTx/>
          <a:buFont typeface="Webdings" pitchFamily="18" charset="2"/>
          <a:buNone/>
          <a:tabLst/>
          <a:defRPr kumimoji="0" lang="en-GB" sz="26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66CC"/>
          </a:buClr>
          <a:buSzTx/>
          <a:buFont typeface="Webdings" pitchFamily="18" charset="2"/>
          <a:buNone/>
          <a:tabLst/>
          <a:defRPr kumimoji="0" lang="en-GB" sz="26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3_QStar Partner Event 2007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3_QStar Partner Event 2007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3_QStar Partner Event 2007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3_QStar Partner Event 2007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3_QStar Partner Event 2007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3_QStar Partner Event 2007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3_QStar Partner Event 2007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3_QStar Partner Event 2007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3_QStar Partner Event 2007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3_QStar Partner Event 2007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66CC"/>
          </a:buClr>
          <a:buSzTx/>
          <a:buFont typeface="Webdings" pitchFamily="18" charset="2"/>
          <a:buNone/>
          <a:tabLst/>
          <a:defRPr kumimoji="0" lang="en-US" sz="2600" b="0"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66CC"/>
          </a:buClr>
          <a:buSzTx/>
          <a:buFont typeface="Webdings" pitchFamily="18" charset="2"/>
          <a:buNone/>
          <a:tabLst/>
          <a:defRPr kumimoji="0" lang="en-US" sz="2600" b="0" i="1" u="none" strike="noStrike" cap="none" normalizeH="0" baseline="0" smtClean="0">
            <a:ln>
              <a:noFill/>
            </a:ln>
            <a:solidFill>
              <a:schemeClr val="tx1"/>
            </a:solidFill>
            <a:effectLst/>
            <a:latin typeface="Tahoma"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Amplidata-OOS-product-briefing-oct-2011</Template>
  <TotalTime>164756</TotalTime>
  <Words>5802</Words>
  <Application>Microsoft Office PowerPoint</Application>
  <PresentationFormat>On-screen Show (16:10)</PresentationFormat>
  <Paragraphs>1057</Paragraphs>
  <Slides>79</Slides>
  <Notes>7</Notes>
  <HiddenSlides>0</HiddenSlides>
  <MMClips>0</MMClips>
  <ScaleCrop>false</ScaleCrop>
  <HeadingPairs>
    <vt:vector size="4" baseType="variant">
      <vt:variant>
        <vt:lpstr>Theme</vt:lpstr>
      </vt:variant>
      <vt:variant>
        <vt:i4>5</vt:i4>
      </vt:variant>
      <vt:variant>
        <vt:lpstr>Slide Titles</vt:lpstr>
      </vt:variant>
      <vt:variant>
        <vt:i4>79</vt:i4>
      </vt:variant>
    </vt:vector>
  </HeadingPairs>
  <TitlesOfParts>
    <vt:vector size="84" baseType="lpstr">
      <vt:lpstr>2_Office Theme</vt:lpstr>
      <vt:lpstr>4_Riccardo tema slide 2011</vt:lpstr>
      <vt:lpstr>blank</vt:lpstr>
      <vt:lpstr>5_Riccardo tema slide 2011</vt:lpstr>
      <vt:lpstr>1_blank</vt:lpstr>
      <vt:lpstr>AmpliStor Optimized Object Storage for Big Data  Technical Overview</vt:lpstr>
      <vt:lpstr>Agenda</vt:lpstr>
      <vt:lpstr>Introduction</vt:lpstr>
      <vt:lpstr>Amplidata Introduction</vt:lpstr>
      <vt:lpstr>Challenges with traditional storage</vt:lpstr>
      <vt:lpstr>Core Technology Components</vt:lpstr>
      <vt:lpstr>Object Storage System Topology</vt:lpstr>
      <vt:lpstr>     Amplidata’s BitSpread technology</vt:lpstr>
      <vt:lpstr>The BitSpread Algorithm – Simple Example</vt:lpstr>
      <vt:lpstr>BitSpread Implementation Details</vt:lpstr>
      <vt:lpstr>Dynamic Spreading</vt:lpstr>
      <vt:lpstr>Advantages of BitSpread</vt:lpstr>
      <vt:lpstr>Advantages of BitSpread</vt:lpstr>
      <vt:lpstr>     BitDynamics:       Scalability and Self healing storage</vt:lpstr>
      <vt:lpstr>DSS Components</vt:lpstr>
      <vt:lpstr>DSS Overview</vt:lpstr>
      <vt:lpstr>DSS Architecture</vt:lpstr>
      <vt:lpstr>DSS Architecture</vt:lpstr>
      <vt:lpstr>DSS Architecture</vt:lpstr>
      <vt:lpstr>DSS Architecture</vt:lpstr>
      <vt:lpstr>Notes on DSS components</vt:lpstr>
      <vt:lpstr>Protection Concepts and Terminology</vt:lpstr>
      <vt:lpstr>AmpliStor Data Structure</vt:lpstr>
      <vt:lpstr>Namespaces</vt:lpstr>
      <vt:lpstr>Objects</vt:lpstr>
      <vt:lpstr>Superblocks</vt:lpstr>
      <vt:lpstr>Protection Policies In-depth</vt:lpstr>
      <vt:lpstr>Spread Width</vt:lpstr>
      <vt:lpstr>Storage Safety</vt:lpstr>
      <vt:lpstr>Safety Strategy</vt:lpstr>
      <vt:lpstr>Spreads and Spread Lists</vt:lpstr>
      <vt:lpstr>Data Balance</vt:lpstr>
      <vt:lpstr>Hardware details</vt:lpstr>
      <vt:lpstr>Anatomy of a Controller Node</vt:lpstr>
      <vt:lpstr>Anatomy of a Storage Node</vt:lpstr>
      <vt:lpstr>Planning An Installation</vt:lpstr>
      <vt:lpstr>Planning: Environmental Constructs</vt:lpstr>
      <vt:lpstr>Planning: Environmental Constructs</vt:lpstr>
      <vt:lpstr>Installation Overview</vt:lpstr>
      <vt:lpstr> Environment installation overview</vt:lpstr>
      <vt:lpstr>OS Installation Methods</vt:lpstr>
      <vt:lpstr>Node initialization</vt:lpstr>
      <vt:lpstr>USB / CD Installation</vt:lpstr>
      <vt:lpstr>USB Installation: Management node</vt:lpstr>
      <vt:lpstr>USB Installation: Management node</vt:lpstr>
      <vt:lpstr>USB Installation: Remote node</vt:lpstr>
      <vt:lpstr>USB Installation: Remote node</vt:lpstr>
      <vt:lpstr>Add Device</vt:lpstr>
      <vt:lpstr>PXE Installation</vt:lpstr>
      <vt:lpstr>PXE Installation</vt:lpstr>
      <vt:lpstr>LAN, Datacenter, RACK Creation</vt:lpstr>
      <vt:lpstr>Configuring LANs – General Tab</vt:lpstr>
      <vt:lpstr>Configuring LANs – Details Tab</vt:lpstr>
      <vt:lpstr>Configuring LANs– Routing Tab</vt:lpstr>
      <vt:lpstr>Configuring Datacenters</vt:lpstr>
      <vt:lpstr>Configuring Racks</vt:lpstr>
      <vt:lpstr>Expanding Metadata stores</vt:lpstr>
      <vt:lpstr>Expanding the Framework Metadata Store</vt:lpstr>
      <vt:lpstr>Configuration</vt:lpstr>
      <vt:lpstr>Configuration Overview</vt:lpstr>
      <vt:lpstr>Configuring Metadata Stores</vt:lpstr>
      <vt:lpstr>Configuring Storage Policies</vt:lpstr>
      <vt:lpstr>Configuring Namespaces</vt:lpstr>
      <vt:lpstr>Configuring SNMP</vt:lpstr>
      <vt:lpstr>Configuring Call Home</vt:lpstr>
      <vt:lpstr>Failure management</vt:lpstr>
      <vt:lpstr>Handling a failed disk</vt:lpstr>
      <vt:lpstr>Replacing a failed storage node</vt:lpstr>
      <vt:lpstr>PowerPoint Presentation</vt:lpstr>
      <vt:lpstr>Failure management</vt:lpstr>
      <vt:lpstr>Qpackages Repository System</vt:lpstr>
      <vt:lpstr>Introduction to the Qshell</vt:lpstr>
      <vt:lpstr>Qshell</vt:lpstr>
      <vt:lpstr>Monitoring</vt:lpstr>
      <vt:lpstr>Logging</vt:lpstr>
      <vt:lpstr>Services</vt:lpstr>
      <vt:lpstr>Services</vt:lpstr>
      <vt:lpstr>Services</vt:lpstr>
      <vt:lpstr>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Paredis</dc:creator>
  <cp:lastModifiedBy>Paul Winzenburg</cp:lastModifiedBy>
  <cp:revision>874</cp:revision>
  <cp:lastPrinted>2010-07-01T08:03:05Z</cp:lastPrinted>
  <dcterms:created xsi:type="dcterms:W3CDTF">2011-02-16T22:04:36Z</dcterms:created>
  <dcterms:modified xsi:type="dcterms:W3CDTF">2012-07-02T22:45:08Z</dcterms:modified>
</cp:coreProperties>
</file>