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4818" r:id="rId1"/>
  </p:sldMasterIdLst>
  <p:notesMasterIdLst>
    <p:notesMasterId r:id="rId174"/>
  </p:notesMasterIdLst>
  <p:sldIdLst>
    <p:sldId id="865" r:id="rId2"/>
    <p:sldId id="864" r:id="rId3"/>
    <p:sldId id="874" r:id="rId4"/>
    <p:sldId id="866" r:id="rId5"/>
    <p:sldId id="663" r:id="rId6"/>
    <p:sldId id="665" r:id="rId7"/>
    <p:sldId id="666" r:id="rId8"/>
    <p:sldId id="667" r:id="rId9"/>
    <p:sldId id="668" r:id="rId10"/>
    <p:sldId id="669" r:id="rId11"/>
    <p:sldId id="673" r:id="rId12"/>
    <p:sldId id="675" r:id="rId13"/>
    <p:sldId id="676" r:id="rId14"/>
    <p:sldId id="677" r:id="rId15"/>
    <p:sldId id="862" r:id="rId16"/>
    <p:sldId id="875" r:id="rId17"/>
    <p:sldId id="876" r:id="rId18"/>
    <p:sldId id="590" r:id="rId19"/>
    <p:sldId id="591" r:id="rId20"/>
    <p:sldId id="592" r:id="rId21"/>
    <p:sldId id="593" r:id="rId22"/>
    <p:sldId id="594" r:id="rId23"/>
    <p:sldId id="595" r:id="rId24"/>
    <p:sldId id="861" r:id="rId25"/>
    <p:sldId id="601" r:id="rId26"/>
    <p:sldId id="602" r:id="rId27"/>
    <p:sldId id="603" r:id="rId28"/>
    <p:sldId id="604" r:id="rId29"/>
    <p:sldId id="860" r:id="rId30"/>
    <p:sldId id="607" r:id="rId31"/>
    <p:sldId id="608" r:id="rId32"/>
    <p:sldId id="609" r:id="rId33"/>
    <p:sldId id="610" r:id="rId34"/>
    <p:sldId id="611" r:id="rId35"/>
    <p:sldId id="859" r:id="rId36"/>
    <p:sldId id="822" r:id="rId37"/>
    <p:sldId id="823" r:id="rId38"/>
    <p:sldId id="824" r:id="rId39"/>
    <p:sldId id="831" r:id="rId40"/>
    <p:sldId id="642" r:id="rId41"/>
    <p:sldId id="835" r:id="rId42"/>
    <p:sldId id="836" r:id="rId43"/>
    <p:sldId id="837" r:id="rId44"/>
    <p:sldId id="838" r:id="rId45"/>
    <p:sldId id="839" r:id="rId46"/>
    <p:sldId id="644" r:id="rId47"/>
    <p:sldId id="645" r:id="rId48"/>
    <p:sldId id="646" r:id="rId49"/>
    <p:sldId id="647" r:id="rId50"/>
    <p:sldId id="648" r:id="rId51"/>
    <p:sldId id="650" r:id="rId52"/>
    <p:sldId id="849" r:id="rId53"/>
    <p:sldId id="858" r:id="rId54"/>
    <p:sldId id="764" r:id="rId55"/>
    <p:sldId id="765" r:id="rId56"/>
    <p:sldId id="773" r:id="rId57"/>
    <p:sldId id="772" r:id="rId58"/>
    <p:sldId id="766" r:id="rId59"/>
    <p:sldId id="767" r:id="rId60"/>
    <p:sldId id="768" r:id="rId61"/>
    <p:sldId id="771" r:id="rId62"/>
    <p:sldId id="780" r:id="rId63"/>
    <p:sldId id="782" r:id="rId64"/>
    <p:sldId id="783" r:id="rId65"/>
    <p:sldId id="825" r:id="rId66"/>
    <p:sldId id="829" r:id="rId67"/>
    <p:sldId id="827" r:id="rId68"/>
    <p:sldId id="830" r:id="rId69"/>
    <p:sldId id="856" r:id="rId70"/>
    <p:sldId id="697" r:id="rId71"/>
    <p:sldId id="698" r:id="rId72"/>
    <p:sldId id="700" r:id="rId73"/>
    <p:sldId id="701" r:id="rId74"/>
    <p:sldId id="818" r:id="rId75"/>
    <p:sldId id="662" r:id="rId76"/>
    <p:sldId id="799" r:id="rId77"/>
    <p:sldId id="802" r:id="rId78"/>
    <p:sldId id="803" r:id="rId79"/>
    <p:sldId id="804" r:id="rId80"/>
    <p:sldId id="805" r:id="rId81"/>
    <p:sldId id="657" r:id="rId82"/>
    <p:sldId id="658" r:id="rId83"/>
    <p:sldId id="797" r:id="rId84"/>
    <p:sldId id="798" r:id="rId85"/>
    <p:sldId id="806" r:id="rId86"/>
    <p:sldId id="807" r:id="rId87"/>
    <p:sldId id="784" r:id="rId88"/>
    <p:sldId id="785" r:id="rId89"/>
    <p:sldId id="786" r:id="rId90"/>
    <p:sldId id="787" r:id="rId91"/>
    <p:sldId id="788" r:id="rId92"/>
    <p:sldId id="789" r:id="rId93"/>
    <p:sldId id="790" r:id="rId94"/>
    <p:sldId id="791" r:id="rId95"/>
    <p:sldId id="793" r:id="rId96"/>
    <p:sldId id="794" r:id="rId97"/>
    <p:sldId id="795" r:id="rId98"/>
    <p:sldId id="796" r:id="rId99"/>
    <p:sldId id="832" r:id="rId100"/>
    <p:sldId id="811" r:id="rId101"/>
    <p:sldId id="812" r:id="rId102"/>
    <p:sldId id="813" r:id="rId103"/>
    <p:sldId id="814" r:id="rId104"/>
    <p:sldId id="815" r:id="rId105"/>
    <p:sldId id="816" r:id="rId106"/>
    <p:sldId id="817" r:id="rId107"/>
    <p:sldId id="848" r:id="rId108"/>
    <p:sldId id="738" r:id="rId109"/>
    <p:sldId id="760" r:id="rId110"/>
    <p:sldId id="761" r:id="rId111"/>
    <p:sldId id="850" r:id="rId112"/>
    <p:sldId id="855" r:id="rId113"/>
    <p:sldId id="852" r:id="rId114"/>
    <p:sldId id="853" r:id="rId115"/>
    <p:sldId id="854" r:id="rId116"/>
    <p:sldId id="833" r:id="rId117"/>
    <p:sldId id="743" r:id="rId118"/>
    <p:sldId id="742" r:id="rId119"/>
    <p:sldId id="834" r:id="rId120"/>
    <p:sldId id="686" r:id="rId121"/>
    <p:sldId id="745" r:id="rId122"/>
    <p:sldId id="746" r:id="rId123"/>
    <p:sldId id="685" r:id="rId124"/>
    <p:sldId id="808" r:id="rId125"/>
    <p:sldId id="688" r:id="rId126"/>
    <p:sldId id="819" r:id="rId127"/>
    <p:sldId id="691" r:id="rId128"/>
    <p:sldId id="867" r:id="rId129"/>
    <p:sldId id="845" r:id="rId130"/>
    <p:sldId id="753" r:id="rId131"/>
    <p:sldId id="754" r:id="rId132"/>
    <p:sldId id="755" r:id="rId133"/>
    <p:sldId id="762" r:id="rId134"/>
    <p:sldId id="756" r:id="rId135"/>
    <p:sldId id="757" r:id="rId136"/>
    <p:sldId id="758" r:id="rId137"/>
    <p:sldId id="846" r:id="rId138"/>
    <p:sldId id="844" r:id="rId139"/>
    <p:sldId id="840" r:id="rId140"/>
    <p:sldId id="841" r:id="rId141"/>
    <p:sldId id="842" r:id="rId142"/>
    <p:sldId id="843" r:id="rId143"/>
    <p:sldId id="778" r:id="rId144"/>
    <p:sldId id="779" r:id="rId145"/>
    <p:sldId id="847" r:id="rId146"/>
    <p:sldId id="870" r:id="rId147"/>
    <p:sldId id="871" r:id="rId148"/>
    <p:sldId id="872" r:id="rId149"/>
    <p:sldId id="873" r:id="rId150"/>
    <p:sldId id="857" r:id="rId151"/>
    <p:sldId id="809" r:id="rId152"/>
    <p:sldId id="810" r:id="rId153"/>
    <p:sldId id="623" r:id="rId154"/>
    <p:sldId id="624" r:id="rId155"/>
    <p:sldId id="625" r:id="rId156"/>
    <p:sldId id="627" r:id="rId157"/>
    <p:sldId id="628" r:id="rId158"/>
    <p:sldId id="629" r:id="rId159"/>
    <p:sldId id="630" r:id="rId160"/>
    <p:sldId id="631" r:id="rId161"/>
    <p:sldId id="633" r:id="rId162"/>
    <p:sldId id="635" r:id="rId163"/>
    <p:sldId id="636" r:id="rId164"/>
    <p:sldId id="637" r:id="rId165"/>
    <p:sldId id="638" r:id="rId166"/>
    <p:sldId id="639" r:id="rId167"/>
    <p:sldId id="749" r:id="rId168"/>
    <p:sldId id="751" r:id="rId169"/>
    <p:sldId id="752" r:id="rId170"/>
    <p:sldId id="641" r:id="rId171"/>
    <p:sldId id="869" r:id="rId172"/>
    <p:sldId id="868" r:id="rId173"/>
  </p:sldIdLst>
  <p:sldSz cx="9144000" cy="6858000" type="screen4x3"/>
  <p:notesSz cx="6797675" cy="9874250"/>
  <p:defaultTextStyle>
    <a:defPPr>
      <a:defRPr lang="en-GB"/>
    </a:defPPr>
    <a:lvl1pPr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1pPr>
    <a:lvl2pPr marL="593725" indent="-228600"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2pPr>
    <a:lvl3pPr marL="914400" indent="-182563"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3pPr>
    <a:lvl4pPr marL="1281113" indent="-182563"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4pPr>
    <a:lvl5pPr marL="1647825" indent="-182563" algn="l" defTabSz="365125" rtl="0" fontAlgn="base">
      <a:spcBef>
        <a:spcPct val="0"/>
      </a:spcBef>
      <a:spcAft>
        <a:spcPct val="0"/>
      </a:spcAft>
      <a:defRPr sz="19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19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19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19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1900" kern="1200">
        <a:solidFill>
          <a:schemeClr val="bg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35BF69D0-E6BA-4A88-8044-FE06143B788F}">
          <p14:sldIdLst>
            <p14:sldId id="865"/>
            <p14:sldId id="864"/>
            <p14:sldId id="874"/>
          </p14:sldIdLst>
        </p14:section>
        <p14:section name="Overview" id="{007178D8-D58E-4DB2-8920-E357762B149A}">
          <p14:sldIdLst>
            <p14:sldId id="866"/>
            <p14:sldId id="663"/>
            <p14:sldId id="665"/>
            <p14:sldId id="666"/>
            <p14:sldId id="667"/>
            <p14:sldId id="668"/>
            <p14:sldId id="669"/>
            <p14:sldId id="673"/>
            <p14:sldId id="675"/>
            <p14:sldId id="676"/>
            <p14:sldId id="677"/>
          </p14:sldIdLst>
        </p14:section>
        <p14:section name="DSS Architecture and Components" id="{768D2157-D79D-46B2-9AC9-206806FBA722}">
          <p14:sldIdLst>
            <p14:sldId id="862"/>
            <p14:sldId id="875"/>
            <p14:sldId id="876"/>
            <p14:sldId id="590"/>
            <p14:sldId id="591"/>
            <p14:sldId id="592"/>
            <p14:sldId id="593"/>
            <p14:sldId id="594"/>
            <p14:sldId id="595"/>
          </p14:sldIdLst>
        </p14:section>
        <p14:section name="Protection Concepts and Terminology" id="{E551F195-8287-4EB1-9044-BE440E022961}">
          <p14:sldIdLst>
            <p14:sldId id="861"/>
            <p14:sldId id="601"/>
            <p14:sldId id="602"/>
            <p14:sldId id="603"/>
            <p14:sldId id="604"/>
          </p14:sldIdLst>
        </p14:section>
        <p14:section name="Protection Policies" id="{D4A8C09D-05A7-4B6C-BAF7-1E516C35EA78}">
          <p14:sldIdLst>
            <p14:sldId id="860"/>
            <p14:sldId id="607"/>
            <p14:sldId id="608"/>
            <p14:sldId id="609"/>
            <p14:sldId id="610"/>
            <p14:sldId id="611"/>
          </p14:sldIdLst>
        </p14:section>
        <p14:section name="AMIF Architecture" id="{63529533-885D-4287-9C13-9DB18B13C53F}">
          <p14:sldIdLst>
            <p14:sldId id="859"/>
            <p14:sldId id="822"/>
            <p14:sldId id="823"/>
            <p14:sldId id="824"/>
            <p14:sldId id="831"/>
          </p14:sldIdLst>
        </p14:section>
        <p14:section name="GUI" id="{47644AE4-41A5-4FE2-82CC-FDD759E62DAD}">
          <p14:sldIdLst>
            <p14:sldId id="642"/>
            <p14:sldId id="835"/>
            <p14:sldId id="836"/>
            <p14:sldId id="837"/>
            <p14:sldId id="838"/>
            <p14:sldId id="839"/>
            <p14:sldId id="644"/>
            <p14:sldId id="645"/>
            <p14:sldId id="646"/>
            <p14:sldId id="647"/>
            <p14:sldId id="648"/>
            <p14:sldId id="650"/>
            <p14:sldId id="849"/>
          </p14:sldIdLst>
        </p14:section>
        <p14:section name="CLI - Qshell OSMI" id="{8721DA71-ACAB-439B-B452-AAA22A1BF517}">
          <p14:sldIdLst>
            <p14:sldId id="858"/>
            <p14:sldId id="764"/>
            <p14:sldId id="765"/>
            <p14:sldId id="773"/>
            <p14:sldId id="772"/>
            <p14:sldId id="766"/>
            <p14:sldId id="767"/>
            <p14:sldId id="768"/>
            <p14:sldId id="771"/>
            <p14:sldId id="780"/>
            <p14:sldId id="782"/>
            <p14:sldId id="783"/>
            <p14:sldId id="825"/>
            <p14:sldId id="829"/>
            <p14:sldId id="827"/>
            <p14:sldId id="830"/>
          </p14:sldIdLst>
        </p14:section>
        <p14:section name="Service Access" id="{C3E94B95-E414-4A83-9B0B-B2E6DE755985}">
          <p14:sldIdLst>
            <p14:sldId id="856"/>
            <p14:sldId id="697"/>
            <p14:sldId id="698"/>
            <p14:sldId id="700"/>
            <p14:sldId id="701"/>
            <p14:sldId id="818"/>
          </p14:sldIdLst>
        </p14:section>
        <p14:section name="Troubleshooting" id="{D2D85876-3555-4259-B0F9-B29C0B02B537}">
          <p14:sldIdLst>
            <p14:sldId id="662"/>
            <p14:sldId id="799"/>
            <p14:sldId id="802"/>
            <p14:sldId id="803"/>
            <p14:sldId id="804"/>
            <p14:sldId id="805"/>
            <p14:sldId id="657"/>
            <p14:sldId id="658"/>
            <p14:sldId id="797"/>
            <p14:sldId id="798"/>
            <p14:sldId id="806"/>
            <p14:sldId id="807"/>
            <p14:sldId id="784"/>
            <p14:sldId id="785"/>
            <p14:sldId id="786"/>
            <p14:sldId id="787"/>
            <p14:sldId id="788"/>
            <p14:sldId id="789"/>
            <p14:sldId id="790"/>
            <p14:sldId id="791"/>
            <p14:sldId id="793"/>
            <p14:sldId id="794"/>
            <p14:sldId id="795"/>
            <p14:sldId id="796"/>
          </p14:sldIdLst>
        </p14:section>
        <p14:section name="Switches and networking" id="{3E328A52-7122-4982-BBCA-13AC3C75C886}">
          <p14:sldIdLst>
            <p14:sldId id="832"/>
            <p14:sldId id="811"/>
            <p14:sldId id="812"/>
            <p14:sldId id="813"/>
            <p14:sldId id="814"/>
            <p14:sldId id="815"/>
            <p14:sldId id="816"/>
            <p14:sldId id="817"/>
          </p14:sldIdLst>
        </p14:section>
        <p14:section name="Phone Home" id="{455BD898-9E3D-4AE3-9862-87FAFC110A06}">
          <p14:sldIdLst>
            <p14:sldId id="848"/>
            <p14:sldId id="738"/>
            <p14:sldId id="760"/>
            <p14:sldId id="761"/>
          </p14:sldIdLst>
        </p14:section>
        <p14:section name="Monitoring and Warnings" id="{496D3FC1-7068-40D8-AA23-AA87CF8E504E}">
          <p14:sldIdLst>
            <p14:sldId id="850"/>
            <p14:sldId id="855"/>
            <p14:sldId id="852"/>
            <p14:sldId id="853"/>
            <p14:sldId id="854"/>
          </p14:sldIdLst>
        </p14:section>
        <p14:section name="FRU / CRU" id="{A3689E9A-8004-4AA7-A6A3-8C26EAB96C0D}">
          <p14:sldIdLst>
            <p14:sldId id="833"/>
            <p14:sldId id="743"/>
            <p14:sldId id="742"/>
          </p14:sldIdLst>
        </p14:section>
        <p14:section name="Replacement" id="{26C6605D-2911-4CAF-844C-CFCD3FC7DE55}">
          <p14:sldIdLst>
            <p14:sldId id="834"/>
            <p14:sldId id="686"/>
            <p14:sldId id="745"/>
            <p14:sldId id="746"/>
            <p14:sldId id="685"/>
            <p14:sldId id="808"/>
            <p14:sldId id="688"/>
            <p14:sldId id="819"/>
            <p14:sldId id="691"/>
            <p14:sldId id="867"/>
          </p14:sldIdLst>
        </p14:section>
        <p14:section name="Tools" id="{3AF31CC6-CC51-4FD4-B4B5-994ABC09DD4C}">
          <p14:sldIdLst>
            <p14:sldId id="845"/>
            <p14:sldId id="753"/>
            <p14:sldId id="754"/>
            <p14:sldId id="755"/>
            <p14:sldId id="762"/>
            <p14:sldId id="756"/>
            <p14:sldId id="757"/>
            <p14:sldId id="758"/>
            <p14:sldId id="846"/>
          </p14:sldIdLst>
        </p14:section>
        <p14:section name="Future" id="{E4A4FD4B-D126-4AD1-A198-D5B98F687EDA}">
          <p14:sldIdLst>
            <p14:sldId id="844"/>
            <p14:sldId id="840"/>
            <p14:sldId id="841"/>
            <p14:sldId id="842"/>
            <p14:sldId id="843"/>
            <p14:sldId id="778"/>
            <p14:sldId id="779"/>
          </p14:sldIdLst>
        </p14:section>
        <p14:section name="Doc Overview" id="{DFF2B0B2-AA23-4206-9975-800005C242B9}">
          <p14:sldIdLst>
            <p14:sldId id="847"/>
            <p14:sldId id="870"/>
            <p14:sldId id="871"/>
            <p14:sldId id="872"/>
            <p14:sldId id="873"/>
          </p14:sldIdLst>
        </p14:section>
        <p14:section name="Installation" id="{9F2181F5-FCD0-4892-BD2F-02ECD582E67B}">
          <p14:sldIdLst>
            <p14:sldId id="857"/>
            <p14:sldId id="809"/>
            <p14:sldId id="810"/>
            <p14:sldId id="623"/>
            <p14:sldId id="624"/>
            <p14:sldId id="625"/>
            <p14:sldId id="627"/>
            <p14:sldId id="628"/>
            <p14:sldId id="629"/>
            <p14:sldId id="630"/>
            <p14:sldId id="631"/>
            <p14:sldId id="633"/>
            <p14:sldId id="635"/>
            <p14:sldId id="636"/>
            <p14:sldId id="637"/>
            <p14:sldId id="638"/>
            <p14:sldId id="639"/>
            <p14:sldId id="749"/>
            <p14:sldId id="751"/>
            <p14:sldId id="752"/>
            <p14:sldId id="641"/>
            <p14:sldId id="869"/>
            <p14:sldId id="8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1E2B47"/>
    <a:srgbClr val="2029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4" autoAdjust="0"/>
    <p:restoredTop sz="87637" autoAdjust="0"/>
  </p:normalViewPr>
  <p:slideViewPr>
    <p:cSldViewPr>
      <p:cViewPr varScale="1">
        <p:scale>
          <a:sx n="129" d="100"/>
          <a:sy n="129" d="100"/>
        </p:scale>
        <p:origin x="-2128" y="-112"/>
      </p:cViewPr>
      <p:guideLst>
        <p:guide orient="horz" pos="2160"/>
        <p:guide pos="2400"/>
      </p:guideLst>
    </p:cSldViewPr>
  </p:slideViewPr>
  <p:outlineViewPr>
    <p:cViewPr varScale="1">
      <p:scale>
        <a:sx n="170" d="200"/>
        <a:sy n="170" d="200"/>
      </p:scale>
      <p:origin x="12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9" d="100"/>
          <a:sy n="59" d="100"/>
        </p:scale>
        <p:origin x="-1752" y="-72"/>
      </p:cViewPr>
      <p:guideLst>
        <p:guide orient="horz" pos="2962"/>
        <p:guide pos="2007"/>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notesMaster" Target="notesMasters/notesMaster1.xml"/><Relationship Id="rId175" Type="http://schemas.openxmlformats.org/officeDocument/2006/relationships/printerSettings" Target="printerSettings/printerSettings1.bin"/><Relationship Id="rId176" Type="http://schemas.openxmlformats.org/officeDocument/2006/relationships/presProps" Target="presProps.xml"/><Relationship Id="rId177" Type="http://schemas.openxmlformats.org/officeDocument/2006/relationships/viewProps" Target="viewProps.xml"/><Relationship Id="rId178" Type="http://schemas.openxmlformats.org/officeDocument/2006/relationships/theme" Target="theme/theme1.xml"/><Relationship Id="rId179"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p:cNvSpPr>
          <p:nvPr>
            <p:ph type="sldImg"/>
          </p:nvPr>
        </p:nvSpPr>
        <p:spPr bwMode="auto">
          <a:xfrm>
            <a:off x="0" y="7493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3074" name="Rectangle 2"/>
          <p:cNvSpPr>
            <a:spLocks noGrp="1" noChangeArrowheads="1"/>
          </p:cNvSpPr>
          <p:nvPr>
            <p:ph type="body"/>
          </p:nvPr>
        </p:nvSpPr>
        <p:spPr bwMode="auto">
          <a:xfrm>
            <a:off x="679450" y="4691063"/>
            <a:ext cx="5437188" cy="4440237"/>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en-US" noProof="0" smtClean="0"/>
          </a:p>
        </p:txBody>
      </p:sp>
      <p:sp>
        <p:nvSpPr>
          <p:cNvPr id="3075" name="Rectangle 3"/>
          <p:cNvSpPr>
            <a:spLocks noGrp="1" noChangeArrowheads="1"/>
          </p:cNvSpPr>
          <p:nvPr>
            <p:ph type="hdr"/>
          </p:nvPr>
        </p:nvSpPr>
        <p:spPr bwMode="auto">
          <a:xfrm>
            <a:off x="0" y="0"/>
            <a:ext cx="2947988" cy="492125"/>
          </a:xfrm>
          <a:prstGeom prst="rect">
            <a:avLst/>
          </a:prstGeom>
          <a:noFill/>
          <a:ln>
            <a:noFill/>
          </a:ln>
          <a:effectLst/>
          <a:extLst/>
        </p:spPr>
        <p:txBody>
          <a:bodyPr vert="horz" wrap="square" lIns="0" tIns="0" rIns="0" bIns="0" numCol="1" anchor="t" anchorCtr="0" compatLnSpc="1">
            <a:prstTxWarp prst="textNoShape">
              <a:avLst/>
            </a:prstTxWarp>
          </a:bodyPr>
          <a:lstStyle>
            <a:lvl1pPr defTabSz="366309">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DejaVu Sans" charset="0"/>
              </a:defRPr>
            </a:lvl1pPr>
          </a:lstStyle>
          <a:p>
            <a:pPr>
              <a:defRPr/>
            </a:pPr>
            <a:endParaRPr lang="en-US" dirty="0"/>
          </a:p>
        </p:txBody>
      </p:sp>
      <p:sp>
        <p:nvSpPr>
          <p:cNvPr id="3076" name="Rectangle 4"/>
          <p:cNvSpPr>
            <a:spLocks noGrp="1" noChangeArrowheads="1"/>
          </p:cNvSpPr>
          <p:nvPr>
            <p:ph type="dt"/>
          </p:nvPr>
        </p:nvSpPr>
        <p:spPr bwMode="auto">
          <a:xfrm>
            <a:off x="3846513" y="0"/>
            <a:ext cx="2947987" cy="492125"/>
          </a:xfrm>
          <a:prstGeom prst="rect">
            <a:avLst/>
          </a:prstGeom>
          <a:noFill/>
          <a:ln>
            <a:noFill/>
          </a:ln>
          <a:effectLst/>
          <a:extLst/>
        </p:spPr>
        <p:txBody>
          <a:bodyPr vert="horz" wrap="square" lIns="0" tIns="0" rIns="0" bIns="0" numCol="1" anchor="t" anchorCtr="0" compatLnSpc="1">
            <a:prstTxWarp prst="textNoShape">
              <a:avLst/>
            </a:prstTxWarp>
          </a:bodyPr>
          <a:lstStyle>
            <a:lvl1pPr algn="r" defTabSz="366309">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DejaVu Sans" charset="0"/>
              </a:defRPr>
            </a:lvl1pPr>
          </a:lstStyle>
          <a:p>
            <a:pPr>
              <a:defRPr/>
            </a:pPr>
            <a:endParaRPr lang="en-US" dirty="0"/>
          </a:p>
        </p:txBody>
      </p:sp>
      <p:sp>
        <p:nvSpPr>
          <p:cNvPr id="3077" name="Rectangle 5"/>
          <p:cNvSpPr>
            <a:spLocks noGrp="1" noChangeArrowheads="1"/>
          </p:cNvSpPr>
          <p:nvPr>
            <p:ph type="ftr"/>
          </p:nvPr>
        </p:nvSpPr>
        <p:spPr bwMode="auto">
          <a:xfrm>
            <a:off x="0" y="9380538"/>
            <a:ext cx="2947988" cy="492125"/>
          </a:xfrm>
          <a:prstGeom prst="rect">
            <a:avLst/>
          </a:prstGeom>
          <a:noFill/>
          <a:ln>
            <a:noFill/>
          </a:ln>
          <a:effectLst/>
          <a:extLst/>
        </p:spPr>
        <p:txBody>
          <a:bodyPr vert="horz" wrap="square" lIns="0" tIns="0" rIns="0" bIns="0" numCol="1" anchor="b" anchorCtr="0" compatLnSpc="1">
            <a:prstTxWarp prst="textNoShape">
              <a:avLst/>
            </a:prstTxWarp>
          </a:bodyPr>
          <a:lstStyle>
            <a:lvl1pPr defTabSz="366309">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DejaVu Sans" charset="0"/>
              </a:defRPr>
            </a:lvl1pPr>
          </a:lstStyle>
          <a:p>
            <a:pPr>
              <a:defRPr/>
            </a:pPr>
            <a:endParaRPr lang="en-US" dirty="0"/>
          </a:p>
        </p:txBody>
      </p:sp>
      <p:sp>
        <p:nvSpPr>
          <p:cNvPr id="3078" name="Rectangle 6"/>
          <p:cNvSpPr>
            <a:spLocks noGrp="1" noChangeArrowheads="1"/>
          </p:cNvSpPr>
          <p:nvPr>
            <p:ph type="sldNum"/>
          </p:nvPr>
        </p:nvSpPr>
        <p:spPr bwMode="auto">
          <a:xfrm>
            <a:off x="3846513" y="9380538"/>
            <a:ext cx="2947987" cy="492125"/>
          </a:xfrm>
          <a:prstGeom prst="rect">
            <a:avLst/>
          </a:prstGeom>
          <a:noFill/>
          <a:ln>
            <a:noFill/>
          </a:ln>
          <a:effectLst/>
          <a:extLst/>
        </p:spPr>
        <p:txBody>
          <a:bodyPr vert="horz" wrap="square" lIns="0" tIns="0" rIns="0" bIns="0" numCol="1" anchor="b" anchorCtr="0" compatLnSpc="1">
            <a:prstTxWarp prst="textNoShape">
              <a:avLst/>
            </a:prstTxWarp>
          </a:bodyPr>
          <a:lstStyle>
            <a:lvl1pPr algn="r">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cs typeface="DejaVu Sans" charset="0"/>
              </a:defRPr>
            </a:lvl1pPr>
          </a:lstStyle>
          <a:p>
            <a:pPr>
              <a:defRPr/>
            </a:pPr>
            <a:fld id="{9EC68C6D-B091-9641-B9A8-0D6EF8F67FC2}" type="slidenum">
              <a:rPr lang="en-US"/>
              <a:pPr>
                <a:defRPr/>
              </a:pPr>
              <a:t>‹#›</a:t>
            </a:fld>
            <a:endParaRPr lang="en-US" dirty="0"/>
          </a:p>
        </p:txBody>
      </p:sp>
    </p:spTree>
    <p:extLst>
      <p:ext uri="{BB962C8B-B14F-4D97-AF65-F5344CB8AC3E}">
        <p14:creationId xmlns:p14="http://schemas.microsoft.com/office/powerpoint/2010/main" val="2521920400"/>
      </p:ext>
    </p:extLst>
  </p:cSld>
  <p:clrMap bg1="lt1" tx1="dk1" bg2="lt2" tx2="dk2" accent1="accent1" accent2="accent2" accent3="accent3" accent4="accent4" accent5="accent5" accent6="accent6" hlink="hlink" folHlink="folHlink"/>
  <p:notesStyle>
    <a:lvl1pPr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MS PGothic" pitchFamily="34" charset="-128"/>
        <a:cs typeface="MS PGothic" pitchFamily="34" charset="-128"/>
      </a:defRPr>
    </a:lvl1pPr>
    <a:lvl2pPr marL="742950" indent="-285750"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MS PGothic" pitchFamily="34" charset="-128"/>
        <a:cs typeface="MS PGothic" charset="0"/>
      </a:defRPr>
    </a:lvl2pPr>
    <a:lvl3pPr marL="1143000" indent="-228600"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ＭＳ Ｐゴシック" charset="-128"/>
        <a:cs typeface="ＭＳ Ｐゴシック" pitchFamily="-108" charset="-128"/>
      </a:defRPr>
    </a:lvl3pPr>
    <a:lvl4pPr marL="1600200" indent="-228600"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ＭＳ Ｐゴシック" charset="-128"/>
        <a:cs typeface="+mn-cs"/>
      </a:defRPr>
    </a:lvl4pPr>
    <a:lvl5pPr marL="2057400" indent="-228600" algn="l" defTabSz="365125" rtl="0" eaLnBrk="0" fontAlgn="base" hangingPunct="0">
      <a:spcBef>
        <a:spcPct val="30000"/>
      </a:spcBef>
      <a:spcAft>
        <a:spcPct val="0"/>
      </a:spcAft>
      <a:buClr>
        <a:srgbClr val="000000"/>
      </a:buClr>
      <a:buSzPct val="100000"/>
      <a:buFont typeface="Times New Roman" charset="0"/>
      <a:defRPr sz="1000" kern="1200">
        <a:solidFill>
          <a:srgbClr val="000000"/>
        </a:solidFill>
        <a:latin typeface="Times New Roman" pitchFamily="16" charset="0"/>
        <a:ea typeface="ＭＳ Ｐゴシック" charset="-128"/>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p:sp>
      <p:sp>
        <p:nvSpPr>
          <p:cNvPr id="174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MS PGothic" charset="0"/>
              <a:cs typeface="MS PGothic" charset="0"/>
            </a:endParaRPr>
          </a:p>
        </p:txBody>
      </p:sp>
      <p:sp>
        <p:nvSpPr>
          <p:cNvPr id="1741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1900">
                <a:solidFill>
                  <a:schemeClr val="bg1"/>
                </a:solidFill>
                <a:latin typeface="Times New Roman" charset="0"/>
                <a:ea typeface="ＭＳ Ｐゴシック" charset="0"/>
              </a:defRPr>
            </a:lvl2pPr>
            <a:lvl3pPr marL="11430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3pPr>
            <a:lvl4pPr marL="16002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4pPr>
            <a:lvl5pPr marL="20574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9pPr>
          </a:lstStyle>
          <a:p>
            <a:pPr eaLnBrk="1" hangingPunct="1"/>
            <a:fld id="{FAD96924-239D-CE45-B0A8-21D2B512A2B7}" type="slidenum">
              <a:rPr lang="en-US" sz="1400">
                <a:solidFill>
                  <a:srgbClr val="000000"/>
                </a:solidFill>
                <a:cs typeface="DejaVu Sans" charset="0"/>
              </a:rPr>
              <a:pPr eaLnBrk="1" hangingPunct="1"/>
              <a:t>7</a:t>
            </a:fld>
            <a:endParaRPr lang="en-US" sz="1400" dirty="0">
              <a:solidFill>
                <a:srgbClr val="000000"/>
              </a:solidFill>
              <a:cs typeface="DejaVu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282" name="Shape 282"/>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282" name="Shape 282"/>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296" name="Shape 296"/>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296" name="Shape 296"/>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p:sp>
      <p:sp>
        <p:nvSpPr>
          <p:cNvPr id="430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4301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9pPr>
          </a:lstStyle>
          <a:p>
            <a:pPr eaLnBrk="1" hangingPunct="1"/>
            <a:fld id="{701C0CED-70D8-4601-8AFA-25D123C29797}" type="slidenum">
              <a:rPr lang="en-US" sz="1400">
                <a:solidFill>
                  <a:srgbClr val="000000"/>
                </a:solidFill>
              </a:rPr>
              <a:pPr eaLnBrk="1" hangingPunct="1"/>
              <a:t>12</a:t>
            </a:fld>
            <a:endParaRPr lang="en-US" sz="1400"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270" name="Shape 270"/>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294" name="Shape 294"/>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301" name="Shape 301"/>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315" name="Shape 315"/>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278" name="Shape 278"/>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151060" y="6742713"/>
            <a:ext cx="6495556" cy="338524"/>
          </a:xfrm>
          <a:prstGeom prst="rect">
            <a:avLst/>
          </a:prstGeom>
        </p:spPr>
        <p:txBody>
          <a:bodyPr lIns="91425" tIns="91425" rIns="91425" bIns="91425" anchor="ctr" anchorCtr="0">
            <a:spAutoFit/>
          </a:bodyPr>
          <a:lstStyle/>
          <a:p>
            <a:endParaRPr/>
          </a:p>
        </p:txBody>
      </p:sp>
      <p:sp>
        <p:nvSpPr>
          <p:cNvPr id="286" name="Shape 286"/>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9EC68C6D-B091-9641-B9A8-0D6EF8F67FC2}" type="slidenum">
              <a:rPr lang="en-US" smtClean="0"/>
              <a:pPr>
                <a:defRPr/>
              </a:pPr>
              <a:t>112</a:t>
            </a:fld>
            <a:endParaRPr lang="en-US"/>
          </a:p>
        </p:txBody>
      </p:sp>
    </p:spTree>
    <p:extLst>
      <p:ext uri="{BB962C8B-B14F-4D97-AF65-F5344CB8AC3E}">
        <p14:creationId xmlns:p14="http://schemas.microsoft.com/office/powerpoint/2010/main" val="1153700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79768" y="4690269"/>
            <a:ext cx="5438139" cy="1862018"/>
          </a:xfrm>
          <a:prstGeom prst="rect">
            <a:avLst/>
          </a:prstGeom>
        </p:spPr>
        <p:txBody>
          <a:bodyPr lIns="91425" tIns="91425" rIns="91425" bIns="91425" anchor="t" anchorCtr="0">
            <a:spAutoFit/>
          </a:bodyPr>
          <a:lstStyle/>
          <a:p>
            <a:pPr lvl="0" rtl="0">
              <a:spcBef>
                <a:spcPts val="600"/>
              </a:spcBef>
              <a:buClr>
                <a:srgbClr val="000000"/>
              </a:buClr>
              <a:buSzPct val="45833"/>
              <a:buFont typeface="Arial"/>
              <a:buNone/>
            </a:pPr>
            <a:r>
              <a:rPr lang="x-none" sz="2400">
                <a:solidFill>
                  <a:schemeClr val="dk1"/>
                </a:solidFill>
              </a:rPr>
              <a:t>Known Issue:</a:t>
            </a:r>
          </a:p>
          <a:p>
            <a:pPr lvl="0" rtl="0">
              <a:spcBef>
                <a:spcPts val="600"/>
              </a:spcBef>
              <a:buNone/>
            </a:pPr>
            <a:r>
              <a:rPr lang="x-none">
                <a:solidFill>
                  <a:schemeClr val="dk1"/>
                </a:solidFill>
              </a:rPr>
              <a:t>Replacing the last storagenode will result in an issue when initializing storagedaemons and blockstores. That is due to that the framework will do getNextID() on the last id it knows of which is already abandoned in the DSS database.</a:t>
            </a:r>
          </a:p>
          <a:p>
            <a:pPr lvl="0" rtl="0">
              <a:spcBef>
                <a:spcPts val="600"/>
              </a:spcBef>
              <a:buNone/>
            </a:pPr>
            <a:r>
              <a:rPr lang="x-none"/>
              <a:t>Get around this by editting the tasklet root object getNextID() to do increments larger than the last DSS id </a:t>
            </a:r>
          </a:p>
          <a:p>
            <a:pPr lvl="0" rtl="0">
              <a:spcBef>
                <a:spcPts val="600"/>
              </a:spcBef>
              <a:buClr>
                <a:srgbClr val="000000"/>
              </a:buClr>
              <a:buSzPct val="100000"/>
              <a:buFont typeface="Arial"/>
              <a:buNone/>
            </a:pPr>
            <a:r>
              <a:rPr lang="x-none"/>
              <a:t>so for example if the last blockstore ID in the database is 20 and we have abandoned 16-20 we want the root object to return at least 16+5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45059"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9pPr>
          </a:lstStyle>
          <a:p>
            <a:pPr eaLnBrk="1" hangingPunct="1"/>
            <a:fld id="{D06A1C1F-1189-4ADC-9D60-EB4710036F9E}" type="slidenum">
              <a:rPr lang="en-US" sz="1400">
                <a:solidFill>
                  <a:srgbClr val="000000"/>
                </a:solidFill>
              </a:rPr>
              <a:pPr eaLnBrk="1" hangingPunct="1"/>
              <a:t>13</a:t>
            </a:fld>
            <a:endParaRPr lang="en-US" sz="1400"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79768" y="4690269"/>
            <a:ext cx="5438139" cy="8494603"/>
          </a:xfrm>
          <a:prstGeom prst="rect">
            <a:avLst/>
          </a:prstGeom>
        </p:spPr>
        <p:txBody>
          <a:bodyPr lIns="91425" tIns="91425" rIns="91425" bIns="91425" anchor="t" anchorCtr="0">
            <a:spAutoFit/>
          </a:bodyPr>
          <a:lstStyle/>
          <a:p>
            <a:pPr lvl="0" rtl="0">
              <a:buNone/>
            </a:pPr>
            <a:r>
              <a:rPr lang="x-none"/>
              <a:t>A few notes and issues:</a:t>
            </a:r>
          </a:p>
          <a:p>
            <a:pPr lvl="0" rtl="0">
              <a:buNone/>
            </a:pPr>
            <a:r>
              <a:rPr lang="x-none"/>
              <a:t>1- If an SSD has both a postgres and an arakoon partition. Losing that SSD will result in us using the spare SSD for postgres, and the replacement SSD</a:t>
            </a:r>
          </a:p>
          <a:p>
            <a:endParaRPr lang="x-none"/>
          </a:p>
          <a:p>
            <a:pPr lvl="0" rtl="0">
              <a:buNone/>
            </a:pPr>
            <a:r>
              <a:rPr lang="x-none"/>
              <a:t>2- Regarding step 2: </a:t>
            </a:r>
          </a:p>
          <a:p>
            <a:pPr lvl="0" rtl="0">
              <a:buClr>
                <a:srgbClr val="000000"/>
              </a:buClr>
              <a:buSzPct val="100000"/>
              <a:buFont typeface="Arial"/>
              <a:buNone/>
            </a:pPr>
            <a:r>
              <a:rPr lang="x-none"/>
              <a:t>How to get partition configuration of a specific disk:</a:t>
            </a:r>
          </a:p>
          <a:p>
            <a:endParaRPr lang="x-none"/>
          </a:p>
          <a:p>
            <a:pPr lvl="0" rtl="0">
              <a:buClr>
                <a:srgbClr val="000000"/>
              </a:buClr>
              <a:buSzPct val="100000"/>
              <a:buFont typeface="Arial"/>
              <a:buNone/>
            </a:pPr>
            <a:r>
              <a:rPr lang="x-none">
                <a:latin typeface="Courier New"/>
                <a:ea typeface="Courier New"/>
                <a:cs typeface="Courier New"/>
                <a:sym typeface="Courier New"/>
              </a:rPr>
              <a:t>mguid=ca.machine.find(name='cpunode02r')['result'][0]</a:t>
            </a:r>
          </a:p>
          <a:p>
            <a:endParaRPr lang="x-none">
              <a:latin typeface="Courier New"/>
              <a:ea typeface="Courier New"/>
              <a:cs typeface="Courier New"/>
              <a:sym typeface="Courier New"/>
            </a:endParaRPr>
          </a:p>
          <a:p>
            <a:pPr lvl="0" rtl="0">
              <a:buClr>
                <a:srgbClr val="000000"/>
              </a:buClr>
              <a:buSzPct val="100000"/>
              <a:buFont typeface="Arial"/>
              <a:buNone/>
            </a:pPr>
            <a:r>
              <a:rPr lang="x-none">
                <a:latin typeface="Courier New"/>
                <a:ea typeface="Courier New"/>
                <a:cs typeface="Courier New"/>
                <a:sym typeface="Courier New"/>
              </a:rPr>
              <a:t>dguid=ca.disk.find(name='sdc', machineguid=mguid)['result'][0]   </a:t>
            </a:r>
          </a:p>
          <a:p>
            <a:endParaRPr lang="x-none">
              <a:latin typeface="Courier New"/>
              <a:ea typeface="Courier New"/>
              <a:cs typeface="Courier New"/>
              <a:sym typeface="Courier New"/>
            </a:endParaRPr>
          </a:p>
          <a:p>
            <a:pPr lvl="0" rtl="0">
              <a:buClr>
                <a:srgbClr val="000000"/>
              </a:buClr>
              <a:buSzPct val="100000"/>
              <a:buFont typeface="Arial"/>
              <a:buNone/>
            </a:pPr>
            <a:r>
              <a:rPr lang="x-none">
                <a:latin typeface="Courier New"/>
                <a:ea typeface="Courier New"/>
                <a:cs typeface="Courier New"/>
                <a:sym typeface="Courier New"/>
              </a:rPr>
              <a:t>(sizes are in MiB)</a:t>
            </a:r>
          </a:p>
          <a:p>
            <a:pPr lvl="0" rtl="0">
              <a:buClr>
                <a:srgbClr val="000000"/>
              </a:buClr>
              <a:buSzPct val="100000"/>
              <a:buFont typeface="Arial"/>
              <a:buNone/>
            </a:pPr>
            <a:r>
              <a:rPr lang="x-none">
                <a:latin typeface="Courier New"/>
                <a:ea typeface="Courier New"/>
                <a:cs typeface="Courier New"/>
                <a:sym typeface="Courier New"/>
              </a:rPr>
              <a:t>ca.disk.listPartitions(dguid)</a:t>
            </a:r>
          </a:p>
          <a:p>
            <a:pPr lvl="0" rtl="0">
              <a:buClr>
                <a:srgbClr val="000000"/>
              </a:buClr>
              <a:buSzPct val="100000"/>
              <a:buFont typeface="Arial"/>
              <a:buNone/>
            </a:pPr>
            <a:r>
              <a:rPr lang="x-none">
                <a:latin typeface="Courier New"/>
                <a:ea typeface="Courier New"/>
                <a:cs typeface="Courier New"/>
                <a:sym typeface="Courier New"/>
              </a:rPr>
              <a:t>Out[16]: </a:t>
            </a:r>
          </a:p>
          <a:p>
            <a:pPr lvl="0" rtl="0">
              <a:buClr>
                <a:srgbClr val="000000"/>
              </a:buClr>
              <a:buSzPct val="100000"/>
              <a:buFont typeface="Arial"/>
              <a:buNone/>
            </a:pPr>
            <a:r>
              <a:rPr lang="x-none">
                <a:latin typeface="Courier New"/>
                <a:ea typeface="Courier New"/>
                <a:cs typeface="Courier New"/>
                <a:sym typeface="Courier New"/>
              </a:rPr>
              <a:t>{'jobguid': None,</a:t>
            </a:r>
          </a:p>
          <a:p>
            <a:pPr lvl="0" rtl="0">
              <a:buClr>
                <a:srgbClr val="000000"/>
              </a:buClr>
              <a:buSzPct val="100000"/>
              <a:buFont typeface="Arial"/>
              <a:buNone/>
            </a:pPr>
            <a:r>
              <a:rPr lang="x-none">
                <a:latin typeface="Courier New"/>
                <a:ea typeface="Courier New"/>
                <a:cs typeface="Courier New"/>
                <a:sym typeface="Courier New"/>
              </a:rPr>
              <a:t> 'result': [{'backup': False,</a:t>
            </a:r>
          </a:p>
          <a:p>
            <a:pPr lvl="0" rtl="0">
              <a:buClr>
                <a:srgbClr val="000000"/>
              </a:buClr>
              <a:buSzPct val="100000"/>
              <a:buFont typeface="Arial"/>
              <a:buNone/>
            </a:pPr>
            <a:r>
              <a:rPr lang="x-none">
                <a:latin typeface="Courier New"/>
                <a:ea typeface="Courier New"/>
                <a:cs typeface="Courier New"/>
                <a:sym typeface="Courier New"/>
              </a:rPr>
              <a:t>             'boot': False,</a:t>
            </a:r>
          </a:p>
          <a:p>
            <a:pPr lvl="0" rtl="0">
              <a:buClr>
                <a:srgbClr val="000000"/>
              </a:buClr>
              <a:buSzPct val="100000"/>
              <a:buFont typeface="Arial"/>
              <a:buNone/>
            </a:pPr>
            <a:r>
              <a:rPr lang="x-none">
                <a:latin typeface="Courier New"/>
                <a:ea typeface="Courier New"/>
                <a:cs typeface="Courier New"/>
                <a:sym typeface="Courier New"/>
              </a:rPr>
              <a:t>             'devicename': '/dev/sdc',</a:t>
            </a:r>
          </a:p>
          <a:p>
            <a:pPr lvl="0" rtl="0">
              <a:buClr>
                <a:srgbClr val="000000"/>
              </a:buClr>
              <a:buSzPct val="100000"/>
              <a:buFont typeface="Arial"/>
              <a:buNone/>
            </a:pPr>
            <a:r>
              <a:rPr lang="x-none">
                <a:latin typeface="Courier New"/>
                <a:ea typeface="Courier New"/>
                <a:cs typeface="Courier New"/>
                <a:sym typeface="Courier New"/>
              </a:rPr>
              <a:t>             'filesystemtype': 'EXT4',</a:t>
            </a:r>
          </a:p>
          <a:p>
            <a:pPr lvl="0" rtl="0">
              <a:buClr>
                <a:srgbClr val="000000"/>
              </a:buClr>
              <a:buSzPct val="100000"/>
              <a:buFont typeface="Arial"/>
              <a:buNone/>
            </a:pPr>
            <a:r>
              <a:rPr lang="x-none">
                <a:latin typeface="Courier New"/>
                <a:ea typeface="Courier New"/>
                <a:cs typeface="Courier New"/>
                <a:sym typeface="Courier New"/>
              </a:rPr>
              <a:t>             'guid': 'a4daf641-508d-4aef-9bea-5220fcc6e167',</a:t>
            </a:r>
          </a:p>
          <a:p>
            <a:pPr lvl="0" rtl="0">
              <a:buClr>
                <a:srgbClr val="000000"/>
              </a:buClr>
              <a:buSzPct val="100000"/>
              <a:buFont typeface="Arial"/>
              <a:buNone/>
            </a:pPr>
            <a:r>
              <a:rPr lang="x-none">
                <a:latin typeface="Courier New"/>
                <a:ea typeface="Courier New"/>
                <a:cs typeface="Courier New"/>
                <a:sym typeface="Courier New"/>
              </a:rPr>
              <a:t>             'imagechecksum': None,</a:t>
            </a:r>
          </a:p>
          <a:p>
            <a:pPr lvl="0" rtl="0">
              <a:buClr>
                <a:srgbClr val="000000"/>
              </a:buClr>
              <a:buSzPct val="100000"/>
              <a:buFont typeface="Arial"/>
              <a:buNone/>
            </a:pPr>
            <a:r>
              <a:rPr lang="x-none">
                <a:latin typeface="Courier New"/>
                <a:ea typeface="Courier New"/>
                <a:cs typeface="Courier New"/>
                <a:sym typeface="Courier New"/>
              </a:rPr>
              <a:t>             'imagepath': None,</a:t>
            </a:r>
          </a:p>
          <a:p>
            <a:pPr lvl="0" rtl="0">
              <a:buClr>
                <a:srgbClr val="000000"/>
              </a:buClr>
              <a:buSzPct val="100000"/>
              <a:buFont typeface="Arial"/>
              <a:buNone/>
            </a:pPr>
            <a:r>
              <a:rPr lang="x-none">
                <a:latin typeface="Courier New"/>
                <a:ea typeface="Courier New"/>
                <a:cs typeface="Courier New"/>
                <a:sym typeface="Courier New"/>
              </a:rPr>
              <a:t>             'label': 'postgresql',</a:t>
            </a:r>
          </a:p>
          <a:p>
            <a:pPr lvl="0" rtl="0">
              <a:buClr>
                <a:srgbClr val="000000"/>
              </a:buClr>
              <a:buSzPct val="100000"/>
              <a:buFont typeface="Arial"/>
              <a:buNone/>
            </a:pPr>
            <a:r>
              <a:rPr lang="x-none">
                <a:latin typeface="Courier New"/>
                <a:ea typeface="Courier New"/>
                <a:cs typeface="Courier New"/>
                <a:sym typeface="Courier New"/>
              </a:rPr>
              <a:t>             'mountpoint': '/mnt/postgresql',</a:t>
            </a:r>
          </a:p>
          <a:p>
            <a:pPr lvl="0" rtl="0">
              <a:buClr>
                <a:srgbClr val="000000"/>
              </a:buClr>
              <a:buSzPct val="100000"/>
              <a:buFont typeface="Arial"/>
              <a:buNone/>
            </a:pPr>
            <a:r>
              <a:rPr lang="x-none">
                <a:latin typeface="Courier New"/>
                <a:ea typeface="Courier New"/>
                <a:cs typeface="Courier New"/>
                <a:sym typeface="Courier New"/>
              </a:rPr>
              <a:t>             'order': 1,</a:t>
            </a:r>
          </a:p>
          <a:p>
            <a:pPr lvl="0" rtl="0">
              <a:buClr>
                <a:srgbClr val="000000"/>
              </a:buClr>
              <a:buSzPct val="100000"/>
              <a:buFont typeface="Arial"/>
              <a:buNone/>
            </a:pPr>
            <a:r>
              <a:rPr lang="x-none">
                <a:latin typeface="Courier New"/>
                <a:ea typeface="Courier New"/>
                <a:cs typeface="Courier New"/>
                <a:sym typeface="Courier New"/>
              </a:rPr>
              <a:t>             'size': 19531,</a:t>
            </a:r>
          </a:p>
          <a:p>
            <a:pPr lvl="0" rtl="0">
              <a:buClr>
                <a:srgbClr val="000000"/>
              </a:buClr>
              <a:buSzPct val="100000"/>
              <a:buFont typeface="Arial"/>
              <a:buNone/>
            </a:pPr>
            <a:r>
              <a:rPr lang="x-none">
                <a:latin typeface="Courier New"/>
                <a:ea typeface="Courier New"/>
                <a:cs typeface="Courier New"/>
                <a:sym typeface="Courier New"/>
              </a:rPr>
              <a:t>             'statistics': {},</a:t>
            </a:r>
          </a:p>
          <a:p>
            <a:pPr lvl="0" rtl="0">
              <a:buClr>
                <a:srgbClr val="000000"/>
              </a:buClr>
              <a:buSzPct val="100000"/>
              <a:buFont typeface="Arial"/>
              <a:buNone/>
            </a:pPr>
            <a:r>
              <a:rPr lang="x-none">
                <a:latin typeface="Courier New"/>
                <a:ea typeface="Courier New"/>
                <a:cs typeface="Courier New"/>
                <a:sym typeface="Courier New"/>
              </a:rPr>
              <a:t>             'status': 'TAINTED'},</a:t>
            </a:r>
          </a:p>
          <a:p>
            <a:pPr lvl="0" rtl="0">
              <a:buClr>
                <a:srgbClr val="000000"/>
              </a:buClr>
              <a:buSzPct val="100000"/>
              <a:buFont typeface="Arial"/>
              <a:buNone/>
            </a:pPr>
            <a:r>
              <a:rPr lang="x-none">
                <a:latin typeface="Courier New"/>
                <a:ea typeface="Courier New"/>
                <a:cs typeface="Courier New"/>
                <a:sym typeface="Courier New"/>
              </a:rPr>
              <a:t>            {'backup': False,</a:t>
            </a:r>
          </a:p>
          <a:p>
            <a:pPr lvl="0" rtl="0">
              <a:buClr>
                <a:srgbClr val="000000"/>
              </a:buClr>
              <a:buSzPct val="100000"/>
              <a:buFont typeface="Arial"/>
              <a:buNone/>
            </a:pPr>
            <a:r>
              <a:rPr lang="x-none">
                <a:latin typeface="Courier New"/>
                <a:ea typeface="Courier New"/>
                <a:cs typeface="Courier New"/>
                <a:sym typeface="Courier New"/>
              </a:rPr>
              <a:t>             'boot': False,</a:t>
            </a:r>
          </a:p>
          <a:p>
            <a:pPr lvl="0" rtl="0">
              <a:buClr>
                <a:srgbClr val="000000"/>
              </a:buClr>
              <a:buSzPct val="100000"/>
              <a:buFont typeface="Arial"/>
              <a:buNone/>
            </a:pPr>
            <a:r>
              <a:rPr lang="x-none">
                <a:latin typeface="Courier New"/>
                <a:ea typeface="Courier New"/>
                <a:cs typeface="Courier New"/>
                <a:sym typeface="Courier New"/>
              </a:rPr>
              <a:t>             'devicename': None,</a:t>
            </a:r>
          </a:p>
          <a:p>
            <a:pPr lvl="0" rtl="0">
              <a:buClr>
                <a:srgbClr val="000000"/>
              </a:buClr>
              <a:buSzPct val="100000"/>
              <a:buFont typeface="Arial"/>
              <a:buNone/>
            </a:pPr>
            <a:r>
              <a:rPr lang="x-none">
                <a:latin typeface="Courier New"/>
                <a:ea typeface="Courier New"/>
                <a:cs typeface="Courier New"/>
                <a:sym typeface="Courier New"/>
              </a:rPr>
              <a:t>             'filesystemtype': 'EXT4',</a:t>
            </a:r>
          </a:p>
          <a:p>
            <a:pPr lvl="0" rtl="0">
              <a:buClr>
                <a:srgbClr val="000000"/>
              </a:buClr>
              <a:buSzPct val="100000"/>
              <a:buFont typeface="Arial"/>
              <a:buNone/>
            </a:pPr>
            <a:r>
              <a:rPr lang="x-none">
                <a:latin typeface="Courier New"/>
                <a:ea typeface="Courier New"/>
                <a:cs typeface="Courier New"/>
                <a:sym typeface="Courier New"/>
              </a:rPr>
              <a:t>             'guid': '34d0bb04-d3eb-44bd-a639-1504120433a0',</a:t>
            </a:r>
          </a:p>
          <a:p>
            <a:pPr lvl="0" rtl="0">
              <a:buClr>
                <a:srgbClr val="000000"/>
              </a:buClr>
              <a:buSzPct val="100000"/>
              <a:buFont typeface="Arial"/>
              <a:buNone/>
            </a:pPr>
            <a:r>
              <a:rPr lang="x-none">
                <a:latin typeface="Courier New"/>
                <a:ea typeface="Courier New"/>
                <a:cs typeface="Courier New"/>
                <a:sym typeface="Courier New"/>
              </a:rPr>
              <a:t>             'imagechecksum': None,</a:t>
            </a:r>
          </a:p>
          <a:p>
            <a:pPr lvl="0" rtl="0">
              <a:buClr>
                <a:srgbClr val="000000"/>
              </a:buClr>
              <a:buSzPct val="100000"/>
              <a:buFont typeface="Arial"/>
              <a:buNone/>
            </a:pPr>
            <a:r>
              <a:rPr lang="x-none">
                <a:latin typeface="Courier New"/>
                <a:ea typeface="Courier New"/>
                <a:cs typeface="Courier New"/>
                <a:sym typeface="Courier New"/>
              </a:rPr>
              <a:t>             'imagepath': None,</a:t>
            </a:r>
          </a:p>
          <a:p>
            <a:pPr lvl="0" rtl="0">
              <a:buClr>
                <a:srgbClr val="000000"/>
              </a:buClr>
              <a:buSzPct val="100000"/>
              <a:buFont typeface="Arial"/>
              <a:buNone/>
            </a:pPr>
            <a:r>
              <a:rPr lang="x-none">
                <a:latin typeface="Courier New"/>
                <a:ea typeface="Courier New"/>
                <a:cs typeface="Courier New"/>
                <a:sym typeface="Courier New"/>
              </a:rPr>
              <a:t>             'label': 'ar_sdc2',</a:t>
            </a:r>
          </a:p>
          <a:p>
            <a:pPr lvl="0" rtl="0">
              <a:buClr>
                <a:srgbClr val="000000"/>
              </a:buClr>
              <a:buSzPct val="100000"/>
              <a:buFont typeface="Arial"/>
              <a:buNone/>
            </a:pPr>
            <a:r>
              <a:rPr lang="x-none">
                <a:latin typeface="Courier New"/>
                <a:ea typeface="Courier New"/>
                <a:cs typeface="Courier New"/>
                <a:sym typeface="Courier New"/>
              </a:rPr>
              <a:t>             'mountpoint': '/mnt/arakoon_framework_sdc',</a:t>
            </a:r>
          </a:p>
          <a:p>
            <a:pPr lvl="0" rtl="0">
              <a:buClr>
                <a:srgbClr val="000000"/>
              </a:buClr>
              <a:buSzPct val="100000"/>
              <a:buFont typeface="Arial"/>
              <a:buNone/>
            </a:pPr>
            <a:r>
              <a:rPr lang="x-none">
                <a:latin typeface="Courier New"/>
                <a:ea typeface="Courier New"/>
                <a:cs typeface="Courier New"/>
                <a:sym typeface="Courier New"/>
              </a:rPr>
              <a:t>             'order': 2,</a:t>
            </a:r>
          </a:p>
          <a:p>
            <a:pPr lvl="0" rtl="0">
              <a:buClr>
                <a:srgbClr val="000000"/>
              </a:buClr>
              <a:buSzPct val="100000"/>
              <a:buFont typeface="Arial"/>
              <a:buNone/>
            </a:pPr>
            <a:r>
              <a:rPr lang="x-none">
                <a:latin typeface="Courier New"/>
                <a:ea typeface="Courier New"/>
                <a:cs typeface="Courier New"/>
                <a:sym typeface="Courier New"/>
              </a:rPr>
              <a:t>             'size': 20000,</a:t>
            </a:r>
          </a:p>
          <a:p>
            <a:pPr lvl="0" rtl="0">
              <a:buClr>
                <a:srgbClr val="000000"/>
              </a:buClr>
              <a:buSzPct val="100000"/>
              <a:buFont typeface="Arial"/>
              <a:buNone/>
            </a:pPr>
            <a:r>
              <a:rPr lang="x-none">
                <a:latin typeface="Courier New"/>
                <a:ea typeface="Courier New"/>
                <a:cs typeface="Courier New"/>
                <a:sym typeface="Courier New"/>
              </a:rPr>
              <a:t>             'statistics': {},</a:t>
            </a:r>
          </a:p>
          <a:p>
            <a:pPr lvl="0" rtl="0">
              <a:buClr>
                <a:srgbClr val="000000"/>
              </a:buClr>
              <a:buSzPct val="100000"/>
              <a:buFont typeface="Arial"/>
              <a:buNone/>
            </a:pPr>
            <a:r>
              <a:rPr lang="x-none">
                <a:latin typeface="Courier New"/>
                <a:ea typeface="Courier New"/>
                <a:cs typeface="Courier New"/>
                <a:sym typeface="Courier New"/>
              </a:rPr>
              <a:t>             'status': 'None'}]}</a:t>
            </a:r>
          </a:p>
          <a:p>
            <a:endParaRPr lang="x-none">
              <a:latin typeface="Courier New"/>
              <a:ea typeface="Courier New"/>
              <a:cs typeface="Courier New"/>
              <a:sym typeface="Courier New"/>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79768" y="4690269"/>
            <a:ext cx="5438139" cy="8494603"/>
          </a:xfrm>
          <a:prstGeom prst="rect">
            <a:avLst/>
          </a:prstGeom>
        </p:spPr>
        <p:txBody>
          <a:bodyPr lIns="91425" tIns="91425" rIns="91425" bIns="91425" anchor="t" anchorCtr="0">
            <a:spAutoFit/>
          </a:bodyPr>
          <a:lstStyle/>
          <a:p>
            <a:pPr lvl="0" rtl="0">
              <a:buNone/>
            </a:pPr>
            <a:r>
              <a:rPr lang="x-none"/>
              <a:t>A few notes and issues:</a:t>
            </a:r>
          </a:p>
          <a:p>
            <a:pPr lvl="0" rtl="0">
              <a:buNone/>
            </a:pPr>
            <a:r>
              <a:rPr lang="x-none"/>
              <a:t>1- If an SSD has both a postgres and an arakoon partition. Losing that SSD will result in us using the spare SSD for postgres, and the replacement SSD</a:t>
            </a:r>
          </a:p>
          <a:p>
            <a:endParaRPr lang="x-none"/>
          </a:p>
          <a:p>
            <a:pPr lvl="0" rtl="0">
              <a:buNone/>
            </a:pPr>
            <a:r>
              <a:rPr lang="x-none"/>
              <a:t>2- Regarding step 2: </a:t>
            </a:r>
          </a:p>
          <a:p>
            <a:pPr lvl="0" rtl="0">
              <a:buClr>
                <a:srgbClr val="000000"/>
              </a:buClr>
              <a:buSzPct val="100000"/>
              <a:buFont typeface="Arial"/>
              <a:buNone/>
            </a:pPr>
            <a:r>
              <a:rPr lang="x-none"/>
              <a:t>How to get partition configuration of a specific disk:</a:t>
            </a:r>
          </a:p>
          <a:p>
            <a:endParaRPr lang="x-none"/>
          </a:p>
          <a:p>
            <a:pPr lvl="0" rtl="0">
              <a:buClr>
                <a:srgbClr val="000000"/>
              </a:buClr>
              <a:buSzPct val="100000"/>
              <a:buFont typeface="Arial"/>
              <a:buNone/>
            </a:pPr>
            <a:r>
              <a:rPr lang="x-none">
                <a:latin typeface="Courier New"/>
                <a:ea typeface="Courier New"/>
                <a:cs typeface="Courier New"/>
                <a:sym typeface="Courier New"/>
              </a:rPr>
              <a:t>mguid=ca.machine.find(name='cpunode02r')['result'][0]</a:t>
            </a:r>
          </a:p>
          <a:p>
            <a:endParaRPr lang="x-none">
              <a:latin typeface="Courier New"/>
              <a:ea typeface="Courier New"/>
              <a:cs typeface="Courier New"/>
              <a:sym typeface="Courier New"/>
            </a:endParaRPr>
          </a:p>
          <a:p>
            <a:pPr lvl="0" rtl="0">
              <a:buClr>
                <a:srgbClr val="000000"/>
              </a:buClr>
              <a:buSzPct val="100000"/>
              <a:buFont typeface="Arial"/>
              <a:buNone/>
            </a:pPr>
            <a:r>
              <a:rPr lang="x-none">
                <a:latin typeface="Courier New"/>
                <a:ea typeface="Courier New"/>
                <a:cs typeface="Courier New"/>
                <a:sym typeface="Courier New"/>
              </a:rPr>
              <a:t>dguid=ca.disk.find(name='sdc', machineguid=mguid)['result'][0]   </a:t>
            </a:r>
          </a:p>
          <a:p>
            <a:endParaRPr lang="x-none">
              <a:latin typeface="Courier New"/>
              <a:ea typeface="Courier New"/>
              <a:cs typeface="Courier New"/>
              <a:sym typeface="Courier New"/>
            </a:endParaRPr>
          </a:p>
          <a:p>
            <a:pPr lvl="0" rtl="0">
              <a:buClr>
                <a:srgbClr val="000000"/>
              </a:buClr>
              <a:buSzPct val="100000"/>
              <a:buFont typeface="Arial"/>
              <a:buNone/>
            </a:pPr>
            <a:r>
              <a:rPr lang="x-none">
                <a:latin typeface="Courier New"/>
                <a:ea typeface="Courier New"/>
                <a:cs typeface="Courier New"/>
                <a:sym typeface="Courier New"/>
              </a:rPr>
              <a:t>(sizes are in MiB)</a:t>
            </a:r>
          </a:p>
          <a:p>
            <a:pPr lvl="0" rtl="0">
              <a:buClr>
                <a:srgbClr val="000000"/>
              </a:buClr>
              <a:buSzPct val="100000"/>
              <a:buFont typeface="Arial"/>
              <a:buNone/>
            </a:pPr>
            <a:r>
              <a:rPr lang="x-none">
                <a:latin typeface="Courier New"/>
                <a:ea typeface="Courier New"/>
                <a:cs typeface="Courier New"/>
                <a:sym typeface="Courier New"/>
              </a:rPr>
              <a:t>ca.disk.listPartitions(dguid)</a:t>
            </a:r>
          </a:p>
          <a:p>
            <a:pPr lvl="0" rtl="0">
              <a:buClr>
                <a:srgbClr val="000000"/>
              </a:buClr>
              <a:buSzPct val="100000"/>
              <a:buFont typeface="Arial"/>
              <a:buNone/>
            </a:pPr>
            <a:r>
              <a:rPr lang="x-none">
                <a:latin typeface="Courier New"/>
                <a:ea typeface="Courier New"/>
                <a:cs typeface="Courier New"/>
                <a:sym typeface="Courier New"/>
              </a:rPr>
              <a:t>Out[16]: </a:t>
            </a:r>
          </a:p>
          <a:p>
            <a:pPr lvl="0" rtl="0">
              <a:buClr>
                <a:srgbClr val="000000"/>
              </a:buClr>
              <a:buSzPct val="100000"/>
              <a:buFont typeface="Arial"/>
              <a:buNone/>
            </a:pPr>
            <a:r>
              <a:rPr lang="x-none">
                <a:latin typeface="Courier New"/>
                <a:ea typeface="Courier New"/>
                <a:cs typeface="Courier New"/>
                <a:sym typeface="Courier New"/>
              </a:rPr>
              <a:t>{'jobguid': None,</a:t>
            </a:r>
          </a:p>
          <a:p>
            <a:pPr lvl="0" rtl="0">
              <a:buClr>
                <a:srgbClr val="000000"/>
              </a:buClr>
              <a:buSzPct val="100000"/>
              <a:buFont typeface="Arial"/>
              <a:buNone/>
            </a:pPr>
            <a:r>
              <a:rPr lang="x-none">
                <a:latin typeface="Courier New"/>
                <a:ea typeface="Courier New"/>
                <a:cs typeface="Courier New"/>
                <a:sym typeface="Courier New"/>
              </a:rPr>
              <a:t> 'result': [{'backup': False,</a:t>
            </a:r>
          </a:p>
          <a:p>
            <a:pPr lvl="0" rtl="0">
              <a:buClr>
                <a:srgbClr val="000000"/>
              </a:buClr>
              <a:buSzPct val="100000"/>
              <a:buFont typeface="Arial"/>
              <a:buNone/>
            </a:pPr>
            <a:r>
              <a:rPr lang="x-none">
                <a:latin typeface="Courier New"/>
                <a:ea typeface="Courier New"/>
                <a:cs typeface="Courier New"/>
                <a:sym typeface="Courier New"/>
              </a:rPr>
              <a:t>             'boot': False,</a:t>
            </a:r>
          </a:p>
          <a:p>
            <a:pPr lvl="0" rtl="0">
              <a:buClr>
                <a:srgbClr val="000000"/>
              </a:buClr>
              <a:buSzPct val="100000"/>
              <a:buFont typeface="Arial"/>
              <a:buNone/>
            </a:pPr>
            <a:r>
              <a:rPr lang="x-none">
                <a:latin typeface="Courier New"/>
                <a:ea typeface="Courier New"/>
                <a:cs typeface="Courier New"/>
                <a:sym typeface="Courier New"/>
              </a:rPr>
              <a:t>             'devicename': '/dev/sdc',</a:t>
            </a:r>
          </a:p>
          <a:p>
            <a:pPr lvl="0" rtl="0">
              <a:buClr>
                <a:srgbClr val="000000"/>
              </a:buClr>
              <a:buSzPct val="100000"/>
              <a:buFont typeface="Arial"/>
              <a:buNone/>
            </a:pPr>
            <a:r>
              <a:rPr lang="x-none">
                <a:latin typeface="Courier New"/>
                <a:ea typeface="Courier New"/>
                <a:cs typeface="Courier New"/>
                <a:sym typeface="Courier New"/>
              </a:rPr>
              <a:t>             'filesystemtype': 'EXT4',</a:t>
            </a:r>
          </a:p>
          <a:p>
            <a:pPr lvl="0" rtl="0">
              <a:buClr>
                <a:srgbClr val="000000"/>
              </a:buClr>
              <a:buSzPct val="100000"/>
              <a:buFont typeface="Arial"/>
              <a:buNone/>
            </a:pPr>
            <a:r>
              <a:rPr lang="x-none">
                <a:latin typeface="Courier New"/>
                <a:ea typeface="Courier New"/>
                <a:cs typeface="Courier New"/>
                <a:sym typeface="Courier New"/>
              </a:rPr>
              <a:t>             'guid': 'a4daf641-508d-4aef-9bea-5220fcc6e167',</a:t>
            </a:r>
          </a:p>
          <a:p>
            <a:pPr lvl="0" rtl="0">
              <a:buClr>
                <a:srgbClr val="000000"/>
              </a:buClr>
              <a:buSzPct val="100000"/>
              <a:buFont typeface="Arial"/>
              <a:buNone/>
            </a:pPr>
            <a:r>
              <a:rPr lang="x-none">
                <a:latin typeface="Courier New"/>
                <a:ea typeface="Courier New"/>
                <a:cs typeface="Courier New"/>
                <a:sym typeface="Courier New"/>
              </a:rPr>
              <a:t>             'imagechecksum': None,</a:t>
            </a:r>
          </a:p>
          <a:p>
            <a:pPr lvl="0" rtl="0">
              <a:buClr>
                <a:srgbClr val="000000"/>
              </a:buClr>
              <a:buSzPct val="100000"/>
              <a:buFont typeface="Arial"/>
              <a:buNone/>
            </a:pPr>
            <a:r>
              <a:rPr lang="x-none">
                <a:latin typeface="Courier New"/>
                <a:ea typeface="Courier New"/>
                <a:cs typeface="Courier New"/>
                <a:sym typeface="Courier New"/>
              </a:rPr>
              <a:t>             'imagepath': None,</a:t>
            </a:r>
          </a:p>
          <a:p>
            <a:pPr lvl="0" rtl="0">
              <a:buClr>
                <a:srgbClr val="000000"/>
              </a:buClr>
              <a:buSzPct val="100000"/>
              <a:buFont typeface="Arial"/>
              <a:buNone/>
            </a:pPr>
            <a:r>
              <a:rPr lang="x-none">
                <a:latin typeface="Courier New"/>
                <a:ea typeface="Courier New"/>
                <a:cs typeface="Courier New"/>
                <a:sym typeface="Courier New"/>
              </a:rPr>
              <a:t>             'label': 'postgresql',</a:t>
            </a:r>
          </a:p>
          <a:p>
            <a:pPr lvl="0" rtl="0">
              <a:buClr>
                <a:srgbClr val="000000"/>
              </a:buClr>
              <a:buSzPct val="100000"/>
              <a:buFont typeface="Arial"/>
              <a:buNone/>
            </a:pPr>
            <a:r>
              <a:rPr lang="x-none">
                <a:latin typeface="Courier New"/>
                <a:ea typeface="Courier New"/>
                <a:cs typeface="Courier New"/>
                <a:sym typeface="Courier New"/>
              </a:rPr>
              <a:t>             'mountpoint': '/mnt/postgresql',</a:t>
            </a:r>
          </a:p>
          <a:p>
            <a:pPr lvl="0" rtl="0">
              <a:buClr>
                <a:srgbClr val="000000"/>
              </a:buClr>
              <a:buSzPct val="100000"/>
              <a:buFont typeface="Arial"/>
              <a:buNone/>
            </a:pPr>
            <a:r>
              <a:rPr lang="x-none">
                <a:latin typeface="Courier New"/>
                <a:ea typeface="Courier New"/>
                <a:cs typeface="Courier New"/>
                <a:sym typeface="Courier New"/>
              </a:rPr>
              <a:t>             'order': 1,</a:t>
            </a:r>
          </a:p>
          <a:p>
            <a:pPr lvl="0" rtl="0">
              <a:buClr>
                <a:srgbClr val="000000"/>
              </a:buClr>
              <a:buSzPct val="100000"/>
              <a:buFont typeface="Arial"/>
              <a:buNone/>
            </a:pPr>
            <a:r>
              <a:rPr lang="x-none">
                <a:latin typeface="Courier New"/>
                <a:ea typeface="Courier New"/>
                <a:cs typeface="Courier New"/>
                <a:sym typeface="Courier New"/>
              </a:rPr>
              <a:t>             'size': 19531,</a:t>
            </a:r>
          </a:p>
          <a:p>
            <a:pPr lvl="0" rtl="0">
              <a:buClr>
                <a:srgbClr val="000000"/>
              </a:buClr>
              <a:buSzPct val="100000"/>
              <a:buFont typeface="Arial"/>
              <a:buNone/>
            </a:pPr>
            <a:r>
              <a:rPr lang="x-none">
                <a:latin typeface="Courier New"/>
                <a:ea typeface="Courier New"/>
                <a:cs typeface="Courier New"/>
                <a:sym typeface="Courier New"/>
              </a:rPr>
              <a:t>             'statistics': {},</a:t>
            </a:r>
          </a:p>
          <a:p>
            <a:pPr lvl="0" rtl="0">
              <a:buClr>
                <a:srgbClr val="000000"/>
              </a:buClr>
              <a:buSzPct val="100000"/>
              <a:buFont typeface="Arial"/>
              <a:buNone/>
            </a:pPr>
            <a:r>
              <a:rPr lang="x-none">
                <a:latin typeface="Courier New"/>
                <a:ea typeface="Courier New"/>
                <a:cs typeface="Courier New"/>
                <a:sym typeface="Courier New"/>
              </a:rPr>
              <a:t>             'status': 'TAINTED'},</a:t>
            </a:r>
          </a:p>
          <a:p>
            <a:pPr lvl="0" rtl="0">
              <a:buClr>
                <a:srgbClr val="000000"/>
              </a:buClr>
              <a:buSzPct val="100000"/>
              <a:buFont typeface="Arial"/>
              <a:buNone/>
            </a:pPr>
            <a:r>
              <a:rPr lang="x-none">
                <a:latin typeface="Courier New"/>
                <a:ea typeface="Courier New"/>
                <a:cs typeface="Courier New"/>
                <a:sym typeface="Courier New"/>
              </a:rPr>
              <a:t>            {'backup': False,</a:t>
            </a:r>
          </a:p>
          <a:p>
            <a:pPr lvl="0" rtl="0">
              <a:buClr>
                <a:srgbClr val="000000"/>
              </a:buClr>
              <a:buSzPct val="100000"/>
              <a:buFont typeface="Arial"/>
              <a:buNone/>
            </a:pPr>
            <a:r>
              <a:rPr lang="x-none">
                <a:latin typeface="Courier New"/>
                <a:ea typeface="Courier New"/>
                <a:cs typeface="Courier New"/>
                <a:sym typeface="Courier New"/>
              </a:rPr>
              <a:t>             'boot': False,</a:t>
            </a:r>
          </a:p>
          <a:p>
            <a:pPr lvl="0" rtl="0">
              <a:buClr>
                <a:srgbClr val="000000"/>
              </a:buClr>
              <a:buSzPct val="100000"/>
              <a:buFont typeface="Arial"/>
              <a:buNone/>
            </a:pPr>
            <a:r>
              <a:rPr lang="x-none">
                <a:latin typeface="Courier New"/>
                <a:ea typeface="Courier New"/>
                <a:cs typeface="Courier New"/>
                <a:sym typeface="Courier New"/>
              </a:rPr>
              <a:t>             'devicename': None,</a:t>
            </a:r>
          </a:p>
          <a:p>
            <a:pPr lvl="0" rtl="0">
              <a:buClr>
                <a:srgbClr val="000000"/>
              </a:buClr>
              <a:buSzPct val="100000"/>
              <a:buFont typeface="Arial"/>
              <a:buNone/>
            </a:pPr>
            <a:r>
              <a:rPr lang="x-none">
                <a:latin typeface="Courier New"/>
                <a:ea typeface="Courier New"/>
                <a:cs typeface="Courier New"/>
                <a:sym typeface="Courier New"/>
              </a:rPr>
              <a:t>             'filesystemtype': 'EXT4',</a:t>
            </a:r>
          </a:p>
          <a:p>
            <a:pPr lvl="0" rtl="0">
              <a:buClr>
                <a:srgbClr val="000000"/>
              </a:buClr>
              <a:buSzPct val="100000"/>
              <a:buFont typeface="Arial"/>
              <a:buNone/>
            </a:pPr>
            <a:r>
              <a:rPr lang="x-none">
                <a:latin typeface="Courier New"/>
                <a:ea typeface="Courier New"/>
                <a:cs typeface="Courier New"/>
                <a:sym typeface="Courier New"/>
              </a:rPr>
              <a:t>             'guid': '34d0bb04-d3eb-44bd-a639-1504120433a0',</a:t>
            </a:r>
          </a:p>
          <a:p>
            <a:pPr lvl="0" rtl="0">
              <a:buClr>
                <a:srgbClr val="000000"/>
              </a:buClr>
              <a:buSzPct val="100000"/>
              <a:buFont typeface="Arial"/>
              <a:buNone/>
            </a:pPr>
            <a:r>
              <a:rPr lang="x-none">
                <a:latin typeface="Courier New"/>
                <a:ea typeface="Courier New"/>
                <a:cs typeface="Courier New"/>
                <a:sym typeface="Courier New"/>
              </a:rPr>
              <a:t>             'imagechecksum': None,</a:t>
            </a:r>
          </a:p>
          <a:p>
            <a:pPr lvl="0" rtl="0">
              <a:buClr>
                <a:srgbClr val="000000"/>
              </a:buClr>
              <a:buSzPct val="100000"/>
              <a:buFont typeface="Arial"/>
              <a:buNone/>
            </a:pPr>
            <a:r>
              <a:rPr lang="x-none">
                <a:latin typeface="Courier New"/>
                <a:ea typeface="Courier New"/>
                <a:cs typeface="Courier New"/>
                <a:sym typeface="Courier New"/>
              </a:rPr>
              <a:t>             'imagepath': None,</a:t>
            </a:r>
          </a:p>
          <a:p>
            <a:pPr lvl="0" rtl="0">
              <a:buClr>
                <a:srgbClr val="000000"/>
              </a:buClr>
              <a:buSzPct val="100000"/>
              <a:buFont typeface="Arial"/>
              <a:buNone/>
            </a:pPr>
            <a:r>
              <a:rPr lang="x-none">
                <a:latin typeface="Courier New"/>
                <a:ea typeface="Courier New"/>
                <a:cs typeface="Courier New"/>
                <a:sym typeface="Courier New"/>
              </a:rPr>
              <a:t>             'label': 'ar_sdc2',</a:t>
            </a:r>
          </a:p>
          <a:p>
            <a:pPr lvl="0" rtl="0">
              <a:buClr>
                <a:srgbClr val="000000"/>
              </a:buClr>
              <a:buSzPct val="100000"/>
              <a:buFont typeface="Arial"/>
              <a:buNone/>
            </a:pPr>
            <a:r>
              <a:rPr lang="x-none">
                <a:latin typeface="Courier New"/>
                <a:ea typeface="Courier New"/>
                <a:cs typeface="Courier New"/>
                <a:sym typeface="Courier New"/>
              </a:rPr>
              <a:t>             'mountpoint': '/mnt/arakoon_framework_sdc',</a:t>
            </a:r>
          </a:p>
          <a:p>
            <a:pPr lvl="0" rtl="0">
              <a:buClr>
                <a:srgbClr val="000000"/>
              </a:buClr>
              <a:buSzPct val="100000"/>
              <a:buFont typeface="Arial"/>
              <a:buNone/>
            </a:pPr>
            <a:r>
              <a:rPr lang="x-none">
                <a:latin typeface="Courier New"/>
                <a:ea typeface="Courier New"/>
                <a:cs typeface="Courier New"/>
                <a:sym typeface="Courier New"/>
              </a:rPr>
              <a:t>             'order': 2,</a:t>
            </a:r>
          </a:p>
          <a:p>
            <a:pPr lvl="0" rtl="0">
              <a:buClr>
                <a:srgbClr val="000000"/>
              </a:buClr>
              <a:buSzPct val="100000"/>
              <a:buFont typeface="Arial"/>
              <a:buNone/>
            </a:pPr>
            <a:r>
              <a:rPr lang="x-none">
                <a:latin typeface="Courier New"/>
                <a:ea typeface="Courier New"/>
                <a:cs typeface="Courier New"/>
                <a:sym typeface="Courier New"/>
              </a:rPr>
              <a:t>             'size': 20000,</a:t>
            </a:r>
          </a:p>
          <a:p>
            <a:pPr lvl="0" rtl="0">
              <a:buClr>
                <a:srgbClr val="000000"/>
              </a:buClr>
              <a:buSzPct val="100000"/>
              <a:buFont typeface="Arial"/>
              <a:buNone/>
            </a:pPr>
            <a:r>
              <a:rPr lang="x-none">
                <a:latin typeface="Courier New"/>
                <a:ea typeface="Courier New"/>
                <a:cs typeface="Courier New"/>
                <a:sym typeface="Courier New"/>
              </a:rPr>
              <a:t>             'statistics': {},</a:t>
            </a:r>
          </a:p>
          <a:p>
            <a:pPr lvl="0" rtl="0">
              <a:buClr>
                <a:srgbClr val="000000"/>
              </a:buClr>
              <a:buSzPct val="100000"/>
              <a:buFont typeface="Arial"/>
              <a:buNone/>
            </a:pPr>
            <a:r>
              <a:rPr lang="x-none">
                <a:latin typeface="Courier New"/>
                <a:ea typeface="Courier New"/>
                <a:cs typeface="Courier New"/>
                <a:sym typeface="Courier New"/>
              </a:rPr>
              <a:t>             'status': 'None'}]}</a:t>
            </a:r>
          </a:p>
          <a:p>
            <a:endParaRPr lang="x-none">
              <a:latin typeface="Courier New"/>
              <a:ea typeface="Courier New"/>
              <a:cs typeface="Courier New"/>
              <a:sym typeface="Courier New"/>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1pPr>
            <a:lvl2pPr marL="742950" indent="-285750"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2pPr>
            <a:lvl3pPr marL="1143000" indent="-228600"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3pPr>
            <a:lvl4pPr marL="1600200" indent="-228600"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4pPr>
            <a:lvl5pPr marL="2057400" indent="-228600" eaLnBrk="0" hangingPunct="0">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DejaVu Sans" charset="0"/>
                <a:cs typeface="DejaVu Sans" charset="0"/>
              </a:defRPr>
            </a:lvl9pPr>
          </a:lstStyle>
          <a:p>
            <a:pPr eaLnBrk="1" hangingPunct="1"/>
            <a:fld id="{7CDB30EC-6915-4299-A12F-D3A078048FF6}" type="slidenum">
              <a:rPr lang="en-US" sz="1400" smtClean="0">
                <a:solidFill>
                  <a:srgbClr val="000000"/>
                </a:solidFill>
              </a:rPr>
              <a:pPr eaLnBrk="1" hangingPunct="1"/>
              <a:t>14</a:t>
            </a:fld>
            <a:endParaRPr lang="en-US" sz="1400" dirty="0" smtClean="0">
              <a:solidFill>
                <a:srgbClr val="000000"/>
              </a:solidFill>
            </a:endParaRPr>
          </a:p>
        </p:txBody>
      </p:sp>
      <p:sp>
        <p:nvSpPr>
          <p:cNvPr id="49155" name="Rectangle 1"/>
          <p:cNvSpPr>
            <a:spLocks noGrp="1" noRot="1" noChangeAspect="1" noChangeArrowheads="1" noTextEdit="1"/>
          </p:cNvSpPr>
          <p:nvPr>
            <p:ph type="sldImg"/>
          </p:nvPr>
        </p:nvSpPr>
        <p:spPr>
          <a:xfrm>
            <a:off x="0" y="749300"/>
            <a:ext cx="1588" cy="1588"/>
          </a:xfrm>
          <a:solidFill>
            <a:srgbClr val="FFFFFF"/>
          </a:solidFill>
          <a:ln>
            <a:solidFill>
              <a:srgbClr val="000000"/>
            </a:solidFill>
            <a:miter lim="800000"/>
            <a:headEnd/>
            <a:tailEnd/>
          </a:ln>
        </p:spPr>
      </p:sp>
      <p:sp>
        <p:nvSpPr>
          <p:cNvPr id="49156" name="Rectangle 2"/>
          <p:cNvSpPr>
            <a:spLocks noGrp="1" noChangeArrowheads="1"/>
          </p:cNvSpPr>
          <p:nvPr>
            <p:ph type="body" idx="1"/>
          </p:nvPr>
        </p:nvSpPr>
        <p:spPr>
          <a:xfrm>
            <a:off x="679450" y="4691063"/>
            <a:ext cx="5438775" cy="434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p:sp>
      <p:sp>
        <p:nvSpPr>
          <p:cNvPr id="174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MS PGothic" charset="0"/>
              <a:cs typeface="MS PGothic" charset="0"/>
            </a:endParaRPr>
          </a:p>
        </p:txBody>
      </p:sp>
      <p:sp>
        <p:nvSpPr>
          <p:cNvPr id="17411"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1900">
                <a:solidFill>
                  <a:schemeClr val="bg1"/>
                </a:solidFill>
                <a:latin typeface="Times New Roman" charset="0"/>
                <a:ea typeface="ＭＳ Ｐゴシック" charset="0"/>
              </a:defRPr>
            </a:lvl2pPr>
            <a:lvl3pPr marL="11430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3pPr>
            <a:lvl4pPr marL="16002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4pPr>
            <a:lvl5pPr marL="2057400" indent="-228600" eaLnBrk="0" hangingPunct="0">
              <a:tabLst>
                <a:tab pos="723900" algn="l"/>
                <a:tab pos="1447800" algn="l"/>
                <a:tab pos="2171700" algn="l"/>
                <a:tab pos="2895600" algn="l"/>
              </a:tabLst>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charset="0"/>
                <a:ea typeface="ＭＳ Ｐゴシック" charset="0"/>
              </a:defRPr>
            </a:lvl9pPr>
          </a:lstStyle>
          <a:p>
            <a:pPr eaLnBrk="1" hangingPunct="1"/>
            <a:fld id="{FAD96924-239D-CE45-B0A8-21D2B512A2B7}" type="slidenum">
              <a:rPr lang="en-US" sz="1400">
                <a:solidFill>
                  <a:srgbClr val="000000"/>
                </a:solidFill>
                <a:cs typeface="DejaVu Sans" charset="0"/>
              </a:rPr>
              <a:pPr eaLnBrk="1" hangingPunct="1"/>
              <a:t>16</a:t>
            </a:fld>
            <a:endParaRPr lang="en-US" sz="1400" dirty="0">
              <a:solidFill>
                <a:srgbClr val="000000"/>
              </a:solidFill>
              <a:cs typeface="DejaVu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45059"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1pPr>
            <a:lvl2pPr marL="742950" indent="-28575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2pPr>
            <a:lvl3pPr marL="11430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3pPr>
            <a:lvl4pPr marL="16002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4pPr>
            <a:lvl5pPr marL="2057400" indent="-228600" eaLnBrk="0" hangingPunct="0">
              <a:tabLst>
                <a:tab pos="723900" algn="l"/>
                <a:tab pos="1447800" algn="l"/>
                <a:tab pos="2171700" algn="l"/>
                <a:tab pos="2895600" algn="l"/>
              </a:tabLst>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tabLst>
                <a:tab pos="723900" algn="l"/>
                <a:tab pos="1447800" algn="l"/>
                <a:tab pos="2171700" algn="l"/>
                <a:tab pos="2895600" algn="l"/>
              </a:tabLst>
              <a:defRPr sz="1900">
                <a:solidFill>
                  <a:schemeClr val="bg1"/>
                </a:solidFill>
                <a:latin typeface="Times New Roman" pitchFamily="18" charset="0"/>
                <a:ea typeface="MS PGothic" pitchFamily="34" charset="-128"/>
              </a:defRPr>
            </a:lvl9pPr>
          </a:lstStyle>
          <a:p>
            <a:pPr eaLnBrk="1" hangingPunct="1"/>
            <a:fld id="{D06A1C1F-1189-4ADC-9D60-EB4710036F9E}" type="slidenum">
              <a:rPr lang="en-US" sz="1400">
                <a:solidFill>
                  <a:srgbClr val="000000"/>
                </a:solidFill>
              </a:rPr>
              <a:pPr eaLnBrk="1" hangingPunct="1"/>
              <a:t>17</a:t>
            </a:fld>
            <a:endParaRPr lang="en-US" sz="14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idx="10"/>
          </p:nvPr>
        </p:nvSpPr>
        <p:spPr/>
        <p:txBody>
          <a:bodyPr/>
          <a:lstStyle/>
          <a:p>
            <a:pPr>
              <a:defRPr/>
            </a:pPr>
            <a:fld id="{C8FD1687-5CDF-4233-BE03-66230F506729}" type="slidenum">
              <a:rPr lang="en-US" smtClean="0"/>
              <a:pPr>
                <a:defRPr/>
              </a:pPr>
              <a:t>25</a:t>
            </a:fld>
            <a:endParaRPr lang="en-US" dirty="0"/>
          </a:p>
        </p:txBody>
      </p:sp>
    </p:spTree>
    <p:extLst>
      <p:ext uri="{BB962C8B-B14F-4D97-AF65-F5344CB8AC3E}">
        <p14:creationId xmlns:p14="http://schemas.microsoft.com/office/powerpoint/2010/main" val="309338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9EC68C6D-B091-9641-B9A8-0D6EF8F67FC2}" type="slidenum">
              <a:rPr lang="en-US" smtClean="0"/>
              <a:pPr>
                <a:defRPr/>
              </a:pPr>
              <a:t>41</a:t>
            </a:fld>
            <a:endParaRPr lang="en-US"/>
          </a:p>
        </p:txBody>
      </p:sp>
    </p:spTree>
    <p:extLst>
      <p:ext uri="{BB962C8B-B14F-4D97-AF65-F5344CB8AC3E}">
        <p14:creationId xmlns:p14="http://schemas.microsoft.com/office/powerpoint/2010/main" val="115370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931863" y="741363"/>
            <a:ext cx="4935537"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79768" y="4690269"/>
            <a:ext cx="5438139" cy="338524"/>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5"/>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7"/>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203"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2"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3"/>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9" y="1970090"/>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7" y="1589088"/>
            <a:ext cx="4791075" cy="3411538"/>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554"/>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8"/>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554"/>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5"/>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629400"/>
            <a:ext cx="1447800" cy="228600"/>
          </a:xfrm>
          <a:prstGeom prst="rect">
            <a:avLst/>
          </a:prstGeom>
        </p:spPr>
        <p:txBody>
          <a:bodyPr/>
          <a:lstStyle/>
          <a:p>
            <a:endParaRPr lang="en-US"/>
          </a:p>
        </p:txBody>
      </p:sp>
      <p:sp>
        <p:nvSpPr>
          <p:cNvPr id="8" name="Footer Placeholder 7"/>
          <p:cNvSpPr>
            <a:spLocks noGrp="1"/>
          </p:cNvSpPr>
          <p:nvPr>
            <p:ph type="ftr" sz="quarter" idx="11"/>
          </p:nvPr>
        </p:nvSpPr>
        <p:spPr>
          <a:xfrm>
            <a:off x="2209808" y="6629401"/>
            <a:ext cx="4724399" cy="187325"/>
          </a:xfrm>
          <a:prstGeom prst="rect">
            <a:avLst/>
          </a:prstGeom>
        </p:spPr>
        <p:txBody>
          <a:bodyPr/>
          <a:lstStyle/>
          <a:p>
            <a:r>
              <a:rPr lang="en-US" smtClean="0"/>
              <a:t>Amplidata Confidential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67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44579"/>
            <a:ext cx="4245240" cy="5432425"/>
          </a:xfrm>
        </p:spPr>
        <p:txBody>
          <a:bodyPr/>
          <a:lstStyle>
            <a:lvl1pPr>
              <a:defRPr sz="1600"/>
            </a:lvl1pPr>
            <a:lvl2pPr>
              <a:defRPr sz="1400"/>
            </a:lvl2pPr>
            <a:lvl3pPr>
              <a:defRPr sz="1200"/>
            </a:lvl3pPr>
            <a:lvl4pPr>
              <a:defRPr sz="1100"/>
            </a:lvl4pPr>
            <a:lvl5pPr>
              <a:defRPr sz="105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253" y="1044579"/>
            <a:ext cx="4245239" cy="5432425"/>
          </a:xfrm>
        </p:spPr>
        <p:txBody>
          <a:bodyPr/>
          <a:lstStyle>
            <a:lvl1pPr>
              <a:defRPr sz="1600"/>
            </a:lvl1pPr>
            <a:lvl2pPr>
              <a:defRPr sz="1400"/>
            </a:lvl2pPr>
            <a:lvl3pPr>
              <a:defRPr sz="1200"/>
            </a:lvl3pPr>
            <a:lvl4pPr>
              <a:defRPr sz="1100"/>
            </a:lvl4pPr>
            <a:lvl5pPr>
              <a:defRPr sz="105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idx="10"/>
          </p:nvPr>
        </p:nvSpPr>
        <p:spPr/>
        <p:txBody>
          <a:bodyPr/>
          <a:lstStyle>
            <a:lvl1pPr>
              <a:defRPr/>
            </a:lvl1pPr>
          </a:lstStyle>
          <a:p>
            <a:pPr>
              <a:defRPr/>
            </a:pPr>
            <a:fld id="{117D469A-896B-924E-BCB5-504F91C6BA71}" type="slidenum">
              <a:rPr lang="en-US" smtClean="0"/>
              <a:pPr>
                <a:defRPr/>
              </a:pPr>
              <a:t>‹#›</a:t>
            </a:fld>
            <a:endParaRPr lang="en-US" dirty="0"/>
          </a:p>
        </p:txBody>
      </p:sp>
      <p:sp>
        <p:nvSpPr>
          <p:cNvPr id="6" name="Footer Placeholder 2"/>
          <p:cNvSpPr>
            <a:spLocks noGrp="1"/>
          </p:cNvSpPr>
          <p:nvPr>
            <p:ph type="ftr" sz="quarter" idx="11"/>
          </p:nvPr>
        </p:nvSpPr>
        <p:spPr>
          <a:xfrm>
            <a:off x="2209808" y="6629401"/>
            <a:ext cx="4724399" cy="187325"/>
          </a:xfrm>
          <a:prstGeom prst="rect">
            <a:avLst/>
          </a:prstGeom>
        </p:spPr>
        <p:txBody>
          <a:bodyPr/>
          <a:lstStyle>
            <a:lvl1pPr>
              <a:defRPr/>
            </a:lvl1pPr>
          </a:lstStyle>
          <a:p>
            <a:pPr>
              <a:defRPr/>
            </a:pPr>
            <a:r>
              <a:rPr lang="en-US" dirty="0" smtClean="0"/>
              <a:t>Amplidata Confidential</a:t>
            </a:r>
            <a:endParaRPr lang="en-US" dirty="0"/>
          </a:p>
        </p:txBody>
      </p:sp>
      <p:sp>
        <p:nvSpPr>
          <p:cNvPr id="7" name="Date Placeholder 3"/>
          <p:cNvSpPr>
            <a:spLocks noGrp="1"/>
          </p:cNvSpPr>
          <p:nvPr>
            <p:ph type="dt" sz="half" idx="12"/>
          </p:nvPr>
        </p:nvSpPr>
        <p:spPr>
          <a:xfrm>
            <a:off x="0" y="6629400"/>
            <a:ext cx="1447800" cy="2286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endParaRPr lang="en-US" dirty="0"/>
          </a:p>
        </p:txBody>
      </p:sp>
    </p:spTree>
    <p:extLst>
      <p:ext uri="{BB962C8B-B14F-4D97-AF65-F5344CB8AC3E}">
        <p14:creationId xmlns:p14="http://schemas.microsoft.com/office/powerpoint/2010/main" val="334570835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481"/>
              </a:spcBef>
              <a:buClr>
                <a:srgbClr val="003366"/>
              </a:buClr>
              <a:buFont typeface="Arial" pitchFamily="34" charset="0"/>
              <a:buChar char="•"/>
              <a:defRPr/>
            </a:lvl1pPr>
            <a:lvl2pPr marL="641040" indent="-274731">
              <a:buClr>
                <a:srgbClr val="003366"/>
              </a:buClr>
              <a:buFont typeface="Arial" pitchFamily="34" charset="0"/>
              <a:buChar char="•"/>
              <a:defRPr/>
            </a:lvl2pPr>
            <a:lvl3pPr marL="961560" indent="-228943">
              <a:buClr>
                <a:srgbClr val="003366"/>
              </a:buClr>
              <a:buFont typeface="Arial" pitchFamily="34" charset="0"/>
              <a:buChar char="•"/>
              <a:defRPr/>
            </a:lvl3pPr>
            <a:lvl4pPr marL="1327869" indent="-228943">
              <a:buClr>
                <a:srgbClr val="003366"/>
              </a:buClr>
              <a:buFont typeface="Arial" pitchFamily="34" charset="0"/>
              <a:buChar char="•"/>
              <a:defRPr/>
            </a:lvl4pPr>
            <a:lvl5pPr marL="1694177" indent="-228943">
              <a:buClr>
                <a:srgbClr val="003366"/>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sldNum" idx="10"/>
          </p:nvPr>
        </p:nvSpPr>
        <p:spPr/>
        <p:txBody>
          <a:bodyPr/>
          <a:lstStyle>
            <a:lvl1pPr>
              <a:defRPr/>
            </a:lvl1pPr>
          </a:lstStyle>
          <a:p>
            <a:pPr>
              <a:defRPr/>
            </a:pPr>
            <a:fld id="{46DA649B-A69E-9145-B099-43F07D52B1EC}" type="slidenum">
              <a:rPr lang="en-US"/>
              <a:pPr>
                <a:defRPr/>
              </a:pPr>
              <a:t>‹#›</a:t>
            </a:fld>
            <a:endParaRPr lang="en-US" dirty="0"/>
          </a:p>
        </p:txBody>
      </p:sp>
      <p:sp>
        <p:nvSpPr>
          <p:cNvPr id="5" name="Footer Placeholder 2"/>
          <p:cNvSpPr>
            <a:spLocks noGrp="1"/>
          </p:cNvSpPr>
          <p:nvPr>
            <p:ph type="ftr" sz="quarter" idx="11"/>
          </p:nvPr>
        </p:nvSpPr>
        <p:spPr>
          <a:xfrm>
            <a:off x="3124200" y="6663690"/>
            <a:ext cx="2895600" cy="152400"/>
          </a:xfrm>
          <a:prstGeom prst="rect">
            <a:avLst/>
          </a:prstGeom>
        </p:spPr>
        <p:txBody>
          <a:bodyPr/>
          <a:lstStyle>
            <a:lvl1pPr>
              <a:defRPr/>
            </a:lvl1pPr>
          </a:lstStyle>
          <a:p>
            <a:pPr>
              <a:defRPr/>
            </a:pPr>
            <a:r>
              <a:rPr lang="en-US" dirty="0" smtClean="0"/>
              <a:t>Amplidata Confidential</a:t>
            </a:r>
            <a:endParaRPr lang="en-US" dirty="0"/>
          </a:p>
        </p:txBody>
      </p:sp>
      <p:sp>
        <p:nvSpPr>
          <p:cNvPr id="6" name="Date Placeholder 3"/>
          <p:cNvSpPr>
            <a:spLocks noGrp="1"/>
          </p:cNvSpPr>
          <p:nvPr>
            <p:ph type="dt" sz="half" idx="2"/>
          </p:nvPr>
        </p:nvSpPr>
        <p:spPr>
          <a:xfrm>
            <a:off x="0" y="6629400"/>
            <a:ext cx="1447800" cy="2286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endParaRPr lang="en-US" dirty="0"/>
          </a:p>
        </p:txBody>
      </p:sp>
    </p:spTree>
    <p:extLst>
      <p:ext uri="{BB962C8B-B14F-4D97-AF65-F5344CB8AC3E}">
        <p14:creationId xmlns:p14="http://schemas.microsoft.com/office/powerpoint/2010/main" val="1460373082"/>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4" y="71443"/>
            <a:ext cx="6095997" cy="827087"/>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pPr>
              <a:defRPr/>
            </a:pPr>
            <a:fld id="{DA7F0A19-48BC-9747-8FA6-312F3A99F118}" type="slidenum">
              <a:rPr lang="en-US" smtClean="0"/>
              <a:pPr>
                <a:defRPr/>
              </a:pPr>
              <a:t>‹#›</a:t>
            </a:fld>
            <a:endParaRPr lang="en-US"/>
          </a:p>
        </p:txBody>
      </p:sp>
      <p:sp>
        <p:nvSpPr>
          <p:cNvPr id="4" name="Footer Placeholder 2"/>
          <p:cNvSpPr>
            <a:spLocks noGrp="1"/>
          </p:cNvSpPr>
          <p:nvPr>
            <p:ph type="ftr" sz="quarter" idx="11"/>
          </p:nvPr>
        </p:nvSpPr>
        <p:spPr>
          <a:xfrm>
            <a:off x="2209802" y="6629400"/>
            <a:ext cx="4724399" cy="187325"/>
          </a:xfrm>
          <a:prstGeom prst="rect">
            <a:avLst/>
          </a:prstGeom>
        </p:spPr>
        <p:txBody>
          <a:bodyPr/>
          <a:lstStyle>
            <a:lvl1pPr>
              <a:defRPr/>
            </a:lvl1pPr>
          </a:lstStyle>
          <a:p>
            <a:pPr>
              <a:defRPr/>
            </a:pPr>
            <a:r>
              <a:rPr lang="en-US" smtClean="0"/>
              <a:t>Amplidata Confidential</a:t>
            </a:r>
            <a:endParaRPr lang="en-US"/>
          </a:p>
        </p:txBody>
      </p:sp>
      <p:sp>
        <p:nvSpPr>
          <p:cNvPr id="5" name="Date Placeholder 3"/>
          <p:cNvSpPr>
            <a:spLocks noGrp="1"/>
          </p:cNvSpPr>
          <p:nvPr>
            <p:ph type="dt" sz="half" idx="2"/>
          </p:nvPr>
        </p:nvSpPr>
        <p:spPr>
          <a:xfrm>
            <a:off x="0" y="6629400"/>
            <a:ext cx="1447800" cy="2286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endParaRPr lang="en-US"/>
          </a:p>
        </p:txBody>
      </p:sp>
    </p:spTree>
    <p:extLst>
      <p:ext uri="{BB962C8B-B14F-4D97-AF65-F5344CB8AC3E}">
        <p14:creationId xmlns:p14="http://schemas.microsoft.com/office/powerpoint/2010/main" val="152381398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rcRect/>
          <a:stretch>
            <a:fillRect/>
          </a:stretch>
        </p:blipFill>
        <p:spPr bwMode="auto">
          <a:xfrm>
            <a:off x="1271588" y="1820865"/>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7"/>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203" y="593727"/>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44012"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6DA649B-A69E-9145-B099-43F07D52B1EC}"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9" y="1970090"/>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9" y="1970090"/>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9" y="1970090"/>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9" y="1970090"/>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9" y="1970090"/>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9" y="1970090"/>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EB943870-E3A6-7048-B16F-44758994BD53}" type="slidenum">
              <a:rPr lang="en-US" smtClean="0"/>
              <a:pPr>
                <a:defRPr/>
              </a:pPr>
              <a:t>‹#›</a:t>
            </a:fld>
            <a:endParaRPr lang="en-US" dirty="0"/>
          </a:p>
        </p:txBody>
      </p:sp>
      <p:sp>
        <p:nvSpPr>
          <p:cNvPr id="10" name="Slide Number Placeholder 4"/>
          <p:cNvSpPr txBox="1">
            <a:spLocks/>
          </p:cNvSpPr>
          <p:nvPr/>
        </p:nvSpPr>
        <p:spPr bwMode="auto">
          <a:xfrm>
            <a:off x="576263" y="6616702"/>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90"/>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8" cstate="print"/>
          <a:srcRect/>
          <a:stretch>
            <a:fillRect/>
          </a:stretch>
        </p:blipFill>
        <p:spPr bwMode="auto">
          <a:xfrm>
            <a:off x="7561267"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 id="2147484830" r:id="rId12"/>
    <p:sldLayoutId id="2147484833" r:id="rId13"/>
    <p:sldLayoutId id="2147484834" r:id="rId14"/>
    <p:sldLayoutId id="2147484837" r:id="rId15"/>
    <p:sldLayoutId id="2147484838" r:id="rId16"/>
  </p:sldLayoutIdLst>
  <p:hf sldNum="0" hdr="0" ftr="0" dt="0"/>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png"/><Relationship Id="rId3" Type="http://schemas.openxmlformats.org/officeDocument/2006/relationships/image" Target="../media/image4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46.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4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 Id="rId3" Type="http://schemas.openxmlformats.org/officeDocument/2006/relationships/image" Target="../media/image50.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 Id="rId3" Type="http://schemas.openxmlformats.org/officeDocument/2006/relationships/image" Target="../media/image52.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 Id="rId3"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png"/><Relationship Id="rId3" Type="http://schemas.openxmlformats.org/officeDocument/2006/relationships/image" Target="../media/image60.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1.png"/><Relationship Id="rId3" Type="http://schemas.openxmlformats.org/officeDocument/2006/relationships/image" Target="../media/image62.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5.png"/><Relationship Id="rId3" Type="http://schemas.openxmlformats.org/officeDocument/2006/relationships/image" Target="../media/image66.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7.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9.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rakoon.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jira.incubaid.com/browse/ARAKO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chor="ctr"/>
          <a:lstStyle/>
          <a:p>
            <a:r>
              <a:rPr lang="en-US" dirty="0" smtClean="0"/>
              <a:t>Paul Winzenburg</a:t>
            </a:r>
            <a:endParaRPr lang="en-US" dirty="0"/>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r>
              <a:rPr lang="en-US" dirty="0" smtClean="0"/>
              <a:t>August 2012</a:t>
            </a:r>
            <a:endParaRPr lang="en-US" dirty="0"/>
          </a:p>
        </p:txBody>
      </p:sp>
      <p:sp>
        <p:nvSpPr>
          <p:cNvPr id="7" name="Text Placeholder 6"/>
          <p:cNvSpPr>
            <a:spLocks noGrp="1"/>
          </p:cNvSpPr>
          <p:nvPr>
            <p:ph type="body" sz="quarter" idx="16"/>
          </p:nvPr>
        </p:nvSpPr>
        <p:spPr/>
        <p:txBody>
          <a:bodyPr>
            <a:normAutofit/>
          </a:bodyPr>
          <a:lstStyle/>
          <a:p>
            <a:r>
              <a:rPr lang="en-US" sz="2000" dirty="0" smtClean="0"/>
              <a:t>Wide Area Storage</a:t>
            </a:r>
          </a:p>
          <a:p>
            <a:r>
              <a:rPr lang="en-US" sz="2000" dirty="0" smtClean="0"/>
              <a:t>Service and Support Training</a:t>
            </a:r>
            <a:endParaRPr lang="en-US" sz="2000" dirty="0"/>
          </a:p>
        </p:txBody>
      </p:sp>
    </p:spTree>
    <p:extLst>
      <p:ext uri="{BB962C8B-B14F-4D97-AF65-F5344CB8AC3E}">
        <p14:creationId xmlns:p14="http://schemas.microsoft.com/office/powerpoint/2010/main" val="7784655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atin typeface="Trebuchet MS" charset="0"/>
                <a:cs typeface="DejaVu Sans" charset="0"/>
              </a:rPr>
              <a:t>BitSpread Implementation Details</a:t>
            </a:r>
          </a:p>
        </p:txBody>
      </p:sp>
      <p:sp>
        <p:nvSpPr>
          <p:cNvPr id="20481" name="Content Placeholder 1"/>
          <p:cNvSpPr>
            <a:spLocks noGrp="1"/>
          </p:cNvSpPr>
          <p:nvPr>
            <p:ph idx="1"/>
          </p:nvPr>
        </p:nvSpPr>
        <p:spPr>
          <a:xfrm>
            <a:off x="381000" y="1127760"/>
            <a:ext cx="8616950" cy="5410200"/>
          </a:xfrm>
        </p:spPr>
        <p:txBody>
          <a:bodyPr/>
          <a:lstStyle/>
          <a:p>
            <a:pPr>
              <a:spcBef>
                <a:spcPts val="475"/>
              </a:spcBef>
              <a:buFont typeface="Arial" charset="0"/>
              <a:buChar char="•"/>
            </a:pPr>
            <a:r>
              <a:rPr lang="en-US" sz="1400" b="0" dirty="0">
                <a:latin typeface="Verdana" charset="0"/>
                <a:cs typeface="DejaVu Sans" charset="0"/>
              </a:rPr>
              <a:t>Large objects divided into </a:t>
            </a:r>
            <a:r>
              <a:rPr lang="en-US" sz="1400" b="0" dirty="0" smtClean="0">
                <a:latin typeface="Verdana" charset="0"/>
                <a:cs typeface="DejaVu Sans" charset="0"/>
              </a:rPr>
              <a:t>64MB </a:t>
            </a:r>
            <a:r>
              <a:rPr lang="en-US" sz="1400" b="0" dirty="0">
                <a:latin typeface="Verdana" charset="0"/>
                <a:cs typeface="DejaVu Sans" charset="0"/>
              </a:rPr>
              <a:t>Superblocks, Superblocks divided into </a:t>
            </a:r>
            <a:r>
              <a:rPr lang="en-US" sz="1400" b="0" dirty="0" smtClean="0">
                <a:latin typeface="Verdana" charset="0"/>
                <a:cs typeface="DejaVu Sans" charset="0"/>
              </a:rPr>
              <a:t>4000 </a:t>
            </a:r>
            <a:r>
              <a:rPr lang="en-US" sz="1400" b="0" dirty="0">
                <a:latin typeface="Verdana" charset="0"/>
                <a:cs typeface="DejaVu Sans" charset="0"/>
              </a:rPr>
              <a:t>message blocks</a:t>
            </a:r>
          </a:p>
          <a:p>
            <a:pPr>
              <a:spcBef>
                <a:spcPts val="475"/>
              </a:spcBef>
              <a:buFont typeface="Arial" charset="0"/>
              <a:buChar char="•"/>
            </a:pPr>
            <a:r>
              <a:rPr lang="en-US" sz="1400" b="0" dirty="0">
                <a:latin typeface="Verdana" charset="0"/>
                <a:cs typeface="DejaVu Sans" charset="0"/>
              </a:rPr>
              <a:t>Message blocks encoded into 6K – 7K equations (Policy dependent)</a:t>
            </a:r>
          </a:p>
          <a:p>
            <a:pPr>
              <a:spcBef>
                <a:spcPts val="475"/>
              </a:spcBef>
              <a:buFont typeface="Arial" charset="0"/>
              <a:buChar char="•"/>
            </a:pPr>
            <a:r>
              <a:rPr lang="en-US" sz="1400" b="0" dirty="0">
                <a:latin typeface="Verdana" charset="0"/>
                <a:cs typeface="DejaVu Sans" charset="0"/>
              </a:rPr>
              <a:t>Each equation is individually CRC protected on disk for bit error protection</a:t>
            </a:r>
          </a:p>
          <a:p>
            <a:pPr>
              <a:spcBef>
                <a:spcPts val="475"/>
              </a:spcBef>
              <a:buFont typeface="Arial" charset="0"/>
              <a:buChar char="•"/>
            </a:pPr>
            <a:r>
              <a:rPr lang="en-US" sz="1400" b="0" dirty="0">
                <a:latin typeface="Verdana" charset="0"/>
                <a:cs typeface="DejaVu Sans" charset="0"/>
              </a:rPr>
              <a:t>Equations are written to </a:t>
            </a:r>
            <a:r>
              <a:rPr lang="en-US" sz="1400" b="0" u="sng" dirty="0">
                <a:latin typeface="Verdana" charset="0"/>
                <a:cs typeface="DejaVu Sans" charset="0"/>
              </a:rPr>
              <a:t>dynamically</a:t>
            </a:r>
            <a:r>
              <a:rPr lang="en-US" sz="1400" b="0" dirty="0">
                <a:latin typeface="Verdana" charset="0"/>
                <a:cs typeface="DejaVu Sans" charset="0"/>
              </a:rPr>
              <a:t> selected set of disks (“spread”) across the </a:t>
            </a:r>
            <a:r>
              <a:rPr lang="en-US" sz="1400" b="0" u="sng" dirty="0">
                <a:latin typeface="Verdana" charset="0"/>
                <a:cs typeface="DejaVu Sans" charset="0"/>
              </a:rPr>
              <a:t>entire</a:t>
            </a:r>
            <a:r>
              <a:rPr lang="en-US" sz="1400" b="0" dirty="0">
                <a:latin typeface="Verdana" charset="0"/>
                <a:cs typeface="DejaVu Sans" charset="0"/>
              </a:rPr>
              <a:t> pool</a:t>
            </a:r>
          </a:p>
        </p:txBody>
      </p:sp>
      <p:sp>
        <p:nvSpPr>
          <p:cNvPr id="6" name="Rectangle 5"/>
          <p:cNvSpPr/>
          <p:nvPr/>
        </p:nvSpPr>
        <p:spPr bwMode="auto">
          <a:xfrm>
            <a:off x="3352800" y="5328286"/>
            <a:ext cx="838200" cy="4572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7" name="TextBox 6"/>
          <p:cNvSpPr txBox="1"/>
          <p:nvPr/>
        </p:nvSpPr>
        <p:spPr>
          <a:xfrm>
            <a:off x="1752600" y="2767967"/>
            <a:ext cx="1752600" cy="1015663"/>
          </a:xfrm>
          <a:prstGeom prst="rect">
            <a:avLst/>
          </a:prstGeom>
          <a:noFill/>
        </p:spPr>
        <p:txBody>
          <a:bodyPr>
            <a:spAutoFit/>
          </a:bodyPr>
          <a:lstStyle/>
          <a:p>
            <a:pPr algn="ctr">
              <a:defRPr/>
            </a:pPr>
            <a:r>
              <a:rPr lang="en-US" sz="1200" dirty="0">
                <a:solidFill>
                  <a:schemeClr val="tx1"/>
                </a:solidFill>
                <a:latin typeface="+mn-lt"/>
              </a:rPr>
              <a:t>Object sliced in</a:t>
            </a:r>
          </a:p>
          <a:p>
            <a:pPr algn="ctr">
              <a:defRPr/>
            </a:pPr>
            <a:r>
              <a:rPr lang="en-US" sz="1200" dirty="0">
                <a:solidFill>
                  <a:schemeClr val="tx1"/>
                </a:solidFill>
                <a:latin typeface="+mn-lt"/>
              </a:rPr>
              <a:t> </a:t>
            </a:r>
          </a:p>
          <a:p>
            <a:pPr algn="ctr">
              <a:defRPr/>
            </a:pPr>
            <a:r>
              <a:rPr lang="en-US" sz="1200" dirty="0">
                <a:solidFill>
                  <a:schemeClr val="tx1"/>
                </a:solidFill>
                <a:latin typeface="+mn-lt"/>
              </a:rPr>
              <a:t>Superblocks</a:t>
            </a:r>
          </a:p>
          <a:p>
            <a:pPr algn="ctr">
              <a:defRPr/>
            </a:pPr>
            <a:endParaRPr lang="en-US" sz="1200" dirty="0">
              <a:solidFill>
                <a:schemeClr val="tx1"/>
              </a:solidFill>
              <a:latin typeface="+mn-lt"/>
            </a:endParaRPr>
          </a:p>
          <a:p>
            <a:pPr algn="ctr">
              <a:defRPr/>
            </a:pPr>
            <a:r>
              <a:rPr lang="en-US" sz="1200" dirty="0" smtClean="0">
                <a:solidFill>
                  <a:schemeClr val="tx1"/>
                </a:solidFill>
                <a:latin typeface="+mn-lt"/>
              </a:rPr>
              <a:t>4000 </a:t>
            </a:r>
            <a:r>
              <a:rPr lang="en-US" sz="1200" dirty="0">
                <a:solidFill>
                  <a:schemeClr val="tx1"/>
                </a:solidFill>
                <a:latin typeface="+mn-lt"/>
              </a:rPr>
              <a:t>Message blocks</a:t>
            </a:r>
          </a:p>
        </p:txBody>
      </p:sp>
      <p:sp>
        <p:nvSpPr>
          <p:cNvPr id="8" name="TextBox 7"/>
          <p:cNvSpPr txBox="1"/>
          <p:nvPr/>
        </p:nvSpPr>
        <p:spPr>
          <a:xfrm>
            <a:off x="1905000" y="6059807"/>
            <a:ext cx="1447800" cy="461665"/>
          </a:xfrm>
          <a:prstGeom prst="rect">
            <a:avLst/>
          </a:prstGeom>
          <a:noFill/>
        </p:spPr>
        <p:txBody>
          <a:bodyPr>
            <a:spAutoFit/>
          </a:bodyPr>
          <a:lstStyle/>
          <a:p>
            <a:pPr algn="ctr">
              <a:defRPr/>
            </a:pPr>
            <a:r>
              <a:rPr lang="en-US" sz="1200" dirty="0">
                <a:solidFill>
                  <a:schemeClr val="tx1"/>
                </a:solidFill>
                <a:latin typeface="+mn-lt"/>
              </a:rPr>
              <a:t>Different paths to decode</a:t>
            </a:r>
          </a:p>
        </p:txBody>
      </p:sp>
      <p:sp>
        <p:nvSpPr>
          <p:cNvPr id="9" name="TextBox 8"/>
          <p:cNvSpPr txBox="1"/>
          <p:nvPr/>
        </p:nvSpPr>
        <p:spPr>
          <a:xfrm>
            <a:off x="1905000" y="4231006"/>
            <a:ext cx="1447800" cy="276999"/>
          </a:xfrm>
          <a:prstGeom prst="rect">
            <a:avLst/>
          </a:prstGeom>
          <a:noFill/>
        </p:spPr>
        <p:txBody>
          <a:bodyPr>
            <a:spAutoFit/>
          </a:bodyPr>
          <a:lstStyle/>
          <a:p>
            <a:pPr algn="ctr">
              <a:defRPr/>
            </a:pPr>
            <a:r>
              <a:rPr lang="en-US" sz="1200" dirty="0">
                <a:solidFill>
                  <a:schemeClr val="tx1"/>
                </a:solidFill>
                <a:latin typeface="+mn-lt"/>
              </a:rPr>
              <a:t>Encoding</a:t>
            </a:r>
          </a:p>
        </p:txBody>
      </p:sp>
      <p:cxnSp>
        <p:nvCxnSpPr>
          <p:cNvPr id="20488" name="Straight Arrow Connector 45"/>
          <p:cNvCxnSpPr>
            <a:cxnSpLocks noChangeShapeType="1"/>
            <a:stCxn id="7" idx="2"/>
            <a:endCxn id="9" idx="0"/>
          </p:cNvCxnSpPr>
          <p:nvPr/>
        </p:nvCxnSpPr>
        <p:spPr bwMode="auto">
          <a:xfrm>
            <a:off x="2628900" y="3783630"/>
            <a:ext cx="0" cy="447376"/>
          </a:xfrm>
          <a:prstGeom prst="straightConnector1">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9" name="Straight Arrow Connector 46"/>
          <p:cNvCxnSpPr>
            <a:cxnSpLocks noChangeShapeType="1"/>
            <a:stCxn id="12" idx="2"/>
            <a:endCxn id="8" idx="0"/>
          </p:cNvCxnSpPr>
          <p:nvPr/>
        </p:nvCxnSpPr>
        <p:spPr bwMode="auto">
          <a:xfrm>
            <a:off x="2628900" y="5698512"/>
            <a:ext cx="0" cy="361295"/>
          </a:xfrm>
          <a:prstGeom prst="straightConnector1">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905000" y="5236847"/>
            <a:ext cx="1447800" cy="461665"/>
          </a:xfrm>
          <a:prstGeom prst="rect">
            <a:avLst/>
          </a:prstGeom>
          <a:noFill/>
        </p:spPr>
        <p:txBody>
          <a:bodyPr>
            <a:spAutoFit/>
          </a:bodyPr>
          <a:lstStyle/>
          <a:p>
            <a:pPr algn="ctr">
              <a:defRPr/>
            </a:pPr>
            <a:r>
              <a:rPr lang="en-US" sz="1200" dirty="0">
                <a:solidFill>
                  <a:schemeClr val="tx1"/>
                </a:solidFill>
                <a:latin typeface="+mn-lt"/>
              </a:rPr>
              <a:t>Distributed on storage nodes</a:t>
            </a:r>
          </a:p>
        </p:txBody>
      </p:sp>
      <p:cxnSp>
        <p:nvCxnSpPr>
          <p:cNvPr id="20491" name="Straight Arrow Connector 48"/>
          <p:cNvCxnSpPr>
            <a:cxnSpLocks noChangeShapeType="1"/>
            <a:stCxn id="9" idx="2"/>
            <a:endCxn id="12" idx="0"/>
          </p:cNvCxnSpPr>
          <p:nvPr/>
        </p:nvCxnSpPr>
        <p:spPr bwMode="auto">
          <a:xfrm>
            <a:off x="2628900" y="4508005"/>
            <a:ext cx="0" cy="728842"/>
          </a:xfrm>
          <a:prstGeom prst="straightConnector1">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2" name="Rectangle 5"/>
          <p:cNvSpPr>
            <a:spLocks noChangeArrowheads="1"/>
          </p:cNvSpPr>
          <p:nvPr/>
        </p:nvSpPr>
        <p:spPr bwMode="auto">
          <a:xfrm>
            <a:off x="3505200" y="3225166"/>
            <a:ext cx="25146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dirty="0">
                <a:solidFill>
                  <a:schemeClr val="tx1"/>
                </a:solidFill>
                <a:latin typeface="Verdana" charset="0"/>
                <a:cs typeface="Verdana" charset="0"/>
              </a:rPr>
              <a:t>Superblock: up to </a:t>
            </a:r>
            <a:r>
              <a:rPr lang="en-US" sz="1100" dirty="0" smtClean="0">
                <a:solidFill>
                  <a:schemeClr val="tx1"/>
                </a:solidFill>
                <a:latin typeface="Verdana" charset="0"/>
                <a:cs typeface="Verdana" charset="0"/>
              </a:rPr>
              <a:t>64MB</a:t>
            </a:r>
            <a:endParaRPr lang="en-US" sz="1100" dirty="0">
              <a:solidFill>
                <a:schemeClr val="tx1"/>
              </a:solidFill>
              <a:latin typeface="Verdana" charset="0"/>
              <a:cs typeface="Verdana" charset="0"/>
            </a:endParaRPr>
          </a:p>
        </p:txBody>
      </p:sp>
      <p:sp>
        <p:nvSpPr>
          <p:cNvPr id="20493" name="Rectangle 9"/>
          <p:cNvSpPr>
            <a:spLocks noChangeArrowheads="1"/>
          </p:cNvSpPr>
          <p:nvPr/>
        </p:nvSpPr>
        <p:spPr bwMode="auto">
          <a:xfrm>
            <a:off x="3505200" y="3773806"/>
            <a:ext cx="3048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1</a:t>
            </a:r>
          </a:p>
        </p:txBody>
      </p:sp>
      <p:sp>
        <p:nvSpPr>
          <p:cNvPr id="20494" name="Rectangle 9"/>
          <p:cNvSpPr>
            <a:spLocks noChangeArrowheads="1"/>
          </p:cNvSpPr>
          <p:nvPr/>
        </p:nvSpPr>
        <p:spPr bwMode="auto">
          <a:xfrm>
            <a:off x="3810000" y="3773806"/>
            <a:ext cx="3048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2</a:t>
            </a:r>
          </a:p>
        </p:txBody>
      </p:sp>
      <p:sp>
        <p:nvSpPr>
          <p:cNvPr id="20495" name="Rectangle 9"/>
          <p:cNvSpPr>
            <a:spLocks noChangeArrowheads="1"/>
          </p:cNvSpPr>
          <p:nvPr/>
        </p:nvSpPr>
        <p:spPr bwMode="auto">
          <a:xfrm>
            <a:off x="4114800" y="3773806"/>
            <a:ext cx="3048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3</a:t>
            </a:r>
          </a:p>
        </p:txBody>
      </p:sp>
      <p:sp>
        <p:nvSpPr>
          <p:cNvPr id="20496" name="Rectangle 9"/>
          <p:cNvSpPr>
            <a:spLocks noChangeArrowheads="1"/>
          </p:cNvSpPr>
          <p:nvPr/>
        </p:nvSpPr>
        <p:spPr bwMode="auto">
          <a:xfrm>
            <a:off x="4419600" y="3773806"/>
            <a:ext cx="3048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4</a:t>
            </a:r>
          </a:p>
        </p:txBody>
      </p:sp>
      <p:sp>
        <p:nvSpPr>
          <p:cNvPr id="20497" name="Rectangle 9"/>
          <p:cNvSpPr>
            <a:spLocks noChangeArrowheads="1"/>
          </p:cNvSpPr>
          <p:nvPr/>
        </p:nvSpPr>
        <p:spPr bwMode="auto">
          <a:xfrm>
            <a:off x="4724400" y="3773806"/>
            <a:ext cx="3048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5</a:t>
            </a:r>
          </a:p>
        </p:txBody>
      </p:sp>
      <p:sp>
        <p:nvSpPr>
          <p:cNvPr id="20498" name="Rectangle 9"/>
          <p:cNvSpPr>
            <a:spLocks noChangeArrowheads="1"/>
          </p:cNvSpPr>
          <p:nvPr/>
        </p:nvSpPr>
        <p:spPr bwMode="auto">
          <a:xfrm>
            <a:off x="5715000" y="3773806"/>
            <a:ext cx="3048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4K</a:t>
            </a:r>
          </a:p>
        </p:txBody>
      </p:sp>
      <p:sp>
        <p:nvSpPr>
          <p:cNvPr id="20499" name="Rectangle 9"/>
          <p:cNvSpPr>
            <a:spLocks noChangeArrowheads="1"/>
          </p:cNvSpPr>
          <p:nvPr/>
        </p:nvSpPr>
        <p:spPr bwMode="auto">
          <a:xfrm>
            <a:off x="5029200" y="3773806"/>
            <a:ext cx="3048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6</a:t>
            </a:r>
          </a:p>
        </p:txBody>
      </p:sp>
      <p:cxnSp>
        <p:nvCxnSpPr>
          <p:cNvPr id="20500" name="Straight Connector 18432"/>
          <p:cNvCxnSpPr>
            <a:cxnSpLocks noChangeShapeType="1"/>
            <a:endCxn id="20498" idx="1"/>
          </p:cNvCxnSpPr>
          <p:nvPr/>
        </p:nvCxnSpPr>
        <p:spPr bwMode="auto">
          <a:xfrm>
            <a:off x="5334000" y="3910966"/>
            <a:ext cx="381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01" name="Right Brace 18433"/>
          <p:cNvSpPr>
            <a:spLocks/>
          </p:cNvSpPr>
          <p:nvPr/>
        </p:nvSpPr>
        <p:spPr bwMode="auto">
          <a:xfrm rot="-5400000">
            <a:off x="4716780" y="2379346"/>
            <a:ext cx="91440" cy="2514600"/>
          </a:xfrm>
          <a:prstGeom prst="rightBrace">
            <a:avLst>
              <a:gd name="adj1" fmla="val 61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100">
              <a:cs typeface="DejaVu Sans" charset="0"/>
            </a:endParaRPr>
          </a:p>
        </p:txBody>
      </p:sp>
      <p:sp>
        <p:nvSpPr>
          <p:cNvPr id="20502" name="Rectangle 5"/>
          <p:cNvSpPr>
            <a:spLocks noChangeArrowheads="1"/>
          </p:cNvSpPr>
          <p:nvPr/>
        </p:nvSpPr>
        <p:spPr bwMode="auto">
          <a:xfrm>
            <a:off x="3505200" y="2676526"/>
            <a:ext cx="3581400" cy="274320"/>
          </a:xfrm>
          <a:prstGeom prst="rect">
            <a:avLst/>
          </a:prstGeom>
          <a:solidFill>
            <a:schemeClr val="accent1"/>
          </a:solidFill>
          <a:ln w="9525">
            <a:solidFill>
              <a:schemeClr val="tx1"/>
            </a:solidFill>
            <a:round/>
            <a:headEnd/>
            <a:tailEnd/>
          </a:ln>
        </p:spPr>
        <p:txBody>
          <a:bodyPr lIns="0" tIns="0" rIns="0" bIns="0"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Object</a:t>
            </a:r>
          </a:p>
        </p:txBody>
      </p:sp>
      <p:sp>
        <p:nvSpPr>
          <p:cNvPr id="20503" name="Rectangle 5"/>
          <p:cNvSpPr>
            <a:spLocks noChangeArrowheads="1"/>
          </p:cNvSpPr>
          <p:nvPr/>
        </p:nvSpPr>
        <p:spPr bwMode="auto">
          <a:xfrm>
            <a:off x="6019800" y="3225166"/>
            <a:ext cx="1066800" cy="27432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Superblock</a:t>
            </a:r>
          </a:p>
        </p:txBody>
      </p:sp>
      <p:sp>
        <p:nvSpPr>
          <p:cNvPr id="20504" name="Right Brace 134"/>
          <p:cNvSpPr>
            <a:spLocks/>
          </p:cNvSpPr>
          <p:nvPr/>
        </p:nvSpPr>
        <p:spPr bwMode="auto">
          <a:xfrm rot="-5400000">
            <a:off x="5212080" y="1335406"/>
            <a:ext cx="91440" cy="3505200"/>
          </a:xfrm>
          <a:prstGeom prst="rightBrace">
            <a:avLst>
              <a:gd name="adj1" fmla="val 61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100">
              <a:cs typeface="DejaVu Sans" charset="0"/>
            </a:endParaRPr>
          </a:p>
        </p:txBody>
      </p:sp>
      <p:sp>
        <p:nvSpPr>
          <p:cNvPr id="27" name="Rectangle 26"/>
          <p:cNvSpPr/>
          <p:nvPr/>
        </p:nvSpPr>
        <p:spPr bwMode="auto">
          <a:xfrm>
            <a:off x="6019800" y="2585086"/>
            <a:ext cx="1143000" cy="1097280"/>
          </a:xfrm>
          <a:prstGeom prst="rect">
            <a:avLst/>
          </a:prstGeom>
          <a:gradFill>
            <a:gsLst>
              <a:gs pos="0">
                <a:schemeClr val="bg1">
                  <a:alpha val="0"/>
                </a:schemeClr>
              </a:gs>
              <a:gs pos="82000">
                <a:schemeClr val="bg1"/>
              </a:gs>
            </a:gsLst>
            <a:lin ang="0" scaled="0"/>
          </a:gradFill>
          <a:ln w="9525" cap="flat" cmpd="sng" algn="ctr">
            <a:no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cs typeface="DejaVu Sans" charset="0"/>
            </a:endParaRPr>
          </a:p>
        </p:txBody>
      </p:sp>
      <p:grpSp>
        <p:nvGrpSpPr>
          <p:cNvPr id="20506" name="Group 29"/>
          <p:cNvGrpSpPr>
            <a:grpSpLocks/>
          </p:cNvGrpSpPr>
          <p:nvPr/>
        </p:nvGrpSpPr>
        <p:grpSpPr bwMode="auto">
          <a:xfrm>
            <a:off x="4648200" y="4231006"/>
            <a:ext cx="304800" cy="365760"/>
            <a:chOff x="2438400" y="4610100"/>
            <a:chExt cx="609600" cy="609600"/>
          </a:xfrm>
        </p:grpSpPr>
        <p:sp>
          <p:nvSpPr>
            <p:cNvPr id="29" name="Rounded Rectangle 28"/>
            <p:cNvSpPr/>
            <p:nvPr/>
          </p:nvSpPr>
          <p:spPr bwMode="auto">
            <a:xfrm>
              <a:off x="2438400" y="4610100"/>
              <a:ext cx="609600" cy="6096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grpSp>
          <p:nvGrpSpPr>
            <p:cNvPr id="20545" name="Group 31"/>
            <p:cNvGrpSpPr>
              <a:grpSpLocks/>
            </p:cNvGrpSpPr>
            <p:nvPr/>
          </p:nvGrpSpPr>
          <p:grpSpPr bwMode="auto">
            <a:xfrm>
              <a:off x="2514600" y="4682416"/>
              <a:ext cx="457201" cy="457200"/>
              <a:chOff x="2516577" y="4686300"/>
              <a:chExt cx="457201" cy="457200"/>
            </a:xfrm>
          </p:grpSpPr>
          <p:cxnSp>
            <p:nvCxnSpPr>
              <p:cNvPr id="31" name="Straight Arrow Connector 30"/>
              <p:cNvCxnSpPr>
                <a:stCxn id="33" idx="3"/>
                <a:endCxn id="34" idx="0"/>
              </p:cNvCxnSpPr>
              <p:nvPr/>
            </p:nvCxnSpPr>
            <p:spPr bwMode="auto">
              <a:xfrm>
                <a:off x="2745177" y="4763208"/>
                <a:ext cx="0" cy="23177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sp>
            <p:nvSpPr>
              <p:cNvPr id="32" name="Rounded Rectangle 31"/>
              <p:cNvSpPr/>
              <p:nvPr/>
            </p:nvSpPr>
            <p:spPr bwMode="auto">
              <a:xfrm>
                <a:off x="2745177" y="4687008"/>
                <a:ext cx="152400" cy="152400"/>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sp>
            <p:nvSpPr>
              <p:cNvPr id="33" name="Rounded Rectangle 32"/>
              <p:cNvSpPr/>
              <p:nvPr/>
            </p:nvSpPr>
            <p:spPr bwMode="auto">
              <a:xfrm>
                <a:off x="2592777" y="4687008"/>
                <a:ext cx="152400" cy="152400"/>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sp>
            <p:nvSpPr>
              <p:cNvPr id="34" name="Rounded Rectangle 33"/>
              <p:cNvSpPr/>
              <p:nvPr/>
            </p:nvSpPr>
            <p:spPr bwMode="auto">
              <a:xfrm>
                <a:off x="2668977" y="4994984"/>
                <a:ext cx="152400" cy="149224"/>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sp>
            <p:nvSpPr>
              <p:cNvPr id="35" name="Rounded Rectangle 34"/>
              <p:cNvSpPr/>
              <p:nvPr/>
            </p:nvSpPr>
            <p:spPr bwMode="auto">
              <a:xfrm>
                <a:off x="2821376" y="4994984"/>
                <a:ext cx="152400" cy="149224"/>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sp>
            <p:nvSpPr>
              <p:cNvPr id="36" name="Rounded Rectangle 35"/>
              <p:cNvSpPr/>
              <p:nvPr/>
            </p:nvSpPr>
            <p:spPr bwMode="auto">
              <a:xfrm>
                <a:off x="2516577" y="4994984"/>
                <a:ext cx="152400" cy="149224"/>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a:latin typeface="Times New Roman" pitchFamily="16" charset="0"/>
                  <a:ea typeface="DejaVu Sans" pitchFamily="34" charset="2"/>
                </a:endParaRPr>
              </a:p>
            </p:txBody>
          </p:sp>
        </p:grpSp>
      </p:grpSp>
      <p:sp>
        <p:nvSpPr>
          <p:cNvPr id="20507" name="Right Brace 158"/>
          <p:cNvSpPr>
            <a:spLocks/>
          </p:cNvSpPr>
          <p:nvPr/>
        </p:nvSpPr>
        <p:spPr bwMode="auto">
          <a:xfrm rot="16200000" flipH="1">
            <a:off x="4716780" y="2927986"/>
            <a:ext cx="91440" cy="2514600"/>
          </a:xfrm>
          <a:prstGeom prst="rightBrace">
            <a:avLst>
              <a:gd name="adj1" fmla="val 61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100">
              <a:cs typeface="DejaVu Sans" charset="0"/>
            </a:endParaRPr>
          </a:p>
        </p:txBody>
      </p:sp>
      <p:sp>
        <p:nvSpPr>
          <p:cNvPr id="38" name="Rectangle 9"/>
          <p:cNvSpPr>
            <a:spLocks noChangeArrowheads="1"/>
          </p:cNvSpPr>
          <p:nvPr/>
        </p:nvSpPr>
        <p:spPr bwMode="auto">
          <a:xfrm>
            <a:off x="33528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39" name="Rectangle 9"/>
          <p:cNvSpPr>
            <a:spLocks noChangeArrowheads="1"/>
          </p:cNvSpPr>
          <p:nvPr/>
        </p:nvSpPr>
        <p:spPr bwMode="auto">
          <a:xfrm>
            <a:off x="36576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2</a:t>
            </a:r>
          </a:p>
        </p:txBody>
      </p:sp>
      <p:sp>
        <p:nvSpPr>
          <p:cNvPr id="40" name="Rectangle 9"/>
          <p:cNvSpPr>
            <a:spLocks noChangeArrowheads="1"/>
          </p:cNvSpPr>
          <p:nvPr/>
        </p:nvSpPr>
        <p:spPr bwMode="auto">
          <a:xfrm>
            <a:off x="39624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3</a:t>
            </a:r>
          </a:p>
        </p:txBody>
      </p:sp>
      <p:sp>
        <p:nvSpPr>
          <p:cNvPr id="41" name="Rectangle 9"/>
          <p:cNvSpPr>
            <a:spLocks noChangeArrowheads="1"/>
          </p:cNvSpPr>
          <p:nvPr/>
        </p:nvSpPr>
        <p:spPr bwMode="auto">
          <a:xfrm>
            <a:off x="42672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4</a:t>
            </a:r>
          </a:p>
        </p:txBody>
      </p:sp>
      <p:sp>
        <p:nvSpPr>
          <p:cNvPr id="42" name="Rectangle 9"/>
          <p:cNvSpPr>
            <a:spLocks noChangeArrowheads="1"/>
          </p:cNvSpPr>
          <p:nvPr/>
        </p:nvSpPr>
        <p:spPr bwMode="auto">
          <a:xfrm>
            <a:off x="45720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5</a:t>
            </a:r>
          </a:p>
        </p:txBody>
      </p:sp>
      <p:sp>
        <p:nvSpPr>
          <p:cNvPr id="43" name="Rectangle 9"/>
          <p:cNvSpPr>
            <a:spLocks noChangeArrowheads="1"/>
          </p:cNvSpPr>
          <p:nvPr/>
        </p:nvSpPr>
        <p:spPr bwMode="auto">
          <a:xfrm>
            <a:off x="67818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7K</a:t>
            </a:r>
          </a:p>
        </p:txBody>
      </p:sp>
      <p:sp>
        <p:nvSpPr>
          <p:cNvPr id="44" name="Rectangle 9"/>
          <p:cNvSpPr>
            <a:spLocks noChangeArrowheads="1"/>
          </p:cNvSpPr>
          <p:nvPr/>
        </p:nvSpPr>
        <p:spPr bwMode="auto">
          <a:xfrm>
            <a:off x="48768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6</a:t>
            </a:r>
          </a:p>
        </p:txBody>
      </p:sp>
      <p:cxnSp>
        <p:nvCxnSpPr>
          <p:cNvPr id="20515" name="Straight Connector 168"/>
          <p:cNvCxnSpPr>
            <a:cxnSpLocks noChangeShapeType="1"/>
            <a:stCxn id="49" idx="3"/>
            <a:endCxn id="43" idx="1"/>
          </p:cNvCxnSpPr>
          <p:nvPr/>
        </p:nvCxnSpPr>
        <p:spPr bwMode="auto">
          <a:xfrm>
            <a:off x="6400800" y="4916806"/>
            <a:ext cx="381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9"/>
          <p:cNvSpPr>
            <a:spLocks noChangeArrowheads="1"/>
          </p:cNvSpPr>
          <p:nvPr/>
        </p:nvSpPr>
        <p:spPr bwMode="auto">
          <a:xfrm>
            <a:off x="51816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7</a:t>
            </a:r>
          </a:p>
        </p:txBody>
      </p:sp>
      <p:sp>
        <p:nvSpPr>
          <p:cNvPr id="47" name="Rectangle 9"/>
          <p:cNvSpPr>
            <a:spLocks noChangeArrowheads="1"/>
          </p:cNvSpPr>
          <p:nvPr/>
        </p:nvSpPr>
        <p:spPr bwMode="auto">
          <a:xfrm>
            <a:off x="54864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8</a:t>
            </a:r>
          </a:p>
        </p:txBody>
      </p:sp>
      <p:sp>
        <p:nvSpPr>
          <p:cNvPr id="48" name="Rectangle 9"/>
          <p:cNvSpPr>
            <a:spLocks noChangeArrowheads="1"/>
          </p:cNvSpPr>
          <p:nvPr/>
        </p:nvSpPr>
        <p:spPr bwMode="auto">
          <a:xfrm>
            <a:off x="57912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9</a:t>
            </a:r>
          </a:p>
        </p:txBody>
      </p:sp>
      <p:sp>
        <p:nvSpPr>
          <p:cNvPr id="49" name="Rectangle 9"/>
          <p:cNvSpPr>
            <a:spLocks noChangeArrowheads="1"/>
          </p:cNvSpPr>
          <p:nvPr/>
        </p:nvSpPr>
        <p:spPr bwMode="auto">
          <a:xfrm>
            <a:off x="6096000" y="477964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10</a:t>
            </a:r>
          </a:p>
        </p:txBody>
      </p:sp>
      <p:sp>
        <p:nvSpPr>
          <p:cNvPr id="50" name="TextBox 49"/>
          <p:cNvSpPr txBox="1"/>
          <p:nvPr/>
        </p:nvSpPr>
        <p:spPr>
          <a:xfrm>
            <a:off x="5029200" y="4231007"/>
            <a:ext cx="914400" cy="255389"/>
          </a:xfrm>
          <a:prstGeom prst="roundRect">
            <a:avLst/>
          </a:prstGeom>
          <a:ln w="19050"/>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ts val="475"/>
              </a:spcBef>
              <a:spcAft>
                <a:spcPts val="125"/>
              </a:spcAft>
              <a:buClr>
                <a:srgbClr val="003366"/>
              </a:buClr>
              <a:buSzPct val="100000"/>
              <a:defRPr/>
            </a:pPr>
            <a:r>
              <a:rPr lang="en-US" sz="900" b="1" i="1" dirty="0" err="1">
                <a:solidFill>
                  <a:srgbClr val="2F4E85"/>
                </a:solidFill>
              </a:rPr>
              <a:t>BitSpread</a:t>
            </a:r>
            <a:endParaRPr lang="en-US" sz="900" b="1" i="1" dirty="0">
              <a:solidFill>
                <a:srgbClr val="2F4E85"/>
              </a:solidFill>
            </a:endParaRPr>
          </a:p>
        </p:txBody>
      </p:sp>
      <p:sp>
        <p:nvSpPr>
          <p:cNvPr id="51" name="Rectangle 9"/>
          <p:cNvSpPr>
            <a:spLocks noChangeArrowheads="1"/>
          </p:cNvSpPr>
          <p:nvPr/>
        </p:nvSpPr>
        <p:spPr bwMode="auto">
          <a:xfrm>
            <a:off x="3429000" y="5419726"/>
            <a:ext cx="2286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52" name="Rectangle 9"/>
          <p:cNvSpPr>
            <a:spLocks noChangeArrowheads="1"/>
          </p:cNvSpPr>
          <p:nvPr/>
        </p:nvSpPr>
        <p:spPr bwMode="auto">
          <a:xfrm>
            <a:off x="3886200" y="5419726"/>
            <a:ext cx="2286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0523" name="Straight Connector 209"/>
          <p:cNvCxnSpPr>
            <a:cxnSpLocks noChangeShapeType="1"/>
            <a:stCxn id="51" idx="3"/>
            <a:endCxn id="52" idx="1"/>
          </p:cNvCxnSpPr>
          <p:nvPr/>
        </p:nvCxnSpPr>
        <p:spPr bwMode="auto">
          <a:xfrm>
            <a:off x="3657600" y="5556886"/>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bwMode="auto">
          <a:xfrm>
            <a:off x="4267200" y="5328286"/>
            <a:ext cx="838200" cy="4572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55" name="Rectangle 9"/>
          <p:cNvSpPr>
            <a:spLocks noChangeArrowheads="1"/>
          </p:cNvSpPr>
          <p:nvPr/>
        </p:nvSpPr>
        <p:spPr bwMode="auto">
          <a:xfrm>
            <a:off x="4343400" y="5419726"/>
            <a:ext cx="2286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56" name="Rectangle 9"/>
          <p:cNvSpPr>
            <a:spLocks noChangeArrowheads="1"/>
          </p:cNvSpPr>
          <p:nvPr/>
        </p:nvSpPr>
        <p:spPr bwMode="auto">
          <a:xfrm>
            <a:off x="4724400" y="541972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0527" name="Straight Connector 225"/>
          <p:cNvCxnSpPr>
            <a:cxnSpLocks noChangeShapeType="1"/>
            <a:stCxn id="55" idx="3"/>
            <a:endCxn id="56" idx="1"/>
          </p:cNvCxnSpPr>
          <p:nvPr/>
        </p:nvCxnSpPr>
        <p:spPr bwMode="auto">
          <a:xfrm>
            <a:off x="4572000" y="5556886"/>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bwMode="auto">
          <a:xfrm>
            <a:off x="5181600" y="5328286"/>
            <a:ext cx="838200" cy="4572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59" name="Rectangle 9"/>
          <p:cNvSpPr>
            <a:spLocks noChangeArrowheads="1"/>
          </p:cNvSpPr>
          <p:nvPr/>
        </p:nvSpPr>
        <p:spPr bwMode="auto">
          <a:xfrm>
            <a:off x="5257800" y="541972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60" name="Rectangle 9"/>
          <p:cNvSpPr>
            <a:spLocks noChangeArrowheads="1"/>
          </p:cNvSpPr>
          <p:nvPr/>
        </p:nvSpPr>
        <p:spPr bwMode="auto">
          <a:xfrm>
            <a:off x="5638800" y="5419726"/>
            <a:ext cx="3048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0531" name="Straight Connector 229"/>
          <p:cNvCxnSpPr>
            <a:cxnSpLocks noChangeShapeType="1"/>
            <a:stCxn id="59" idx="3"/>
            <a:endCxn id="60" idx="1"/>
          </p:cNvCxnSpPr>
          <p:nvPr/>
        </p:nvCxnSpPr>
        <p:spPr bwMode="auto">
          <a:xfrm>
            <a:off x="5562600" y="5556886"/>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6248400" y="5328286"/>
            <a:ext cx="838200" cy="4572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63" name="Rectangle 9"/>
          <p:cNvSpPr>
            <a:spLocks noChangeArrowheads="1"/>
          </p:cNvSpPr>
          <p:nvPr/>
        </p:nvSpPr>
        <p:spPr bwMode="auto">
          <a:xfrm>
            <a:off x="6324600" y="5419726"/>
            <a:ext cx="2286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6K</a:t>
            </a:r>
          </a:p>
        </p:txBody>
      </p:sp>
      <p:sp>
        <p:nvSpPr>
          <p:cNvPr id="64" name="Rectangle 9"/>
          <p:cNvSpPr>
            <a:spLocks noChangeArrowheads="1"/>
          </p:cNvSpPr>
          <p:nvPr/>
        </p:nvSpPr>
        <p:spPr bwMode="auto">
          <a:xfrm>
            <a:off x="6781800" y="5419726"/>
            <a:ext cx="228600" cy="274320"/>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7K</a:t>
            </a:r>
          </a:p>
        </p:txBody>
      </p:sp>
      <p:cxnSp>
        <p:nvCxnSpPr>
          <p:cNvPr id="20535" name="Straight Connector 234"/>
          <p:cNvCxnSpPr>
            <a:cxnSpLocks noChangeShapeType="1"/>
            <a:stCxn id="63" idx="3"/>
            <a:endCxn id="64" idx="1"/>
          </p:cNvCxnSpPr>
          <p:nvPr/>
        </p:nvCxnSpPr>
        <p:spPr bwMode="auto">
          <a:xfrm>
            <a:off x="6553200" y="5556886"/>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6" name="Straight Connector 235"/>
          <p:cNvCxnSpPr>
            <a:cxnSpLocks noChangeShapeType="1"/>
            <a:stCxn id="58" idx="3"/>
            <a:endCxn id="62" idx="1"/>
          </p:cNvCxnSpPr>
          <p:nvPr/>
        </p:nvCxnSpPr>
        <p:spPr bwMode="auto">
          <a:xfrm>
            <a:off x="6019800" y="5556886"/>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37" name="Right Brace 112"/>
          <p:cNvSpPr>
            <a:spLocks/>
          </p:cNvSpPr>
          <p:nvPr/>
        </p:nvSpPr>
        <p:spPr bwMode="auto">
          <a:xfrm rot="5400000">
            <a:off x="4846320" y="3651886"/>
            <a:ext cx="137160" cy="3124200"/>
          </a:xfrm>
          <a:prstGeom prst="rightBrace">
            <a:avLst>
              <a:gd name="adj1" fmla="val 38343"/>
              <a:gd name="adj2" fmla="val 8800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2400">
              <a:cs typeface="DejaVu Sans" charset="0"/>
            </a:endParaRPr>
          </a:p>
        </p:txBody>
      </p:sp>
      <p:sp>
        <p:nvSpPr>
          <p:cNvPr id="20538" name="Right Brace 249"/>
          <p:cNvSpPr>
            <a:spLocks/>
          </p:cNvSpPr>
          <p:nvPr/>
        </p:nvSpPr>
        <p:spPr bwMode="auto">
          <a:xfrm rot="16200000" flipH="1">
            <a:off x="5173980" y="4330066"/>
            <a:ext cx="91440" cy="3733800"/>
          </a:xfrm>
          <a:prstGeom prst="rightBrace">
            <a:avLst>
              <a:gd name="adj1" fmla="val 614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100">
              <a:cs typeface="DejaVu Sans" charset="0"/>
            </a:endParaRPr>
          </a:p>
        </p:txBody>
      </p:sp>
      <p:sp>
        <p:nvSpPr>
          <p:cNvPr id="69" name="TextBox 68"/>
          <p:cNvSpPr txBox="1"/>
          <p:nvPr/>
        </p:nvSpPr>
        <p:spPr>
          <a:xfrm>
            <a:off x="4267200" y="5785488"/>
            <a:ext cx="838200" cy="246221"/>
          </a:xfrm>
          <a:prstGeom prst="rect">
            <a:avLst/>
          </a:prstGeom>
          <a:noFill/>
        </p:spPr>
        <p:txBody>
          <a:bodyPr>
            <a:spAutoFit/>
          </a:bodyPr>
          <a:lstStyle/>
          <a:p>
            <a:pPr algn="ctr">
              <a:defRPr/>
            </a:pPr>
            <a:r>
              <a:rPr lang="en-US" sz="1000" dirty="0">
                <a:solidFill>
                  <a:schemeClr val="tx1"/>
                </a:solidFill>
                <a:latin typeface="+mn-lt"/>
              </a:rPr>
              <a:t>Disk x</a:t>
            </a:r>
          </a:p>
        </p:txBody>
      </p:sp>
      <p:sp>
        <p:nvSpPr>
          <p:cNvPr id="70" name="TextBox 69"/>
          <p:cNvSpPr txBox="1"/>
          <p:nvPr/>
        </p:nvSpPr>
        <p:spPr>
          <a:xfrm>
            <a:off x="3352800" y="5785488"/>
            <a:ext cx="838200" cy="246221"/>
          </a:xfrm>
          <a:prstGeom prst="rect">
            <a:avLst/>
          </a:prstGeom>
          <a:noFill/>
        </p:spPr>
        <p:txBody>
          <a:bodyPr>
            <a:spAutoFit/>
          </a:bodyPr>
          <a:lstStyle/>
          <a:p>
            <a:pPr algn="ctr">
              <a:defRPr/>
            </a:pPr>
            <a:r>
              <a:rPr lang="en-US" sz="1000" dirty="0">
                <a:solidFill>
                  <a:schemeClr val="tx1"/>
                </a:solidFill>
                <a:latin typeface="+mn-lt"/>
              </a:rPr>
              <a:t>Disk 1</a:t>
            </a:r>
          </a:p>
        </p:txBody>
      </p:sp>
      <p:sp>
        <p:nvSpPr>
          <p:cNvPr id="71" name="TextBox 70"/>
          <p:cNvSpPr txBox="1"/>
          <p:nvPr/>
        </p:nvSpPr>
        <p:spPr>
          <a:xfrm>
            <a:off x="5181600" y="5785488"/>
            <a:ext cx="838200" cy="246221"/>
          </a:xfrm>
          <a:prstGeom prst="rect">
            <a:avLst/>
          </a:prstGeom>
          <a:noFill/>
        </p:spPr>
        <p:txBody>
          <a:bodyPr>
            <a:spAutoFit/>
          </a:bodyPr>
          <a:lstStyle/>
          <a:p>
            <a:pPr algn="ctr">
              <a:defRPr/>
            </a:pPr>
            <a:r>
              <a:rPr lang="en-US" sz="1000" dirty="0">
                <a:solidFill>
                  <a:schemeClr val="tx1"/>
                </a:solidFill>
                <a:latin typeface="+mn-lt"/>
              </a:rPr>
              <a:t>Disk y</a:t>
            </a:r>
          </a:p>
        </p:txBody>
      </p:sp>
      <p:sp>
        <p:nvSpPr>
          <p:cNvPr id="72" name="TextBox 71"/>
          <p:cNvSpPr txBox="1"/>
          <p:nvPr/>
        </p:nvSpPr>
        <p:spPr>
          <a:xfrm>
            <a:off x="6248400" y="5785488"/>
            <a:ext cx="838200" cy="246221"/>
          </a:xfrm>
          <a:prstGeom prst="rect">
            <a:avLst/>
          </a:prstGeom>
          <a:noFill/>
        </p:spPr>
        <p:txBody>
          <a:bodyPr>
            <a:spAutoFit/>
          </a:bodyPr>
          <a:lstStyle/>
          <a:p>
            <a:pPr algn="ctr">
              <a:defRPr/>
            </a:pPr>
            <a:r>
              <a:rPr lang="en-US" sz="1000" dirty="0">
                <a:solidFill>
                  <a:schemeClr val="tx1"/>
                </a:solidFill>
                <a:latin typeface="+mn-lt"/>
              </a:rPr>
              <a:t>Disk z</a:t>
            </a:r>
          </a:p>
        </p:txBody>
      </p:sp>
      <p:sp>
        <p:nvSpPr>
          <p:cNvPr id="73" name="TextBox 72"/>
          <p:cNvSpPr txBox="1"/>
          <p:nvPr/>
        </p:nvSpPr>
        <p:spPr>
          <a:xfrm>
            <a:off x="3352800" y="6334128"/>
            <a:ext cx="3733800" cy="246221"/>
          </a:xfrm>
          <a:prstGeom prst="rect">
            <a:avLst/>
          </a:prstGeom>
          <a:noFill/>
        </p:spPr>
        <p:txBody>
          <a:bodyPr lIns="0" rIns="0">
            <a:spAutoFit/>
          </a:bodyPr>
          <a:lstStyle/>
          <a:p>
            <a:pPr algn="ctr">
              <a:defRPr/>
            </a:pPr>
            <a:r>
              <a:rPr lang="en-US" sz="1000" dirty="0">
                <a:solidFill>
                  <a:schemeClr val="tx1"/>
                </a:solidFill>
                <a:latin typeface="+mn-lt"/>
              </a:rPr>
              <a:t>Any subset of 4K blocks allows to decode the superblock</a:t>
            </a:r>
          </a:p>
        </p:txBody>
      </p:sp>
    </p:spTree>
    <p:extLst>
      <p:ext uri="{BB962C8B-B14F-4D97-AF65-F5344CB8AC3E}">
        <p14:creationId xmlns:p14="http://schemas.microsoft.com/office/powerpoint/2010/main" val="341917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dirty="0" smtClean="0"/>
              <a:t>Wide Area Storage Single Rack </a:t>
            </a:r>
            <a:endParaRPr lang="en-US" dirty="0"/>
          </a:p>
        </p:txBody>
      </p:sp>
      <p:sp>
        <p:nvSpPr>
          <p:cNvPr id="19457" name="Content Placeholder 1"/>
          <p:cNvSpPr>
            <a:spLocks noGrp="1"/>
          </p:cNvSpPr>
          <p:nvPr>
            <p:ph idx="1"/>
          </p:nvPr>
        </p:nvSpPr>
        <p:spPr/>
        <p:txBody>
          <a:bodyPr/>
          <a:lstStyle/>
          <a:p>
            <a:r>
              <a:rPr lang="en-US" sz="1800" dirty="0" smtClean="0"/>
              <a:t>Rack Definition</a:t>
            </a:r>
          </a:p>
          <a:p>
            <a:pPr lvl="1"/>
            <a:r>
              <a:rPr lang="en-US" sz="1400" dirty="0" smtClean="0"/>
              <a:t>44U rack</a:t>
            </a:r>
          </a:p>
          <a:p>
            <a:pPr lvl="1"/>
            <a:r>
              <a:rPr lang="en-US" sz="1400" dirty="0" smtClean="0"/>
              <a:t>3 x Controllers Nodes (3U)</a:t>
            </a:r>
          </a:p>
          <a:p>
            <a:pPr lvl="1"/>
            <a:r>
              <a:rPr lang="en-US" sz="1400" dirty="0" smtClean="0"/>
              <a:t>39 x Storage Nodes (39U)</a:t>
            </a:r>
          </a:p>
          <a:p>
            <a:pPr lvl="1"/>
            <a:r>
              <a:rPr lang="en-US" sz="1400" dirty="0" smtClean="0"/>
              <a:t>2 x Ethernet Switches (2U)</a:t>
            </a:r>
          </a:p>
          <a:p>
            <a:r>
              <a:rPr lang="en-US" sz="1800" dirty="0" smtClean="0"/>
              <a:t>Network Fabric</a:t>
            </a:r>
          </a:p>
          <a:p>
            <a:pPr lvl="1"/>
            <a:r>
              <a:rPr lang="en-US" sz="1400" dirty="0" smtClean="0"/>
              <a:t>2 x 48 Port GbE Switches (redundant fabric)</a:t>
            </a:r>
          </a:p>
          <a:p>
            <a:pPr lvl="1"/>
            <a:r>
              <a:rPr lang="en-US" sz="1400" dirty="0" smtClean="0"/>
              <a:t>6-12 x 10GbE ports to controllers </a:t>
            </a:r>
          </a:p>
          <a:p>
            <a:r>
              <a:rPr lang="en-US" sz="1800" dirty="0" smtClean="0"/>
              <a:t>Rack Level Storage Density</a:t>
            </a:r>
          </a:p>
          <a:p>
            <a:pPr lvl="1"/>
            <a:r>
              <a:rPr lang="en-US" sz="1400" dirty="0" smtClean="0"/>
              <a:t>390 disk drives per rack (39 x 10)</a:t>
            </a:r>
          </a:p>
          <a:p>
            <a:pPr lvl="1"/>
            <a:r>
              <a:rPr lang="en-US" sz="1400" dirty="0" smtClean="0"/>
              <a:t>1170TB (3TB disks) raw capacity</a:t>
            </a:r>
          </a:p>
          <a:p>
            <a:pPr lvl="1"/>
            <a:r>
              <a:rPr lang="en-US" sz="1400" dirty="0" smtClean="0"/>
              <a:t>26.6 TB per U</a:t>
            </a:r>
          </a:p>
          <a:p>
            <a:r>
              <a:rPr lang="en-US" sz="1800" dirty="0" smtClean="0"/>
              <a:t>Performance</a:t>
            </a:r>
          </a:p>
          <a:p>
            <a:pPr lvl="1"/>
            <a:r>
              <a:rPr lang="en-US" sz="1400" dirty="0" smtClean="0"/>
              <a:t>3-6 x 10GbE ports to customer network</a:t>
            </a:r>
          </a:p>
          <a:p>
            <a:pPr lvl="1"/>
            <a:r>
              <a:rPr lang="en-US" sz="1400" dirty="0" smtClean="0"/>
              <a:t>2.1 GB/sec aggregate throughput per rack</a:t>
            </a:r>
          </a:p>
          <a:p>
            <a:pPr marL="0" indent="0">
              <a:buNone/>
            </a:pPr>
            <a:endParaRPr lang="en-US" sz="1800" dirty="0"/>
          </a:p>
        </p:txBody>
      </p:sp>
      <p:pic>
        <p:nvPicPr>
          <p:cNvPr id="4" name="Picture 3" descr="Screen shot 2012-02-21 at 5.09.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960120"/>
            <a:ext cx="1372420" cy="5715000"/>
          </a:xfrm>
          <a:prstGeom prst="rect">
            <a:avLst/>
          </a:prstGeom>
        </p:spPr>
      </p:pic>
      <p:cxnSp>
        <p:nvCxnSpPr>
          <p:cNvPr id="3" name="Straight Connector 2"/>
          <p:cNvCxnSpPr/>
          <p:nvPr/>
        </p:nvCxnSpPr>
        <p:spPr bwMode="auto">
          <a:xfrm>
            <a:off x="5791200" y="1417320"/>
            <a:ext cx="685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791200" y="1478280"/>
            <a:ext cx="685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791200" y="1569720"/>
            <a:ext cx="685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791200" y="1630680"/>
            <a:ext cx="685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5791200" y="1722120"/>
            <a:ext cx="685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5791200" y="1783080"/>
            <a:ext cx="685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4877544" y="1234440"/>
            <a:ext cx="902811" cy="600164"/>
          </a:xfrm>
          <a:prstGeom prst="rect">
            <a:avLst/>
          </a:prstGeom>
          <a:noFill/>
        </p:spPr>
        <p:txBody>
          <a:bodyPr wrap="none" rtlCol="0">
            <a:spAutoFit/>
          </a:bodyPr>
          <a:lstStyle/>
          <a:p>
            <a:pPr algn="ctr"/>
            <a:r>
              <a:rPr lang="en-US" sz="1100" dirty="0" smtClean="0">
                <a:solidFill>
                  <a:schemeClr val="tx1"/>
                </a:solidFill>
                <a:latin typeface="+mn-lt"/>
              </a:rPr>
              <a:t>6 x 10GbE</a:t>
            </a:r>
          </a:p>
          <a:p>
            <a:pPr algn="ctr"/>
            <a:r>
              <a:rPr lang="en-US" sz="1100" dirty="0" smtClean="0">
                <a:solidFill>
                  <a:schemeClr val="tx1"/>
                </a:solidFill>
                <a:latin typeface="+mn-lt"/>
              </a:rPr>
              <a:t>To customer </a:t>
            </a:r>
          </a:p>
          <a:p>
            <a:pPr algn="ctr"/>
            <a:r>
              <a:rPr lang="en-US" sz="1100" dirty="0" smtClean="0">
                <a:solidFill>
                  <a:schemeClr val="tx1"/>
                </a:solidFill>
                <a:latin typeface="+mn-lt"/>
              </a:rPr>
              <a:t>network</a:t>
            </a:r>
          </a:p>
        </p:txBody>
      </p:sp>
    </p:spTree>
    <p:extLst>
      <p:ext uri="{BB962C8B-B14F-4D97-AF65-F5344CB8AC3E}">
        <p14:creationId xmlns:p14="http://schemas.microsoft.com/office/powerpoint/2010/main" val="1793005593"/>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stCxn id="37" idx="2"/>
            <a:endCxn id="44" idx="0"/>
          </p:cNvCxnSpPr>
          <p:nvPr/>
        </p:nvCxnSpPr>
        <p:spPr>
          <a:xfrm flipH="1">
            <a:off x="5467838" y="4160520"/>
            <a:ext cx="11267" cy="1188720"/>
          </a:xfrm>
          <a:prstGeom prst="line">
            <a:avLst/>
          </a:prstGeom>
          <a:noFill/>
          <a:ln w="25400" cap="flat" cmpd="sng" algn="ctr">
            <a:solidFill>
              <a:srgbClr val="808080"/>
            </a:solidFill>
            <a:prstDash val="sysDot"/>
          </a:ln>
          <a:effectLst/>
        </p:spPr>
      </p:cxnSp>
      <p:cxnSp>
        <p:nvCxnSpPr>
          <p:cNvPr id="60" name="Straight Connector 59"/>
          <p:cNvCxnSpPr>
            <a:stCxn id="7" idx="2"/>
            <a:endCxn id="43" idx="0"/>
          </p:cNvCxnSpPr>
          <p:nvPr/>
        </p:nvCxnSpPr>
        <p:spPr>
          <a:xfrm flipH="1">
            <a:off x="3555538" y="4160520"/>
            <a:ext cx="15748" cy="1188720"/>
          </a:xfrm>
          <a:prstGeom prst="line">
            <a:avLst/>
          </a:prstGeom>
          <a:noFill/>
          <a:ln w="25400" cap="flat" cmpd="sng" algn="ctr">
            <a:solidFill>
              <a:srgbClr val="808080"/>
            </a:solidFill>
            <a:prstDash val="sysDot"/>
          </a:ln>
          <a:effectLst/>
        </p:spPr>
      </p:cxnSp>
      <p:sp>
        <p:nvSpPr>
          <p:cNvPr id="5" name="Title 4"/>
          <p:cNvSpPr>
            <a:spLocks noGrp="1"/>
          </p:cNvSpPr>
          <p:nvPr>
            <p:ph type="title"/>
          </p:nvPr>
        </p:nvSpPr>
        <p:spPr/>
        <p:txBody>
          <a:bodyPr/>
          <a:lstStyle/>
          <a:p>
            <a:r>
              <a:rPr lang="en-US" dirty="0" smtClean="0"/>
              <a:t>Controller Node – Network Configuration</a:t>
            </a:r>
            <a:endParaRPr lang="en-US" dirty="0"/>
          </a:p>
        </p:txBody>
      </p:sp>
      <p:sp>
        <p:nvSpPr>
          <p:cNvPr id="6" name="Content Placeholder 5"/>
          <p:cNvSpPr>
            <a:spLocks noGrp="1"/>
          </p:cNvSpPr>
          <p:nvPr>
            <p:ph idx="1"/>
          </p:nvPr>
        </p:nvSpPr>
        <p:spPr>
          <a:xfrm>
            <a:off x="304801" y="1051560"/>
            <a:ext cx="8613775" cy="2468880"/>
          </a:xfrm>
        </p:spPr>
        <p:txBody>
          <a:bodyPr/>
          <a:lstStyle/>
          <a:p>
            <a:r>
              <a:rPr lang="en-US" sz="2000" dirty="0" smtClean="0"/>
              <a:t>NICs are configured in active/active state (managed by WAS Storage)</a:t>
            </a:r>
          </a:p>
          <a:p>
            <a:r>
              <a:rPr lang="en-US" sz="2000" dirty="0" smtClean="0"/>
              <a:t>Full redundancy: tolerates </a:t>
            </a:r>
            <a:r>
              <a:rPr lang="en-US" sz="2000" u="sng" dirty="0" smtClean="0"/>
              <a:t>NIC</a:t>
            </a:r>
            <a:r>
              <a:rPr lang="en-US" sz="2000" dirty="0" smtClean="0"/>
              <a:t> and even </a:t>
            </a:r>
            <a:r>
              <a:rPr lang="en-US" sz="2000" u="sng" dirty="0" smtClean="0"/>
              <a:t>complete switch </a:t>
            </a:r>
            <a:r>
              <a:rPr lang="en-US" sz="2000" dirty="0" smtClean="0"/>
              <a:t>failure</a:t>
            </a:r>
          </a:p>
          <a:p>
            <a:r>
              <a:rPr lang="en-US" sz="2000" dirty="0" smtClean="0"/>
              <a:t>IF 1 NIC fails, performance will drop by 50%, but </a:t>
            </a:r>
          </a:p>
          <a:p>
            <a:r>
              <a:rPr lang="en-US" sz="2000" dirty="0" smtClean="0"/>
              <a:t>No special switch configuration required such as bonding =&gt; EASY</a:t>
            </a:r>
            <a:endParaRPr lang="en-US" sz="1400" dirty="0" smtClean="0"/>
          </a:p>
        </p:txBody>
      </p:sp>
      <p:sp>
        <p:nvSpPr>
          <p:cNvPr id="3" name="Slide Number Placeholder 2"/>
          <p:cNvSpPr>
            <a:spLocks noGrp="1"/>
          </p:cNvSpPr>
          <p:nvPr>
            <p:ph type="sldNum" sz="quarter" idx="10"/>
          </p:nvPr>
        </p:nvSpPr>
        <p:spPr/>
        <p:txBody>
          <a:bodyPr/>
          <a:lstStyle/>
          <a:p>
            <a:pPr>
              <a:defRPr/>
            </a:pPr>
            <a:fld id="{F7636CE8-D37F-4651-A3F5-A296C9E5E0BD}" type="slidenum">
              <a:rPr lang="en-US" smtClean="0"/>
              <a:pPr>
                <a:defRPr/>
              </a:pPr>
              <a:t>101</a:t>
            </a:fld>
            <a:endParaRPr lang="en-US" dirty="0"/>
          </a:p>
        </p:txBody>
      </p:sp>
      <p:grpSp>
        <p:nvGrpSpPr>
          <p:cNvPr id="8" name="Group 7"/>
          <p:cNvGrpSpPr/>
          <p:nvPr/>
        </p:nvGrpSpPr>
        <p:grpSpPr>
          <a:xfrm>
            <a:off x="2895601" y="3429000"/>
            <a:ext cx="3291687" cy="2103122"/>
            <a:chOff x="2590800" y="3086100"/>
            <a:chExt cx="3155352" cy="1752602"/>
          </a:xfrm>
        </p:grpSpPr>
        <p:grpSp>
          <p:nvGrpSpPr>
            <p:cNvPr id="23" name="Group 22"/>
            <p:cNvGrpSpPr/>
            <p:nvPr/>
          </p:nvGrpSpPr>
          <p:grpSpPr>
            <a:xfrm>
              <a:off x="2590800" y="3086100"/>
              <a:ext cx="3155352" cy="1752602"/>
              <a:chOff x="4862947" y="3200701"/>
              <a:chExt cx="2752894" cy="1382658"/>
            </a:xfrm>
          </p:grpSpPr>
          <p:sp>
            <p:nvSpPr>
              <p:cNvPr id="32" name="Rectangle 31"/>
              <p:cNvSpPr/>
              <p:nvPr/>
            </p:nvSpPr>
            <p:spPr>
              <a:xfrm>
                <a:off x="4862947" y="3621509"/>
                <a:ext cx="2752894" cy="961850"/>
              </a:xfrm>
              <a:prstGeom prst="rect">
                <a:avLst/>
              </a:prstGeom>
              <a:no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3" name="TextBox 32"/>
              <p:cNvSpPr txBox="1"/>
              <p:nvPr/>
            </p:nvSpPr>
            <p:spPr>
              <a:xfrm>
                <a:off x="5638301" y="3200701"/>
                <a:ext cx="1103032" cy="161873"/>
              </a:xfrm>
              <a:prstGeom prst="rect">
                <a:avLst/>
              </a:prstGeom>
              <a:solidFill>
                <a:schemeClr val="accent4"/>
              </a:solidFill>
            </p:spPr>
            <p:txBody>
              <a:bodyPr wrap="none" rtlCol="0">
                <a:spAutoFit/>
              </a:bodyPr>
              <a:lstStyle/>
              <a:p>
                <a:pPr algn="ctr"/>
                <a:r>
                  <a:rPr lang="en-US" sz="1000" b="1" dirty="0" smtClean="0">
                    <a:latin typeface="Verdana" pitchFamily="34" charset="0"/>
                  </a:rPr>
                  <a:t>Controller Node </a:t>
                </a:r>
              </a:p>
            </p:txBody>
          </p:sp>
        </p:grpSp>
        <p:sp>
          <p:nvSpPr>
            <p:cNvPr id="17" name="AutoShape 23"/>
            <p:cNvSpPr>
              <a:spLocks noChangeArrowheads="1"/>
            </p:cNvSpPr>
            <p:nvPr/>
          </p:nvSpPr>
          <p:spPr bwMode="auto">
            <a:xfrm>
              <a:off x="2819400" y="3695700"/>
              <a:ext cx="2707621" cy="381000"/>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Encoder</a:t>
              </a:r>
              <a:r>
                <a:rPr kumimoji="0" lang="en-US" sz="800" b="1" i="0" u="none" strike="noStrike" kern="0" cap="none" spc="0" normalizeH="0" noProof="0" dirty="0" smtClean="0">
                  <a:ln>
                    <a:noFill/>
                  </a:ln>
                  <a:solidFill>
                    <a:srgbClr val="000000"/>
                  </a:solidFill>
                  <a:effectLst/>
                  <a:uLnTx/>
                  <a:uFillTx/>
                  <a:latin typeface="Verdana" pitchFamily="34" charset="0"/>
                </a:rPr>
                <a:t> </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sp>
          <p:nvSpPr>
            <p:cNvPr id="7" name="Rectangle 6"/>
            <p:cNvSpPr/>
            <p:nvPr/>
          </p:nvSpPr>
          <p:spPr>
            <a:xfrm>
              <a:off x="3124200" y="3390900"/>
              <a:ext cx="228600" cy="30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953000" y="3390900"/>
              <a:ext cx="228600" cy="30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2933529" y="3337560"/>
            <a:ext cx="620683" cy="338554"/>
          </a:xfrm>
          <a:prstGeom prst="rect">
            <a:avLst/>
          </a:prstGeom>
          <a:noFill/>
        </p:spPr>
        <p:txBody>
          <a:bodyPr wrap="none" rtlCol="0">
            <a:spAutoFit/>
          </a:bodyPr>
          <a:lstStyle/>
          <a:p>
            <a:pPr algn="ctr"/>
            <a:r>
              <a:rPr lang="en-US" sz="800" b="1" dirty="0" smtClean="0">
                <a:solidFill>
                  <a:srgbClr val="000000"/>
                </a:solidFill>
                <a:latin typeface="Verdana" pitchFamily="34" charset="0"/>
              </a:rPr>
              <a:t>NIC 1</a:t>
            </a:r>
          </a:p>
          <a:p>
            <a:pPr algn="ctr"/>
            <a:r>
              <a:rPr lang="en-US" sz="800" b="1" dirty="0" smtClean="0">
                <a:solidFill>
                  <a:srgbClr val="000000"/>
                </a:solidFill>
                <a:latin typeface="Verdana" pitchFamily="34" charset="0"/>
              </a:rPr>
              <a:t>10Gb/s</a:t>
            </a:r>
          </a:p>
        </p:txBody>
      </p:sp>
      <p:sp>
        <p:nvSpPr>
          <p:cNvPr id="69" name="TextBox 68"/>
          <p:cNvSpPr txBox="1"/>
          <p:nvPr/>
        </p:nvSpPr>
        <p:spPr>
          <a:xfrm>
            <a:off x="5448129" y="3337560"/>
            <a:ext cx="620683" cy="338554"/>
          </a:xfrm>
          <a:prstGeom prst="rect">
            <a:avLst/>
          </a:prstGeom>
          <a:noFill/>
        </p:spPr>
        <p:txBody>
          <a:bodyPr wrap="none" rtlCol="0">
            <a:spAutoFit/>
          </a:bodyPr>
          <a:lstStyle/>
          <a:p>
            <a:pPr algn="ctr"/>
            <a:r>
              <a:rPr lang="en-US" sz="800" b="1" dirty="0" smtClean="0">
                <a:solidFill>
                  <a:srgbClr val="000000"/>
                </a:solidFill>
                <a:latin typeface="Verdana" pitchFamily="34" charset="0"/>
              </a:rPr>
              <a:t>NIC 2</a:t>
            </a:r>
          </a:p>
          <a:p>
            <a:pPr algn="ctr"/>
            <a:r>
              <a:rPr lang="en-US" sz="800" b="1" dirty="0" smtClean="0">
                <a:solidFill>
                  <a:srgbClr val="000000"/>
                </a:solidFill>
                <a:latin typeface="Verdana" pitchFamily="34" charset="0"/>
              </a:rPr>
              <a:t>10Gb/s</a:t>
            </a:r>
          </a:p>
        </p:txBody>
      </p:sp>
      <p:cxnSp>
        <p:nvCxnSpPr>
          <p:cNvPr id="73" name="Elbow Connector 72"/>
          <p:cNvCxnSpPr>
            <a:endCxn id="7" idx="0"/>
          </p:cNvCxnSpPr>
          <p:nvPr/>
        </p:nvCxnSpPr>
        <p:spPr>
          <a:xfrm flipV="1">
            <a:off x="1996288" y="3794760"/>
            <a:ext cx="1574998" cy="1280160"/>
          </a:xfrm>
          <a:prstGeom prst="bentConnector4">
            <a:avLst>
              <a:gd name="adj1" fmla="val 46215"/>
              <a:gd name="adj2" fmla="val 154633"/>
            </a:avLst>
          </a:prstGeom>
          <a:ln w="57150" cmpd="sng">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5" name="Elbow Connector 74"/>
          <p:cNvCxnSpPr>
            <a:endCxn id="37" idx="0"/>
          </p:cNvCxnSpPr>
          <p:nvPr/>
        </p:nvCxnSpPr>
        <p:spPr>
          <a:xfrm rot="10800000">
            <a:off x="5479104" y="3794760"/>
            <a:ext cx="1698784" cy="1280160"/>
          </a:xfrm>
          <a:prstGeom prst="bentConnector4">
            <a:avLst>
              <a:gd name="adj1" fmla="val 46490"/>
              <a:gd name="adj2" fmla="val 154633"/>
            </a:avLst>
          </a:prstGeom>
          <a:ln w="57150" cmpd="sng">
            <a:solidFill>
              <a:schemeClr val="accent2">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6934201" y="4160520"/>
            <a:ext cx="2079027" cy="553998"/>
          </a:xfrm>
          <a:prstGeom prst="rect">
            <a:avLst/>
          </a:prstGeom>
          <a:noFill/>
        </p:spPr>
        <p:txBody>
          <a:bodyPr wrap="none" rtlCol="0">
            <a:spAutoFit/>
          </a:bodyPr>
          <a:lstStyle/>
          <a:p>
            <a:pPr algn="ctr"/>
            <a:r>
              <a:rPr lang="en-US" sz="1000" b="1" dirty="0" smtClean="0">
                <a:solidFill>
                  <a:srgbClr val="000000"/>
                </a:solidFill>
                <a:latin typeface="Verdana" pitchFamily="34" charset="0"/>
              </a:rPr>
              <a:t>DATA INGEST</a:t>
            </a:r>
          </a:p>
          <a:p>
            <a:pPr algn="ctr"/>
            <a:r>
              <a:rPr lang="en-US" sz="1000" b="1" dirty="0" smtClean="0">
                <a:solidFill>
                  <a:srgbClr val="000000"/>
                </a:solidFill>
                <a:latin typeface="Verdana" pitchFamily="34" charset="0"/>
              </a:rPr>
              <a:t>FROM APPLICATIONS</a:t>
            </a:r>
          </a:p>
          <a:p>
            <a:pPr algn="ctr"/>
            <a:r>
              <a:rPr lang="en-US" sz="1000" b="1" dirty="0" smtClean="0">
                <a:solidFill>
                  <a:srgbClr val="000000"/>
                </a:solidFill>
                <a:latin typeface="Verdana" pitchFamily="34" charset="0"/>
              </a:rPr>
              <a:t>OVER PUBLIC NETWORK 2 </a:t>
            </a:r>
          </a:p>
        </p:txBody>
      </p:sp>
      <p:sp>
        <p:nvSpPr>
          <p:cNvPr id="42" name="TextBox 41"/>
          <p:cNvSpPr txBox="1"/>
          <p:nvPr/>
        </p:nvSpPr>
        <p:spPr>
          <a:xfrm>
            <a:off x="76201" y="4160520"/>
            <a:ext cx="2079027" cy="553998"/>
          </a:xfrm>
          <a:prstGeom prst="rect">
            <a:avLst/>
          </a:prstGeom>
          <a:noFill/>
        </p:spPr>
        <p:txBody>
          <a:bodyPr wrap="none" rtlCol="0">
            <a:spAutoFit/>
          </a:bodyPr>
          <a:lstStyle/>
          <a:p>
            <a:pPr algn="ctr"/>
            <a:r>
              <a:rPr lang="en-US" sz="1000" b="1" dirty="0" smtClean="0">
                <a:solidFill>
                  <a:srgbClr val="000000"/>
                </a:solidFill>
                <a:latin typeface="Verdana" pitchFamily="34" charset="0"/>
              </a:rPr>
              <a:t>DATA INGEST</a:t>
            </a:r>
          </a:p>
          <a:p>
            <a:pPr algn="ctr"/>
            <a:r>
              <a:rPr lang="en-US" sz="1000" b="1" dirty="0" smtClean="0">
                <a:solidFill>
                  <a:srgbClr val="000000"/>
                </a:solidFill>
                <a:latin typeface="Verdana" pitchFamily="34" charset="0"/>
              </a:rPr>
              <a:t>FROM APPLICATIONS</a:t>
            </a:r>
          </a:p>
          <a:p>
            <a:pPr algn="ctr"/>
            <a:r>
              <a:rPr lang="en-US" sz="1000" b="1" dirty="0" smtClean="0">
                <a:solidFill>
                  <a:srgbClr val="000000"/>
                </a:solidFill>
                <a:latin typeface="Verdana" pitchFamily="34" charset="0"/>
              </a:rPr>
              <a:t>OVER PUBLIC NETWORK 1 </a:t>
            </a:r>
          </a:p>
        </p:txBody>
      </p:sp>
      <p:sp>
        <p:nvSpPr>
          <p:cNvPr id="43" name="Rectangle 42"/>
          <p:cNvSpPr/>
          <p:nvPr/>
        </p:nvSpPr>
        <p:spPr>
          <a:xfrm>
            <a:off x="3436300" y="5349240"/>
            <a:ext cx="238477"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348599" y="5349240"/>
            <a:ext cx="238477"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Elbow Connector 44"/>
          <p:cNvCxnSpPr>
            <a:endCxn id="43" idx="2"/>
          </p:cNvCxnSpPr>
          <p:nvPr/>
        </p:nvCxnSpPr>
        <p:spPr>
          <a:xfrm flipV="1">
            <a:off x="2057400" y="5715000"/>
            <a:ext cx="1498138" cy="548640"/>
          </a:xfrm>
          <a:prstGeom prst="bentConnector2">
            <a:avLst/>
          </a:prstGeom>
          <a:ln w="57150" cmpd="sng">
            <a:solidFill>
              <a:schemeClr val="tx2">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Elbow Connector 47"/>
          <p:cNvCxnSpPr>
            <a:endCxn id="44" idx="2"/>
          </p:cNvCxnSpPr>
          <p:nvPr/>
        </p:nvCxnSpPr>
        <p:spPr>
          <a:xfrm rot="10800000">
            <a:off x="5467839" y="5715000"/>
            <a:ext cx="1466363" cy="548640"/>
          </a:xfrm>
          <a:prstGeom prst="bentConnector2">
            <a:avLst/>
          </a:prstGeom>
          <a:ln w="57150" cmpd="sng">
            <a:solidFill>
              <a:srgbClr val="945CF4"/>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25357" y="5623560"/>
            <a:ext cx="1980718" cy="553998"/>
          </a:xfrm>
          <a:prstGeom prst="rect">
            <a:avLst/>
          </a:prstGeom>
          <a:noFill/>
        </p:spPr>
        <p:txBody>
          <a:bodyPr wrap="none" rtlCol="0">
            <a:spAutoFit/>
          </a:bodyPr>
          <a:lstStyle/>
          <a:p>
            <a:pPr algn="ctr"/>
            <a:r>
              <a:rPr lang="en-US" sz="1000" b="1" dirty="0" smtClean="0">
                <a:solidFill>
                  <a:srgbClr val="000000"/>
                </a:solidFill>
                <a:latin typeface="Verdana" pitchFamily="34" charset="0"/>
              </a:rPr>
              <a:t>ENCODED DATA TRAFFIC</a:t>
            </a:r>
          </a:p>
          <a:p>
            <a:pPr algn="ctr"/>
            <a:r>
              <a:rPr lang="en-US" sz="1000" b="1" dirty="0" smtClean="0">
                <a:solidFill>
                  <a:srgbClr val="000000"/>
                </a:solidFill>
                <a:latin typeface="Verdana" pitchFamily="34" charset="0"/>
              </a:rPr>
              <a:t>TO STORAGE NODES </a:t>
            </a:r>
          </a:p>
          <a:p>
            <a:pPr algn="ctr"/>
            <a:r>
              <a:rPr lang="en-US" sz="1000" b="1" dirty="0" smtClean="0">
                <a:solidFill>
                  <a:srgbClr val="000000"/>
                </a:solidFill>
                <a:latin typeface="Verdana" pitchFamily="34" charset="0"/>
              </a:rPr>
              <a:t>OVER PRIVATE LAN 1 </a:t>
            </a:r>
          </a:p>
        </p:txBody>
      </p:sp>
      <p:sp>
        <p:nvSpPr>
          <p:cNvPr id="50" name="TextBox 49"/>
          <p:cNvSpPr txBox="1"/>
          <p:nvPr/>
        </p:nvSpPr>
        <p:spPr>
          <a:xfrm>
            <a:off x="6934200" y="5532120"/>
            <a:ext cx="1980718" cy="553998"/>
          </a:xfrm>
          <a:prstGeom prst="rect">
            <a:avLst/>
          </a:prstGeom>
          <a:noFill/>
        </p:spPr>
        <p:txBody>
          <a:bodyPr wrap="none" rtlCol="0">
            <a:spAutoFit/>
          </a:bodyPr>
          <a:lstStyle/>
          <a:p>
            <a:pPr algn="ctr"/>
            <a:r>
              <a:rPr lang="en-US" sz="1000" b="1" dirty="0" smtClean="0">
                <a:solidFill>
                  <a:srgbClr val="000000"/>
                </a:solidFill>
                <a:latin typeface="Verdana" pitchFamily="34" charset="0"/>
              </a:rPr>
              <a:t>ENCODED DATA TRAFFIC</a:t>
            </a:r>
          </a:p>
          <a:p>
            <a:pPr algn="ctr"/>
            <a:r>
              <a:rPr lang="en-US" sz="1000" b="1" dirty="0" smtClean="0">
                <a:solidFill>
                  <a:srgbClr val="000000"/>
                </a:solidFill>
                <a:latin typeface="Verdana" pitchFamily="34" charset="0"/>
              </a:rPr>
              <a:t>TO STORAGE NODES </a:t>
            </a:r>
          </a:p>
          <a:p>
            <a:pPr algn="ctr"/>
            <a:r>
              <a:rPr lang="en-US" sz="1000" b="1" dirty="0" smtClean="0">
                <a:solidFill>
                  <a:srgbClr val="000000"/>
                </a:solidFill>
                <a:latin typeface="Verdana" pitchFamily="34" charset="0"/>
              </a:rPr>
              <a:t>OVER PRIVATE LAN 2 </a:t>
            </a:r>
          </a:p>
        </p:txBody>
      </p:sp>
      <p:sp>
        <p:nvSpPr>
          <p:cNvPr id="51" name="TextBox 50"/>
          <p:cNvSpPr txBox="1"/>
          <p:nvPr/>
        </p:nvSpPr>
        <p:spPr>
          <a:xfrm>
            <a:off x="5486401" y="5715000"/>
            <a:ext cx="620683" cy="338554"/>
          </a:xfrm>
          <a:prstGeom prst="rect">
            <a:avLst/>
          </a:prstGeom>
          <a:noFill/>
        </p:spPr>
        <p:txBody>
          <a:bodyPr wrap="none" rtlCol="0">
            <a:spAutoFit/>
          </a:bodyPr>
          <a:lstStyle/>
          <a:p>
            <a:pPr algn="ctr"/>
            <a:r>
              <a:rPr lang="en-US" sz="800" b="1" dirty="0" smtClean="0">
                <a:solidFill>
                  <a:srgbClr val="000000"/>
                </a:solidFill>
                <a:latin typeface="Verdana" pitchFamily="34" charset="0"/>
              </a:rPr>
              <a:t>NIC 4</a:t>
            </a:r>
          </a:p>
          <a:p>
            <a:pPr algn="ctr"/>
            <a:r>
              <a:rPr lang="en-US" sz="800" b="1" dirty="0" smtClean="0">
                <a:solidFill>
                  <a:srgbClr val="000000"/>
                </a:solidFill>
                <a:latin typeface="Verdana" pitchFamily="34" charset="0"/>
              </a:rPr>
              <a:t>10Gb/s</a:t>
            </a:r>
          </a:p>
        </p:txBody>
      </p:sp>
      <p:sp>
        <p:nvSpPr>
          <p:cNvPr id="52" name="TextBox 51"/>
          <p:cNvSpPr txBox="1"/>
          <p:nvPr/>
        </p:nvSpPr>
        <p:spPr>
          <a:xfrm>
            <a:off x="2895601" y="5715000"/>
            <a:ext cx="620683" cy="338554"/>
          </a:xfrm>
          <a:prstGeom prst="rect">
            <a:avLst/>
          </a:prstGeom>
          <a:noFill/>
        </p:spPr>
        <p:txBody>
          <a:bodyPr wrap="none" rtlCol="0">
            <a:spAutoFit/>
          </a:bodyPr>
          <a:lstStyle/>
          <a:p>
            <a:pPr algn="ctr"/>
            <a:r>
              <a:rPr lang="en-US" sz="800" b="1" dirty="0" smtClean="0">
                <a:solidFill>
                  <a:srgbClr val="000000"/>
                </a:solidFill>
                <a:latin typeface="Verdana" pitchFamily="34" charset="0"/>
              </a:rPr>
              <a:t>NIC 3</a:t>
            </a:r>
          </a:p>
          <a:p>
            <a:pPr algn="ctr"/>
            <a:r>
              <a:rPr lang="en-US" sz="800" b="1" dirty="0" smtClean="0">
                <a:solidFill>
                  <a:srgbClr val="000000"/>
                </a:solidFill>
                <a:latin typeface="Verdana" pitchFamily="34" charset="0"/>
              </a:rPr>
              <a:t>10Gb/s</a:t>
            </a:r>
          </a:p>
        </p:txBody>
      </p:sp>
    </p:spTree>
    <p:extLst>
      <p:ext uri="{BB962C8B-B14F-4D97-AF65-F5344CB8AC3E}">
        <p14:creationId xmlns:p14="http://schemas.microsoft.com/office/powerpoint/2010/main" val="271497698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p:nvPr/>
        </p:nvCxnSpPr>
        <p:spPr>
          <a:xfrm>
            <a:off x="3581401" y="4617720"/>
            <a:ext cx="4059" cy="462280"/>
          </a:xfrm>
          <a:prstGeom prst="line">
            <a:avLst/>
          </a:prstGeom>
          <a:noFill/>
          <a:ln w="25400" cap="flat" cmpd="sng" algn="ctr">
            <a:solidFill>
              <a:srgbClr val="808080"/>
            </a:solidFill>
            <a:prstDash val="sysDot"/>
          </a:ln>
          <a:effectLst/>
        </p:spPr>
      </p:cxnSp>
      <p:sp>
        <p:nvSpPr>
          <p:cNvPr id="5" name="Title 4"/>
          <p:cNvSpPr>
            <a:spLocks noGrp="1"/>
          </p:cNvSpPr>
          <p:nvPr>
            <p:ph type="title"/>
          </p:nvPr>
        </p:nvSpPr>
        <p:spPr/>
        <p:txBody>
          <a:bodyPr/>
          <a:lstStyle/>
          <a:p>
            <a:r>
              <a:rPr lang="en-US" dirty="0" smtClean="0"/>
              <a:t>Storage Node – Network Configuration</a:t>
            </a:r>
            <a:endParaRPr lang="en-US" dirty="0"/>
          </a:p>
        </p:txBody>
      </p:sp>
      <p:sp>
        <p:nvSpPr>
          <p:cNvPr id="6" name="Content Placeholder 5"/>
          <p:cNvSpPr>
            <a:spLocks noGrp="1"/>
          </p:cNvSpPr>
          <p:nvPr>
            <p:ph idx="1"/>
          </p:nvPr>
        </p:nvSpPr>
        <p:spPr>
          <a:xfrm>
            <a:off x="304801" y="1051560"/>
            <a:ext cx="8613775" cy="2468880"/>
          </a:xfrm>
        </p:spPr>
        <p:txBody>
          <a:bodyPr/>
          <a:lstStyle/>
          <a:p>
            <a:r>
              <a:rPr lang="en-US" sz="2000" dirty="0" smtClean="0"/>
              <a:t>NICs are configured in active/active state (managed by WAS Storage)</a:t>
            </a:r>
          </a:p>
          <a:p>
            <a:r>
              <a:rPr lang="en-US" sz="2000" dirty="0" smtClean="0"/>
              <a:t>Full redundancy: tolerates </a:t>
            </a:r>
            <a:r>
              <a:rPr lang="en-US" sz="2000" u="sng" dirty="0" smtClean="0"/>
              <a:t>NIC</a:t>
            </a:r>
            <a:r>
              <a:rPr lang="en-US" sz="2000" dirty="0" smtClean="0"/>
              <a:t> and even </a:t>
            </a:r>
            <a:r>
              <a:rPr lang="en-US" sz="2000" u="sng" dirty="0" smtClean="0"/>
              <a:t>complete switch </a:t>
            </a:r>
            <a:r>
              <a:rPr lang="en-US" sz="2000" dirty="0" smtClean="0"/>
              <a:t>failure</a:t>
            </a:r>
          </a:p>
          <a:p>
            <a:r>
              <a:rPr lang="en-US" sz="2000" dirty="0" smtClean="0"/>
              <a:t>IF 1 NIC fails, performance will drop by 50%, but </a:t>
            </a:r>
          </a:p>
          <a:p>
            <a:r>
              <a:rPr lang="en-US" sz="2000" dirty="0" smtClean="0"/>
              <a:t>No special switch configuration required such as bonding =&gt; EASY</a:t>
            </a:r>
            <a:endParaRPr lang="en-US" sz="1400" dirty="0" smtClean="0"/>
          </a:p>
        </p:txBody>
      </p:sp>
      <p:sp>
        <p:nvSpPr>
          <p:cNvPr id="3" name="Slide Number Placeholder 2"/>
          <p:cNvSpPr>
            <a:spLocks noGrp="1"/>
          </p:cNvSpPr>
          <p:nvPr>
            <p:ph type="sldNum" sz="quarter" idx="10"/>
          </p:nvPr>
        </p:nvSpPr>
        <p:spPr/>
        <p:txBody>
          <a:bodyPr/>
          <a:lstStyle/>
          <a:p>
            <a:pPr>
              <a:defRPr/>
            </a:pPr>
            <a:fld id="{F7636CE8-D37F-4651-A3F5-A296C9E5E0BD}" type="slidenum">
              <a:rPr lang="en-US" smtClean="0"/>
              <a:pPr>
                <a:defRPr/>
              </a:pPr>
              <a:t>102</a:t>
            </a:fld>
            <a:endParaRPr lang="en-US" dirty="0"/>
          </a:p>
        </p:txBody>
      </p:sp>
      <p:grpSp>
        <p:nvGrpSpPr>
          <p:cNvPr id="8" name="Group 7"/>
          <p:cNvGrpSpPr/>
          <p:nvPr/>
        </p:nvGrpSpPr>
        <p:grpSpPr>
          <a:xfrm>
            <a:off x="2880513" y="3429001"/>
            <a:ext cx="3291687" cy="3170125"/>
            <a:chOff x="2590800" y="3086100"/>
            <a:chExt cx="3155352" cy="2641771"/>
          </a:xfrm>
        </p:grpSpPr>
        <p:grpSp>
          <p:nvGrpSpPr>
            <p:cNvPr id="23" name="Group 22"/>
            <p:cNvGrpSpPr/>
            <p:nvPr/>
          </p:nvGrpSpPr>
          <p:grpSpPr>
            <a:xfrm>
              <a:off x="2590800" y="3086100"/>
              <a:ext cx="3155352" cy="2641771"/>
              <a:chOff x="4862947" y="3200701"/>
              <a:chExt cx="2752894" cy="2084139"/>
            </a:xfrm>
          </p:grpSpPr>
          <p:sp>
            <p:nvSpPr>
              <p:cNvPr id="24" name="AutoShape 23"/>
              <p:cNvSpPr>
                <a:spLocks noChangeArrowheads="1"/>
              </p:cNvSpPr>
              <p:nvPr/>
            </p:nvSpPr>
            <p:spPr bwMode="auto">
              <a:xfrm>
                <a:off x="6638578" y="3680033"/>
                <a:ext cx="750099" cy="286505"/>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Daemon 2</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pic>
            <p:nvPicPr>
              <p:cNvPr id="26" name="Picture 25" descr="volume"/>
              <p:cNvPicPr>
                <a:picLocks noChangeAspect="1" noChangeArrowheads="1"/>
              </p:cNvPicPr>
              <p:nvPr/>
            </p:nvPicPr>
            <p:blipFill>
              <a:blip r:embed="rId2">
                <a:grayscl/>
              </a:blip>
              <a:srcRect/>
              <a:stretch>
                <a:fillRect/>
              </a:stretch>
            </p:blipFill>
            <p:spPr bwMode="auto">
              <a:xfrm>
                <a:off x="7134619" y="4083403"/>
                <a:ext cx="368102" cy="397574"/>
              </a:xfrm>
              <a:prstGeom prst="rect">
                <a:avLst/>
              </a:prstGeom>
              <a:noFill/>
            </p:spPr>
          </p:pic>
          <p:pic>
            <p:nvPicPr>
              <p:cNvPr id="27" name="Picture 26" descr="volume"/>
              <p:cNvPicPr>
                <a:picLocks noChangeAspect="1" noChangeArrowheads="1"/>
              </p:cNvPicPr>
              <p:nvPr/>
            </p:nvPicPr>
            <p:blipFill>
              <a:blip r:embed="rId2">
                <a:grayscl/>
              </a:blip>
              <a:srcRect/>
              <a:stretch>
                <a:fillRect/>
              </a:stretch>
            </p:blipFill>
            <p:spPr bwMode="auto">
              <a:xfrm>
                <a:off x="7134619" y="4830018"/>
                <a:ext cx="368102" cy="397574"/>
              </a:xfrm>
              <a:prstGeom prst="rect">
                <a:avLst/>
              </a:prstGeom>
              <a:noFill/>
            </p:spPr>
          </p:pic>
          <p:sp>
            <p:nvSpPr>
              <p:cNvPr id="32" name="Rectangle 31"/>
              <p:cNvSpPr/>
              <p:nvPr/>
            </p:nvSpPr>
            <p:spPr>
              <a:xfrm>
                <a:off x="4862947" y="3621508"/>
                <a:ext cx="2752894" cy="1663332"/>
              </a:xfrm>
              <a:prstGeom prst="rect">
                <a:avLst/>
              </a:prstGeom>
              <a:no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3" name="TextBox 32"/>
              <p:cNvSpPr txBox="1"/>
              <p:nvPr/>
            </p:nvSpPr>
            <p:spPr>
              <a:xfrm>
                <a:off x="5704021" y="3200701"/>
                <a:ext cx="971588" cy="161873"/>
              </a:xfrm>
              <a:prstGeom prst="rect">
                <a:avLst/>
              </a:prstGeom>
              <a:solidFill>
                <a:srgbClr val="969697"/>
              </a:solidFill>
            </p:spPr>
            <p:txBody>
              <a:bodyPr wrap="none" rtlCol="0">
                <a:spAutoFit/>
              </a:bodyPr>
              <a:lstStyle/>
              <a:p>
                <a:pPr algn="ctr"/>
                <a:r>
                  <a:rPr lang="en-US" sz="1000" b="1" dirty="0" smtClean="0">
                    <a:solidFill>
                      <a:srgbClr val="FFFFFF"/>
                    </a:solidFill>
                    <a:latin typeface="Verdana" pitchFamily="34" charset="0"/>
                  </a:rPr>
                  <a:t>Storage Node </a:t>
                </a:r>
              </a:p>
            </p:txBody>
          </p:sp>
          <p:sp>
            <p:nvSpPr>
              <p:cNvPr id="34" name="AutoShape 23"/>
              <p:cNvSpPr>
                <a:spLocks noChangeArrowheads="1"/>
              </p:cNvSpPr>
              <p:nvPr/>
            </p:nvSpPr>
            <p:spPr bwMode="auto">
              <a:xfrm>
                <a:off x="5845927" y="3681625"/>
                <a:ext cx="750099" cy="286505"/>
              </a:xfrm>
              <a:prstGeom prst="roundRect">
                <a:avLst>
                  <a:gd name="adj" fmla="val 4144"/>
                </a:avLst>
              </a:prstGeom>
              <a:solidFill>
                <a:srgbClr val="808080">
                  <a:lumMod val="20000"/>
                  <a:lumOff val="80000"/>
                </a:srgbClr>
              </a:solidFill>
              <a:ln w="28575">
                <a:solidFill>
                  <a:srgbClr val="808080">
                    <a:lumMod val="20000"/>
                    <a:lumOff val="8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Agent</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grpSp>
        <p:sp>
          <p:nvSpPr>
            <p:cNvPr id="17" name="AutoShape 23"/>
            <p:cNvSpPr>
              <a:spLocks noChangeArrowheads="1"/>
            </p:cNvSpPr>
            <p:nvPr/>
          </p:nvSpPr>
          <p:spPr bwMode="auto">
            <a:xfrm>
              <a:off x="2819400" y="3695700"/>
              <a:ext cx="859759" cy="363162"/>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Daemon 1</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sp>
          <p:nvSpPr>
            <p:cNvPr id="35" name="Rectangle 34"/>
            <p:cNvSpPr/>
            <p:nvPr/>
          </p:nvSpPr>
          <p:spPr>
            <a:xfrm>
              <a:off x="3116571" y="4229100"/>
              <a:ext cx="1092102" cy="179537"/>
            </a:xfrm>
            <a:prstGeom prst="rect">
              <a:avLst/>
            </a:prstGeom>
          </p:spPr>
          <p:txBody>
            <a:bodyPr wrap="square">
              <a:spAutoFit/>
            </a:bodyPr>
            <a:lstStyle/>
            <a:p>
              <a:pPr algn="ctr"/>
              <a:r>
                <a:rPr lang="en-US" sz="800" b="1" dirty="0" smtClean="0">
                  <a:solidFill>
                    <a:srgbClr val="000000"/>
                  </a:solidFill>
                  <a:latin typeface="Verdana" pitchFamily="34" charset="0"/>
                </a:rPr>
                <a:t>Drive 1</a:t>
              </a:r>
              <a:endParaRPr lang="en-US" sz="800" b="1" dirty="0">
                <a:solidFill>
                  <a:srgbClr val="000000"/>
                </a:solidFill>
                <a:latin typeface="Verdana" pitchFamily="34" charset="0"/>
              </a:endParaRPr>
            </a:p>
          </p:txBody>
        </p:sp>
        <p:sp>
          <p:nvSpPr>
            <p:cNvPr id="36" name="Rectangle 35"/>
            <p:cNvSpPr/>
            <p:nvPr/>
          </p:nvSpPr>
          <p:spPr>
            <a:xfrm>
              <a:off x="4434919" y="5232857"/>
              <a:ext cx="1092102" cy="179537"/>
            </a:xfrm>
            <a:prstGeom prst="rect">
              <a:avLst/>
            </a:prstGeom>
          </p:spPr>
          <p:txBody>
            <a:bodyPr wrap="square">
              <a:spAutoFit/>
            </a:bodyPr>
            <a:lstStyle/>
            <a:p>
              <a:pPr algn="ctr"/>
              <a:r>
                <a:rPr lang="en-US" sz="800" b="1" dirty="0" smtClean="0">
                  <a:solidFill>
                    <a:srgbClr val="000000"/>
                  </a:solidFill>
                  <a:latin typeface="Verdana" pitchFamily="34" charset="0"/>
                </a:rPr>
                <a:t>Drive n</a:t>
              </a:r>
              <a:endParaRPr lang="en-US" sz="800" b="1" dirty="0">
                <a:solidFill>
                  <a:srgbClr val="000000"/>
                </a:solidFill>
                <a:latin typeface="Verdana" pitchFamily="34" charset="0"/>
              </a:endParaRPr>
            </a:p>
          </p:txBody>
        </p:sp>
        <p:sp>
          <p:nvSpPr>
            <p:cNvPr id="7" name="Rectangle 6"/>
            <p:cNvSpPr/>
            <p:nvPr/>
          </p:nvSpPr>
          <p:spPr>
            <a:xfrm>
              <a:off x="3124200" y="3390900"/>
              <a:ext cx="228600" cy="30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953000" y="3390900"/>
              <a:ext cx="228600" cy="30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volume"/>
            <p:cNvPicPr>
              <a:picLocks noChangeAspect="1" noChangeArrowheads="1"/>
            </p:cNvPicPr>
            <p:nvPr/>
          </p:nvPicPr>
          <p:blipFill>
            <a:blip r:embed="rId2">
              <a:grayscl/>
            </a:blip>
            <a:srcRect/>
            <a:stretch>
              <a:fillRect/>
            </a:stretch>
          </p:blipFill>
          <p:spPr bwMode="auto">
            <a:xfrm>
              <a:off x="3043527" y="5153375"/>
              <a:ext cx="421917" cy="503949"/>
            </a:xfrm>
            <a:prstGeom prst="rect">
              <a:avLst/>
            </a:prstGeom>
            <a:noFill/>
          </p:spPr>
        </p:pic>
        <p:pic>
          <p:nvPicPr>
            <p:cNvPr id="19" name="Picture 18" descr="volume"/>
            <p:cNvPicPr>
              <a:picLocks noChangeAspect="1" noChangeArrowheads="1"/>
            </p:cNvPicPr>
            <p:nvPr/>
          </p:nvPicPr>
          <p:blipFill>
            <a:blip r:embed="rId2">
              <a:grayscl/>
            </a:blip>
            <a:srcRect/>
            <a:stretch>
              <a:fillRect/>
            </a:stretch>
          </p:blipFill>
          <p:spPr bwMode="auto">
            <a:xfrm>
              <a:off x="3043527" y="4206995"/>
              <a:ext cx="421917" cy="503949"/>
            </a:xfrm>
            <a:prstGeom prst="rect">
              <a:avLst/>
            </a:prstGeom>
            <a:noFill/>
          </p:spPr>
        </p:pic>
      </p:grpSp>
      <p:cxnSp>
        <p:nvCxnSpPr>
          <p:cNvPr id="38" name="Straight Connector 37"/>
          <p:cNvCxnSpPr>
            <a:stCxn id="19" idx="3"/>
            <a:endCxn id="26" idx="1"/>
          </p:cNvCxnSpPr>
          <p:nvPr/>
        </p:nvCxnSpPr>
        <p:spPr>
          <a:xfrm flipV="1">
            <a:off x="3792948" y="5074024"/>
            <a:ext cx="1803847" cy="2420"/>
          </a:xfrm>
          <a:prstGeom prst="line">
            <a:avLst/>
          </a:prstGeom>
          <a:noFill/>
          <a:ln w="25400" cap="flat" cmpd="sng" algn="ctr">
            <a:solidFill>
              <a:srgbClr val="808080"/>
            </a:solidFill>
            <a:prstDash val="sysDot"/>
          </a:ln>
          <a:effectLst/>
        </p:spPr>
      </p:cxnSp>
      <p:cxnSp>
        <p:nvCxnSpPr>
          <p:cNvPr id="39" name="Straight Connector 38"/>
          <p:cNvCxnSpPr/>
          <p:nvPr/>
        </p:nvCxnSpPr>
        <p:spPr>
          <a:xfrm>
            <a:off x="3657600" y="6263640"/>
            <a:ext cx="1905000" cy="0"/>
          </a:xfrm>
          <a:prstGeom prst="line">
            <a:avLst/>
          </a:prstGeom>
          <a:noFill/>
          <a:ln w="25400" cap="flat" cmpd="sng" algn="ctr">
            <a:solidFill>
              <a:srgbClr val="808080"/>
            </a:solidFill>
            <a:prstDash val="sysDot"/>
          </a:ln>
          <a:effectLst/>
        </p:spPr>
      </p:cxnSp>
      <p:cxnSp>
        <p:nvCxnSpPr>
          <p:cNvPr id="40" name="Straight Connector 39"/>
          <p:cNvCxnSpPr>
            <a:stCxn id="19" idx="2"/>
            <a:endCxn id="20" idx="0"/>
          </p:cNvCxnSpPr>
          <p:nvPr/>
        </p:nvCxnSpPr>
        <p:spPr>
          <a:xfrm>
            <a:off x="3572874" y="5378814"/>
            <a:ext cx="0" cy="530917"/>
          </a:xfrm>
          <a:prstGeom prst="line">
            <a:avLst/>
          </a:prstGeom>
          <a:noFill/>
          <a:ln w="25400" cap="flat" cmpd="sng" algn="ctr">
            <a:solidFill>
              <a:srgbClr val="808080"/>
            </a:solidFill>
            <a:prstDash val="sysDot"/>
          </a:ln>
          <a:effectLst/>
        </p:spPr>
      </p:cxnSp>
      <p:cxnSp>
        <p:nvCxnSpPr>
          <p:cNvPr id="41" name="Straight Connector 40"/>
          <p:cNvCxnSpPr/>
          <p:nvPr/>
        </p:nvCxnSpPr>
        <p:spPr>
          <a:xfrm>
            <a:off x="5791200" y="5349241"/>
            <a:ext cx="0" cy="530917"/>
          </a:xfrm>
          <a:prstGeom prst="line">
            <a:avLst/>
          </a:prstGeom>
          <a:noFill/>
          <a:ln w="25400" cap="flat" cmpd="sng" algn="ctr">
            <a:solidFill>
              <a:srgbClr val="808080"/>
            </a:solidFill>
            <a:prstDash val="sysDot"/>
          </a:ln>
          <a:effectLst/>
        </p:spPr>
      </p:cxnSp>
      <p:cxnSp>
        <p:nvCxnSpPr>
          <p:cNvPr id="47" name="Straight Connector 46"/>
          <p:cNvCxnSpPr>
            <a:stCxn id="24" idx="2"/>
          </p:cNvCxnSpPr>
          <p:nvPr/>
        </p:nvCxnSpPr>
        <p:spPr>
          <a:xfrm flipH="1">
            <a:off x="5451625" y="4593893"/>
            <a:ext cx="497" cy="475740"/>
          </a:xfrm>
          <a:prstGeom prst="line">
            <a:avLst/>
          </a:prstGeom>
          <a:noFill/>
          <a:ln w="25400" cap="flat" cmpd="sng" algn="ctr">
            <a:solidFill>
              <a:srgbClr val="808080"/>
            </a:solidFill>
            <a:prstDash val="sysDot"/>
          </a:ln>
          <a:effectLst/>
        </p:spPr>
      </p:cxnSp>
      <p:sp>
        <p:nvSpPr>
          <p:cNvPr id="68" name="TextBox 67"/>
          <p:cNvSpPr txBox="1"/>
          <p:nvPr/>
        </p:nvSpPr>
        <p:spPr>
          <a:xfrm>
            <a:off x="2971801" y="3337560"/>
            <a:ext cx="544139" cy="338554"/>
          </a:xfrm>
          <a:prstGeom prst="rect">
            <a:avLst/>
          </a:prstGeom>
          <a:noFill/>
        </p:spPr>
        <p:txBody>
          <a:bodyPr wrap="none" rtlCol="0">
            <a:spAutoFit/>
          </a:bodyPr>
          <a:lstStyle/>
          <a:p>
            <a:pPr algn="ctr"/>
            <a:r>
              <a:rPr lang="en-US" sz="800" b="1" dirty="0" smtClean="0">
                <a:solidFill>
                  <a:srgbClr val="000000"/>
                </a:solidFill>
                <a:latin typeface="Verdana" pitchFamily="34" charset="0"/>
              </a:rPr>
              <a:t>NIC 1</a:t>
            </a:r>
          </a:p>
          <a:p>
            <a:pPr algn="ctr"/>
            <a:r>
              <a:rPr lang="en-US" sz="800" b="1" dirty="0" smtClean="0">
                <a:solidFill>
                  <a:srgbClr val="000000"/>
                </a:solidFill>
                <a:latin typeface="Verdana" pitchFamily="34" charset="0"/>
              </a:rPr>
              <a:t>1Gb/s</a:t>
            </a:r>
          </a:p>
        </p:txBody>
      </p:sp>
      <p:sp>
        <p:nvSpPr>
          <p:cNvPr id="69" name="TextBox 68"/>
          <p:cNvSpPr txBox="1"/>
          <p:nvPr/>
        </p:nvSpPr>
        <p:spPr>
          <a:xfrm>
            <a:off x="5486401" y="3337560"/>
            <a:ext cx="544139" cy="338554"/>
          </a:xfrm>
          <a:prstGeom prst="rect">
            <a:avLst/>
          </a:prstGeom>
          <a:noFill/>
        </p:spPr>
        <p:txBody>
          <a:bodyPr wrap="none" rtlCol="0">
            <a:spAutoFit/>
          </a:bodyPr>
          <a:lstStyle/>
          <a:p>
            <a:pPr algn="ctr"/>
            <a:r>
              <a:rPr lang="en-US" sz="800" b="1" dirty="0" smtClean="0">
                <a:solidFill>
                  <a:srgbClr val="000000"/>
                </a:solidFill>
                <a:latin typeface="Verdana" pitchFamily="34" charset="0"/>
              </a:rPr>
              <a:t>NIC 2</a:t>
            </a:r>
          </a:p>
          <a:p>
            <a:pPr algn="ctr"/>
            <a:r>
              <a:rPr lang="en-US" sz="800" b="1" dirty="0" smtClean="0">
                <a:solidFill>
                  <a:srgbClr val="000000"/>
                </a:solidFill>
                <a:latin typeface="Verdana" pitchFamily="34" charset="0"/>
              </a:rPr>
              <a:t>1Gb/s</a:t>
            </a:r>
          </a:p>
        </p:txBody>
      </p:sp>
      <p:cxnSp>
        <p:nvCxnSpPr>
          <p:cNvPr id="73" name="Elbow Connector 72"/>
          <p:cNvCxnSpPr>
            <a:endCxn id="7" idx="0"/>
          </p:cNvCxnSpPr>
          <p:nvPr/>
        </p:nvCxnSpPr>
        <p:spPr>
          <a:xfrm flipV="1">
            <a:off x="1981200" y="3794760"/>
            <a:ext cx="1574998" cy="1280160"/>
          </a:xfrm>
          <a:prstGeom prst="bentConnector4">
            <a:avLst>
              <a:gd name="adj1" fmla="val 46215"/>
              <a:gd name="adj2" fmla="val 154633"/>
            </a:avLst>
          </a:prstGeom>
          <a:ln>
            <a:solidFill>
              <a:schemeClr val="tx2">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5" name="Elbow Connector 74"/>
          <p:cNvCxnSpPr>
            <a:endCxn id="37" idx="0"/>
          </p:cNvCxnSpPr>
          <p:nvPr/>
        </p:nvCxnSpPr>
        <p:spPr>
          <a:xfrm rot="10800000">
            <a:off x="5464016" y="3794760"/>
            <a:ext cx="1698784" cy="1280160"/>
          </a:xfrm>
          <a:prstGeom prst="bentConnector4">
            <a:avLst>
              <a:gd name="adj1" fmla="val 46490"/>
              <a:gd name="adj2" fmla="val 154633"/>
            </a:avLst>
          </a:prstGeom>
          <a:ln>
            <a:solidFill>
              <a:srgbClr val="945CF4"/>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228601" y="4617720"/>
            <a:ext cx="1692365" cy="553998"/>
          </a:xfrm>
          <a:prstGeom prst="rect">
            <a:avLst/>
          </a:prstGeom>
          <a:noFill/>
        </p:spPr>
        <p:txBody>
          <a:bodyPr wrap="none" rtlCol="0">
            <a:spAutoFit/>
          </a:bodyPr>
          <a:lstStyle/>
          <a:p>
            <a:pPr algn="ctr"/>
            <a:r>
              <a:rPr lang="en-US" sz="1000" b="1" dirty="0" smtClean="0">
                <a:solidFill>
                  <a:srgbClr val="000000"/>
                </a:solidFill>
                <a:latin typeface="Verdana" pitchFamily="34" charset="0"/>
              </a:rPr>
              <a:t>DATA INGEST</a:t>
            </a:r>
          </a:p>
          <a:p>
            <a:pPr algn="ctr"/>
            <a:r>
              <a:rPr lang="en-US" sz="1000" b="1" dirty="0" smtClean="0">
                <a:solidFill>
                  <a:srgbClr val="000000"/>
                </a:solidFill>
                <a:latin typeface="Verdana" pitchFamily="34" charset="0"/>
              </a:rPr>
              <a:t>FROM CONTROLLERS</a:t>
            </a:r>
          </a:p>
          <a:p>
            <a:pPr algn="ctr"/>
            <a:r>
              <a:rPr lang="en-US" sz="1000" b="1" dirty="0" smtClean="0">
                <a:solidFill>
                  <a:srgbClr val="000000"/>
                </a:solidFill>
                <a:latin typeface="Verdana" pitchFamily="34" charset="0"/>
              </a:rPr>
              <a:t>Through Switch 1 </a:t>
            </a:r>
          </a:p>
        </p:txBody>
      </p:sp>
      <p:sp>
        <p:nvSpPr>
          <p:cNvPr id="82" name="TextBox 81"/>
          <p:cNvSpPr txBox="1"/>
          <p:nvPr/>
        </p:nvSpPr>
        <p:spPr>
          <a:xfrm>
            <a:off x="7239001" y="4617720"/>
            <a:ext cx="1692365" cy="553998"/>
          </a:xfrm>
          <a:prstGeom prst="rect">
            <a:avLst/>
          </a:prstGeom>
          <a:noFill/>
        </p:spPr>
        <p:txBody>
          <a:bodyPr wrap="none" rtlCol="0">
            <a:spAutoFit/>
          </a:bodyPr>
          <a:lstStyle/>
          <a:p>
            <a:pPr algn="ctr"/>
            <a:r>
              <a:rPr lang="en-US" sz="1000" b="1" dirty="0" smtClean="0">
                <a:solidFill>
                  <a:srgbClr val="000000"/>
                </a:solidFill>
                <a:latin typeface="Verdana" pitchFamily="34" charset="0"/>
              </a:rPr>
              <a:t>DATA INGEST</a:t>
            </a:r>
          </a:p>
          <a:p>
            <a:pPr algn="ctr"/>
            <a:r>
              <a:rPr lang="en-US" sz="1000" b="1" dirty="0" smtClean="0">
                <a:solidFill>
                  <a:srgbClr val="000000"/>
                </a:solidFill>
                <a:latin typeface="Verdana" pitchFamily="34" charset="0"/>
              </a:rPr>
              <a:t>FROM CONTROLLERS</a:t>
            </a:r>
          </a:p>
          <a:p>
            <a:pPr algn="ctr"/>
            <a:r>
              <a:rPr lang="en-US" sz="1000" b="1" dirty="0" smtClean="0">
                <a:solidFill>
                  <a:srgbClr val="000000"/>
                </a:solidFill>
                <a:latin typeface="Verdana" pitchFamily="34" charset="0"/>
              </a:rPr>
              <a:t>Through Switch 2 </a:t>
            </a:r>
          </a:p>
        </p:txBody>
      </p:sp>
    </p:spTree>
    <p:extLst>
      <p:ext uri="{BB962C8B-B14F-4D97-AF65-F5344CB8AC3E}">
        <p14:creationId xmlns:p14="http://schemas.microsoft.com/office/powerpoint/2010/main" val="308703269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Network Layout – Single Site</a:t>
            </a:r>
            <a:endParaRPr lang="en-US" dirty="0"/>
          </a:p>
        </p:txBody>
      </p:sp>
      <p:sp>
        <p:nvSpPr>
          <p:cNvPr id="17" name="Content Placeholder 16"/>
          <p:cNvSpPr>
            <a:spLocks noGrp="1"/>
          </p:cNvSpPr>
          <p:nvPr>
            <p:ph idx="1"/>
          </p:nvPr>
        </p:nvSpPr>
        <p:spPr/>
        <p:txBody>
          <a:bodyPr/>
          <a:lstStyle/>
          <a:p>
            <a:r>
              <a:rPr lang="en-US" dirty="0" smtClean="0"/>
              <a:t>Completely redundant architecture</a:t>
            </a:r>
          </a:p>
          <a:p>
            <a:r>
              <a:rPr lang="en-US" dirty="0" smtClean="0"/>
              <a:t>Tolerates following failures</a:t>
            </a:r>
          </a:p>
          <a:p>
            <a:pPr lvl="1"/>
            <a:r>
              <a:rPr lang="en-US" dirty="0" smtClean="0"/>
              <a:t>Single NIC on the Controller </a:t>
            </a:r>
          </a:p>
          <a:p>
            <a:pPr lvl="1"/>
            <a:r>
              <a:rPr lang="en-US" dirty="0" smtClean="0"/>
              <a:t>Complete Controller</a:t>
            </a:r>
          </a:p>
          <a:p>
            <a:pPr lvl="1"/>
            <a:r>
              <a:rPr lang="en-US" dirty="0" smtClean="0"/>
              <a:t>Complete Switch</a:t>
            </a:r>
          </a:p>
          <a:p>
            <a:pPr lvl="1"/>
            <a:r>
              <a:rPr lang="en-US" dirty="0" smtClean="0"/>
              <a:t>Multiple Racks (policy based)</a:t>
            </a:r>
          </a:p>
          <a:p>
            <a:pPr lvl="1"/>
            <a:r>
              <a:rPr lang="en-US" dirty="0" smtClean="0"/>
              <a:t>Multiple Storage Nodes (policy based)</a:t>
            </a:r>
            <a:endParaRPr lang="en-US" dirty="0"/>
          </a:p>
          <a:p>
            <a:pPr lvl="1"/>
            <a:r>
              <a:rPr lang="en-US" dirty="0" smtClean="0"/>
              <a:t>Single NIC on the Storage Node</a:t>
            </a:r>
          </a:p>
          <a:p>
            <a:pPr lvl="1"/>
            <a:r>
              <a:rPr lang="en-US" dirty="0" smtClean="0"/>
              <a:t>Multiple drives on the storage nodes</a:t>
            </a:r>
            <a:endParaRPr lang="en-US" dirty="0"/>
          </a:p>
          <a:p>
            <a:pPr marL="457200" lvl="1" indent="0">
              <a:buNone/>
            </a:pPr>
            <a:endParaRPr lang="en-US" dirty="0" smtClean="0"/>
          </a:p>
        </p:txBody>
      </p:sp>
      <p:sp>
        <p:nvSpPr>
          <p:cNvPr id="3" name="Slide Number Placeholder 2"/>
          <p:cNvSpPr>
            <a:spLocks noGrp="1"/>
          </p:cNvSpPr>
          <p:nvPr>
            <p:ph type="sldNum" sz="quarter" idx="10"/>
          </p:nvPr>
        </p:nvSpPr>
        <p:spPr/>
        <p:txBody>
          <a:bodyPr/>
          <a:lstStyle/>
          <a:p>
            <a:pPr>
              <a:defRPr/>
            </a:pPr>
            <a:fld id="{2F306EA7-B47E-FB4F-84F2-77CE38095AE5}" type="slidenum">
              <a:rPr lang="en-US" smtClean="0"/>
              <a:pPr>
                <a:defRPr/>
              </a:pPr>
              <a:t>103</a:t>
            </a:fld>
            <a:endParaRPr lang="en-US"/>
          </a:p>
        </p:txBody>
      </p:sp>
      <p:pic>
        <p:nvPicPr>
          <p:cNvPr id="16" name="Picture 15" descr="Screen Shot 2012-07-24 at 1.26.1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38800" y="1143000"/>
            <a:ext cx="2667000" cy="4957366"/>
          </a:xfrm>
          <a:prstGeom prst="rect">
            <a:avLst/>
          </a:prstGeom>
        </p:spPr>
      </p:pic>
    </p:spTree>
    <p:extLst>
      <p:ext uri="{BB962C8B-B14F-4D97-AF65-F5344CB8AC3E}">
        <p14:creationId xmlns:p14="http://schemas.microsoft.com/office/powerpoint/2010/main" val="3682960176"/>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Layout – </a:t>
            </a:r>
            <a:r>
              <a:rPr lang="en-US" dirty="0" smtClean="0"/>
              <a:t>Three Site</a:t>
            </a:r>
            <a:endParaRPr lang="en-US" dirty="0"/>
          </a:p>
        </p:txBody>
      </p:sp>
      <p:sp>
        <p:nvSpPr>
          <p:cNvPr id="4" name="Slide Number Placeholder 3"/>
          <p:cNvSpPr>
            <a:spLocks noGrp="1"/>
          </p:cNvSpPr>
          <p:nvPr>
            <p:ph type="sldNum" sz="quarter" idx="10"/>
          </p:nvPr>
        </p:nvSpPr>
        <p:spPr/>
        <p:txBody>
          <a:bodyPr/>
          <a:lstStyle/>
          <a:p>
            <a:pPr>
              <a:defRPr/>
            </a:pPr>
            <a:fld id="{46DA649B-A69E-9145-B099-43F07D52B1EC}" type="slidenum">
              <a:rPr lang="en-US" smtClean="0"/>
              <a:pPr>
                <a:defRPr/>
              </a:pPr>
              <a:t>104</a:t>
            </a:fld>
            <a:endParaRPr lang="en-US"/>
          </a:p>
        </p:txBody>
      </p:sp>
      <p:pic>
        <p:nvPicPr>
          <p:cNvPr id="5" name="Picture 4" descr="Screen Shot 2012-07-24 at 2.11.43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32" y="960120"/>
            <a:ext cx="9144000" cy="4706224"/>
          </a:xfrm>
          <a:prstGeom prst="rect">
            <a:avLst/>
          </a:prstGeom>
        </p:spPr>
      </p:pic>
    </p:spTree>
    <p:extLst>
      <p:ext uri="{BB962C8B-B14F-4D97-AF65-F5344CB8AC3E}">
        <p14:creationId xmlns:p14="http://schemas.microsoft.com/office/powerpoint/2010/main" val="2704118152"/>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 of Rack Switch Example</a:t>
            </a:r>
            <a:endParaRPr lang="en-US" dirty="0"/>
          </a:p>
        </p:txBody>
      </p:sp>
      <p:sp>
        <p:nvSpPr>
          <p:cNvPr id="2" name="Content Placeholder 1"/>
          <p:cNvSpPr>
            <a:spLocks noGrp="1"/>
          </p:cNvSpPr>
          <p:nvPr>
            <p:ph idx="1"/>
          </p:nvPr>
        </p:nvSpPr>
        <p:spPr>
          <a:xfrm>
            <a:off x="301624" y="1143000"/>
            <a:ext cx="8537575" cy="5029200"/>
          </a:xfrm>
        </p:spPr>
        <p:txBody>
          <a:bodyPr/>
          <a:lstStyle/>
          <a:p>
            <a:r>
              <a:rPr lang="en-US" sz="2000" dirty="0" smtClean="0"/>
              <a:t>Dual redundant switch fabric</a:t>
            </a:r>
          </a:p>
          <a:p>
            <a:pPr lvl="1"/>
            <a:r>
              <a:rPr lang="en-US" sz="1600" dirty="0" smtClean="0"/>
              <a:t>2 x Dell Force10 S60 or Arista 7048T-A  (44 x 1GbE ports, 4 x 10GbE SFP+ ports)</a:t>
            </a:r>
          </a:p>
          <a:p>
            <a:pPr lvl="1"/>
            <a:r>
              <a:rPr lang="en-US" sz="1600" dirty="0" smtClean="0"/>
              <a:t>Storage pool connectivity: 70 – 78 x 1GbE ports (35-39 per switch to storage nodes)</a:t>
            </a:r>
          </a:p>
          <a:p>
            <a:pPr lvl="1"/>
            <a:r>
              <a:rPr lang="en-US" sz="1600" dirty="0" smtClean="0"/>
              <a:t>Controller Connectivity: </a:t>
            </a:r>
          </a:p>
          <a:p>
            <a:pPr lvl="2"/>
            <a:r>
              <a:rPr lang="en-US" sz="1100" dirty="0" smtClean="0"/>
              <a:t>Eight (8) x 10GbE/SFP+ ports total (4 per switch) </a:t>
            </a:r>
          </a:p>
          <a:p>
            <a:pPr lvl="2"/>
            <a:r>
              <a:rPr lang="en-US" sz="1100" dirty="0" smtClean="0"/>
              <a:t>6 ports: 2 ports to each of 3 controllers </a:t>
            </a:r>
          </a:p>
          <a:p>
            <a:pPr lvl="2"/>
            <a:r>
              <a:rPr lang="en-US" sz="1100" dirty="0" smtClean="0"/>
              <a:t>2 additional ports: to aggregation switch (for multi-rack configurations)</a:t>
            </a:r>
          </a:p>
          <a:p>
            <a:pPr marL="366309" lvl="1" indent="0">
              <a:buNone/>
            </a:pPr>
            <a:endParaRPr lang="en-US" sz="1600" dirty="0" smtClean="0"/>
          </a:p>
          <a:p>
            <a:pPr lvl="1"/>
            <a:endParaRPr lang="en-US" sz="1600" dirty="0"/>
          </a:p>
        </p:txBody>
      </p:sp>
      <p:sp>
        <p:nvSpPr>
          <p:cNvPr id="4" name="Slide Number Placeholder 3"/>
          <p:cNvSpPr>
            <a:spLocks noGrp="1"/>
          </p:cNvSpPr>
          <p:nvPr>
            <p:ph type="sldNum" sz="quarter" idx="10"/>
          </p:nvPr>
        </p:nvSpPr>
        <p:spPr/>
        <p:txBody>
          <a:bodyPr/>
          <a:lstStyle/>
          <a:p>
            <a:pPr>
              <a:defRPr/>
            </a:pPr>
            <a:fld id="{46DA649B-A69E-9145-B099-43F07D52B1EC}" type="slidenum">
              <a:rPr lang="en-US" smtClean="0"/>
              <a:pPr>
                <a:defRPr/>
              </a:pPr>
              <a:t>105</a:t>
            </a:fld>
            <a:endParaRPr lang="en-US"/>
          </a:p>
        </p:txBody>
      </p:sp>
      <p:pic>
        <p:nvPicPr>
          <p:cNvPr id="6" name="Picture 5" descr="Screen shot 2012-02-12 at 10.35.19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3246122"/>
            <a:ext cx="8109550" cy="3027803"/>
          </a:xfrm>
          <a:prstGeom prst="rect">
            <a:avLst/>
          </a:prstGeom>
        </p:spPr>
      </p:pic>
    </p:spTree>
    <p:extLst>
      <p:ext uri="{BB962C8B-B14F-4D97-AF65-F5344CB8AC3E}">
        <p14:creationId xmlns:p14="http://schemas.microsoft.com/office/powerpoint/2010/main" val="54071921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Aggregation Switch Requirements</a:t>
            </a:r>
            <a:endParaRPr lang="en-US" dirty="0"/>
          </a:p>
        </p:txBody>
      </p:sp>
      <p:sp>
        <p:nvSpPr>
          <p:cNvPr id="2" name="Content Placeholder 1"/>
          <p:cNvSpPr>
            <a:spLocks noGrp="1"/>
          </p:cNvSpPr>
          <p:nvPr>
            <p:ph idx="1"/>
          </p:nvPr>
        </p:nvSpPr>
        <p:spPr>
          <a:xfrm>
            <a:off x="381004" y="1051560"/>
            <a:ext cx="8617479" cy="5410200"/>
          </a:xfrm>
        </p:spPr>
        <p:txBody>
          <a:bodyPr/>
          <a:lstStyle/>
          <a:p>
            <a:r>
              <a:rPr lang="en-US" sz="1800" dirty="0" smtClean="0"/>
              <a:t>AmpliStor scalable to multiple racks</a:t>
            </a:r>
          </a:p>
          <a:p>
            <a:pPr lvl="1"/>
            <a:r>
              <a:rPr lang="en-US" sz="1400" dirty="0" smtClean="0"/>
              <a:t>Multiple racks can be connected via remaining ports on </a:t>
            </a:r>
            <a:r>
              <a:rPr lang="en-US" sz="1400" dirty="0" err="1" smtClean="0"/>
              <a:t>ToR</a:t>
            </a:r>
            <a:r>
              <a:rPr lang="en-US" sz="1400" dirty="0" smtClean="0"/>
              <a:t> switches </a:t>
            </a:r>
          </a:p>
          <a:p>
            <a:pPr lvl="1"/>
            <a:r>
              <a:rPr lang="en-US" sz="1400" dirty="0" smtClean="0"/>
              <a:t>Cross-rack throughput will be limited to 2 x 10GbE ports max</a:t>
            </a:r>
          </a:p>
          <a:p>
            <a:r>
              <a:rPr lang="en-US" sz="1800" dirty="0"/>
              <a:t>A</a:t>
            </a:r>
            <a:r>
              <a:rPr lang="en-US" sz="1800" dirty="0" smtClean="0"/>
              <a:t>ggregation switches </a:t>
            </a:r>
          </a:p>
          <a:p>
            <a:pPr lvl="1"/>
            <a:r>
              <a:rPr lang="en-US" sz="1400" dirty="0" smtClean="0"/>
              <a:t>Arista </a:t>
            </a:r>
            <a:r>
              <a:rPr lang="en-US" sz="1400" dirty="0"/>
              <a:t>7050S-</a:t>
            </a:r>
            <a:r>
              <a:rPr lang="en-US" sz="1400" dirty="0" smtClean="0"/>
              <a:t>52 or Dell Force10 S4810 (10GbE switches)</a:t>
            </a:r>
          </a:p>
          <a:p>
            <a:pPr lvl="1"/>
            <a:r>
              <a:rPr lang="en-US" sz="1400" dirty="0" smtClean="0"/>
              <a:t>Required for systems &gt; 3 racks with high-throughput requirements</a:t>
            </a:r>
          </a:p>
          <a:p>
            <a:pPr lvl="1"/>
            <a:r>
              <a:rPr lang="en-US" sz="1400" dirty="0" smtClean="0"/>
              <a:t>Controller 10GbE uplinks </a:t>
            </a:r>
            <a:r>
              <a:rPr lang="en-US" sz="1400" dirty="0"/>
              <a:t>c</a:t>
            </a:r>
            <a:r>
              <a:rPr lang="en-US" sz="1400" dirty="0" smtClean="0"/>
              <a:t>onnected to switches in a redundant star configuration</a:t>
            </a:r>
          </a:p>
          <a:p>
            <a:pPr lvl="1"/>
            <a:endParaRPr lang="en-US" sz="1400" dirty="0" smtClean="0"/>
          </a:p>
          <a:p>
            <a:pPr lvl="1"/>
            <a:endParaRPr lang="en-US" sz="1400" dirty="0" smtClean="0"/>
          </a:p>
          <a:p>
            <a:pPr lvl="1"/>
            <a:endParaRPr lang="en-US" sz="1400" dirty="0"/>
          </a:p>
        </p:txBody>
      </p:sp>
      <p:sp>
        <p:nvSpPr>
          <p:cNvPr id="4" name="Slide Number Placeholder 3"/>
          <p:cNvSpPr>
            <a:spLocks noGrp="1"/>
          </p:cNvSpPr>
          <p:nvPr>
            <p:ph type="sldNum" sz="quarter" idx="10"/>
          </p:nvPr>
        </p:nvSpPr>
        <p:spPr/>
        <p:txBody>
          <a:bodyPr/>
          <a:lstStyle/>
          <a:p>
            <a:pPr>
              <a:defRPr/>
            </a:pPr>
            <a:fld id="{46DA649B-A69E-9145-B099-43F07D52B1EC}" type="slidenum">
              <a:rPr lang="en-US" smtClean="0"/>
              <a:pPr>
                <a:defRPr/>
              </a:pPr>
              <a:t>106</a:t>
            </a:fld>
            <a:endParaRPr lang="en-US"/>
          </a:p>
        </p:txBody>
      </p:sp>
      <p:pic>
        <p:nvPicPr>
          <p:cNvPr id="7" name="Picture 6"/>
          <p:cNvPicPr>
            <a:picLocks noChangeAspect="1"/>
          </p:cNvPicPr>
          <p:nvPr/>
        </p:nvPicPr>
        <p:blipFill>
          <a:blip r:embed="rId2"/>
          <a:stretch>
            <a:fillRect/>
          </a:stretch>
        </p:blipFill>
        <p:spPr>
          <a:xfrm>
            <a:off x="1176088" y="2971800"/>
            <a:ext cx="6588709" cy="3566160"/>
          </a:xfrm>
          <a:prstGeom prst="rect">
            <a:avLst/>
          </a:prstGeom>
        </p:spPr>
      </p:pic>
      <p:sp>
        <p:nvSpPr>
          <p:cNvPr id="8" name="TextBox 7"/>
          <p:cNvSpPr txBox="1"/>
          <p:nvPr/>
        </p:nvSpPr>
        <p:spPr>
          <a:xfrm>
            <a:off x="3651314" y="6537960"/>
            <a:ext cx="1675709" cy="215444"/>
          </a:xfrm>
          <a:prstGeom prst="rect">
            <a:avLst/>
          </a:prstGeom>
          <a:noFill/>
        </p:spPr>
        <p:txBody>
          <a:bodyPr wrap="none" rtlCol="0">
            <a:spAutoFit/>
          </a:bodyPr>
          <a:lstStyle/>
          <a:p>
            <a:r>
              <a:rPr lang="en-US" sz="800" dirty="0" smtClean="0">
                <a:solidFill>
                  <a:schemeClr val="tx1"/>
                </a:solidFill>
                <a:latin typeface="+mn-lt"/>
              </a:rPr>
              <a:t>Copyright © - Amplidata 2011-2012</a:t>
            </a:r>
          </a:p>
        </p:txBody>
      </p:sp>
    </p:spTree>
    <p:extLst>
      <p:ext uri="{BB962C8B-B14F-4D97-AF65-F5344CB8AC3E}">
        <p14:creationId xmlns:p14="http://schemas.microsoft.com/office/powerpoint/2010/main" val="36825985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Email alerts</a:t>
            </a:r>
            <a:endParaRPr lang="en-US" dirty="0"/>
          </a:p>
        </p:txBody>
      </p:sp>
      <p:sp>
        <p:nvSpPr>
          <p:cNvPr id="4" name="Title 3"/>
          <p:cNvSpPr>
            <a:spLocks noGrp="1"/>
          </p:cNvSpPr>
          <p:nvPr>
            <p:ph type="title"/>
          </p:nvPr>
        </p:nvSpPr>
        <p:spPr/>
        <p:txBody>
          <a:bodyPr/>
          <a:lstStyle/>
          <a:p>
            <a:r>
              <a:rPr lang="en-US" dirty="0" smtClean="0"/>
              <a:t>Phone home</a:t>
            </a:r>
            <a:endParaRPr lang="en-US" dirty="0"/>
          </a:p>
        </p:txBody>
      </p:sp>
    </p:spTree>
    <p:extLst>
      <p:ext uri="{BB962C8B-B14F-4D97-AF65-F5344CB8AC3E}">
        <p14:creationId xmlns:p14="http://schemas.microsoft.com/office/powerpoint/2010/main" val="254223473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Phone Home</a:t>
            </a:r>
            <a:endParaRPr lang="en-US" dirty="0"/>
          </a:p>
        </p:txBody>
      </p:sp>
      <p:sp>
        <p:nvSpPr>
          <p:cNvPr id="8" name="Content Placeholder 7"/>
          <p:cNvSpPr>
            <a:spLocks noGrp="1"/>
          </p:cNvSpPr>
          <p:nvPr>
            <p:ph idx="1"/>
          </p:nvPr>
        </p:nvSpPr>
        <p:spPr>
          <a:xfrm>
            <a:off x="301624" y="1143000"/>
            <a:ext cx="8461375" cy="5029200"/>
          </a:xfrm>
        </p:spPr>
        <p:txBody>
          <a:bodyPr/>
          <a:lstStyle/>
          <a:p>
            <a:r>
              <a:rPr lang="en-US" sz="1400" dirty="0" smtClean="0"/>
              <a:t>Summary</a:t>
            </a:r>
          </a:p>
          <a:p>
            <a:pPr lvl="1"/>
            <a:r>
              <a:rPr lang="en-US" sz="1200" dirty="0" smtClean="0"/>
              <a:t>Sends a summary of recorded events since the last phone home event including</a:t>
            </a:r>
          </a:p>
          <a:p>
            <a:pPr lvl="1"/>
            <a:r>
              <a:rPr lang="en-US" sz="1200" dirty="0" smtClean="0"/>
              <a:t>Application raising the event</a:t>
            </a:r>
          </a:p>
          <a:p>
            <a:pPr lvl="1"/>
            <a:r>
              <a:rPr lang="en-US" sz="1200" dirty="0" smtClean="0"/>
              <a:t>The source of the event</a:t>
            </a:r>
          </a:p>
          <a:p>
            <a:pPr lvl="1"/>
            <a:r>
              <a:rPr lang="en-US" sz="1200" dirty="0" smtClean="0"/>
              <a:t>The number of occurrences including the time of the first and last recorded</a:t>
            </a:r>
          </a:p>
          <a:p>
            <a:pPr lvl="1"/>
            <a:r>
              <a:rPr lang="en-US" sz="1200" dirty="0" smtClean="0"/>
              <a:t>A message describing the event</a:t>
            </a:r>
          </a:p>
          <a:p>
            <a:endParaRPr lang="en-US" sz="1400" dirty="0"/>
          </a:p>
          <a:p>
            <a:r>
              <a:rPr lang="en-US" sz="1400" dirty="0" smtClean="0"/>
              <a:t>Example messages</a:t>
            </a:r>
            <a:endParaRPr lang="en-US" sz="1400" dirty="0"/>
          </a:p>
          <a:p>
            <a:pPr lvl="1"/>
            <a:r>
              <a:rPr lang="en-US" sz="1200" dirty="0"/>
              <a:t>Backup of application &lt;</a:t>
            </a:r>
            <a:r>
              <a:rPr lang="en-US" sz="1200" dirty="0" err="1"/>
              <a:t>applicationname</a:t>
            </a:r>
            <a:r>
              <a:rPr lang="en-US" sz="1200" dirty="0"/>
              <a:t>&gt; failed</a:t>
            </a:r>
          </a:p>
          <a:p>
            <a:pPr lvl="1"/>
            <a:r>
              <a:rPr lang="en-US" sz="1200" dirty="0"/>
              <a:t>Collapsing of </a:t>
            </a:r>
            <a:r>
              <a:rPr lang="en-US" sz="1200" dirty="0" err="1"/>
              <a:t>arakoon</a:t>
            </a:r>
            <a:r>
              <a:rPr lang="en-US" sz="1200" dirty="0"/>
              <a:t> transaction logs failed for the following applications &lt;</a:t>
            </a:r>
            <a:r>
              <a:rPr lang="en-US" sz="1200" dirty="0" err="1"/>
              <a:t>applicationguids</a:t>
            </a:r>
            <a:r>
              <a:rPr lang="en-US" sz="1200" dirty="0"/>
              <a:t>&gt;</a:t>
            </a:r>
          </a:p>
          <a:p>
            <a:pPr lvl="1"/>
            <a:r>
              <a:rPr lang="en-US" sz="1200" dirty="0"/>
              <a:t>The number of keys in the &lt;</a:t>
            </a:r>
            <a:r>
              <a:rPr lang="en-US" sz="1200" dirty="0" err="1"/>
              <a:t>metadatastorename</a:t>
            </a:r>
            <a:r>
              <a:rPr lang="en-US" sz="1200" dirty="0"/>
              <a:t>&gt; </a:t>
            </a:r>
            <a:r>
              <a:rPr lang="en-US" sz="1200" dirty="0" err="1"/>
              <a:t>MetaData</a:t>
            </a:r>
            <a:r>
              <a:rPr lang="en-US" sz="1200" dirty="0"/>
              <a:t> Store exceeds x %</a:t>
            </a:r>
          </a:p>
          <a:p>
            <a:pPr lvl="1"/>
            <a:r>
              <a:rPr lang="en-US" sz="1200" dirty="0"/>
              <a:t>DSS </a:t>
            </a:r>
            <a:r>
              <a:rPr lang="en-US" sz="1200" dirty="0" err="1"/>
              <a:t>blockstore</a:t>
            </a:r>
            <a:r>
              <a:rPr lang="en-US" sz="1200" dirty="0"/>
              <a:t> using </a:t>
            </a:r>
            <a:r>
              <a:rPr lang="en-US" sz="1200" dirty="0" err="1"/>
              <a:t>mountpoint</a:t>
            </a:r>
            <a:r>
              <a:rPr lang="en-US" sz="1200" dirty="0"/>
              <a:t> &lt;</a:t>
            </a:r>
            <a:r>
              <a:rPr lang="en-US" sz="1200" dirty="0" err="1"/>
              <a:t>mountpoint</a:t>
            </a:r>
            <a:r>
              <a:rPr lang="en-US" sz="1200" dirty="0"/>
              <a:t>&gt; reached maximum capacity</a:t>
            </a:r>
          </a:p>
          <a:p>
            <a:pPr lvl="1"/>
            <a:r>
              <a:rPr lang="en-US" sz="1200" dirty="0"/>
              <a:t>DSS </a:t>
            </a:r>
            <a:r>
              <a:rPr lang="en-US" sz="1200" dirty="0" err="1"/>
              <a:t>storagepool</a:t>
            </a:r>
            <a:r>
              <a:rPr lang="en-US" sz="1200" dirty="0"/>
              <a:t> is exceeding 70% of used space</a:t>
            </a:r>
          </a:p>
          <a:p>
            <a:pPr lvl="1"/>
            <a:r>
              <a:rPr lang="en-US" sz="1200" dirty="0"/>
              <a:t>DSS </a:t>
            </a:r>
            <a:r>
              <a:rPr lang="en-US" sz="1200" dirty="0" err="1"/>
              <a:t>storagepool</a:t>
            </a:r>
            <a:r>
              <a:rPr lang="en-US" sz="1200" dirty="0"/>
              <a:t> is exceeding 80% of used space</a:t>
            </a:r>
          </a:p>
          <a:p>
            <a:pPr lvl="1"/>
            <a:r>
              <a:rPr lang="en-US" sz="1200" dirty="0"/>
              <a:t>DSS </a:t>
            </a:r>
            <a:r>
              <a:rPr lang="en-US" sz="1200" dirty="0" err="1"/>
              <a:t>storagepool</a:t>
            </a:r>
            <a:r>
              <a:rPr lang="en-US" sz="1200" dirty="0"/>
              <a:t> is exceeding 90% of used space</a:t>
            </a:r>
          </a:p>
          <a:p>
            <a:pPr lvl="1"/>
            <a:r>
              <a:rPr lang="en-US" sz="1200" dirty="0"/>
              <a:t>Machine &lt;</a:t>
            </a:r>
            <a:r>
              <a:rPr lang="en-US" sz="1200" dirty="0" err="1"/>
              <a:t>machinename</a:t>
            </a:r>
            <a:r>
              <a:rPr lang="en-US" sz="1200" dirty="0"/>
              <a:t>&gt; is HALTED</a:t>
            </a:r>
          </a:p>
          <a:p>
            <a:pPr lvl="1"/>
            <a:r>
              <a:rPr lang="en-US" sz="1200" dirty="0" err="1"/>
              <a:t>Nic</a:t>
            </a:r>
            <a:r>
              <a:rPr lang="en-US" sz="1200" dirty="0"/>
              <a:t> &lt;</a:t>
            </a:r>
            <a:r>
              <a:rPr lang="en-US" sz="1200" dirty="0" err="1"/>
              <a:t>nicguid</a:t>
            </a:r>
            <a:r>
              <a:rPr lang="en-US" sz="1200" dirty="0"/>
              <a:t>&gt; in half duplex mode</a:t>
            </a:r>
          </a:p>
          <a:p>
            <a:pPr lvl="1"/>
            <a:r>
              <a:rPr lang="en-US" sz="1200" dirty="0"/>
              <a:t>&lt;</a:t>
            </a:r>
            <a:r>
              <a:rPr lang="en-US" sz="1200" dirty="0" err="1"/>
              <a:t>mountpoint</a:t>
            </a:r>
            <a:r>
              <a:rPr lang="en-US" sz="1200" dirty="0"/>
              <a:t>&gt; is more than &lt;80-85-90&gt;% full [machine '&lt;</a:t>
            </a:r>
            <a:r>
              <a:rPr lang="en-US" sz="1200" dirty="0" err="1"/>
              <a:t>machinename</a:t>
            </a:r>
            <a:r>
              <a:rPr lang="en-US" sz="1200" dirty="0" smtClean="0"/>
              <a:t>&gt;']</a:t>
            </a:r>
          </a:p>
          <a:p>
            <a:pPr lvl="1"/>
            <a:r>
              <a:rPr lang="en-US" sz="1200" dirty="0"/>
              <a:t>Swap usage is over 5% [machine '&lt;</a:t>
            </a:r>
            <a:r>
              <a:rPr lang="en-US" sz="1200" dirty="0" err="1"/>
              <a:t>machinename</a:t>
            </a:r>
            <a:r>
              <a:rPr lang="en-US" sz="1200" dirty="0"/>
              <a:t>&gt;']</a:t>
            </a:r>
          </a:p>
          <a:p>
            <a:pPr lvl="1"/>
            <a:r>
              <a:rPr lang="en-US" sz="1200" dirty="0"/>
              <a:t>"CPU usage is over the 90% for last 10min [machine '&lt;</a:t>
            </a:r>
            <a:r>
              <a:rPr lang="en-US" sz="1200" dirty="0" err="1"/>
              <a:t>machinename</a:t>
            </a:r>
            <a:r>
              <a:rPr lang="en-US" sz="1200" dirty="0"/>
              <a:t>&gt;'] CPU usage is over the &lt;80-90--95% for last 1h [machine '&lt;</a:t>
            </a:r>
            <a:r>
              <a:rPr lang="en-US" sz="1200" dirty="0" err="1"/>
              <a:t>machinenename</a:t>
            </a:r>
            <a:r>
              <a:rPr lang="en-US" sz="1200" dirty="0"/>
              <a:t>&gt;']"</a:t>
            </a:r>
          </a:p>
          <a:p>
            <a:endParaRPr lang="en-US" sz="1400" dirty="0"/>
          </a:p>
        </p:txBody>
      </p:sp>
    </p:spTree>
    <p:extLst>
      <p:ext uri="{BB962C8B-B14F-4D97-AF65-F5344CB8AC3E}">
        <p14:creationId xmlns:p14="http://schemas.microsoft.com/office/powerpoint/2010/main" val="1633947730"/>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Home</a:t>
            </a:r>
          </a:p>
        </p:txBody>
      </p:sp>
      <p:sp>
        <p:nvSpPr>
          <p:cNvPr id="3" name="Content Placeholder 2"/>
          <p:cNvSpPr>
            <a:spLocks noGrp="1"/>
          </p:cNvSpPr>
          <p:nvPr>
            <p:ph idx="1"/>
          </p:nvPr>
        </p:nvSpPr>
        <p:spPr>
          <a:xfrm>
            <a:off x="301624" y="1143000"/>
            <a:ext cx="8461375" cy="5029200"/>
          </a:xfrm>
        </p:spPr>
        <p:txBody>
          <a:bodyPr/>
          <a:lstStyle/>
          <a:p>
            <a:r>
              <a:rPr lang="en-US" sz="1400" dirty="0" smtClean="0"/>
              <a:t>Example messages continued</a:t>
            </a:r>
          </a:p>
          <a:p>
            <a:pPr lvl="1"/>
            <a:r>
              <a:rPr lang="en-US" sz="1200" dirty="0" smtClean="0"/>
              <a:t>Memory </a:t>
            </a:r>
            <a:r>
              <a:rPr lang="en-US" sz="1200" dirty="0"/>
              <a:t>usage is over 90%</a:t>
            </a:r>
          </a:p>
          <a:p>
            <a:pPr lvl="1"/>
            <a:r>
              <a:rPr lang="en-US" sz="1200" dirty="0"/>
              <a:t>Interface &lt;</a:t>
            </a:r>
            <a:r>
              <a:rPr lang="en-US" sz="1200" dirty="0" err="1"/>
              <a:t>interfacename</a:t>
            </a:r>
            <a:r>
              <a:rPr lang="en-US" sz="1200" dirty="0"/>
              <a:t>&gt; with MAC address &lt;</a:t>
            </a:r>
            <a:r>
              <a:rPr lang="en-US" sz="1200" dirty="0" err="1"/>
              <a:t>macaddress</a:t>
            </a:r>
            <a:r>
              <a:rPr lang="en-US" sz="1200" dirty="0"/>
              <a:t>&gt; has network errors [machine '&lt;</a:t>
            </a:r>
            <a:r>
              <a:rPr lang="en-US" sz="1200" dirty="0" err="1"/>
              <a:t>machinename</a:t>
            </a:r>
            <a:r>
              <a:rPr lang="en-US" sz="1200" dirty="0"/>
              <a:t>&gt;']</a:t>
            </a:r>
          </a:p>
          <a:p>
            <a:pPr lvl="1"/>
            <a:r>
              <a:rPr lang="en-US" sz="1200" dirty="0"/>
              <a:t>Interface with MAC address &lt;</a:t>
            </a:r>
            <a:r>
              <a:rPr lang="en-US" sz="1200" dirty="0" err="1"/>
              <a:t>macaddress</a:t>
            </a:r>
            <a:r>
              <a:rPr lang="en-US" sz="1200" dirty="0"/>
              <a:t>&gt; is overloaded for &lt;85-90-95&gt;% [machine '&lt;</a:t>
            </a:r>
            <a:r>
              <a:rPr lang="en-US" sz="1200" dirty="0" err="1"/>
              <a:t>machinename</a:t>
            </a:r>
            <a:r>
              <a:rPr lang="en-US" sz="1200" dirty="0"/>
              <a:t>&gt;']</a:t>
            </a:r>
          </a:p>
          <a:p>
            <a:pPr lvl="1"/>
            <a:r>
              <a:rPr lang="en-US" sz="1200" dirty="0"/>
              <a:t>CPU temperature is way too high (above &lt;50-60&gt; degree)</a:t>
            </a:r>
          </a:p>
          <a:p>
            <a:pPr lvl="1"/>
            <a:r>
              <a:rPr lang="en-US" sz="1200" dirty="0"/>
              <a:t>Case temperature is too high (above &lt;40-50&gt; degree)</a:t>
            </a:r>
          </a:p>
          <a:p>
            <a:pPr lvl="1"/>
            <a:r>
              <a:rPr lang="en-US" sz="1200" dirty="0"/>
              <a:t>CPU fan not spinning</a:t>
            </a:r>
          </a:p>
          <a:p>
            <a:pPr lvl="1"/>
            <a:r>
              <a:rPr lang="en-US" sz="1200" dirty="0"/>
              <a:t>Disk '&lt;</a:t>
            </a:r>
            <a:r>
              <a:rPr lang="en-US" sz="1200" dirty="0" err="1"/>
              <a:t>diskname</a:t>
            </a:r>
            <a:r>
              <a:rPr lang="en-US" sz="1200" dirty="0"/>
              <a:t>&gt;' ['&lt;</a:t>
            </a:r>
            <a:r>
              <a:rPr lang="en-US" sz="1200" dirty="0" err="1"/>
              <a:t>machinename</a:t>
            </a:r>
            <a:r>
              <a:rPr lang="en-US" sz="1200" dirty="0"/>
              <a:t>&gt;'] has SMART failures Overall Status 'UNKNOWN'</a:t>
            </a:r>
          </a:p>
          <a:p>
            <a:pPr lvl="1"/>
            <a:r>
              <a:rPr lang="en-US" sz="1200" dirty="0"/>
              <a:t>Partition '&lt;</a:t>
            </a:r>
            <a:r>
              <a:rPr lang="en-US" sz="1200" dirty="0" err="1"/>
              <a:t>partitionname</a:t>
            </a:r>
            <a:r>
              <a:rPr lang="en-US" sz="1200" dirty="0"/>
              <a:t>&gt;' failed on machine '&lt;</a:t>
            </a:r>
            <a:r>
              <a:rPr lang="en-US" sz="1200" dirty="0" err="1"/>
              <a:t>machinename</a:t>
            </a:r>
            <a:r>
              <a:rPr lang="en-US" sz="1200" dirty="0"/>
              <a:t>&gt;'</a:t>
            </a:r>
          </a:p>
          <a:p>
            <a:pPr lvl="1"/>
            <a:r>
              <a:rPr lang="en-US" sz="1200" dirty="0"/>
              <a:t>Software RAID array &lt;</a:t>
            </a:r>
            <a:r>
              <a:rPr lang="en-US" sz="1200" dirty="0" err="1"/>
              <a:t>arrayname</a:t>
            </a:r>
            <a:r>
              <a:rPr lang="en-US" sz="1200" dirty="0"/>
              <a:t>&gt; has status &lt;recovering-degraded&gt; on machine &lt;</a:t>
            </a:r>
            <a:r>
              <a:rPr lang="en-US" sz="1200" dirty="0" err="1"/>
              <a:t>machinename</a:t>
            </a:r>
            <a:r>
              <a:rPr lang="en-US" sz="1200" dirty="0"/>
              <a:t>&gt;</a:t>
            </a:r>
          </a:p>
          <a:p>
            <a:pPr lvl="1"/>
            <a:r>
              <a:rPr lang="en-US" sz="1200" dirty="0"/>
              <a:t>Kernel </a:t>
            </a:r>
            <a:r>
              <a:rPr lang="en-US" sz="1200" dirty="0" err="1"/>
              <a:t>dmesg</a:t>
            </a:r>
            <a:r>
              <a:rPr lang="en-US" sz="1200" dirty="0"/>
              <a:t> errors detected on machine '&lt;</a:t>
            </a:r>
            <a:r>
              <a:rPr lang="en-US" sz="1200" dirty="0" err="1"/>
              <a:t>machinename</a:t>
            </a:r>
            <a:r>
              <a:rPr lang="en-US" sz="1200" dirty="0"/>
              <a:t>&gt;'</a:t>
            </a:r>
          </a:p>
          <a:p>
            <a:pPr lvl="1"/>
            <a:r>
              <a:rPr lang="en-US" sz="1200" dirty="0"/>
              <a:t>Read-only partition '&lt;</a:t>
            </a:r>
            <a:r>
              <a:rPr lang="en-US" sz="1200" dirty="0" err="1"/>
              <a:t>partitionname</a:t>
            </a:r>
            <a:r>
              <a:rPr lang="en-US" sz="1200" dirty="0"/>
              <a:t>&gt;' [machine '&lt;</a:t>
            </a:r>
            <a:r>
              <a:rPr lang="en-US" sz="1200" dirty="0" err="1" smtClean="0"/>
              <a:t>machinename</a:t>
            </a:r>
            <a:r>
              <a:rPr lang="en-US" sz="1200" dirty="0"/>
              <a:t>&gt;'] detected [</a:t>
            </a:r>
            <a:r>
              <a:rPr lang="en-US" sz="1200" dirty="0" err="1"/>
              <a:t>mountpoint</a:t>
            </a:r>
            <a:r>
              <a:rPr lang="en-US" sz="1200" dirty="0"/>
              <a:t> '&lt;</a:t>
            </a:r>
            <a:r>
              <a:rPr lang="en-US" sz="1200" dirty="0" err="1"/>
              <a:t>mountpoint</a:t>
            </a:r>
            <a:r>
              <a:rPr lang="en-US" sz="1200" dirty="0"/>
              <a:t>&gt;']</a:t>
            </a:r>
          </a:p>
          <a:p>
            <a:pPr lvl="1"/>
            <a:r>
              <a:rPr lang="en-US" sz="1200" dirty="0"/>
              <a:t>Unable to start application &lt;</a:t>
            </a:r>
            <a:r>
              <a:rPr lang="en-US" sz="1200" dirty="0" err="1"/>
              <a:t>applicationname</a:t>
            </a:r>
            <a:r>
              <a:rPr lang="en-US" sz="1200" dirty="0"/>
              <a:t>&gt;. Error: &lt;exception&gt;</a:t>
            </a:r>
          </a:p>
          <a:p>
            <a:pPr lvl="1"/>
            <a:r>
              <a:rPr lang="en-US" sz="1200" dirty="0"/>
              <a:t>Interface &lt;</a:t>
            </a:r>
            <a:r>
              <a:rPr lang="en-US" sz="1200" dirty="0" err="1"/>
              <a:t>interfacename</a:t>
            </a:r>
            <a:r>
              <a:rPr lang="en-US" sz="1200" dirty="0"/>
              <a:t>&gt; with MAC address &lt;</a:t>
            </a:r>
            <a:r>
              <a:rPr lang="en-US" sz="1200" dirty="0" err="1"/>
              <a:t>macaddress</a:t>
            </a:r>
            <a:r>
              <a:rPr lang="en-US" sz="1200" dirty="0"/>
              <a:t>&gt; is down [machine '&lt;</a:t>
            </a:r>
            <a:r>
              <a:rPr lang="en-US" sz="1200" dirty="0" err="1"/>
              <a:t>machinename</a:t>
            </a:r>
            <a:r>
              <a:rPr lang="en-US" sz="1200" dirty="0"/>
              <a:t>&gt;']</a:t>
            </a:r>
          </a:p>
          <a:p>
            <a:pPr lvl="1"/>
            <a:r>
              <a:rPr lang="en-US" sz="1200" dirty="0"/>
              <a:t>Load average over the last 15 minutes is high (&lt;load&gt;) [machine '&lt;</a:t>
            </a:r>
            <a:r>
              <a:rPr lang="en-US" sz="1200" dirty="0" err="1"/>
              <a:t>machinename</a:t>
            </a:r>
            <a:r>
              <a:rPr lang="en-US" sz="1200" dirty="0"/>
              <a:t>&gt;']</a:t>
            </a:r>
          </a:p>
          <a:p>
            <a:pPr lvl="1"/>
            <a:r>
              <a:rPr lang="en-US" sz="1200" dirty="0"/>
              <a:t>The SMART control on disk '&lt;</a:t>
            </a:r>
            <a:r>
              <a:rPr lang="en-US" sz="1200" dirty="0" err="1"/>
              <a:t>diskname</a:t>
            </a:r>
            <a:r>
              <a:rPr lang="en-US" sz="1200" dirty="0"/>
              <a:t>&gt;' ['&lt;</a:t>
            </a:r>
            <a:r>
              <a:rPr lang="en-US" sz="1200" dirty="0" err="1"/>
              <a:t>machinename</a:t>
            </a:r>
            <a:r>
              <a:rPr lang="en-US" sz="1200" dirty="0"/>
              <a:t>&gt;'] is disabled [Overall status: 'DIABLED']</a:t>
            </a:r>
          </a:p>
          <a:p>
            <a:pPr lvl="1"/>
            <a:r>
              <a:rPr lang="en-US" sz="1200" dirty="0"/>
              <a:t>Machine '&lt;</a:t>
            </a:r>
            <a:r>
              <a:rPr lang="en-US" sz="1200" dirty="0" err="1"/>
              <a:t>machinename</a:t>
            </a:r>
            <a:r>
              <a:rPr lang="en-US" sz="1200" dirty="0"/>
              <a:t>&gt;' was rebooted</a:t>
            </a:r>
          </a:p>
          <a:p>
            <a:endParaRPr lang="en-US" sz="1400" dirty="0"/>
          </a:p>
        </p:txBody>
      </p:sp>
    </p:spTree>
    <p:extLst>
      <p:ext uri="{BB962C8B-B14F-4D97-AF65-F5344CB8AC3E}">
        <p14:creationId xmlns:p14="http://schemas.microsoft.com/office/powerpoint/2010/main" val="739369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r>
              <a:rPr lang="en-US" dirty="0" smtClean="0"/>
              <a:t>Dynamic Spreading</a:t>
            </a:r>
          </a:p>
        </p:txBody>
      </p:sp>
      <p:cxnSp>
        <p:nvCxnSpPr>
          <p:cNvPr id="27652" name="Straight Connector 59"/>
          <p:cNvCxnSpPr>
            <a:cxnSpLocks noChangeShapeType="1"/>
            <a:stCxn id="76" idx="3"/>
          </p:cNvCxnSpPr>
          <p:nvPr/>
        </p:nvCxnSpPr>
        <p:spPr bwMode="auto">
          <a:xfrm>
            <a:off x="3124200" y="3453766"/>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53" name="Group 62"/>
          <p:cNvGrpSpPr>
            <a:grpSpLocks/>
          </p:cNvGrpSpPr>
          <p:nvPr/>
        </p:nvGrpSpPr>
        <p:grpSpPr bwMode="auto">
          <a:xfrm>
            <a:off x="1371600" y="3225185"/>
            <a:ext cx="838200" cy="703421"/>
            <a:chOff x="6019800" y="4377909"/>
            <a:chExt cx="838200" cy="586333"/>
          </a:xfrm>
        </p:grpSpPr>
        <p:sp>
          <p:nvSpPr>
            <p:cNvPr id="64" name="Rectangle 63"/>
            <p:cNvSpPr/>
            <p:nvPr/>
          </p:nvSpPr>
          <p:spPr bwMode="auto">
            <a:xfrm>
              <a:off x="60198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65"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66"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972" name="Straight Connector 66"/>
            <p:cNvCxnSpPr>
              <a:cxnSpLocks noChangeShapeType="1"/>
              <a:stCxn id="65" idx="3"/>
              <a:endCxn id="66"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p:cNvSpPr txBox="1"/>
            <p:nvPr/>
          </p:nvSpPr>
          <p:spPr>
            <a:xfrm>
              <a:off x="60198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54" name="Group 68"/>
          <p:cNvGrpSpPr>
            <a:grpSpLocks/>
          </p:cNvGrpSpPr>
          <p:nvPr/>
        </p:nvGrpSpPr>
        <p:grpSpPr bwMode="auto">
          <a:xfrm>
            <a:off x="457200" y="3225184"/>
            <a:ext cx="838200" cy="703421"/>
            <a:chOff x="5105400" y="4377910"/>
            <a:chExt cx="838200" cy="586332"/>
          </a:xfrm>
        </p:grpSpPr>
        <p:sp>
          <p:nvSpPr>
            <p:cNvPr id="70" name="Rectangle 69"/>
            <p:cNvSpPr/>
            <p:nvPr/>
          </p:nvSpPr>
          <p:spPr bwMode="auto">
            <a:xfrm>
              <a:off x="5105400" y="4377910"/>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71" name="Rectangle 9"/>
            <p:cNvSpPr>
              <a:spLocks noChangeArrowheads="1"/>
            </p:cNvSpPr>
            <p:nvPr/>
          </p:nvSpPr>
          <p:spPr bwMode="auto">
            <a:xfrm>
              <a:off x="51816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72" name="Rectangle 9"/>
            <p:cNvSpPr>
              <a:spLocks noChangeArrowheads="1"/>
            </p:cNvSpPr>
            <p:nvPr/>
          </p:nvSpPr>
          <p:spPr bwMode="auto">
            <a:xfrm>
              <a:off x="56388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967" name="Straight Connector 72"/>
            <p:cNvCxnSpPr>
              <a:cxnSpLocks noChangeShapeType="1"/>
              <a:stCxn id="71" idx="3"/>
              <a:endCxn id="72"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73"/>
            <p:cNvSpPr txBox="1"/>
            <p:nvPr/>
          </p:nvSpPr>
          <p:spPr>
            <a:xfrm>
              <a:off x="51054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55" name="Group 74"/>
          <p:cNvGrpSpPr>
            <a:grpSpLocks/>
          </p:cNvGrpSpPr>
          <p:nvPr/>
        </p:nvGrpSpPr>
        <p:grpSpPr bwMode="auto">
          <a:xfrm>
            <a:off x="2286000" y="3225185"/>
            <a:ext cx="838200" cy="703421"/>
            <a:chOff x="6934200" y="4377909"/>
            <a:chExt cx="838200" cy="586333"/>
          </a:xfrm>
        </p:grpSpPr>
        <p:sp>
          <p:nvSpPr>
            <p:cNvPr id="76" name="Rectangle 75"/>
            <p:cNvSpPr/>
            <p:nvPr/>
          </p:nvSpPr>
          <p:spPr bwMode="auto">
            <a:xfrm>
              <a:off x="69342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77"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78"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962" name="Straight Connector 78"/>
            <p:cNvCxnSpPr>
              <a:cxnSpLocks noChangeShapeType="1"/>
              <a:stCxn id="77" idx="3"/>
              <a:endCxn id="78"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79"/>
            <p:cNvSpPr txBox="1"/>
            <p:nvPr/>
          </p:nvSpPr>
          <p:spPr>
            <a:xfrm>
              <a:off x="69342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56" name="Group 80"/>
          <p:cNvGrpSpPr>
            <a:grpSpLocks/>
          </p:cNvGrpSpPr>
          <p:nvPr/>
        </p:nvGrpSpPr>
        <p:grpSpPr bwMode="auto">
          <a:xfrm>
            <a:off x="3352800" y="3204222"/>
            <a:ext cx="838200" cy="703422"/>
            <a:chOff x="8001000" y="4377909"/>
            <a:chExt cx="838200" cy="586332"/>
          </a:xfrm>
        </p:grpSpPr>
        <p:sp>
          <p:nvSpPr>
            <p:cNvPr id="83" name="Rectangle 82"/>
            <p:cNvSpPr/>
            <p:nvPr/>
          </p:nvSpPr>
          <p:spPr bwMode="auto">
            <a:xfrm>
              <a:off x="80010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84"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85"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957" name="Straight Connector 85"/>
            <p:cNvCxnSpPr>
              <a:cxnSpLocks noChangeShapeType="1"/>
              <a:stCxn id="84" idx="3"/>
              <a:endCxn id="85"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Box 86"/>
            <p:cNvSpPr txBox="1"/>
            <p:nvPr/>
          </p:nvSpPr>
          <p:spPr>
            <a:xfrm>
              <a:off x="80010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57" name="Straight Connector 87"/>
          <p:cNvCxnSpPr>
            <a:cxnSpLocks noChangeShapeType="1"/>
            <a:stCxn id="104" idx="3"/>
            <a:endCxn id="111" idx="1"/>
          </p:cNvCxnSpPr>
          <p:nvPr/>
        </p:nvCxnSpPr>
        <p:spPr bwMode="auto">
          <a:xfrm>
            <a:off x="3124200" y="4276726"/>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58" name="Group 90"/>
          <p:cNvGrpSpPr>
            <a:grpSpLocks/>
          </p:cNvGrpSpPr>
          <p:nvPr/>
        </p:nvGrpSpPr>
        <p:grpSpPr bwMode="auto">
          <a:xfrm>
            <a:off x="1371600" y="4048145"/>
            <a:ext cx="838200" cy="703421"/>
            <a:chOff x="6019800" y="4377909"/>
            <a:chExt cx="838200" cy="586333"/>
          </a:xfrm>
        </p:grpSpPr>
        <p:sp>
          <p:nvSpPr>
            <p:cNvPr id="92" name="Rectangle 91"/>
            <p:cNvSpPr/>
            <p:nvPr/>
          </p:nvSpPr>
          <p:spPr bwMode="auto">
            <a:xfrm>
              <a:off x="60198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93"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94"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952" name="Straight Connector 94"/>
            <p:cNvCxnSpPr>
              <a:cxnSpLocks noChangeShapeType="1"/>
              <a:stCxn id="93" idx="3"/>
              <a:endCxn id="94"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60198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59" name="Group 96"/>
          <p:cNvGrpSpPr>
            <a:grpSpLocks/>
          </p:cNvGrpSpPr>
          <p:nvPr/>
        </p:nvGrpSpPr>
        <p:grpSpPr bwMode="auto">
          <a:xfrm>
            <a:off x="457200" y="4048144"/>
            <a:ext cx="838200" cy="703421"/>
            <a:chOff x="5105400" y="4377910"/>
            <a:chExt cx="838200" cy="586332"/>
          </a:xfrm>
        </p:grpSpPr>
        <p:sp>
          <p:nvSpPr>
            <p:cNvPr id="98" name="Rectangle 97"/>
            <p:cNvSpPr/>
            <p:nvPr/>
          </p:nvSpPr>
          <p:spPr bwMode="auto">
            <a:xfrm>
              <a:off x="5105400" y="4377910"/>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99" name="Rectangle 9"/>
            <p:cNvSpPr>
              <a:spLocks noChangeArrowheads="1"/>
            </p:cNvSpPr>
            <p:nvPr/>
          </p:nvSpPr>
          <p:spPr bwMode="auto">
            <a:xfrm>
              <a:off x="51816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100" name="Rectangle 9"/>
            <p:cNvSpPr>
              <a:spLocks noChangeArrowheads="1"/>
            </p:cNvSpPr>
            <p:nvPr/>
          </p:nvSpPr>
          <p:spPr bwMode="auto">
            <a:xfrm>
              <a:off x="56388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947" name="Straight Connector 100"/>
            <p:cNvCxnSpPr>
              <a:cxnSpLocks noChangeShapeType="1"/>
              <a:stCxn id="99" idx="3"/>
              <a:endCxn id="100"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p:cNvSpPr txBox="1"/>
            <p:nvPr/>
          </p:nvSpPr>
          <p:spPr>
            <a:xfrm>
              <a:off x="51054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60" name="Group 102"/>
          <p:cNvGrpSpPr>
            <a:grpSpLocks/>
          </p:cNvGrpSpPr>
          <p:nvPr/>
        </p:nvGrpSpPr>
        <p:grpSpPr bwMode="auto">
          <a:xfrm>
            <a:off x="2286000" y="4048145"/>
            <a:ext cx="838200" cy="703421"/>
            <a:chOff x="6934200" y="4377909"/>
            <a:chExt cx="838200" cy="586333"/>
          </a:xfrm>
        </p:grpSpPr>
        <p:sp>
          <p:nvSpPr>
            <p:cNvPr id="104" name="Rectangle 103"/>
            <p:cNvSpPr/>
            <p:nvPr/>
          </p:nvSpPr>
          <p:spPr bwMode="auto">
            <a:xfrm>
              <a:off x="69342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05"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106"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942" name="Straight Connector 106"/>
            <p:cNvCxnSpPr>
              <a:cxnSpLocks noChangeShapeType="1"/>
              <a:stCxn id="105" idx="3"/>
              <a:endCxn id="106"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107"/>
            <p:cNvSpPr txBox="1"/>
            <p:nvPr/>
          </p:nvSpPr>
          <p:spPr>
            <a:xfrm>
              <a:off x="69342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61" name="Group 108"/>
          <p:cNvGrpSpPr>
            <a:grpSpLocks/>
          </p:cNvGrpSpPr>
          <p:nvPr/>
        </p:nvGrpSpPr>
        <p:grpSpPr bwMode="auto">
          <a:xfrm>
            <a:off x="3352800" y="4048145"/>
            <a:ext cx="838200" cy="703421"/>
            <a:chOff x="8001000" y="4377909"/>
            <a:chExt cx="838200" cy="586333"/>
          </a:xfrm>
        </p:grpSpPr>
        <p:sp>
          <p:nvSpPr>
            <p:cNvPr id="111" name="Rectangle 110"/>
            <p:cNvSpPr/>
            <p:nvPr/>
          </p:nvSpPr>
          <p:spPr bwMode="auto">
            <a:xfrm>
              <a:off x="80010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12"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113"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937" name="Straight Connector 113"/>
            <p:cNvCxnSpPr>
              <a:cxnSpLocks noChangeShapeType="1"/>
              <a:stCxn id="112" idx="3"/>
              <a:endCxn id="113"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TextBox 114"/>
            <p:cNvSpPr txBox="1"/>
            <p:nvPr/>
          </p:nvSpPr>
          <p:spPr>
            <a:xfrm>
              <a:off x="80010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62" name="Straight Connector 115"/>
          <p:cNvCxnSpPr>
            <a:cxnSpLocks noChangeShapeType="1"/>
            <a:stCxn id="132" idx="3"/>
            <a:endCxn id="139" idx="1"/>
          </p:cNvCxnSpPr>
          <p:nvPr/>
        </p:nvCxnSpPr>
        <p:spPr bwMode="auto">
          <a:xfrm>
            <a:off x="3124200" y="5099686"/>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63" name="Group 118"/>
          <p:cNvGrpSpPr>
            <a:grpSpLocks/>
          </p:cNvGrpSpPr>
          <p:nvPr/>
        </p:nvGrpSpPr>
        <p:grpSpPr bwMode="auto">
          <a:xfrm>
            <a:off x="1371600" y="4871105"/>
            <a:ext cx="838200" cy="703421"/>
            <a:chOff x="6019800" y="4377909"/>
            <a:chExt cx="838200" cy="586333"/>
          </a:xfrm>
        </p:grpSpPr>
        <p:sp>
          <p:nvSpPr>
            <p:cNvPr id="120" name="Rectangle 119"/>
            <p:cNvSpPr/>
            <p:nvPr/>
          </p:nvSpPr>
          <p:spPr bwMode="auto">
            <a:xfrm>
              <a:off x="60198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21"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122"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932" name="Straight Connector 122"/>
            <p:cNvCxnSpPr>
              <a:cxnSpLocks noChangeShapeType="1"/>
              <a:stCxn id="121" idx="3"/>
              <a:endCxn id="122"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Box 123"/>
            <p:cNvSpPr txBox="1"/>
            <p:nvPr/>
          </p:nvSpPr>
          <p:spPr>
            <a:xfrm>
              <a:off x="60198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64" name="Group 124"/>
          <p:cNvGrpSpPr>
            <a:grpSpLocks/>
          </p:cNvGrpSpPr>
          <p:nvPr/>
        </p:nvGrpSpPr>
        <p:grpSpPr bwMode="auto">
          <a:xfrm>
            <a:off x="457200" y="4871106"/>
            <a:ext cx="838200" cy="703421"/>
            <a:chOff x="5105400" y="4377910"/>
            <a:chExt cx="838200" cy="586332"/>
          </a:xfrm>
        </p:grpSpPr>
        <p:sp>
          <p:nvSpPr>
            <p:cNvPr id="126" name="Rectangle 125"/>
            <p:cNvSpPr/>
            <p:nvPr/>
          </p:nvSpPr>
          <p:spPr bwMode="auto">
            <a:xfrm>
              <a:off x="5105400" y="4377910"/>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27" name="Rectangle 9"/>
            <p:cNvSpPr>
              <a:spLocks noChangeArrowheads="1"/>
            </p:cNvSpPr>
            <p:nvPr/>
          </p:nvSpPr>
          <p:spPr bwMode="auto">
            <a:xfrm>
              <a:off x="51816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128" name="Rectangle 9"/>
            <p:cNvSpPr>
              <a:spLocks noChangeArrowheads="1"/>
            </p:cNvSpPr>
            <p:nvPr/>
          </p:nvSpPr>
          <p:spPr bwMode="auto">
            <a:xfrm>
              <a:off x="56388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927" name="Straight Connector 128"/>
            <p:cNvCxnSpPr>
              <a:cxnSpLocks noChangeShapeType="1"/>
              <a:stCxn id="127" idx="3"/>
              <a:endCxn id="128"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129"/>
            <p:cNvSpPr txBox="1"/>
            <p:nvPr/>
          </p:nvSpPr>
          <p:spPr>
            <a:xfrm>
              <a:off x="51054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65" name="Group 130"/>
          <p:cNvGrpSpPr>
            <a:grpSpLocks/>
          </p:cNvGrpSpPr>
          <p:nvPr/>
        </p:nvGrpSpPr>
        <p:grpSpPr bwMode="auto">
          <a:xfrm>
            <a:off x="2286000" y="4871105"/>
            <a:ext cx="838200" cy="703421"/>
            <a:chOff x="6934200" y="4377909"/>
            <a:chExt cx="838200" cy="586333"/>
          </a:xfrm>
        </p:grpSpPr>
        <p:sp>
          <p:nvSpPr>
            <p:cNvPr id="132" name="Rectangle 131"/>
            <p:cNvSpPr/>
            <p:nvPr/>
          </p:nvSpPr>
          <p:spPr bwMode="auto">
            <a:xfrm>
              <a:off x="69342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33"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134"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922" name="Straight Connector 134"/>
            <p:cNvCxnSpPr>
              <a:cxnSpLocks noChangeShapeType="1"/>
              <a:stCxn id="133" idx="3"/>
              <a:endCxn id="134"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TextBox 135"/>
            <p:cNvSpPr txBox="1"/>
            <p:nvPr/>
          </p:nvSpPr>
          <p:spPr>
            <a:xfrm>
              <a:off x="69342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66" name="Group 136"/>
          <p:cNvGrpSpPr>
            <a:grpSpLocks/>
          </p:cNvGrpSpPr>
          <p:nvPr/>
        </p:nvGrpSpPr>
        <p:grpSpPr bwMode="auto">
          <a:xfrm>
            <a:off x="3352800" y="4871105"/>
            <a:ext cx="838200" cy="703421"/>
            <a:chOff x="8001000" y="4377909"/>
            <a:chExt cx="838200" cy="586333"/>
          </a:xfrm>
        </p:grpSpPr>
        <p:sp>
          <p:nvSpPr>
            <p:cNvPr id="139" name="Rectangle 138"/>
            <p:cNvSpPr/>
            <p:nvPr/>
          </p:nvSpPr>
          <p:spPr bwMode="auto">
            <a:xfrm>
              <a:off x="80010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40"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141"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917" name="Straight Connector 141"/>
            <p:cNvCxnSpPr>
              <a:cxnSpLocks noChangeShapeType="1"/>
              <a:stCxn id="140" idx="3"/>
              <a:endCxn id="141"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 name="TextBox 142"/>
            <p:cNvSpPr txBox="1"/>
            <p:nvPr/>
          </p:nvSpPr>
          <p:spPr>
            <a:xfrm>
              <a:off x="80010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67" name="Straight Connector 143"/>
          <p:cNvCxnSpPr>
            <a:cxnSpLocks noChangeShapeType="1"/>
            <a:stCxn id="160" idx="3"/>
            <a:endCxn id="167" idx="1"/>
          </p:cNvCxnSpPr>
          <p:nvPr/>
        </p:nvCxnSpPr>
        <p:spPr bwMode="auto">
          <a:xfrm>
            <a:off x="3124200" y="5922646"/>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68" name="Group 146"/>
          <p:cNvGrpSpPr>
            <a:grpSpLocks/>
          </p:cNvGrpSpPr>
          <p:nvPr/>
        </p:nvGrpSpPr>
        <p:grpSpPr bwMode="auto">
          <a:xfrm>
            <a:off x="1371600" y="5694065"/>
            <a:ext cx="838200" cy="703421"/>
            <a:chOff x="6019800" y="4377909"/>
            <a:chExt cx="838200" cy="586333"/>
          </a:xfrm>
        </p:grpSpPr>
        <p:sp>
          <p:nvSpPr>
            <p:cNvPr id="148" name="Rectangle 147"/>
            <p:cNvSpPr/>
            <p:nvPr/>
          </p:nvSpPr>
          <p:spPr bwMode="auto">
            <a:xfrm>
              <a:off x="60198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49"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150"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912" name="Straight Connector 150"/>
            <p:cNvCxnSpPr>
              <a:cxnSpLocks noChangeShapeType="1"/>
              <a:stCxn id="149" idx="3"/>
              <a:endCxn id="150"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TextBox 151"/>
            <p:cNvSpPr txBox="1"/>
            <p:nvPr/>
          </p:nvSpPr>
          <p:spPr>
            <a:xfrm>
              <a:off x="60198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69" name="Group 152"/>
          <p:cNvGrpSpPr>
            <a:grpSpLocks/>
          </p:cNvGrpSpPr>
          <p:nvPr/>
        </p:nvGrpSpPr>
        <p:grpSpPr bwMode="auto">
          <a:xfrm>
            <a:off x="457200" y="5694066"/>
            <a:ext cx="838200" cy="703421"/>
            <a:chOff x="5105400" y="4377910"/>
            <a:chExt cx="838200" cy="586332"/>
          </a:xfrm>
        </p:grpSpPr>
        <p:sp>
          <p:nvSpPr>
            <p:cNvPr id="154" name="Rectangle 153"/>
            <p:cNvSpPr/>
            <p:nvPr/>
          </p:nvSpPr>
          <p:spPr bwMode="auto">
            <a:xfrm>
              <a:off x="5105400" y="4377910"/>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55" name="Rectangle 9"/>
            <p:cNvSpPr>
              <a:spLocks noChangeArrowheads="1"/>
            </p:cNvSpPr>
            <p:nvPr/>
          </p:nvSpPr>
          <p:spPr bwMode="auto">
            <a:xfrm>
              <a:off x="51816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156" name="Rectangle 9"/>
            <p:cNvSpPr>
              <a:spLocks noChangeArrowheads="1"/>
            </p:cNvSpPr>
            <p:nvPr/>
          </p:nvSpPr>
          <p:spPr bwMode="auto">
            <a:xfrm>
              <a:off x="5638800" y="4454129"/>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907" name="Straight Connector 156"/>
            <p:cNvCxnSpPr>
              <a:cxnSpLocks noChangeShapeType="1"/>
              <a:stCxn id="155" idx="3"/>
              <a:endCxn id="156"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TextBox 157"/>
            <p:cNvSpPr txBox="1"/>
            <p:nvPr/>
          </p:nvSpPr>
          <p:spPr>
            <a:xfrm>
              <a:off x="51054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70" name="Group 158"/>
          <p:cNvGrpSpPr>
            <a:grpSpLocks/>
          </p:cNvGrpSpPr>
          <p:nvPr/>
        </p:nvGrpSpPr>
        <p:grpSpPr bwMode="auto">
          <a:xfrm>
            <a:off x="2286000" y="5694065"/>
            <a:ext cx="838200" cy="703421"/>
            <a:chOff x="6934200" y="4377909"/>
            <a:chExt cx="838200" cy="586333"/>
          </a:xfrm>
        </p:grpSpPr>
        <p:sp>
          <p:nvSpPr>
            <p:cNvPr id="160" name="Rectangle 159"/>
            <p:cNvSpPr/>
            <p:nvPr/>
          </p:nvSpPr>
          <p:spPr bwMode="auto">
            <a:xfrm>
              <a:off x="69342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61"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162"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902" name="Straight Connector 162"/>
            <p:cNvCxnSpPr>
              <a:cxnSpLocks noChangeShapeType="1"/>
              <a:stCxn id="161" idx="3"/>
              <a:endCxn id="162"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63"/>
            <p:cNvSpPr txBox="1"/>
            <p:nvPr/>
          </p:nvSpPr>
          <p:spPr>
            <a:xfrm>
              <a:off x="69342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71" name="Group 164"/>
          <p:cNvGrpSpPr>
            <a:grpSpLocks/>
          </p:cNvGrpSpPr>
          <p:nvPr/>
        </p:nvGrpSpPr>
        <p:grpSpPr bwMode="auto">
          <a:xfrm>
            <a:off x="3352800" y="5694065"/>
            <a:ext cx="838200" cy="703421"/>
            <a:chOff x="8001000" y="4377909"/>
            <a:chExt cx="838200" cy="586333"/>
          </a:xfrm>
        </p:grpSpPr>
        <p:sp>
          <p:nvSpPr>
            <p:cNvPr id="167" name="Rectangle 166"/>
            <p:cNvSpPr/>
            <p:nvPr/>
          </p:nvSpPr>
          <p:spPr bwMode="auto">
            <a:xfrm>
              <a:off x="80010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168"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169"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97" name="Straight Connector 169"/>
            <p:cNvCxnSpPr>
              <a:cxnSpLocks noChangeShapeType="1"/>
              <a:stCxn id="168" idx="3"/>
              <a:endCxn id="169"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TextBox 170"/>
            <p:cNvSpPr txBox="1"/>
            <p:nvPr/>
          </p:nvSpPr>
          <p:spPr>
            <a:xfrm>
              <a:off x="80010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72" name="Straight Connector 199"/>
          <p:cNvCxnSpPr>
            <a:cxnSpLocks noChangeShapeType="1"/>
            <a:stCxn id="214" idx="3"/>
          </p:cNvCxnSpPr>
          <p:nvPr/>
        </p:nvCxnSpPr>
        <p:spPr bwMode="auto">
          <a:xfrm>
            <a:off x="7467600" y="342900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73" name="Group 200"/>
          <p:cNvGrpSpPr>
            <a:grpSpLocks/>
          </p:cNvGrpSpPr>
          <p:nvPr/>
        </p:nvGrpSpPr>
        <p:grpSpPr bwMode="auto">
          <a:xfrm>
            <a:off x="5715000" y="3200412"/>
            <a:ext cx="838200" cy="703422"/>
            <a:chOff x="6019800" y="4377909"/>
            <a:chExt cx="838200" cy="586332"/>
          </a:xfrm>
        </p:grpSpPr>
        <p:sp>
          <p:nvSpPr>
            <p:cNvPr id="202" name="Rectangle 201"/>
            <p:cNvSpPr/>
            <p:nvPr/>
          </p:nvSpPr>
          <p:spPr bwMode="auto">
            <a:xfrm>
              <a:off x="60198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03"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204"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892" name="Straight Connector 204"/>
            <p:cNvCxnSpPr>
              <a:cxnSpLocks noChangeShapeType="1"/>
              <a:stCxn id="203" idx="3"/>
              <a:endCxn id="204"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TextBox 205"/>
            <p:cNvSpPr txBox="1"/>
            <p:nvPr/>
          </p:nvSpPr>
          <p:spPr>
            <a:xfrm>
              <a:off x="60198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74" name="Group 206"/>
          <p:cNvGrpSpPr>
            <a:grpSpLocks/>
          </p:cNvGrpSpPr>
          <p:nvPr/>
        </p:nvGrpSpPr>
        <p:grpSpPr bwMode="auto">
          <a:xfrm>
            <a:off x="4800600" y="3200410"/>
            <a:ext cx="838200" cy="703421"/>
            <a:chOff x="5105400" y="4377910"/>
            <a:chExt cx="838200" cy="586331"/>
          </a:xfrm>
        </p:grpSpPr>
        <p:sp>
          <p:nvSpPr>
            <p:cNvPr id="208" name="Rectangle 207"/>
            <p:cNvSpPr/>
            <p:nvPr/>
          </p:nvSpPr>
          <p:spPr bwMode="auto">
            <a:xfrm>
              <a:off x="5105400" y="4377910"/>
              <a:ext cx="838200" cy="38109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09" name="Rectangle 9"/>
            <p:cNvSpPr>
              <a:spLocks noChangeArrowheads="1"/>
            </p:cNvSpPr>
            <p:nvPr/>
          </p:nvSpPr>
          <p:spPr bwMode="auto">
            <a:xfrm>
              <a:off x="51816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210" name="Rectangle 9"/>
            <p:cNvSpPr>
              <a:spLocks noChangeArrowheads="1"/>
            </p:cNvSpPr>
            <p:nvPr/>
          </p:nvSpPr>
          <p:spPr bwMode="auto">
            <a:xfrm>
              <a:off x="56388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887" name="Straight Connector 210"/>
            <p:cNvCxnSpPr>
              <a:cxnSpLocks noChangeShapeType="1"/>
              <a:stCxn id="209" idx="3"/>
              <a:endCxn id="210"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TextBox 211"/>
            <p:cNvSpPr txBox="1"/>
            <p:nvPr/>
          </p:nvSpPr>
          <p:spPr>
            <a:xfrm>
              <a:off x="51054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75" name="Group 212"/>
          <p:cNvGrpSpPr>
            <a:grpSpLocks/>
          </p:cNvGrpSpPr>
          <p:nvPr/>
        </p:nvGrpSpPr>
        <p:grpSpPr bwMode="auto">
          <a:xfrm>
            <a:off x="6629400" y="3200412"/>
            <a:ext cx="838200" cy="703422"/>
            <a:chOff x="6934200" y="4377909"/>
            <a:chExt cx="838200" cy="586332"/>
          </a:xfrm>
        </p:grpSpPr>
        <p:sp>
          <p:nvSpPr>
            <p:cNvPr id="214" name="Rectangle 213"/>
            <p:cNvSpPr/>
            <p:nvPr/>
          </p:nvSpPr>
          <p:spPr bwMode="auto">
            <a:xfrm>
              <a:off x="69342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15"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216"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882" name="Straight Connector 216"/>
            <p:cNvCxnSpPr>
              <a:cxnSpLocks noChangeShapeType="1"/>
              <a:stCxn id="215" idx="3"/>
              <a:endCxn id="216"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TextBox 217"/>
            <p:cNvSpPr txBox="1"/>
            <p:nvPr/>
          </p:nvSpPr>
          <p:spPr>
            <a:xfrm>
              <a:off x="69342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76" name="Group 218"/>
          <p:cNvGrpSpPr>
            <a:grpSpLocks/>
          </p:cNvGrpSpPr>
          <p:nvPr/>
        </p:nvGrpSpPr>
        <p:grpSpPr bwMode="auto">
          <a:xfrm>
            <a:off x="7696200" y="3179465"/>
            <a:ext cx="838200" cy="703421"/>
            <a:chOff x="8001000" y="4377909"/>
            <a:chExt cx="838200" cy="586333"/>
          </a:xfrm>
        </p:grpSpPr>
        <p:sp>
          <p:nvSpPr>
            <p:cNvPr id="220" name="Rectangle 219"/>
            <p:cNvSpPr/>
            <p:nvPr/>
          </p:nvSpPr>
          <p:spPr bwMode="auto">
            <a:xfrm>
              <a:off x="8001000" y="4377909"/>
              <a:ext cx="838200" cy="38109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21"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222"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77" name="Straight Connector 222"/>
            <p:cNvCxnSpPr>
              <a:cxnSpLocks noChangeShapeType="1"/>
              <a:stCxn id="221" idx="3"/>
              <a:endCxn id="222"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TextBox 223"/>
            <p:cNvSpPr txBox="1"/>
            <p:nvPr/>
          </p:nvSpPr>
          <p:spPr>
            <a:xfrm>
              <a:off x="8001000" y="4759006"/>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77" name="Straight Connector 224"/>
          <p:cNvCxnSpPr>
            <a:cxnSpLocks noChangeShapeType="1"/>
            <a:stCxn id="239" idx="3"/>
            <a:endCxn id="245" idx="1"/>
          </p:cNvCxnSpPr>
          <p:nvPr/>
        </p:nvCxnSpPr>
        <p:spPr bwMode="auto">
          <a:xfrm>
            <a:off x="7467600" y="425196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78" name="Group 225"/>
          <p:cNvGrpSpPr>
            <a:grpSpLocks/>
          </p:cNvGrpSpPr>
          <p:nvPr/>
        </p:nvGrpSpPr>
        <p:grpSpPr bwMode="auto">
          <a:xfrm>
            <a:off x="5715000" y="4023372"/>
            <a:ext cx="838200" cy="703422"/>
            <a:chOff x="6019800" y="4377909"/>
            <a:chExt cx="838200" cy="586332"/>
          </a:xfrm>
        </p:grpSpPr>
        <p:sp>
          <p:nvSpPr>
            <p:cNvPr id="227" name="Rectangle 226"/>
            <p:cNvSpPr/>
            <p:nvPr/>
          </p:nvSpPr>
          <p:spPr bwMode="auto">
            <a:xfrm>
              <a:off x="60198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28"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229"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872" name="Straight Connector 229"/>
            <p:cNvCxnSpPr>
              <a:cxnSpLocks noChangeShapeType="1"/>
              <a:stCxn id="228" idx="3"/>
              <a:endCxn id="229"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 name="TextBox 230"/>
            <p:cNvSpPr txBox="1"/>
            <p:nvPr/>
          </p:nvSpPr>
          <p:spPr>
            <a:xfrm>
              <a:off x="60198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79" name="Group 231"/>
          <p:cNvGrpSpPr>
            <a:grpSpLocks/>
          </p:cNvGrpSpPr>
          <p:nvPr/>
        </p:nvGrpSpPr>
        <p:grpSpPr bwMode="auto">
          <a:xfrm>
            <a:off x="4800600" y="4023370"/>
            <a:ext cx="838200" cy="703421"/>
            <a:chOff x="5105400" y="4377910"/>
            <a:chExt cx="838200" cy="586331"/>
          </a:xfrm>
        </p:grpSpPr>
        <p:sp>
          <p:nvSpPr>
            <p:cNvPr id="233" name="Rectangle 232"/>
            <p:cNvSpPr/>
            <p:nvPr/>
          </p:nvSpPr>
          <p:spPr bwMode="auto">
            <a:xfrm>
              <a:off x="5105400" y="4377910"/>
              <a:ext cx="838200" cy="38109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34" name="Rectangle 9"/>
            <p:cNvSpPr>
              <a:spLocks noChangeArrowheads="1"/>
            </p:cNvSpPr>
            <p:nvPr/>
          </p:nvSpPr>
          <p:spPr bwMode="auto">
            <a:xfrm>
              <a:off x="51816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235" name="Rectangle 9"/>
            <p:cNvSpPr>
              <a:spLocks noChangeArrowheads="1"/>
            </p:cNvSpPr>
            <p:nvPr/>
          </p:nvSpPr>
          <p:spPr bwMode="auto">
            <a:xfrm>
              <a:off x="56388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867" name="Straight Connector 235"/>
            <p:cNvCxnSpPr>
              <a:cxnSpLocks noChangeShapeType="1"/>
              <a:stCxn id="234" idx="3"/>
              <a:endCxn id="235"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 name="TextBox 236"/>
            <p:cNvSpPr txBox="1"/>
            <p:nvPr/>
          </p:nvSpPr>
          <p:spPr>
            <a:xfrm>
              <a:off x="51054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80" name="Group 237"/>
          <p:cNvGrpSpPr>
            <a:grpSpLocks/>
          </p:cNvGrpSpPr>
          <p:nvPr/>
        </p:nvGrpSpPr>
        <p:grpSpPr bwMode="auto">
          <a:xfrm>
            <a:off x="6629400" y="4023372"/>
            <a:ext cx="838200" cy="703422"/>
            <a:chOff x="6934200" y="4377909"/>
            <a:chExt cx="838200" cy="586332"/>
          </a:xfrm>
        </p:grpSpPr>
        <p:sp>
          <p:nvSpPr>
            <p:cNvPr id="239" name="Rectangle 238"/>
            <p:cNvSpPr/>
            <p:nvPr/>
          </p:nvSpPr>
          <p:spPr bwMode="auto">
            <a:xfrm>
              <a:off x="69342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40"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241"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862" name="Straight Connector 241"/>
            <p:cNvCxnSpPr>
              <a:cxnSpLocks noChangeShapeType="1"/>
              <a:stCxn id="240" idx="3"/>
              <a:endCxn id="241"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TextBox 242"/>
            <p:cNvSpPr txBox="1"/>
            <p:nvPr/>
          </p:nvSpPr>
          <p:spPr>
            <a:xfrm>
              <a:off x="69342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81" name="Group 243"/>
          <p:cNvGrpSpPr>
            <a:grpSpLocks/>
          </p:cNvGrpSpPr>
          <p:nvPr/>
        </p:nvGrpSpPr>
        <p:grpSpPr bwMode="auto">
          <a:xfrm>
            <a:off x="7696200" y="4023372"/>
            <a:ext cx="838200" cy="703422"/>
            <a:chOff x="8001000" y="4377909"/>
            <a:chExt cx="838200" cy="586332"/>
          </a:xfrm>
        </p:grpSpPr>
        <p:sp>
          <p:nvSpPr>
            <p:cNvPr id="245" name="Rectangle 244"/>
            <p:cNvSpPr/>
            <p:nvPr/>
          </p:nvSpPr>
          <p:spPr bwMode="auto">
            <a:xfrm>
              <a:off x="80010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46"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247"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57" name="Straight Connector 247"/>
            <p:cNvCxnSpPr>
              <a:cxnSpLocks noChangeShapeType="1"/>
              <a:stCxn id="246" idx="3"/>
              <a:endCxn id="247"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 name="TextBox 248"/>
            <p:cNvSpPr txBox="1"/>
            <p:nvPr/>
          </p:nvSpPr>
          <p:spPr>
            <a:xfrm>
              <a:off x="80010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82" name="Straight Connector 249"/>
          <p:cNvCxnSpPr>
            <a:cxnSpLocks noChangeShapeType="1"/>
            <a:stCxn id="264" idx="3"/>
            <a:endCxn id="270" idx="1"/>
          </p:cNvCxnSpPr>
          <p:nvPr/>
        </p:nvCxnSpPr>
        <p:spPr bwMode="auto">
          <a:xfrm>
            <a:off x="7467600" y="507492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83" name="Group 250"/>
          <p:cNvGrpSpPr>
            <a:grpSpLocks/>
          </p:cNvGrpSpPr>
          <p:nvPr/>
        </p:nvGrpSpPr>
        <p:grpSpPr bwMode="auto">
          <a:xfrm>
            <a:off x="5715000" y="4846332"/>
            <a:ext cx="838200" cy="703422"/>
            <a:chOff x="6019800" y="4377909"/>
            <a:chExt cx="838200" cy="586332"/>
          </a:xfrm>
        </p:grpSpPr>
        <p:sp>
          <p:nvSpPr>
            <p:cNvPr id="252" name="Rectangle 251"/>
            <p:cNvSpPr/>
            <p:nvPr/>
          </p:nvSpPr>
          <p:spPr bwMode="auto">
            <a:xfrm>
              <a:off x="60198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53"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254"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852" name="Straight Connector 254"/>
            <p:cNvCxnSpPr>
              <a:cxnSpLocks noChangeShapeType="1"/>
              <a:stCxn id="253" idx="3"/>
              <a:endCxn id="254"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 name="TextBox 255"/>
            <p:cNvSpPr txBox="1"/>
            <p:nvPr/>
          </p:nvSpPr>
          <p:spPr>
            <a:xfrm>
              <a:off x="60198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84" name="Group 256"/>
          <p:cNvGrpSpPr>
            <a:grpSpLocks/>
          </p:cNvGrpSpPr>
          <p:nvPr/>
        </p:nvGrpSpPr>
        <p:grpSpPr bwMode="auto">
          <a:xfrm>
            <a:off x="4800600" y="4846330"/>
            <a:ext cx="838200" cy="703421"/>
            <a:chOff x="5105400" y="4377910"/>
            <a:chExt cx="838200" cy="586331"/>
          </a:xfrm>
        </p:grpSpPr>
        <p:sp>
          <p:nvSpPr>
            <p:cNvPr id="258" name="Rectangle 257"/>
            <p:cNvSpPr/>
            <p:nvPr/>
          </p:nvSpPr>
          <p:spPr bwMode="auto">
            <a:xfrm>
              <a:off x="5105400" y="4377910"/>
              <a:ext cx="838200" cy="38109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59" name="Rectangle 9"/>
            <p:cNvSpPr>
              <a:spLocks noChangeArrowheads="1"/>
            </p:cNvSpPr>
            <p:nvPr/>
          </p:nvSpPr>
          <p:spPr bwMode="auto">
            <a:xfrm>
              <a:off x="51816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260" name="Rectangle 9"/>
            <p:cNvSpPr>
              <a:spLocks noChangeArrowheads="1"/>
            </p:cNvSpPr>
            <p:nvPr/>
          </p:nvSpPr>
          <p:spPr bwMode="auto">
            <a:xfrm>
              <a:off x="56388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847" name="Straight Connector 260"/>
            <p:cNvCxnSpPr>
              <a:cxnSpLocks noChangeShapeType="1"/>
              <a:stCxn id="259" idx="3"/>
              <a:endCxn id="260"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2" name="TextBox 261"/>
            <p:cNvSpPr txBox="1"/>
            <p:nvPr/>
          </p:nvSpPr>
          <p:spPr>
            <a:xfrm>
              <a:off x="51054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85" name="Group 262"/>
          <p:cNvGrpSpPr>
            <a:grpSpLocks/>
          </p:cNvGrpSpPr>
          <p:nvPr/>
        </p:nvGrpSpPr>
        <p:grpSpPr bwMode="auto">
          <a:xfrm>
            <a:off x="6629400" y="4846332"/>
            <a:ext cx="838200" cy="703422"/>
            <a:chOff x="6934200" y="4377909"/>
            <a:chExt cx="838200" cy="586332"/>
          </a:xfrm>
        </p:grpSpPr>
        <p:sp>
          <p:nvSpPr>
            <p:cNvPr id="264" name="Rectangle 263"/>
            <p:cNvSpPr/>
            <p:nvPr/>
          </p:nvSpPr>
          <p:spPr bwMode="auto">
            <a:xfrm>
              <a:off x="69342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65"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266"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842" name="Straight Connector 266"/>
            <p:cNvCxnSpPr>
              <a:cxnSpLocks noChangeShapeType="1"/>
              <a:stCxn id="265" idx="3"/>
              <a:endCxn id="266"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8" name="TextBox 267"/>
            <p:cNvSpPr txBox="1"/>
            <p:nvPr/>
          </p:nvSpPr>
          <p:spPr>
            <a:xfrm>
              <a:off x="69342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86" name="Group 268"/>
          <p:cNvGrpSpPr>
            <a:grpSpLocks/>
          </p:cNvGrpSpPr>
          <p:nvPr/>
        </p:nvGrpSpPr>
        <p:grpSpPr bwMode="auto">
          <a:xfrm>
            <a:off x="7696200" y="4846332"/>
            <a:ext cx="838200" cy="703422"/>
            <a:chOff x="8001000" y="4377909"/>
            <a:chExt cx="838200" cy="586332"/>
          </a:xfrm>
        </p:grpSpPr>
        <p:sp>
          <p:nvSpPr>
            <p:cNvPr id="270" name="Rectangle 269"/>
            <p:cNvSpPr/>
            <p:nvPr/>
          </p:nvSpPr>
          <p:spPr bwMode="auto">
            <a:xfrm>
              <a:off x="80010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71"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272"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37" name="Straight Connector 272"/>
            <p:cNvCxnSpPr>
              <a:cxnSpLocks noChangeShapeType="1"/>
              <a:stCxn id="271" idx="3"/>
              <a:endCxn id="272"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4" name="TextBox 273"/>
            <p:cNvSpPr txBox="1"/>
            <p:nvPr/>
          </p:nvSpPr>
          <p:spPr>
            <a:xfrm>
              <a:off x="80010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cxnSp>
        <p:nvCxnSpPr>
          <p:cNvPr id="27687" name="Straight Connector 274"/>
          <p:cNvCxnSpPr>
            <a:cxnSpLocks noChangeShapeType="1"/>
            <a:stCxn id="289" idx="3"/>
            <a:endCxn id="295" idx="1"/>
          </p:cNvCxnSpPr>
          <p:nvPr/>
        </p:nvCxnSpPr>
        <p:spPr bwMode="auto">
          <a:xfrm>
            <a:off x="7467600" y="589788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88" name="Group 275"/>
          <p:cNvGrpSpPr>
            <a:grpSpLocks/>
          </p:cNvGrpSpPr>
          <p:nvPr/>
        </p:nvGrpSpPr>
        <p:grpSpPr bwMode="auto">
          <a:xfrm>
            <a:off x="5715000" y="5669292"/>
            <a:ext cx="838200" cy="703422"/>
            <a:chOff x="6019800" y="4377909"/>
            <a:chExt cx="838200" cy="586332"/>
          </a:xfrm>
        </p:grpSpPr>
        <p:sp>
          <p:nvSpPr>
            <p:cNvPr id="277" name="Rectangle 276"/>
            <p:cNvSpPr/>
            <p:nvPr/>
          </p:nvSpPr>
          <p:spPr bwMode="auto">
            <a:xfrm>
              <a:off x="60198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78" name="Rectangle 9"/>
            <p:cNvSpPr>
              <a:spLocks noChangeArrowheads="1"/>
            </p:cNvSpPr>
            <p:nvPr/>
          </p:nvSpPr>
          <p:spPr bwMode="auto">
            <a:xfrm>
              <a:off x="60960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801</a:t>
              </a:r>
            </a:p>
          </p:txBody>
        </p:sp>
        <p:sp>
          <p:nvSpPr>
            <p:cNvPr id="279" name="Rectangle 9"/>
            <p:cNvSpPr>
              <a:spLocks noChangeArrowheads="1"/>
            </p:cNvSpPr>
            <p:nvPr/>
          </p:nvSpPr>
          <p:spPr bwMode="auto">
            <a:xfrm>
              <a:off x="64770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1600</a:t>
              </a:r>
            </a:p>
          </p:txBody>
        </p:sp>
        <p:cxnSp>
          <p:nvCxnSpPr>
            <p:cNvPr id="27832" name="Straight Connector 279"/>
            <p:cNvCxnSpPr>
              <a:cxnSpLocks noChangeShapeType="1"/>
              <a:stCxn id="278" idx="3"/>
              <a:endCxn id="279" idx="1"/>
            </p:cNvCxnSpPr>
            <p:nvPr/>
          </p:nvCxnSpPr>
          <p:spPr bwMode="auto">
            <a:xfrm>
              <a:off x="6324600" y="4568408"/>
              <a:ext cx="152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1" name="TextBox 280"/>
            <p:cNvSpPr txBox="1"/>
            <p:nvPr/>
          </p:nvSpPr>
          <p:spPr>
            <a:xfrm>
              <a:off x="60198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x</a:t>
              </a:r>
            </a:p>
          </p:txBody>
        </p:sp>
      </p:grpSp>
      <p:grpSp>
        <p:nvGrpSpPr>
          <p:cNvPr id="27689" name="Group 281"/>
          <p:cNvGrpSpPr>
            <a:grpSpLocks/>
          </p:cNvGrpSpPr>
          <p:nvPr/>
        </p:nvGrpSpPr>
        <p:grpSpPr bwMode="auto">
          <a:xfrm>
            <a:off x="4800600" y="5669290"/>
            <a:ext cx="838200" cy="703421"/>
            <a:chOff x="5105400" y="4377910"/>
            <a:chExt cx="838200" cy="586331"/>
          </a:xfrm>
        </p:grpSpPr>
        <p:sp>
          <p:nvSpPr>
            <p:cNvPr id="283" name="Rectangle 282"/>
            <p:cNvSpPr/>
            <p:nvPr/>
          </p:nvSpPr>
          <p:spPr bwMode="auto">
            <a:xfrm>
              <a:off x="5105400" y="4377910"/>
              <a:ext cx="838200" cy="381095"/>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84" name="Rectangle 9"/>
            <p:cNvSpPr>
              <a:spLocks noChangeArrowheads="1"/>
            </p:cNvSpPr>
            <p:nvPr/>
          </p:nvSpPr>
          <p:spPr bwMode="auto">
            <a:xfrm>
              <a:off x="51816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latin typeface="Verdana" pitchFamily="34" charset="0"/>
                  <a:ea typeface="Verdana" pitchFamily="34" charset="0"/>
                  <a:cs typeface="Verdana" pitchFamily="34" charset="0"/>
                </a:rPr>
                <a:t>1</a:t>
              </a:r>
            </a:p>
          </p:txBody>
        </p:sp>
        <p:sp>
          <p:nvSpPr>
            <p:cNvPr id="285" name="Rectangle 9"/>
            <p:cNvSpPr>
              <a:spLocks noChangeArrowheads="1"/>
            </p:cNvSpPr>
            <p:nvPr/>
          </p:nvSpPr>
          <p:spPr bwMode="auto">
            <a:xfrm>
              <a:off x="5638800" y="4454129"/>
              <a:ext cx="228600" cy="228657"/>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800</a:t>
              </a:r>
            </a:p>
          </p:txBody>
        </p:sp>
        <p:cxnSp>
          <p:nvCxnSpPr>
            <p:cNvPr id="27827" name="Straight Connector 285"/>
            <p:cNvCxnSpPr>
              <a:cxnSpLocks noChangeShapeType="1"/>
              <a:stCxn id="284" idx="3"/>
              <a:endCxn id="285" idx="1"/>
            </p:cNvCxnSpPr>
            <p:nvPr/>
          </p:nvCxnSpPr>
          <p:spPr bwMode="auto">
            <a:xfrm>
              <a:off x="5410200" y="4568409"/>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 name="TextBox 286"/>
            <p:cNvSpPr txBox="1"/>
            <p:nvPr/>
          </p:nvSpPr>
          <p:spPr>
            <a:xfrm>
              <a:off x="51054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1</a:t>
              </a:r>
            </a:p>
          </p:txBody>
        </p:sp>
      </p:grpSp>
      <p:grpSp>
        <p:nvGrpSpPr>
          <p:cNvPr id="27690" name="Group 287"/>
          <p:cNvGrpSpPr>
            <a:grpSpLocks/>
          </p:cNvGrpSpPr>
          <p:nvPr/>
        </p:nvGrpSpPr>
        <p:grpSpPr bwMode="auto">
          <a:xfrm>
            <a:off x="6629400" y="5669292"/>
            <a:ext cx="838200" cy="703422"/>
            <a:chOff x="6934200" y="4377909"/>
            <a:chExt cx="838200" cy="586332"/>
          </a:xfrm>
        </p:grpSpPr>
        <p:sp>
          <p:nvSpPr>
            <p:cNvPr id="289" name="Rectangle 288"/>
            <p:cNvSpPr/>
            <p:nvPr/>
          </p:nvSpPr>
          <p:spPr bwMode="auto">
            <a:xfrm>
              <a:off x="69342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90" name="Rectangle 9"/>
            <p:cNvSpPr>
              <a:spLocks noChangeArrowheads="1"/>
            </p:cNvSpPr>
            <p:nvPr/>
          </p:nvSpPr>
          <p:spPr bwMode="auto">
            <a:xfrm>
              <a:off x="7010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1601</a:t>
              </a:r>
            </a:p>
          </p:txBody>
        </p:sp>
        <p:sp>
          <p:nvSpPr>
            <p:cNvPr id="291" name="Rectangle 9"/>
            <p:cNvSpPr>
              <a:spLocks noChangeArrowheads="1"/>
            </p:cNvSpPr>
            <p:nvPr/>
          </p:nvSpPr>
          <p:spPr bwMode="auto">
            <a:xfrm>
              <a:off x="7391400" y="4454128"/>
              <a:ext cx="3048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2400</a:t>
              </a:r>
            </a:p>
          </p:txBody>
        </p:sp>
        <p:cxnSp>
          <p:nvCxnSpPr>
            <p:cNvPr id="27822" name="Straight Connector 291"/>
            <p:cNvCxnSpPr>
              <a:cxnSpLocks noChangeShapeType="1"/>
              <a:stCxn id="290" idx="3"/>
              <a:endCxn id="291" idx="1"/>
            </p:cNvCxnSpPr>
            <p:nvPr/>
          </p:nvCxnSpPr>
          <p:spPr bwMode="auto">
            <a:xfrm>
              <a:off x="7315200" y="4568408"/>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3" name="TextBox 292"/>
            <p:cNvSpPr txBox="1"/>
            <p:nvPr/>
          </p:nvSpPr>
          <p:spPr>
            <a:xfrm>
              <a:off x="69342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y</a:t>
              </a:r>
            </a:p>
          </p:txBody>
        </p:sp>
      </p:grpSp>
      <p:grpSp>
        <p:nvGrpSpPr>
          <p:cNvPr id="27691" name="Group 293"/>
          <p:cNvGrpSpPr>
            <a:grpSpLocks/>
          </p:cNvGrpSpPr>
          <p:nvPr/>
        </p:nvGrpSpPr>
        <p:grpSpPr bwMode="auto">
          <a:xfrm>
            <a:off x="7696200" y="5669292"/>
            <a:ext cx="838200" cy="703422"/>
            <a:chOff x="8001000" y="4377909"/>
            <a:chExt cx="838200" cy="586332"/>
          </a:xfrm>
        </p:grpSpPr>
        <p:sp>
          <p:nvSpPr>
            <p:cNvPr id="295" name="Rectangle 294"/>
            <p:cNvSpPr/>
            <p:nvPr/>
          </p:nvSpPr>
          <p:spPr bwMode="auto">
            <a:xfrm>
              <a:off x="8001000" y="4377909"/>
              <a:ext cx="838200" cy="38109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endParaRPr lang="en-US" sz="1600" dirty="0">
                <a:solidFill>
                  <a:schemeClr val="tx1"/>
                </a:solidFill>
                <a:latin typeface="Verdana" pitchFamily="34" charset="0"/>
                <a:ea typeface="Verdana" pitchFamily="34" charset="0"/>
                <a:cs typeface="Verdana" pitchFamily="34" charset="0"/>
              </a:endParaRPr>
            </a:p>
          </p:txBody>
        </p:sp>
        <p:sp>
          <p:nvSpPr>
            <p:cNvPr id="296" name="Rectangle 9"/>
            <p:cNvSpPr>
              <a:spLocks noChangeArrowheads="1"/>
            </p:cNvSpPr>
            <p:nvPr/>
          </p:nvSpPr>
          <p:spPr bwMode="auto">
            <a:xfrm>
              <a:off x="80772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12K</a:t>
              </a:r>
            </a:p>
          </p:txBody>
        </p:sp>
        <p:sp>
          <p:nvSpPr>
            <p:cNvPr id="297" name="Rectangle 9"/>
            <p:cNvSpPr>
              <a:spLocks noChangeArrowheads="1"/>
            </p:cNvSpPr>
            <p:nvPr/>
          </p:nvSpPr>
          <p:spPr bwMode="auto">
            <a:xfrm>
              <a:off x="8534400" y="4454128"/>
              <a:ext cx="228600" cy="228658"/>
            </a:xfrm>
            <a:prstGeom prst="rect">
              <a:avLst/>
            </a:prstGeom>
            <a:solidFill>
              <a:schemeClr val="accent2">
                <a:lumMod val="20000"/>
                <a:lumOff val="80000"/>
              </a:schemeClr>
            </a:solidFill>
            <a:ln w="9525">
              <a:solidFill>
                <a:schemeClr val="tx1"/>
              </a:solidFill>
              <a:round/>
              <a:headEnd/>
              <a:tailEnd/>
            </a:ln>
          </p:spPr>
          <p:txBody>
            <a:bodyPr lIns="0" tIns="0" rIns="0" bIns="0" anchor="ctr"/>
            <a:lstStyle/>
            <a:p>
              <a:pPr algn="ctr" defTabSz="457200">
                <a:buClr>
                  <a:srgbClr val="000000"/>
                </a:buClr>
                <a:buSzPct val="100000"/>
                <a:buFont typeface="Times New Roman" pitchFamily="18" charset="0"/>
                <a:buNone/>
                <a:defRPr/>
              </a:pPr>
              <a:r>
                <a:rPr lang="en-US" sz="800" dirty="0">
                  <a:solidFill>
                    <a:schemeClr val="tx1"/>
                  </a:solidFill>
                  <a:latin typeface="Verdana" pitchFamily="34" charset="0"/>
                  <a:ea typeface="Verdana" pitchFamily="34" charset="0"/>
                  <a:cs typeface="Verdana" pitchFamily="34" charset="0"/>
                </a:rPr>
                <a:t>13K</a:t>
              </a:r>
            </a:p>
          </p:txBody>
        </p:sp>
        <p:cxnSp>
          <p:nvCxnSpPr>
            <p:cNvPr id="27817" name="Straight Connector 297"/>
            <p:cNvCxnSpPr>
              <a:cxnSpLocks noChangeShapeType="1"/>
              <a:stCxn id="296" idx="3"/>
              <a:endCxn id="297" idx="1"/>
            </p:cNvCxnSpPr>
            <p:nvPr/>
          </p:nvCxnSpPr>
          <p:spPr bwMode="auto">
            <a:xfrm>
              <a:off x="8305800" y="4568408"/>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9" name="TextBox 298"/>
            <p:cNvSpPr txBox="1"/>
            <p:nvPr/>
          </p:nvSpPr>
          <p:spPr>
            <a:xfrm>
              <a:off x="8001000" y="4759005"/>
              <a:ext cx="838200" cy="205236"/>
            </a:xfrm>
            <a:prstGeom prst="rect">
              <a:avLst/>
            </a:prstGeom>
            <a:noFill/>
          </p:spPr>
          <p:txBody>
            <a:bodyPr>
              <a:spAutoFit/>
            </a:bodyPr>
            <a:lstStyle/>
            <a:p>
              <a:pPr algn="ctr">
                <a:defRPr/>
              </a:pPr>
              <a:r>
                <a:rPr lang="en-US" sz="1000" dirty="0">
                  <a:solidFill>
                    <a:schemeClr val="tx1"/>
                  </a:solidFill>
                  <a:latin typeface="+mn-lt"/>
                  <a:ea typeface="ＭＳ Ｐゴシック" charset="0"/>
                  <a:cs typeface="ＭＳ Ｐゴシック" charset="0"/>
                </a:rPr>
                <a:t>Disk z</a:t>
              </a:r>
            </a:p>
          </p:txBody>
        </p:sp>
      </p:grpSp>
      <p:sp>
        <p:nvSpPr>
          <p:cNvPr id="300" name="TextBox 299"/>
          <p:cNvSpPr txBox="1"/>
          <p:nvPr/>
        </p:nvSpPr>
        <p:spPr>
          <a:xfrm>
            <a:off x="152400" y="1417320"/>
            <a:ext cx="3810000" cy="1077218"/>
          </a:xfrm>
          <a:prstGeom prst="rect">
            <a:avLst/>
          </a:prstGeom>
          <a:noFill/>
        </p:spPr>
        <p:txBody>
          <a:bodyPr>
            <a:spAutoFit/>
          </a:bodyPr>
          <a:lstStyle/>
          <a:p>
            <a:pPr>
              <a:defRPr/>
            </a:pPr>
            <a:r>
              <a:rPr lang="en-US" sz="1600" dirty="0">
                <a:solidFill>
                  <a:schemeClr val="tx1"/>
                </a:solidFill>
                <a:latin typeface="+mn-lt"/>
                <a:ea typeface="ＭＳ Ｐゴシック" charset="0"/>
                <a:cs typeface="ＭＳ Ｐゴシック" charset="0"/>
              </a:rPr>
              <a:t>BitSpread Policy: 16/4</a:t>
            </a:r>
          </a:p>
          <a:p>
            <a:pPr>
              <a:defRPr/>
            </a:pPr>
            <a:r>
              <a:rPr lang="en-US" sz="1600" dirty="0">
                <a:solidFill>
                  <a:schemeClr val="tx1"/>
                </a:solidFill>
                <a:latin typeface="+mn-lt"/>
                <a:ea typeface="ＭＳ Ｐゴシック" charset="0"/>
                <a:cs typeface="ＭＳ Ｐゴシック" charset="0"/>
              </a:rPr>
              <a:t>Spreading across disks only</a:t>
            </a:r>
          </a:p>
          <a:p>
            <a:pPr>
              <a:defRPr/>
            </a:pPr>
            <a:endParaRPr lang="en-US" sz="1600" dirty="0">
              <a:solidFill>
                <a:schemeClr val="tx1"/>
              </a:solidFill>
              <a:latin typeface="+mn-lt"/>
              <a:ea typeface="ＭＳ Ｐゴシック" charset="0"/>
              <a:cs typeface="ＭＳ Ｐゴシック" charset="0"/>
            </a:endParaRPr>
          </a:p>
          <a:p>
            <a:pPr>
              <a:defRPr/>
            </a:pPr>
            <a:endParaRPr lang="en-US" sz="1600" dirty="0">
              <a:solidFill>
                <a:schemeClr val="tx1"/>
              </a:solidFill>
              <a:latin typeface="+mn-lt"/>
              <a:ea typeface="ＭＳ Ｐゴシック" charset="0"/>
              <a:cs typeface="ＭＳ Ｐゴシック" charset="0"/>
            </a:endParaRPr>
          </a:p>
        </p:txBody>
      </p:sp>
      <p:sp>
        <p:nvSpPr>
          <p:cNvPr id="301" name="Rectangle 5"/>
          <p:cNvSpPr>
            <a:spLocks noChangeArrowheads="1"/>
          </p:cNvSpPr>
          <p:nvPr/>
        </p:nvSpPr>
        <p:spPr bwMode="auto">
          <a:xfrm>
            <a:off x="3886200" y="1783084"/>
            <a:ext cx="3581400" cy="274319"/>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1100" dirty="0">
                <a:solidFill>
                  <a:schemeClr val="bg1"/>
                </a:solidFill>
                <a:ea typeface="Verdana" pitchFamily="34" charset="0"/>
                <a:cs typeface="Verdana" pitchFamily="34" charset="0"/>
              </a:rPr>
              <a:t>OBJECT 2</a:t>
            </a:r>
            <a:endParaRPr lang="en-US" sz="1100" dirty="0">
              <a:solidFill>
                <a:schemeClr val="tx1"/>
              </a:solidFill>
              <a:ea typeface="Verdana" pitchFamily="34" charset="0"/>
              <a:cs typeface="Verdana" pitchFamily="34" charset="0"/>
            </a:endParaRPr>
          </a:p>
        </p:txBody>
      </p:sp>
      <p:sp>
        <p:nvSpPr>
          <p:cNvPr id="302" name="Rectangle 5"/>
          <p:cNvSpPr>
            <a:spLocks noChangeArrowheads="1"/>
          </p:cNvSpPr>
          <p:nvPr/>
        </p:nvSpPr>
        <p:spPr bwMode="auto">
          <a:xfrm>
            <a:off x="3886200" y="1417324"/>
            <a:ext cx="3581400" cy="27431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1100" dirty="0">
                <a:solidFill>
                  <a:schemeClr val="tx1"/>
                </a:solidFill>
                <a:ea typeface="Verdana" pitchFamily="34" charset="0"/>
                <a:cs typeface="Verdana" pitchFamily="34" charset="0"/>
              </a:rPr>
              <a:t>OBJECT 1</a:t>
            </a:r>
          </a:p>
        </p:txBody>
      </p:sp>
      <p:sp>
        <p:nvSpPr>
          <p:cNvPr id="303" name="Rectangle 5"/>
          <p:cNvSpPr>
            <a:spLocks noChangeArrowheads="1"/>
          </p:cNvSpPr>
          <p:nvPr/>
        </p:nvSpPr>
        <p:spPr bwMode="auto">
          <a:xfrm>
            <a:off x="1371600" y="333756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5" name="Rectangle 5"/>
          <p:cNvSpPr>
            <a:spLocks noChangeArrowheads="1"/>
          </p:cNvSpPr>
          <p:nvPr/>
        </p:nvSpPr>
        <p:spPr bwMode="auto">
          <a:xfrm>
            <a:off x="457200" y="333756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6" name="Rectangle 5"/>
          <p:cNvSpPr>
            <a:spLocks noChangeArrowheads="1"/>
          </p:cNvSpPr>
          <p:nvPr/>
        </p:nvSpPr>
        <p:spPr bwMode="auto">
          <a:xfrm>
            <a:off x="2286000" y="416052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7" name="Rectangle 5"/>
          <p:cNvSpPr>
            <a:spLocks noChangeArrowheads="1"/>
          </p:cNvSpPr>
          <p:nvPr/>
        </p:nvSpPr>
        <p:spPr bwMode="auto">
          <a:xfrm>
            <a:off x="1371600" y="416052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8" name="Rectangle 5"/>
          <p:cNvSpPr>
            <a:spLocks noChangeArrowheads="1"/>
          </p:cNvSpPr>
          <p:nvPr/>
        </p:nvSpPr>
        <p:spPr bwMode="auto">
          <a:xfrm>
            <a:off x="2286000" y="498348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09" name="Rectangle 5"/>
          <p:cNvSpPr>
            <a:spLocks noChangeArrowheads="1"/>
          </p:cNvSpPr>
          <p:nvPr/>
        </p:nvSpPr>
        <p:spPr bwMode="auto">
          <a:xfrm>
            <a:off x="457200" y="498348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0" name="Rectangle 5"/>
          <p:cNvSpPr>
            <a:spLocks noChangeArrowheads="1"/>
          </p:cNvSpPr>
          <p:nvPr/>
        </p:nvSpPr>
        <p:spPr bwMode="auto">
          <a:xfrm>
            <a:off x="3352800" y="580644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1" name="Rectangle 5"/>
          <p:cNvSpPr>
            <a:spLocks noChangeArrowheads="1"/>
          </p:cNvSpPr>
          <p:nvPr/>
        </p:nvSpPr>
        <p:spPr bwMode="auto">
          <a:xfrm>
            <a:off x="4800600" y="416052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2" name="Rectangle 5"/>
          <p:cNvSpPr>
            <a:spLocks noChangeArrowheads="1"/>
          </p:cNvSpPr>
          <p:nvPr/>
        </p:nvSpPr>
        <p:spPr bwMode="auto">
          <a:xfrm>
            <a:off x="5715000" y="333756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3" name="Rectangle 5"/>
          <p:cNvSpPr>
            <a:spLocks noChangeArrowheads="1"/>
          </p:cNvSpPr>
          <p:nvPr/>
        </p:nvSpPr>
        <p:spPr bwMode="auto">
          <a:xfrm>
            <a:off x="5715000" y="498348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4" name="Rectangle 5"/>
          <p:cNvSpPr>
            <a:spLocks noChangeArrowheads="1"/>
          </p:cNvSpPr>
          <p:nvPr/>
        </p:nvSpPr>
        <p:spPr bwMode="auto">
          <a:xfrm>
            <a:off x="6629400" y="416052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5" name="Rectangle 5"/>
          <p:cNvSpPr>
            <a:spLocks noChangeArrowheads="1"/>
          </p:cNvSpPr>
          <p:nvPr/>
        </p:nvSpPr>
        <p:spPr bwMode="auto">
          <a:xfrm>
            <a:off x="4800600" y="580644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6" name="Rectangle 5"/>
          <p:cNvSpPr>
            <a:spLocks noChangeArrowheads="1"/>
          </p:cNvSpPr>
          <p:nvPr/>
        </p:nvSpPr>
        <p:spPr bwMode="auto">
          <a:xfrm>
            <a:off x="6629400" y="580644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7" name="Rectangle 5"/>
          <p:cNvSpPr>
            <a:spLocks noChangeArrowheads="1"/>
          </p:cNvSpPr>
          <p:nvPr/>
        </p:nvSpPr>
        <p:spPr bwMode="auto">
          <a:xfrm>
            <a:off x="6629400" y="498348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8" name="Rectangle 5"/>
          <p:cNvSpPr>
            <a:spLocks noChangeArrowheads="1"/>
          </p:cNvSpPr>
          <p:nvPr/>
        </p:nvSpPr>
        <p:spPr bwMode="auto">
          <a:xfrm>
            <a:off x="3352800" y="498348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19" name="Rectangle 5"/>
          <p:cNvSpPr>
            <a:spLocks noChangeArrowheads="1"/>
          </p:cNvSpPr>
          <p:nvPr/>
        </p:nvSpPr>
        <p:spPr bwMode="auto">
          <a:xfrm>
            <a:off x="7696200" y="4160520"/>
            <a:ext cx="762000" cy="1828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chemeClr val="tx1"/>
                </a:solidFill>
                <a:ea typeface="Verdana" pitchFamily="34" charset="0"/>
                <a:cs typeface="Verdana" pitchFamily="34" charset="0"/>
              </a:rPr>
              <a:t>Object 1</a:t>
            </a:r>
          </a:p>
        </p:txBody>
      </p:sp>
      <p:sp>
        <p:nvSpPr>
          <p:cNvPr id="320" name="Rectangle 5"/>
          <p:cNvSpPr>
            <a:spLocks noChangeArrowheads="1"/>
          </p:cNvSpPr>
          <p:nvPr/>
        </p:nvSpPr>
        <p:spPr bwMode="auto">
          <a:xfrm>
            <a:off x="6629400" y="333756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1" name="Rectangle 5"/>
          <p:cNvSpPr>
            <a:spLocks noChangeArrowheads="1"/>
          </p:cNvSpPr>
          <p:nvPr/>
        </p:nvSpPr>
        <p:spPr bwMode="auto">
          <a:xfrm>
            <a:off x="7696200" y="333756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2" name="Rectangle 5"/>
          <p:cNvSpPr>
            <a:spLocks noChangeArrowheads="1"/>
          </p:cNvSpPr>
          <p:nvPr/>
        </p:nvSpPr>
        <p:spPr bwMode="auto">
          <a:xfrm>
            <a:off x="5715000" y="416052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3" name="Rectangle 5"/>
          <p:cNvSpPr>
            <a:spLocks noChangeArrowheads="1"/>
          </p:cNvSpPr>
          <p:nvPr/>
        </p:nvSpPr>
        <p:spPr bwMode="auto">
          <a:xfrm>
            <a:off x="5715000" y="315468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4" name="Rectangle 5"/>
          <p:cNvSpPr>
            <a:spLocks noChangeArrowheads="1"/>
          </p:cNvSpPr>
          <p:nvPr/>
        </p:nvSpPr>
        <p:spPr bwMode="auto">
          <a:xfrm>
            <a:off x="3352800" y="333756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5" name="Rectangle 5"/>
          <p:cNvSpPr>
            <a:spLocks noChangeArrowheads="1"/>
          </p:cNvSpPr>
          <p:nvPr/>
        </p:nvSpPr>
        <p:spPr bwMode="auto">
          <a:xfrm>
            <a:off x="1371600" y="315468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6" name="Rectangle 5"/>
          <p:cNvSpPr>
            <a:spLocks noChangeArrowheads="1"/>
          </p:cNvSpPr>
          <p:nvPr/>
        </p:nvSpPr>
        <p:spPr bwMode="auto">
          <a:xfrm>
            <a:off x="5715000" y="480060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7" name="Rectangle 5"/>
          <p:cNvSpPr>
            <a:spLocks noChangeArrowheads="1"/>
          </p:cNvSpPr>
          <p:nvPr/>
        </p:nvSpPr>
        <p:spPr bwMode="auto">
          <a:xfrm>
            <a:off x="4800600" y="562356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8" name="Rectangle 5"/>
          <p:cNvSpPr>
            <a:spLocks noChangeArrowheads="1"/>
          </p:cNvSpPr>
          <p:nvPr/>
        </p:nvSpPr>
        <p:spPr bwMode="auto">
          <a:xfrm>
            <a:off x="6629400" y="562356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29" name="Rectangle 5"/>
          <p:cNvSpPr>
            <a:spLocks noChangeArrowheads="1"/>
          </p:cNvSpPr>
          <p:nvPr/>
        </p:nvSpPr>
        <p:spPr bwMode="auto">
          <a:xfrm>
            <a:off x="2286000" y="480060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0" name="Rectangle 5"/>
          <p:cNvSpPr>
            <a:spLocks noChangeArrowheads="1"/>
          </p:cNvSpPr>
          <p:nvPr/>
        </p:nvSpPr>
        <p:spPr bwMode="auto">
          <a:xfrm>
            <a:off x="2286000" y="580644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1" name="Rectangle 5"/>
          <p:cNvSpPr>
            <a:spLocks noChangeArrowheads="1"/>
          </p:cNvSpPr>
          <p:nvPr/>
        </p:nvSpPr>
        <p:spPr bwMode="auto">
          <a:xfrm>
            <a:off x="1371600" y="489204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2" name="Rectangle 5"/>
          <p:cNvSpPr>
            <a:spLocks noChangeArrowheads="1"/>
          </p:cNvSpPr>
          <p:nvPr/>
        </p:nvSpPr>
        <p:spPr bwMode="auto">
          <a:xfrm>
            <a:off x="457200" y="416052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3" name="Rectangle 5"/>
          <p:cNvSpPr>
            <a:spLocks noChangeArrowheads="1"/>
          </p:cNvSpPr>
          <p:nvPr/>
        </p:nvSpPr>
        <p:spPr bwMode="auto">
          <a:xfrm>
            <a:off x="6629400" y="397764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4" name="Rectangle 5"/>
          <p:cNvSpPr>
            <a:spLocks noChangeArrowheads="1"/>
          </p:cNvSpPr>
          <p:nvPr/>
        </p:nvSpPr>
        <p:spPr bwMode="auto">
          <a:xfrm>
            <a:off x="3352800" y="416052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5" name="Rectangle 5"/>
          <p:cNvSpPr>
            <a:spLocks noChangeArrowheads="1"/>
          </p:cNvSpPr>
          <p:nvPr/>
        </p:nvSpPr>
        <p:spPr bwMode="auto">
          <a:xfrm>
            <a:off x="457200" y="5806440"/>
            <a:ext cx="762000" cy="182880"/>
          </a:xfrm>
          <a:prstGeom prst="rect">
            <a:avLst/>
          </a:prstGeom>
          <a:ln>
            <a:headEnd/>
            <a:tailEnd/>
          </a:ln>
        </p:spPr>
        <p:style>
          <a:lnRef idx="0">
            <a:schemeClr val="dk1"/>
          </a:lnRef>
          <a:fillRef idx="3">
            <a:schemeClr val="dk1"/>
          </a:fillRef>
          <a:effectRef idx="3">
            <a:schemeClr val="dk1"/>
          </a:effectRef>
          <a:fontRef idx="minor">
            <a:schemeClr val="lt1"/>
          </a:fontRef>
        </p:style>
        <p:txBody>
          <a:bodyPr lIns="0" tIns="0" rIns="0" bIns="0" anchor="ctr"/>
          <a:lstStyle/>
          <a:p>
            <a:pPr algn="ctr" defTabSz="457200">
              <a:buClr>
                <a:srgbClr val="000000"/>
              </a:buClr>
              <a:buSzPct val="100000"/>
              <a:buFont typeface="Times New Roman" pitchFamily="18" charset="0"/>
              <a:buNone/>
              <a:defRPr/>
            </a:pPr>
            <a:r>
              <a:rPr lang="en-US" sz="700" dirty="0">
                <a:solidFill>
                  <a:srgbClr val="FFFFFF"/>
                </a:solidFill>
                <a:ea typeface="Verdana" pitchFamily="34" charset="0"/>
                <a:cs typeface="Verdana" pitchFamily="34" charset="0"/>
              </a:rPr>
              <a:t>Object 2</a:t>
            </a:r>
          </a:p>
        </p:txBody>
      </p:sp>
      <p:sp>
        <p:nvSpPr>
          <p:cNvPr id="337" name="Lightning Bolt 336"/>
          <p:cNvSpPr/>
          <p:nvPr/>
        </p:nvSpPr>
        <p:spPr bwMode="auto">
          <a:xfrm>
            <a:off x="1447800" y="2880360"/>
            <a:ext cx="533400" cy="73152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38" name="Lightning Bolt 337"/>
          <p:cNvSpPr/>
          <p:nvPr/>
        </p:nvSpPr>
        <p:spPr bwMode="auto">
          <a:xfrm>
            <a:off x="1524000" y="4526280"/>
            <a:ext cx="533400" cy="73152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39" name="Lightning Bolt 338"/>
          <p:cNvSpPr/>
          <p:nvPr/>
        </p:nvSpPr>
        <p:spPr bwMode="auto">
          <a:xfrm>
            <a:off x="3352800" y="4709160"/>
            <a:ext cx="533400" cy="73152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40" name="Lightning Bolt 339"/>
          <p:cNvSpPr/>
          <p:nvPr/>
        </p:nvSpPr>
        <p:spPr bwMode="auto">
          <a:xfrm>
            <a:off x="6705600" y="3886200"/>
            <a:ext cx="533400" cy="73152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42" name="Lightning Bolt 341"/>
          <p:cNvSpPr/>
          <p:nvPr/>
        </p:nvSpPr>
        <p:spPr bwMode="auto">
          <a:xfrm>
            <a:off x="5791200" y="4617720"/>
            <a:ext cx="533400" cy="73152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48" name="Lightning Bolt 347"/>
          <p:cNvSpPr/>
          <p:nvPr/>
        </p:nvSpPr>
        <p:spPr bwMode="auto">
          <a:xfrm>
            <a:off x="3810000" y="2240280"/>
            <a:ext cx="533400" cy="731520"/>
          </a:xfrm>
          <a:prstGeom prst="lightningBolt">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457200">
              <a:buClr>
                <a:srgbClr val="000000"/>
              </a:buClr>
              <a:buSzPct val="100000"/>
              <a:buFont typeface="Times New Roman" pitchFamily="16" charset="0"/>
              <a:buNone/>
              <a:defRPr/>
            </a:pPr>
            <a:endParaRPr lang="en-US" sz="2400" dirty="0">
              <a:solidFill>
                <a:schemeClr val="bg1"/>
              </a:solidFill>
              <a:latin typeface="Times New Roman" pitchFamily="16" charset="0"/>
            </a:endParaRPr>
          </a:p>
        </p:txBody>
      </p:sp>
      <p:sp>
        <p:nvSpPr>
          <p:cNvPr id="349" name="TextBox 348"/>
          <p:cNvSpPr txBox="1"/>
          <p:nvPr/>
        </p:nvSpPr>
        <p:spPr>
          <a:xfrm>
            <a:off x="4267200" y="2240280"/>
            <a:ext cx="3810000" cy="1077218"/>
          </a:xfrm>
          <a:prstGeom prst="rect">
            <a:avLst/>
          </a:prstGeom>
          <a:noFill/>
        </p:spPr>
        <p:txBody>
          <a:bodyPr>
            <a:spAutoFit/>
          </a:bodyPr>
          <a:lstStyle>
            <a:lvl1pPr eaLnBrk="0" hangingPunct="0">
              <a:defRPr sz="1900">
                <a:solidFill>
                  <a:schemeClr val="bg1"/>
                </a:solidFill>
                <a:latin typeface="Times New Roman" pitchFamily="18" charset="0"/>
                <a:ea typeface="MS PGothic" pitchFamily="34" charset="-128"/>
              </a:defRPr>
            </a:lvl1pPr>
            <a:lvl2pPr marL="742950" indent="-285750" eaLnBrk="0" hangingPunct="0">
              <a:defRPr sz="1900">
                <a:solidFill>
                  <a:schemeClr val="bg1"/>
                </a:solidFill>
                <a:latin typeface="Times New Roman" pitchFamily="18" charset="0"/>
                <a:ea typeface="MS PGothic" pitchFamily="34" charset="-128"/>
              </a:defRPr>
            </a:lvl2pPr>
            <a:lvl3pPr marL="1143000" indent="-228600" eaLnBrk="0" hangingPunct="0">
              <a:defRPr sz="1900">
                <a:solidFill>
                  <a:schemeClr val="bg1"/>
                </a:solidFill>
                <a:latin typeface="Times New Roman" pitchFamily="18" charset="0"/>
                <a:ea typeface="MS PGothic" pitchFamily="34" charset="-128"/>
              </a:defRPr>
            </a:lvl3pPr>
            <a:lvl4pPr marL="1600200" indent="-228600" eaLnBrk="0" hangingPunct="0">
              <a:defRPr sz="1900">
                <a:solidFill>
                  <a:schemeClr val="bg1"/>
                </a:solidFill>
                <a:latin typeface="Times New Roman" pitchFamily="18" charset="0"/>
                <a:ea typeface="MS PGothic" pitchFamily="34" charset="-128"/>
              </a:defRPr>
            </a:lvl4pPr>
            <a:lvl5pPr marL="2057400" indent="-228600" eaLnBrk="0" hangingPunct="0">
              <a:defRPr sz="1900">
                <a:solidFill>
                  <a:schemeClr val="bg1"/>
                </a:solidFill>
                <a:latin typeface="Times New Roman" pitchFamily="18" charset="0"/>
                <a:ea typeface="MS PGothic" pitchFamily="34" charset="-128"/>
              </a:defRPr>
            </a:lvl5pPr>
            <a:lvl6pPr marL="25146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6pPr>
            <a:lvl7pPr marL="29718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7pPr>
            <a:lvl8pPr marL="34290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8pPr>
            <a:lvl9pPr marL="3886200" indent="-228600" defTabSz="365125" eaLnBrk="0" fontAlgn="base" hangingPunct="0">
              <a:spcBef>
                <a:spcPct val="0"/>
              </a:spcBef>
              <a:spcAft>
                <a:spcPct val="0"/>
              </a:spcAft>
              <a:defRPr sz="1900">
                <a:solidFill>
                  <a:schemeClr val="bg1"/>
                </a:solidFill>
                <a:latin typeface="Times New Roman" pitchFamily="18" charset="0"/>
                <a:ea typeface="MS PGothic" pitchFamily="34" charset="-128"/>
              </a:defRPr>
            </a:lvl9pPr>
          </a:lstStyle>
          <a:p>
            <a:pPr eaLnBrk="1" hangingPunct="1"/>
            <a:r>
              <a:rPr lang="en-US" sz="1600" dirty="0">
                <a:solidFill>
                  <a:schemeClr val="tx1"/>
                </a:solidFill>
                <a:latin typeface="Verdana" pitchFamily="34" charset="0"/>
              </a:rPr>
              <a:t>Even 5 disk failures don</a:t>
            </a:r>
            <a:r>
              <a:rPr lang="en-US" altLang="en-US" sz="1600" dirty="0">
                <a:solidFill>
                  <a:schemeClr val="tx1"/>
                </a:solidFill>
                <a:latin typeface="Verdana" pitchFamily="34" charset="0"/>
              </a:rPr>
              <a:t>’</a:t>
            </a:r>
            <a:r>
              <a:rPr lang="en-US" sz="1600" dirty="0">
                <a:solidFill>
                  <a:schemeClr val="tx1"/>
                </a:solidFill>
                <a:latin typeface="Verdana" pitchFamily="34" charset="0"/>
              </a:rPr>
              <a:t>t generate dataloss in this example. </a:t>
            </a:r>
          </a:p>
          <a:p>
            <a:pPr eaLnBrk="1" hangingPunct="1"/>
            <a:endParaRPr lang="en-US" sz="1600" dirty="0">
              <a:solidFill>
                <a:schemeClr val="tx1"/>
              </a:solidFill>
              <a:latin typeface="Verdana" pitchFamily="34" charset="0"/>
            </a:endParaRPr>
          </a:p>
          <a:p>
            <a:pPr eaLnBrk="1" hangingPunct="1"/>
            <a:endParaRPr lang="en-US" sz="1600" dirty="0">
              <a:solidFill>
                <a:schemeClr val="tx1"/>
              </a:solidFill>
              <a:latin typeface="Verdana" pitchFamily="34" charset="0"/>
            </a:endParaRPr>
          </a:p>
        </p:txBody>
      </p:sp>
    </p:spTree>
    <p:extLst>
      <p:ext uri="{BB962C8B-B14F-4D97-AF65-F5344CB8AC3E}">
        <p14:creationId xmlns:p14="http://schemas.microsoft.com/office/powerpoint/2010/main" val="39752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dissolve">
                                      <p:cBhvr>
                                        <p:cTn id="7" dur="500"/>
                                        <p:tgtEl>
                                          <p:spTgt spid="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05"/>
                                        </p:tgtEl>
                                        <p:attrNameLst>
                                          <p:attrName>style.visibility</p:attrName>
                                        </p:attrNameLst>
                                      </p:cBhvr>
                                      <p:to>
                                        <p:strVal val="visible"/>
                                      </p:to>
                                    </p:set>
                                    <p:anim calcmode="lin" valueType="num">
                                      <p:cBhvr additive="base">
                                        <p:cTn id="12" dur="500"/>
                                        <p:tgtEl>
                                          <p:spTgt spid="305"/>
                                        </p:tgtEl>
                                        <p:attrNameLst>
                                          <p:attrName>ppt_y</p:attrName>
                                        </p:attrNameLst>
                                      </p:cBhvr>
                                      <p:tavLst>
                                        <p:tav tm="0">
                                          <p:val>
                                            <p:strVal val="#ppt_y+#ppt_h*1.125000"/>
                                          </p:val>
                                        </p:tav>
                                        <p:tav tm="100000">
                                          <p:val>
                                            <p:strVal val="#ppt_y"/>
                                          </p:val>
                                        </p:tav>
                                      </p:tavLst>
                                    </p:anim>
                                    <p:animEffect transition="in" filter="wipe(up)">
                                      <p:cBhvr>
                                        <p:cTn id="13" dur="500"/>
                                        <p:tgtEl>
                                          <p:spTgt spid="305"/>
                                        </p:tgtEl>
                                      </p:cBhvr>
                                    </p:animEffect>
                                  </p:childTnLst>
                                </p:cTn>
                              </p:par>
                            </p:childTnLst>
                          </p:cTn>
                        </p:par>
                        <p:par>
                          <p:cTn id="14" fill="hold" nodeType="afterGroup">
                            <p:stCondLst>
                              <p:cond delay="500"/>
                            </p:stCondLst>
                            <p:childTnLst>
                              <p:par>
                                <p:cTn id="15" presetID="12" presetClass="entr" presetSubtype="8" fill="hold" nodeType="afterEffect">
                                  <p:stCondLst>
                                    <p:cond delay="0"/>
                                  </p:stCondLst>
                                  <p:childTnLst>
                                    <p:set>
                                      <p:cBhvr>
                                        <p:cTn id="16" dur="1" fill="hold">
                                          <p:stCondLst>
                                            <p:cond delay="0"/>
                                          </p:stCondLst>
                                        </p:cTn>
                                        <p:tgtEl>
                                          <p:spTgt spid="303"/>
                                        </p:tgtEl>
                                        <p:attrNameLst>
                                          <p:attrName>style.visibility</p:attrName>
                                        </p:attrNameLst>
                                      </p:cBhvr>
                                      <p:to>
                                        <p:strVal val="visible"/>
                                      </p:to>
                                    </p:set>
                                    <p:anim calcmode="lin" valueType="num">
                                      <p:cBhvr additive="base">
                                        <p:cTn id="17" dur="500"/>
                                        <p:tgtEl>
                                          <p:spTgt spid="303"/>
                                        </p:tgtEl>
                                        <p:attrNameLst>
                                          <p:attrName>ppt_x</p:attrName>
                                        </p:attrNameLst>
                                      </p:cBhvr>
                                      <p:tavLst>
                                        <p:tav tm="0">
                                          <p:val>
                                            <p:strVal val="#ppt_x-#ppt_w*1.125000"/>
                                          </p:val>
                                        </p:tav>
                                        <p:tav tm="100000">
                                          <p:val>
                                            <p:strVal val="#ppt_x"/>
                                          </p:val>
                                        </p:tav>
                                      </p:tavLst>
                                    </p:anim>
                                    <p:animEffect transition="in" filter="wipe(right)">
                                      <p:cBhvr>
                                        <p:cTn id="18" dur="500"/>
                                        <p:tgtEl>
                                          <p:spTgt spid="303"/>
                                        </p:tgtEl>
                                      </p:cBhvr>
                                    </p:animEffect>
                                  </p:childTnLst>
                                </p:cTn>
                              </p:par>
                            </p:childTnLst>
                          </p:cTn>
                        </p:par>
                        <p:par>
                          <p:cTn id="19" fill="hold" nodeType="afterGroup">
                            <p:stCondLst>
                              <p:cond delay="1000"/>
                            </p:stCondLst>
                            <p:childTnLst>
                              <p:par>
                                <p:cTn id="20" presetID="12" presetClass="entr" presetSubtype="8" fill="hold" nodeType="afterEffect">
                                  <p:stCondLst>
                                    <p:cond delay="0"/>
                                  </p:stCondLst>
                                  <p:childTnLst>
                                    <p:set>
                                      <p:cBhvr>
                                        <p:cTn id="21" dur="1" fill="hold">
                                          <p:stCondLst>
                                            <p:cond delay="0"/>
                                          </p:stCondLst>
                                        </p:cTn>
                                        <p:tgtEl>
                                          <p:spTgt spid="307"/>
                                        </p:tgtEl>
                                        <p:attrNameLst>
                                          <p:attrName>style.visibility</p:attrName>
                                        </p:attrNameLst>
                                      </p:cBhvr>
                                      <p:to>
                                        <p:strVal val="visible"/>
                                      </p:to>
                                    </p:set>
                                    <p:anim calcmode="lin" valueType="num">
                                      <p:cBhvr additive="base">
                                        <p:cTn id="22" dur="500"/>
                                        <p:tgtEl>
                                          <p:spTgt spid="307"/>
                                        </p:tgtEl>
                                        <p:attrNameLst>
                                          <p:attrName>ppt_x</p:attrName>
                                        </p:attrNameLst>
                                      </p:cBhvr>
                                      <p:tavLst>
                                        <p:tav tm="0">
                                          <p:val>
                                            <p:strVal val="#ppt_x-#ppt_w*1.125000"/>
                                          </p:val>
                                        </p:tav>
                                        <p:tav tm="100000">
                                          <p:val>
                                            <p:strVal val="#ppt_x"/>
                                          </p:val>
                                        </p:tav>
                                      </p:tavLst>
                                    </p:anim>
                                    <p:animEffect transition="in" filter="wipe(right)">
                                      <p:cBhvr>
                                        <p:cTn id="23" dur="500"/>
                                        <p:tgtEl>
                                          <p:spTgt spid="307"/>
                                        </p:tgtEl>
                                      </p:cBhvr>
                                    </p:animEffect>
                                  </p:childTnLst>
                                </p:cTn>
                              </p:par>
                            </p:childTnLst>
                          </p:cTn>
                        </p:par>
                        <p:par>
                          <p:cTn id="24" fill="hold" nodeType="afterGroup">
                            <p:stCondLst>
                              <p:cond delay="1500"/>
                            </p:stCondLst>
                            <p:childTnLst>
                              <p:par>
                                <p:cTn id="25" presetID="12" presetClass="entr" presetSubtype="8" fill="hold" nodeType="afterEffect">
                                  <p:stCondLst>
                                    <p:cond delay="0"/>
                                  </p:stCondLst>
                                  <p:childTnLst>
                                    <p:set>
                                      <p:cBhvr>
                                        <p:cTn id="26" dur="1" fill="hold">
                                          <p:stCondLst>
                                            <p:cond delay="0"/>
                                          </p:stCondLst>
                                        </p:cTn>
                                        <p:tgtEl>
                                          <p:spTgt spid="306"/>
                                        </p:tgtEl>
                                        <p:attrNameLst>
                                          <p:attrName>style.visibility</p:attrName>
                                        </p:attrNameLst>
                                      </p:cBhvr>
                                      <p:to>
                                        <p:strVal val="visible"/>
                                      </p:to>
                                    </p:set>
                                    <p:anim calcmode="lin" valueType="num">
                                      <p:cBhvr additive="base">
                                        <p:cTn id="27" dur="500"/>
                                        <p:tgtEl>
                                          <p:spTgt spid="306"/>
                                        </p:tgtEl>
                                        <p:attrNameLst>
                                          <p:attrName>ppt_x</p:attrName>
                                        </p:attrNameLst>
                                      </p:cBhvr>
                                      <p:tavLst>
                                        <p:tav tm="0">
                                          <p:val>
                                            <p:strVal val="#ppt_x-#ppt_w*1.125000"/>
                                          </p:val>
                                        </p:tav>
                                        <p:tav tm="100000">
                                          <p:val>
                                            <p:strVal val="#ppt_x"/>
                                          </p:val>
                                        </p:tav>
                                      </p:tavLst>
                                    </p:anim>
                                    <p:animEffect transition="in" filter="wipe(right)">
                                      <p:cBhvr>
                                        <p:cTn id="28" dur="500"/>
                                        <p:tgtEl>
                                          <p:spTgt spid="306"/>
                                        </p:tgtEl>
                                      </p:cBhvr>
                                    </p:animEffect>
                                  </p:childTnLst>
                                </p:cTn>
                              </p:par>
                            </p:childTnLst>
                          </p:cTn>
                        </p:par>
                        <p:par>
                          <p:cTn id="29" fill="hold" nodeType="afterGroup">
                            <p:stCondLst>
                              <p:cond delay="2000"/>
                            </p:stCondLst>
                            <p:childTnLst>
                              <p:par>
                                <p:cTn id="30" presetID="12" presetClass="entr" presetSubtype="8" fill="hold" nodeType="afterEffect">
                                  <p:stCondLst>
                                    <p:cond delay="0"/>
                                  </p:stCondLst>
                                  <p:childTnLst>
                                    <p:set>
                                      <p:cBhvr>
                                        <p:cTn id="31" dur="1" fill="hold">
                                          <p:stCondLst>
                                            <p:cond delay="0"/>
                                          </p:stCondLst>
                                        </p:cTn>
                                        <p:tgtEl>
                                          <p:spTgt spid="309"/>
                                        </p:tgtEl>
                                        <p:attrNameLst>
                                          <p:attrName>style.visibility</p:attrName>
                                        </p:attrNameLst>
                                      </p:cBhvr>
                                      <p:to>
                                        <p:strVal val="visible"/>
                                      </p:to>
                                    </p:set>
                                    <p:anim calcmode="lin" valueType="num">
                                      <p:cBhvr additive="base">
                                        <p:cTn id="32" dur="500"/>
                                        <p:tgtEl>
                                          <p:spTgt spid="309"/>
                                        </p:tgtEl>
                                        <p:attrNameLst>
                                          <p:attrName>ppt_x</p:attrName>
                                        </p:attrNameLst>
                                      </p:cBhvr>
                                      <p:tavLst>
                                        <p:tav tm="0">
                                          <p:val>
                                            <p:strVal val="#ppt_x-#ppt_w*1.125000"/>
                                          </p:val>
                                        </p:tav>
                                        <p:tav tm="100000">
                                          <p:val>
                                            <p:strVal val="#ppt_x"/>
                                          </p:val>
                                        </p:tav>
                                      </p:tavLst>
                                    </p:anim>
                                    <p:animEffect transition="in" filter="wipe(right)">
                                      <p:cBhvr>
                                        <p:cTn id="33" dur="500"/>
                                        <p:tgtEl>
                                          <p:spTgt spid="309"/>
                                        </p:tgtEl>
                                      </p:cBhvr>
                                    </p:animEffect>
                                  </p:childTnLst>
                                </p:cTn>
                              </p:par>
                            </p:childTnLst>
                          </p:cTn>
                        </p:par>
                        <p:par>
                          <p:cTn id="34" fill="hold" nodeType="afterGroup">
                            <p:stCondLst>
                              <p:cond delay="2500"/>
                            </p:stCondLst>
                            <p:childTnLst>
                              <p:par>
                                <p:cTn id="35" presetID="12" presetClass="entr" presetSubtype="8" fill="hold" nodeType="afterEffect">
                                  <p:stCondLst>
                                    <p:cond delay="0"/>
                                  </p:stCondLst>
                                  <p:childTnLst>
                                    <p:set>
                                      <p:cBhvr>
                                        <p:cTn id="36" dur="1" fill="hold">
                                          <p:stCondLst>
                                            <p:cond delay="0"/>
                                          </p:stCondLst>
                                        </p:cTn>
                                        <p:tgtEl>
                                          <p:spTgt spid="308"/>
                                        </p:tgtEl>
                                        <p:attrNameLst>
                                          <p:attrName>style.visibility</p:attrName>
                                        </p:attrNameLst>
                                      </p:cBhvr>
                                      <p:to>
                                        <p:strVal val="visible"/>
                                      </p:to>
                                    </p:set>
                                    <p:anim calcmode="lin" valueType="num">
                                      <p:cBhvr additive="base">
                                        <p:cTn id="37" dur="500"/>
                                        <p:tgtEl>
                                          <p:spTgt spid="308"/>
                                        </p:tgtEl>
                                        <p:attrNameLst>
                                          <p:attrName>ppt_x</p:attrName>
                                        </p:attrNameLst>
                                      </p:cBhvr>
                                      <p:tavLst>
                                        <p:tav tm="0">
                                          <p:val>
                                            <p:strVal val="#ppt_x-#ppt_w*1.125000"/>
                                          </p:val>
                                        </p:tav>
                                        <p:tav tm="100000">
                                          <p:val>
                                            <p:strVal val="#ppt_x"/>
                                          </p:val>
                                        </p:tav>
                                      </p:tavLst>
                                    </p:anim>
                                    <p:animEffect transition="in" filter="wipe(right)">
                                      <p:cBhvr>
                                        <p:cTn id="38" dur="500"/>
                                        <p:tgtEl>
                                          <p:spTgt spid="308"/>
                                        </p:tgtEl>
                                      </p:cBhvr>
                                    </p:animEffect>
                                  </p:childTnLst>
                                </p:cTn>
                              </p:par>
                            </p:childTnLst>
                          </p:cTn>
                        </p:par>
                        <p:par>
                          <p:cTn id="39" fill="hold" nodeType="afterGroup">
                            <p:stCondLst>
                              <p:cond delay="3000"/>
                            </p:stCondLst>
                            <p:childTnLst>
                              <p:par>
                                <p:cTn id="40" presetID="12" presetClass="entr" presetSubtype="8" fill="hold" nodeType="afterEffect">
                                  <p:stCondLst>
                                    <p:cond delay="0"/>
                                  </p:stCondLst>
                                  <p:childTnLst>
                                    <p:set>
                                      <p:cBhvr>
                                        <p:cTn id="41" dur="1" fill="hold">
                                          <p:stCondLst>
                                            <p:cond delay="0"/>
                                          </p:stCondLst>
                                        </p:cTn>
                                        <p:tgtEl>
                                          <p:spTgt spid="318"/>
                                        </p:tgtEl>
                                        <p:attrNameLst>
                                          <p:attrName>style.visibility</p:attrName>
                                        </p:attrNameLst>
                                      </p:cBhvr>
                                      <p:to>
                                        <p:strVal val="visible"/>
                                      </p:to>
                                    </p:set>
                                    <p:anim calcmode="lin" valueType="num">
                                      <p:cBhvr additive="base">
                                        <p:cTn id="42" dur="500"/>
                                        <p:tgtEl>
                                          <p:spTgt spid="318"/>
                                        </p:tgtEl>
                                        <p:attrNameLst>
                                          <p:attrName>ppt_x</p:attrName>
                                        </p:attrNameLst>
                                      </p:cBhvr>
                                      <p:tavLst>
                                        <p:tav tm="0">
                                          <p:val>
                                            <p:strVal val="#ppt_x-#ppt_w*1.125000"/>
                                          </p:val>
                                        </p:tav>
                                        <p:tav tm="100000">
                                          <p:val>
                                            <p:strVal val="#ppt_x"/>
                                          </p:val>
                                        </p:tav>
                                      </p:tavLst>
                                    </p:anim>
                                    <p:animEffect transition="in" filter="wipe(right)">
                                      <p:cBhvr>
                                        <p:cTn id="43" dur="500"/>
                                        <p:tgtEl>
                                          <p:spTgt spid="318"/>
                                        </p:tgtEl>
                                      </p:cBhvr>
                                    </p:animEffect>
                                  </p:childTnLst>
                                </p:cTn>
                              </p:par>
                            </p:childTnLst>
                          </p:cTn>
                        </p:par>
                        <p:par>
                          <p:cTn id="44" fill="hold" nodeType="afterGroup">
                            <p:stCondLst>
                              <p:cond delay="3500"/>
                            </p:stCondLst>
                            <p:childTnLst>
                              <p:par>
                                <p:cTn id="45" presetID="12" presetClass="entr" presetSubtype="8" fill="hold" nodeType="afterEffect">
                                  <p:stCondLst>
                                    <p:cond delay="0"/>
                                  </p:stCondLst>
                                  <p:childTnLst>
                                    <p:set>
                                      <p:cBhvr>
                                        <p:cTn id="46" dur="1" fill="hold">
                                          <p:stCondLst>
                                            <p:cond delay="0"/>
                                          </p:stCondLst>
                                        </p:cTn>
                                        <p:tgtEl>
                                          <p:spTgt spid="310"/>
                                        </p:tgtEl>
                                        <p:attrNameLst>
                                          <p:attrName>style.visibility</p:attrName>
                                        </p:attrNameLst>
                                      </p:cBhvr>
                                      <p:to>
                                        <p:strVal val="visible"/>
                                      </p:to>
                                    </p:set>
                                    <p:anim calcmode="lin" valueType="num">
                                      <p:cBhvr additive="base">
                                        <p:cTn id="47" dur="500"/>
                                        <p:tgtEl>
                                          <p:spTgt spid="310"/>
                                        </p:tgtEl>
                                        <p:attrNameLst>
                                          <p:attrName>ppt_x</p:attrName>
                                        </p:attrNameLst>
                                      </p:cBhvr>
                                      <p:tavLst>
                                        <p:tav tm="0">
                                          <p:val>
                                            <p:strVal val="#ppt_x-#ppt_w*1.125000"/>
                                          </p:val>
                                        </p:tav>
                                        <p:tav tm="100000">
                                          <p:val>
                                            <p:strVal val="#ppt_x"/>
                                          </p:val>
                                        </p:tav>
                                      </p:tavLst>
                                    </p:anim>
                                    <p:animEffect transition="in" filter="wipe(right)">
                                      <p:cBhvr>
                                        <p:cTn id="48" dur="500"/>
                                        <p:tgtEl>
                                          <p:spTgt spid="310"/>
                                        </p:tgtEl>
                                      </p:cBhvr>
                                    </p:animEffect>
                                  </p:childTnLst>
                                </p:cTn>
                              </p:par>
                            </p:childTnLst>
                          </p:cTn>
                        </p:par>
                        <p:par>
                          <p:cTn id="49" fill="hold" nodeType="afterGroup">
                            <p:stCondLst>
                              <p:cond delay="4000"/>
                            </p:stCondLst>
                            <p:childTnLst>
                              <p:par>
                                <p:cTn id="50" presetID="12" presetClass="entr" presetSubtype="8" fill="hold" nodeType="afterEffect">
                                  <p:stCondLst>
                                    <p:cond delay="0"/>
                                  </p:stCondLst>
                                  <p:childTnLst>
                                    <p:set>
                                      <p:cBhvr>
                                        <p:cTn id="51" dur="1" fill="hold">
                                          <p:stCondLst>
                                            <p:cond delay="0"/>
                                          </p:stCondLst>
                                        </p:cTn>
                                        <p:tgtEl>
                                          <p:spTgt spid="311"/>
                                        </p:tgtEl>
                                        <p:attrNameLst>
                                          <p:attrName>style.visibility</p:attrName>
                                        </p:attrNameLst>
                                      </p:cBhvr>
                                      <p:to>
                                        <p:strVal val="visible"/>
                                      </p:to>
                                    </p:set>
                                    <p:anim calcmode="lin" valueType="num">
                                      <p:cBhvr additive="base">
                                        <p:cTn id="52" dur="500"/>
                                        <p:tgtEl>
                                          <p:spTgt spid="311"/>
                                        </p:tgtEl>
                                        <p:attrNameLst>
                                          <p:attrName>ppt_x</p:attrName>
                                        </p:attrNameLst>
                                      </p:cBhvr>
                                      <p:tavLst>
                                        <p:tav tm="0">
                                          <p:val>
                                            <p:strVal val="#ppt_x-#ppt_w*1.125000"/>
                                          </p:val>
                                        </p:tav>
                                        <p:tav tm="100000">
                                          <p:val>
                                            <p:strVal val="#ppt_x"/>
                                          </p:val>
                                        </p:tav>
                                      </p:tavLst>
                                    </p:anim>
                                    <p:animEffect transition="in" filter="wipe(right)">
                                      <p:cBhvr>
                                        <p:cTn id="53" dur="500"/>
                                        <p:tgtEl>
                                          <p:spTgt spid="311"/>
                                        </p:tgtEl>
                                      </p:cBhvr>
                                    </p:animEffect>
                                  </p:childTnLst>
                                </p:cTn>
                              </p:par>
                            </p:childTnLst>
                          </p:cTn>
                        </p:par>
                        <p:par>
                          <p:cTn id="54" fill="hold" nodeType="afterGroup">
                            <p:stCondLst>
                              <p:cond delay="4500"/>
                            </p:stCondLst>
                            <p:childTnLst>
                              <p:par>
                                <p:cTn id="55" presetID="12" presetClass="entr" presetSubtype="8" fill="hold" nodeType="afterEffect">
                                  <p:stCondLst>
                                    <p:cond delay="0"/>
                                  </p:stCondLst>
                                  <p:childTnLst>
                                    <p:set>
                                      <p:cBhvr>
                                        <p:cTn id="56" dur="1" fill="hold">
                                          <p:stCondLst>
                                            <p:cond delay="0"/>
                                          </p:stCondLst>
                                        </p:cTn>
                                        <p:tgtEl>
                                          <p:spTgt spid="312"/>
                                        </p:tgtEl>
                                        <p:attrNameLst>
                                          <p:attrName>style.visibility</p:attrName>
                                        </p:attrNameLst>
                                      </p:cBhvr>
                                      <p:to>
                                        <p:strVal val="visible"/>
                                      </p:to>
                                    </p:set>
                                    <p:anim calcmode="lin" valueType="num">
                                      <p:cBhvr additive="base">
                                        <p:cTn id="57" dur="500"/>
                                        <p:tgtEl>
                                          <p:spTgt spid="312"/>
                                        </p:tgtEl>
                                        <p:attrNameLst>
                                          <p:attrName>ppt_x</p:attrName>
                                        </p:attrNameLst>
                                      </p:cBhvr>
                                      <p:tavLst>
                                        <p:tav tm="0">
                                          <p:val>
                                            <p:strVal val="#ppt_x-#ppt_w*1.125000"/>
                                          </p:val>
                                        </p:tav>
                                        <p:tav tm="100000">
                                          <p:val>
                                            <p:strVal val="#ppt_x"/>
                                          </p:val>
                                        </p:tav>
                                      </p:tavLst>
                                    </p:anim>
                                    <p:animEffect transition="in" filter="wipe(right)">
                                      <p:cBhvr>
                                        <p:cTn id="58" dur="500"/>
                                        <p:tgtEl>
                                          <p:spTgt spid="312"/>
                                        </p:tgtEl>
                                      </p:cBhvr>
                                    </p:animEffect>
                                  </p:childTnLst>
                                </p:cTn>
                              </p:par>
                            </p:childTnLst>
                          </p:cTn>
                        </p:par>
                        <p:par>
                          <p:cTn id="59" fill="hold" nodeType="afterGroup">
                            <p:stCondLst>
                              <p:cond delay="5000"/>
                            </p:stCondLst>
                            <p:childTnLst>
                              <p:par>
                                <p:cTn id="60" presetID="12" presetClass="entr" presetSubtype="8" fill="hold" nodeType="afterEffect">
                                  <p:stCondLst>
                                    <p:cond delay="0"/>
                                  </p:stCondLst>
                                  <p:childTnLst>
                                    <p:set>
                                      <p:cBhvr>
                                        <p:cTn id="61" dur="1" fill="hold">
                                          <p:stCondLst>
                                            <p:cond delay="0"/>
                                          </p:stCondLst>
                                        </p:cTn>
                                        <p:tgtEl>
                                          <p:spTgt spid="314"/>
                                        </p:tgtEl>
                                        <p:attrNameLst>
                                          <p:attrName>style.visibility</p:attrName>
                                        </p:attrNameLst>
                                      </p:cBhvr>
                                      <p:to>
                                        <p:strVal val="visible"/>
                                      </p:to>
                                    </p:set>
                                    <p:anim calcmode="lin" valueType="num">
                                      <p:cBhvr additive="base">
                                        <p:cTn id="62" dur="500"/>
                                        <p:tgtEl>
                                          <p:spTgt spid="314"/>
                                        </p:tgtEl>
                                        <p:attrNameLst>
                                          <p:attrName>ppt_x</p:attrName>
                                        </p:attrNameLst>
                                      </p:cBhvr>
                                      <p:tavLst>
                                        <p:tav tm="0">
                                          <p:val>
                                            <p:strVal val="#ppt_x-#ppt_w*1.125000"/>
                                          </p:val>
                                        </p:tav>
                                        <p:tav tm="100000">
                                          <p:val>
                                            <p:strVal val="#ppt_x"/>
                                          </p:val>
                                        </p:tav>
                                      </p:tavLst>
                                    </p:anim>
                                    <p:animEffect transition="in" filter="wipe(right)">
                                      <p:cBhvr>
                                        <p:cTn id="63" dur="500"/>
                                        <p:tgtEl>
                                          <p:spTgt spid="314"/>
                                        </p:tgtEl>
                                      </p:cBhvr>
                                    </p:animEffect>
                                  </p:childTnLst>
                                </p:cTn>
                              </p:par>
                            </p:childTnLst>
                          </p:cTn>
                        </p:par>
                        <p:par>
                          <p:cTn id="64" fill="hold" nodeType="afterGroup">
                            <p:stCondLst>
                              <p:cond delay="5500"/>
                            </p:stCondLst>
                            <p:childTnLst>
                              <p:par>
                                <p:cTn id="65" presetID="12" presetClass="entr" presetSubtype="8" fill="hold" nodeType="afterEffect">
                                  <p:stCondLst>
                                    <p:cond delay="0"/>
                                  </p:stCondLst>
                                  <p:childTnLst>
                                    <p:set>
                                      <p:cBhvr>
                                        <p:cTn id="66" dur="1" fill="hold">
                                          <p:stCondLst>
                                            <p:cond delay="0"/>
                                          </p:stCondLst>
                                        </p:cTn>
                                        <p:tgtEl>
                                          <p:spTgt spid="319"/>
                                        </p:tgtEl>
                                        <p:attrNameLst>
                                          <p:attrName>style.visibility</p:attrName>
                                        </p:attrNameLst>
                                      </p:cBhvr>
                                      <p:to>
                                        <p:strVal val="visible"/>
                                      </p:to>
                                    </p:set>
                                    <p:anim calcmode="lin" valueType="num">
                                      <p:cBhvr additive="base">
                                        <p:cTn id="67" dur="500"/>
                                        <p:tgtEl>
                                          <p:spTgt spid="319"/>
                                        </p:tgtEl>
                                        <p:attrNameLst>
                                          <p:attrName>ppt_x</p:attrName>
                                        </p:attrNameLst>
                                      </p:cBhvr>
                                      <p:tavLst>
                                        <p:tav tm="0">
                                          <p:val>
                                            <p:strVal val="#ppt_x-#ppt_w*1.125000"/>
                                          </p:val>
                                        </p:tav>
                                        <p:tav tm="100000">
                                          <p:val>
                                            <p:strVal val="#ppt_x"/>
                                          </p:val>
                                        </p:tav>
                                      </p:tavLst>
                                    </p:anim>
                                    <p:animEffect transition="in" filter="wipe(right)">
                                      <p:cBhvr>
                                        <p:cTn id="68" dur="500"/>
                                        <p:tgtEl>
                                          <p:spTgt spid="319"/>
                                        </p:tgtEl>
                                      </p:cBhvr>
                                    </p:animEffect>
                                  </p:childTnLst>
                                </p:cTn>
                              </p:par>
                            </p:childTnLst>
                          </p:cTn>
                        </p:par>
                        <p:par>
                          <p:cTn id="69" fill="hold" nodeType="afterGroup">
                            <p:stCondLst>
                              <p:cond delay="6000"/>
                            </p:stCondLst>
                            <p:childTnLst>
                              <p:par>
                                <p:cTn id="70" presetID="12" presetClass="entr" presetSubtype="8" fill="hold" nodeType="afterEffect">
                                  <p:stCondLst>
                                    <p:cond delay="0"/>
                                  </p:stCondLst>
                                  <p:childTnLst>
                                    <p:set>
                                      <p:cBhvr>
                                        <p:cTn id="71" dur="1" fill="hold">
                                          <p:stCondLst>
                                            <p:cond delay="0"/>
                                          </p:stCondLst>
                                        </p:cTn>
                                        <p:tgtEl>
                                          <p:spTgt spid="313"/>
                                        </p:tgtEl>
                                        <p:attrNameLst>
                                          <p:attrName>style.visibility</p:attrName>
                                        </p:attrNameLst>
                                      </p:cBhvr>
                                      <p:to>
                                        <p:strVal val="visible"/>
                                      </p:to>
                                    </p:set>
                                    <p:anim calcmode="lin" valueType="num">
                                      <p:cBhvr additive="base">
                                        <p:cTn id="72" dur="500"/>
                                        <p:tgtEl>
                                          <p:spTgt spid="313"/>
                                        </p:tgtEl>
                                        <p:attrNameLst>
                                          <p:attrName>ppt_x</p:attrName>
                                        </p:attrNameLst>
                                      </p:cBhvr>
                                      <p:tavLst>
                                        <p:tav tm="0">
                                          <p:val>
                                            <p:strVal val="#ppt_x-#ppt_w*1.125000"/>
                                          </p:val>
                                        </p:tav>
                                        <p:tav tm="100000">
                                          <p:val>
                                            <p:strVal val="#ppt_x"/>
                                          </p:val>
                                        </p:tav>
                                      </p:tavLst>
                                    </p:anim>
                                    <p:animEffect transition="in" filter="wipe(right)">
                                      <p:cBhvr>
                                        <p:cTn id="73" dur="500"/>
                                        <p:tgtEl>
                                          <p:spTgt spid="313"/>
                                        </p:tgtEl>
                                      </p:cBhvr>
                                    </p:animEffect>
                                  </p:childTnLst>
                                </p:cTn>
                              </p:par>
                            </p:childTnLst>
                          </p:cTn>
                        </p:par>
                        <p:par>
                          <p:cTn id="74" fill="hold" nodeType="afterGroup">
                            <p:stCondLst>
                              <p:cond delay="6500"/>
                            </p:stCondLst>
                            <p:childTnLst>
                              <p:par>
                                <p:cTn id="75" presetID="12" presetClass="entr" presetSubtype="8" fill="hold" nodeType="afterEffect">
                                  <p:stCondLst>
                                    <p:cond delay="0"/>
                                  </p:stCondLst>
                                  <p:childTnLst>
                                    <p:set>
                                      <p:cBhvr>
                                        <p:cTn id="76" dur="1" fill="hold">
                                          <p:stCondLst>
                                            <p:cond delay="0"/>
                                          </p:stCondLst>
                                        </p:cTn>
                                        <p:tgtEl>
                                          <p:spTgt spid="317"/>
                                        </p:tgtEl>
                                        <p:attrNameLst>
                                          <p:attrName>style.visibility</p:attrName>
                                        </p:attrNameLst>
                                      </p:cBhvr>
                                      <p:to>
                                        <p:strVal val="visible"/>
                                      </p:to>
                                    </p:set>
                                    <p:anim calcmode="lin" valueType="num">
                                      <p:cBhvr additive="base">
                                        <p:cTn id="77" dur="500"/>
                                        <p:tgtEl>
                                          <p:spTgt spid="317"/>
                                        </p:tgtEl>
                                        <p:attrNameLst>
                                          <p:attrName>ppt_x</p:attrName>
                                        </p:attrNameLst>
                                      </p:cBhvr>
                                      <p:tavLst>
                                        <p:tav tm="0">
                                          <p:val>
                                            <p:strVal val="#ppt_x-#ppt_w*1.125000"/>
                                          </p:val>
                                        </p:tav>
                                        <p:tav tm="100000">
                                          <p:val>
                                            <p:strVal val="#ppt_x"/>
                                          </p:val>
                                        </p:tav>
                                      </p:tavLst>
                                    </p:anim>
                                    <p:animEffect transition="in" filter="wipe(right)">
                                      <p:cBhvr>
                                        <p:cTn id="78" dur="500"/>
                                        <p:tgtEl>
                                          <p:spTgt spid="317"/>
                                        </p:tgtEl>
                                      </p:cBhvr>
                                    </p:animEffect>
                                  </p:childTnLst>
                                </p:cTn>
                              </p:par>
                            </p:childTnLst>
                          </p:cTn>
                        </p:par>
                        <p:par>
                          <p:cTn id="79" fill="hold" nodeType="afterGroup">
                            <p:stCondLst>
                              <p:cond delay="7000"/>
                            </p:stCondLst>
                            <p:childTnLst>
                              <p:par>
                                <p:cTn id="80" presetID="12" presetClass="entr" presetSubtype="8" fill="hold" nodeType="afterEffect">
                                  <p:stCondLst>
                                    <p:cond delay="0"/>
                                  </p:stCondLst>
                                  <p:childTnLst>
                                    <p:set>
                                      <p:cBhvr>
                                        <p:cTn id="81" dur="1" fill="hold">
                                          <p:stCondLst>
                                            <p:cond delay="0"/>
                                          </p:stCondLst>
                                        </p:cTn>
                                        <p:tgtEl>
                                          <p:spTgt spid="315"/>
                                        </p:tgtEl>
                                        <p:attrNameLst>
                                          <p:attrName>style.visibility</p:attrName>
                                        </p:attrNameLst>
                                      </p:cBhvr>
                                      <p:to>
                                        <p:strVal val="visible"/>
                                      </p:to>
                                    </p:set>
                                    <p:anim calcmode="lin" valueType="num">
                                      <p:cBhvr additive="base">
                                        <p:cTn id="82" dur="500"/>
                                        <p:tgtEl>
                                          <p:spTgt spid="315"/>
                                        </p:tgtEl>
                                        <p:attrNameLst>
                                          <p:attrName>ppt_x</p:attrName>
                                        </p:attrNameLst>
                                      </p:cBhvr>
                                      <p:tavLst>
                                        <p:tav tm="0">
                                          <p:val>
                                            <p:strVal val="#ppt_x-#ppt_w*1.125000"/>
                                          </p:val>
                                        </p:tav>
                                        <p:tav tm="100000">
                                          <p:val>
                                            <p:strVal val="#ppt_x"/>
                                          </p:val>
                                        </p:tav>
                                      </p:tavLst>
                                    </p:anim>
                                    <p:animEffect transition="in" filter="wipe(right)">
                                      <p:cBhvr>
                                        <p:cTn id="83" dur="500"/>
                                        <p:tgtEl>
                                          <p:spTgt spid="315"/>
                                        </p:tgtEl>
                                      </p:cBhvr>
                                    </p:animEffect>
                                  </p:childTnLst>
                                </p:cTn>
                              </p:par>
                            </p:childTnLst>
                          </p:cTn>
                        </p:par>
                        <p:par>
                          <p:cTn id="84" fill="hold" nodeType="afterGroup">
                            <p:stCondLst>
                              <p:cond delay="7500"/>
                            </p:stCondLst>
                            <p:childTnLst>
                              <p:par>
                                <p:cTn id="85" presetID="12" presetClass="entr" presetSubtype="8" fill="hold" nodeType="afterEffect">
                                  <p:stCondLst>
                                    <p:cond delay="0"/>
                                  </p:stCondLst>
                                  <p:childTnLst>
                                    <p:set>
                                      <p:cBhvr>
                                        <p:cTn id="86" dur="1" fill="hold">
                                          <p:stCondLst>
                                            <p:cond delay="0"/>
                                          </p:stCondLst>
                                        </p:cTn>
                                        <p:tgtEl>
                                          <p:spTgt spid="316"/>
                                        </p:tgtEl>
                                        <p:attrNameLst>
                                          <p:attrName>style.visibility</p:attrName>
                                        </p:attrNameLst>
                                      </p:cBhvr>
                                      <p:to>
                                        <p:strVal val="visible"/>
                                      </p:to>
                                    </p:set>
                                    <p:anim calcmode="lin" valueType="num">
                                      <p:cBhvr additive="base">
                                        <p:cTn id="87" dur="500"/>
                                        <p:tgtEl>
                                          <p:spTgt spid="316"/>
                                        </p:tgtEl>
                                        <p:attrNameLst>
                                          <p:attrName>ppt_x</p:attrName>
                                        </p:attrNameLst>
                                      </p:cBhvr>
                                      <p:tavLst>
                                        <p:tav tm="0">
                                          <p:val>
                                            <p:strVal val="#ppt_x-#ppt_w*1.125000"/>
                                          </p:val>
                                        </p:tav>
                                        <p:tav tm="100000">
                                          <p:val>
                                            <p:strVal val="#ppt_x"/>
                                          </p:val>
                                        </p:tav>
                                      </p:tavLst>
                                    </p:anim>
                                    <p:animEffect transition="in" filter="wipe(right)">
                                      <p:cBhvr>
                                        <p:cTn id="88" dur="500"/>
                                        <p:tgtEl>
                                          <p:spTgt spid="31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nodeType="clickEffect">
                                  <p:stCondLst>
                                    <p:cond delay="0"/>
                                  </p:stCondLst>
                                  <p:childTnLst>
                                    <p:set>
                                      <p:cBhvr>
                                        <p:cTn id="92" dur="1" fill="hold">
                                          <p:stCondLst>
                                            <p:cond delay="0"/>
                                          </p:stCondLst>
                                        </p:cTn>
                                        <p:tgtEl>
                                          <p:spTgt spid="301"/>
                                        </p:tgtEl>
                                        <p:attrNameLst>
                                          <p:attrName>style.visibility</p:attrName>
                                        </p:attrNameLst>
                                      </p:cBhvr>
                                      <p:to>
                                        <p:strVal val="visible"/>
                                      </p:to>
                                    </p:set>
                                    <p:anim calcmode="lin" valueType="num">
                                      <p:cBhvr additive="base">
                                        <p:cTn id="93" dur="500"/>
                                        <p:tgtEl>
                                          <p:spTgt spid="301"/>
                                        </p:tgtEl>
                                        <p:attrNameLst>
                                          <p:attrName>ppt_y</p:attrName>
                                        </p:attrNameLst>
                                      </p:cBhvr>
                                      <p:tavLst>
                                        <p:tav tm="0">
                                          <p:val>
                                            <p:strVal val="#ppt_y+#ppt_h*1.125000"/>
                                          </p:val>
                                        </p:tav>
                                        <p:tav tm="100000">
                                          <p:val>
                                            <p:strVal val="#ppt_y"/>
                                          </p:val>
                                        </p:tav>
                                      </p:tavLst>
                                    </p:anim>
                                    <p:animEffect transition="in" filter="wipe(up)">
                                      <p:cBhvr>
                                        <p:cTn id="94" dur="500"/>
                                        <p:tgtEl>
                                          <p:spTgt spid="301"/>
                                        </p:tgtEl>
                                      </p:cBhvr>
                                    </p:animEffect>
                                  </p:childTnLst>
                                </p:cTn>
                              </p:par>
                            </p:childTnLst>
                          </p:cTn>
                        </p:par>
                        <p:par>
                          <p:cTn id="95" fill="hold" nodeType="afterGroup">
                            <p:stCondLst>
                              <p:cond delay="500"/>
                            </p:stCondLst>
                            <p:childTnLst>
                              <p:par>
                                <p:cTn id="96" presetID="12" presetClass="entr" presetSubtype="4" fill="hold" nodeType="afterEffect">
                                  <p:stCondLst>
                                    <p:cond delay="0"/>
                                  </p:stCondLst>
                                  <p:childTnLst>
                                    <p:set>
                                      <p:cBhvr>
                                        <p:cTn id="97" dur="1" fill="hold">
                                          <p:stCondLst>
                                            <p:cond delay="0"/>
                                          </p:stCondLst>
                                        </p:cTn>
                                        <p:tgtEl>
                                          <p:spTgt spid="325"/>
                                        </p:tgtEl>
                                        <p:attrNameLst>
                                          <p:attrName>style.visibility</p:attrName>
                                        </p:attrNameLst>
                                      </p:cBhvr>
                                      <p:to>
                                        <p:strVal val="visible"/>
                                      </p:to>
                                    </p:set>
                                    <p:anim calcmode="lin" valueType="num">
                                      <p:cBhvr additive="base">
                                        <p:cTn id="98" dur="500"/>
                                        <p:tgtEl>
                                          <p:spTgt spid="325"/>
                                        </p:tgtEl>
                                        <p:attrNameLst>
                                          <p:attrName>ppt_y</p:attrName>
                                        </p:attrNameLst>
                                      </p:cBhvr>
                                      <p:tavLst>
                                        <p:tav tm="0">
                                          <p:val>
                                            <p:strVal val="#ppt_y+#ppt_h*1.125000"/>
                                          </p:val>
                                        </p:tav>
                                        <p:tav tm="100000">
                                          <p:val>
                                            <p:strVal val="#ppt_y"/>
                                          </p:val>
                                        </p:tav>
                                      </p:tavLst>
                                    </p:anim>
                                    <p:animEffect transition="in" filter="wipe(up)">
                                      <p:cBhvr>
                                        <p:cTn id="99" dur="500"/>
                                        <p:tgtEl>
                                          <p:spTgt spid="325"/>
                                        </p:tgtEl>
                                      </p:cBhvr>
                                    </p:animEffect>
                                  </p:childTnLst>
                                </p:cTn>
                              </p:par>
                            </p:childTnLst>
                          </p:cTn>
                        </p:par>
                        <p:par>
                          <p:cTn id="100" fill="hold" nodeType="afterGroup">
                            <p:stCondLst>
                              <p:cond delay="1000"/>
                            </p:stCondLst>
                            <p:childTnLst>
                              <p:par>
                                <p:cTn id="101" presetID="12" presetClass="entr" presetSubtype="4" fill="hold" nodeType="afterEffect">
                                  <p:stCondLst>
                                    <p:cond delay="0"/>
                                  </p:stCondLst>
                                  <p:childTnLst>
                                    <p:set>
                                      <p:cBhvr>
                                        <p:cTn id="102" dur="1" fill="hold">
                                          <p:stCondLst>
                                            <p:cond delay="0"/>
                                          </p:stCondLst>
                                        </p:cTn>
                                        <p:tgtEl>
                                          <p:spTgt spid="324"/>
                                        </p:tgtEl>
                                        <p:attrNameLst>
                                          <p:attrName>style.visibility</p:attrName>
                                        </p:attrNameLst>
                                      </p:cBhvr>
                                      <p:to>
                                        <p:strVal val="visible"/>
                                      </p:to>
                                    </p:set>
                                    <p:anim calcmode="lin" valueType="num">
                                      <p:cBhvr additive="base">
                                        <p:cTn id="103" dur="500"/>
                                        <p:tgtEl>
                                          <p:spTgt spid="324"/>
                                        </p:tgtEl>
                                        <p:attrNameLst>
                                          <p:attrName>ppt_y</p:attrName>
                                        </p:attrNameLst>
                                      </p:cBhvr>
                                      <p:tavLst>
                                        <p:tav tm="0">
                                          <p:val>
                                            <p:strVal val="#ppt_y+#ppt_h*1.125000"/>
                                          </p:val>
                                        </p:tav>
                                        <p:tav tm="100000">
                                          <p:val>
                                            <p:strVal val="#ppt_y"/>
                                          </p:val>
                                        </p:tav>
                                      </p:tavLst>
                                    </p:anim>
                                    <p:animEffect transition="in" filter="wipe(up)">
                                      <p:cBhvr>
                                        <p:cTn id="104" dur="500"/>
                                        <p:tgtEl>
                                          <p:spTgt spid="324"/>
                                        </p:tgtEl>
                                      </p:cBhvr>
                                    </p:animEffect>
                                  </p:childTnLst>
                                </p:cTn>
                              </p:par>
                            </p:childTnLst>
                          </p:cTn>
                        </p:par>
                        <p:par>
                          <p:cTn id="105" fill="hold" nodeType="afterGroup">
                            <p:stCondLst>
                              <p:cond delay="1500"/>
                            </p:stCondLst>
                            <p:childTnLst>
                              <p:par>
                                <p:cTn id="106" presetID="12" presetClass="entr" presetSubtype="4" fill="hold" nodeType="afterEffect">
                                  <p:stCondLst>
                                    <p:cond delay="0"/>
                                  </p:stCondLst>
                                  <p:childTnLst>
                                    <p:set>
                                      <p:cBhvr>
                                        <p:cTn id="107" dur="1" fill="hold">
                                          <p:stCondLst>
                                            <p:cond delay="0"/>
                                          </p:stCondLst>
                                        </p:cTn>
                                        <p:tgtEl>
                                          <p:spTgt spid="332"/>
                                        </p:tgtEl>
                                        <p:attrNameLst>
                                          <p:attrName>style.visibility</p:attrName>
                                        </p:attrNameLst>
                                      </p:cBhvr>
                                      <p:to>
                                        <p:strVal val="visible"/>
                                      </p:to>
                                    </p:set>
                                    <p:anim calcmode="lin" valueType="num">
                                      <p:cBhvr additive="base">
                                        <p:cTn id="108" dur="500"/>
                                        <p:tgtEl>
                                          <p:spTgt spid="332"/>
                                        </p:tgtEl>
                                        <p:attrNameLst>
                                          <p:attrName>ppt_y</p:attrName>
                                        </p:attrNameLst>
                                      </p:cBhvr>
                                      <p:tavLst>
                                        <p:tav tm="0">
                                          <p:val>
                                            <p:strVal val="#ppt_y+#ppt_h*1.125000"/>
                                          </p:val>
                                        </p:tav>
                                        <p:tav tm="100000">
                                          <p:val>
                                            <p:strVal val="#ppt_y"/>
                                          </p:val>
                                        </p:tav>
                                      </p:tavLst>
                                    </p:anim>
                                    <p:animEffect transition="in" filter="wipe(up)">
                                      <p:cBhvr>
                                        <p:cTn id="109" dur="500"/>
                                        <p:tgtEl>
                                          <p:spTgt spid="332"/>
                                        </p:tgtEl>
                                      </p:cBhvr>
                                    </p:animEffect>
                                  </p:childTnLst>
                                </p:cTn>
                              </p:par>
                            </p:childTnLst>
                          </p:cTn>
                        </p:par>
                        <p:par>
                          <p:cTn id="110" fill="hold" nodeType="afterGroup">
                            <p:stCondLst>
                              <p:cond delay="2000"/>
                            </p:stCondLst>
                            <p:childTnLst>
                              <p:par>
                                <p:cTn id="111" presetID="12" presetClass="entr" presetSubtype="4" fill="hold" nodeType="afterEffect">
                                  <p:stCondLst>
                                    <p:cond delay="0"/>
                                  </p:stCondLst>
                                  <p:childTnLst>
                                    <p:set>
                                      <p:cBhvr>
                                        <p:cTn id="112" dur="1" fill="hold">
                                          <p:stCondLst>
                                            <p:cond delay="0"/>
                                          </p:stCondLst>
                                        </p:cTn>
                                        <p:tgtEl>
                                          <p:spTgt spid="334"/>
                                        </p:tgtEl>
                                        <p:attrNameLst>
                                          <p:attrName>style.visibility</p:attrName>
                                        </p:attrNameLst>
                                      </p:cBhvr>
                                      <p:to>
                                        <p:strVal val="visible"/>
                                      </p:to>
                                    </p:set>
                                    <p:anim calcmode="lin" valueType="num">
                                      <p:cBhvr additive="base">
                                        <p:cTn id="113" dur="500"/>
                                        <p:tgtEl>
                                          <p:spTgt spid="334"/>
                                        </p:tgtEl>
                                        <p:attrNameLst>
                                          <p:attrName>ppt_y</p:attrName>
                                        </p:attrNameLst>
                                      </p:cBhvr>
                                      <p:tavLst>
                                        <p:tav tm="0">
                                          <p:val>
                                            <p:strVal val="#ppt_y+#ppt_h*1.125000"/>
                                          </p:val>
                                        </p:tav>
                                        <p:tav tm="100000">
                                          <p:val>
                                            <p:strVal val="#ppt_y"/>
                                          </p:val>
                                        </p:tav>
                                      </p:tavLst>
                                    </p:anim>
                                    <p:animEffect transition="in" filter="wipe(up)">
                                      <p:cBhvr>
                                        <p:cTn id="114" dur="500"/>
                                        <p:tgtEl>
                                          <p:spTgt spid="334"/>
                                        </p:tgtEl>
                                      </p:cBhvr>
                                    </p:animEffect>
                                  </p:childTnLst>
                                </p:cTn>
                              </p:par>
                            </p:childTnLst>
                          </p:cTn>
                        </p:par>
                        <p:par>
                          <p:cTn id="115" fill="hold" nodeType="afterGroup">
                            <p:stCondLst>
                              <p:cond delay="2500"/>
                            </p:stCondLst>
                            <p:childTnLst>
                              <p:par>
                                <p:cTn id="116" presetID="12" presetClass="entr" presetSubtype="4" fill="hold" nodeType="afterEffect">
                                  <p:stCondLst>
                                    <p:cond delay="0"/>
                                  </p:stCondLst>
                                  <p:childTnLst>
                                    <p:set>
                                      <p:cBhvr>
                                        <p:cTn id="117" dur="1" fill="hold">
                                          <p:stCondLst>
                                            <p:cond delay="0"/>
                                          </p:stCondLst>
                                        </p:cTn>
                                        <p:tgtEl>
                                          <p:spTgt spid="331"/>
                                        </p:tgtEl>
                                        <p:attrNameLst>
                                          <p:attrName>style.visibility</p:attrName>
                                        </p:attrNameLst>
                                      </p:cBhvr>
                                      <p:to>
                                        <p:strVal val="visible"/>
                                      </p:to>
                                    </p:set>
                                    <p:anim calcmode="lin" valueType="num">
                                      <p:cBhvr additive="base">
                                        <p:cTn id="118" dur="500"/>
                                        <p:tgtEl>
                                          <p:spTgt spid="331"/>
                                        </p:tgtEl>
                                        <p:attrNameLst>
                                          <p:attrName>ppt_y</p:attrName>
                                        </p:attrNameLst>
                                      </p:cBhvr>
                                      <p:tavLst>
                                        <p:tav tm="0">
                                          <p:val>
                                            <p:strVal val="#ppt_y+#ppt_h*1.125000"/>
                                          </p:val>
                                        </p:tav>
                                        <p:tav tm="100000">
                                          <p:val>
                                            <p:strVal val="#ppt_y"/>
                                          </p:val>
                                        </p:tav>
                                      </p:tavLst>
                                    </p:anim>
                                    <p:animEffect transition="in" filter="wipe(up)">
                                      <p:cBhvr>
                                        <p:cTn id="119" dur="500"/>
                                        <p:tgtEl>
                                          <p:spTgt spid="331"/>
                                        </p:tgtEl>
                                      </p:cBhvr>
                                    </p:animEffect>
                                  </p:childTnLst>
                                </p:cTn>
                              </p:par>
                            </p:childTnLst>
                          </p:cTn>
                        </p:par>
                        <p:par>
                          <p:cTn id="120" fill="hold" nodeType="afterGroup">
                            <p:stCondLst>
                              <p:cond delay="3000"/>
                            </p:stCondLst>
                            <p:childTnLst>
                              <p:par>
                                <p:cTn id="121" presetID="12" presetClass="entr" presetSubtype="4" fill="hold" nodeType="afterEffect">
                                  <p:stCondLst>
                                    <p:cond delay="0"/>
                                  </p:stCondLst>
                                  <p:childTnLst>
                                    <p:set>
                                      <p:cBhvr>
                                        <p:cTn id="122" dur="1" fill="hold">
                                          <p:stCondLst>
                                            <p:cond delay="0"/>
                                          </p:stCondLst>
                                        </p:cTn>
                                        <p:tgtEl>
                                          <p:spTgt spid="329"/>
                                        </p:tgtEl>
                                        <p:attrNameLst>
                                          <p:attrName>style.visibility</p:attrName>
                                        </p:attrNameLst>
                                      </p:cBhvr>
                                      <p:to>
                                        <p:strVal val="visible"/>
                                      </p:to>
                                    </p:set>
                                    <p:anim calcmode="lin" valueType="num">
                                      <p:cBhvr additive="base">
                                        <p:cTn id="123" dur="500"/>
                                        <p:tgtEl>
                                          <p:spTgt spid="329"/>
                                        </p:tgtEl>
                                        <p:attrNameLst>
                                          <p:attrName>ppt_y</p:attrName>
                                        </p:attrNameLst>
                                      </p:cBhvr>
                                      <p:tavLst>
                                        <p:tav tm="0">
                                          <p:val>
                                            <p:strVal val="#ppt_y+#ppt_h*1.125000"/>
                                          </p:val>
                                        </p:tav>
                                        <p:tav tm="100000">
                                          <p:val>
                                            <p:strVal val="#ppt_y"/>
                                          </p:val>
                                        </p:tav>
                                      </p:tavLst>
                                    </p:anim>
                                    <p:animEffect transition="in" filter="wipe(up)">
                                      <p:cBhvr>
                                        <p:cTn id="124" dur="500"/>
                                        <p:tgtEl>
                                          <p:spTgt spid="329"/>
                                        </p:tgtEl>
                                      </p:cBhvr>
                                    </p:animEffect>
                                  </p:childTnLst>
                                </p:cTn>
                              </p:par>
                            </p:childTnLst>
                          </p:cTn>
                        </p:par>
                        <p:par>
                          <p:cTn id="125" fill="hold" nodeType="afterGroup">
                            <p:stCondLst>
                              <p:cond delay="3500"/>
                            </p:stCondLst>
                            <p:childTnLst>
                              <p:par>
                                <p:cTn id="126" presetID="12" presetClass="entr" presetSubtype="4" fill="hold" nodeType="afterEffect">
                                  <p:stCondLst>
                                    <p:cond delay="0"/>
                                  </p:stCondLst>
                                  <p:childTnLst>
                                    <p:set>
                                      <p:cBhvr>
                                        <p:cTn id="127" dur="1" fill="hold">
                                          <p:stCondLst>
                                            <p:cond delay="0"/>
                                          </p:stCondLst>
                                        </p:cTn>
                                        <p:tgtEl>
                                          <p:spTgt spid="335"/>
                                        </p:tgtEl>
                                        <p:attrNameLst>
                                          <p:attrName>style.visibility</p:attrName>
                                        </p:attrNameLst>
                                      </p:cBhvr>
                                      <p:to>
                                        <p:strVal val="visible"/>
                                      </p:to>
                                    </p:set>
                                    <p:anim calcmode="lin" valueType="num">
                                      <p:cBhvr additive="base">
                                        <p:cTn id="128" dur="500"/>
                                        <p:tgtEl>
                                          <p:spTgt spid="335"/>
                                        </p:tgtEl>
                                        <p:attrNameLst>
                                          <p:attrName>ppt_y</p:attrName>
                                        </p:attrNameLst>
                                      </p:cBhvr>
                                      <p:tavLst>
                                        <p:tav tm="0">
                                          <p:val>
                                            <p:strVal val="#ppt_y+#ppt_h*1.125000"/>
                                          </p:val>
                                        </p:tav>
                                        <p:tav tm="100000">
                                          <p:val>
                                            <p:strVal val="#ppt_y"/>
                                          </p:val>
                                        </p:tav>
                                      </p:tavLst>
                                    </p:anim>
                                    <p:animEffect transition="in" filter="wipe(up)">
                                      <p:cBhvr>
                                        <p:cTn id="129" dur="500"/>
                                        <p:tgtEl>
                                          <p:spTgt spid="335"/>
                                        </p:tgtEl>
                                      </p:cBhvr>
                                    </p:animEffect>
                                  </p:childTnLst>
                                </p:cTn>
                              </p:par>
                            </p:childTnLst>
                          </p:cTn>
                        </p:par>
                        <p:par>
                          <p:cTn id="130" fill="hold" nodeType="afterGroup">
                            <p:stCondLst>
                              <p:cond delay="4000"/>
                            </p:stCondLst>
                            <p:childTnLst>
                              <p:par>
                                <p:cTn id="131" presetID="12" presetClass="entr" presetSubtype="4" fill="hold" nodeType="afterEffect">
                                  <p:stCondLst>
                                    <p:cond delay="0"/>
                                  </p:stCondLst>
                                  <p:childTnLst>
                                    <p:set>
                                      <p:cBhvr>
                                        <p:cTn id="132" dur="1" fill="hold">
                                          <p:stCondLst>
                                            <p:cond delay="0"/>
                                          </p:stCondLst>
                                        </p:cTn>
                                        <p:tgtEl>
                                          <p:spTgt spid="330"/>
                                        </p:tgtEl>
                                        <p:attrNameLst>
                                          <p:attrName>style.visibility</p:attrName>
                                        </p:attrNameLst>
                                      </p:cBhvr>
                                      <p:to>
                                        <p:strVal val="visible"/>
                                      </p:to>
                                    </p:set>
                                    <p:anim calcmode="lin" valueType="num">
                                      <p:cBhvr additive="base">
                                        <p:cTn id="133" dur="500"/>
                                        <p:tgtEl>
                                          <p:spTgt spid="330"/>
                                        </p:tgtEl>
                                        <p:attrNameLst>
                                          <p:attrName>ppt_y</p:attrName>
                                        </p:attrNameLst>
                                      </p:cBhvr>
                                      <p:tavLst>
                                        <p:tav tm="0">
                                          <p:val>
                                            <p:strVal val="#ppt_y+#ppt_h*1.125000"/>
                                          </p:val>
                                        </p:tav>
                                        <p:tav tm="100000">
                                          <p:val>
                                            <p:strVal val="#ppt_y"/>
                                          </p:val>
                                        </p:tav>
                                      </p:tavLst>
                                    </p:anim>
                                    <p:animEffect transition="in" filter="wipe(up)">
                                      <p:cBhvr>
                                        <p:cTn id="134" dur="500"/>
                                        <p:tgtEl>
                                          <p:spTgt spid="330"/>
                                        </p:tgtEl>
                                      </p:cBhvr>
                                    </p:animEffect>
                                  </p:childTnLst>
                                </p:cTn>
                              </p:par>
                            </p:childTnLst>
                          </p:cTn>
                        </p:par>
                        <p:par>
                          <p:cTn id="135" fill="hold" nodeType="afterGroup">
                            <p:stCondLst>
                              <p:cond delay="4500"/>
                            </p:stCondLst>
                            <p:childTnLst>
                              <p:par>
                                <p:cTn id="136" presetID="12" presetClass="entr" presetSubtype="4" fill="hold" nodeType="afterEffect">
                                  <p:stCondLst>
                                    <p:cond delay="0"/>
                                  </p:stCondLst>
                                  <p:childTnLst>
                                    <p:set>
                                      <p:cBhvr>
                                        <p:cTn id="137" dur="1" fill="hold">
                                          <p:stCondLst>
                                            <p:cond delay="0"/>
                                          </p:stCondLst>
                                        </p:cTn>
                                        <p:tgtEl>
                                          <p:spTgt spid="323"/>
                                        </p:tgtEl>
                                        <p:attrNameLst>
                                          <p:attrName>style.visibility</p:attrName>
                                        </p:attrNameLst>
                                      </p:cBhvr>
                                      <p:to>
                                        <p:strVal val="visible"/>
                                      </p:to>
                                    </p:set>
                                    <p:anim calcmode="lin" valueType="num">
                                      <p:cBhvr additive="base">
                                        <p:cTn id="138" dur="500"/>
                                        <p:tgtEl>
                                          <p:spTgt spid="323"/>
                                        </p:tgtEl>
                                        <p:attrNameLst>
                                          <p:attrName>ppt_y</p:attrName>
                                        </p:attrNameLst>
                                      </p:cBhvr>
                                      <p:tavLst>
                                        <p:tav tm="0">
                                          <p:val>
                                            <p:strVal val="#ppt_y+#ppt_h*1.125000"/>
                                          </p:val>
                                        </p:tav>
                                        <p:tav tm="100000">
                                          <p:val>
                                            <p:strVal val="#ppt_y"/>
                                          </p:val>
                                        </p:tav>
                                      </p:tavLst>
                                    </p:anim>
                                    <p:animEffect transition="in" filter="wipe(up)">
                                      <p:cBhvr>
                                        <p:cTn id="139" dur="500"/>
                                        <p:tgtEl>
                                          <p:spTgt spid="323"/>
                                        </p:tgtEl>
                                      </p:cBhvr>
                                    </p:animEffect>
                                  </p:childTnLst>
                                </p:cTn>
                              </p:par>
                            </p:childTnLst>
                          </p:cTn>
                        </p:par>
                        <p:par>
                          <p:cTn id="140" fill="hold" nodeType="afterGroup">
                            <p:stCondLst>
                              <p:cond delay="5000"/>
                            </p:stCondLst>
                            <p:childTnLst>
                              <p:par>
                                <p:cTn id="141" presetID="12" presetClass="entr" presetSubtype="4" fill="hold" nodeType="afterEffect">
                                  <p:stCondLst>
                                    <p:cond delay="0"/>
                                  </p:stCondLst>
                                  <p:childTnLst>
                                    <p:set>
                                      <p:cBhvr>
                                        <p:cTn id="142" dur="1" fill="hold">
                                          <p:stCondLst>
                                            <p:cond delay="0"/>
                                          </p:stCondLst>
                                        </p:cTn>
                                        <p:tgtEl>
                                          <p:spTgt spid="320"/>
                                        </p:tgtEl>
                                        <p:attrNameLst>
                                          <p:attrName>style.visibility</p:attrName>
                                        </p:attrNameLst>
                                      </p:cBhvr>
                                      <p:to>
                                        <p:strVal val="visible"/>
                                      </p:to>
                                    </p:set>
                                    <p:anim calcmode="lin" valueType="num">
                                      <p:cBhvr additive="base">
                                        <p:cTn id="143" dur="500"/>
                                        <p:tgtEl>
                                          <p:spTgt spid="320"/>
                                        </p:tgtEl>
                                        <p:attrNameLst>
                                          <p:attrName>ppt_y</p:attrName>
                                        </p:attrNameLst>
                                      </p:cBhvr>
                                      <p:tavLst>
                                        <p:tav tm="0">
                                          <p:val>
                                            <p:strVal val="#ppt_y+#ppt_h*1.125000"/>
                                          </p:val>
                                        </p:tav>
                                        <p:tav tm="100000">
                                          <p:val>
                                            <p:strVal val="#ppt_y"/>
                                          </p:val>
                                        </p:tav>
                                      </p:tavLst>
                                    </p:anim>
                                    <p:animEffect transition="in" filter="wipe(up)">
                                      <p:cBhvr>
                                        <p:cTn id="144" dur="500"/>
                                        <p:tgtEl>
                                          <p:spTgt spid="320"/>
                                        </p:tgtEl>
                                      </p:cBhvr>
                                    </p:animEffect>
                                  </p:childTnLst>
                                </p:cTn>
                              </p:par>
                            </p:childTnLst>
                          </p:cTn>
                        </p:par>
                        <p:par>
                          <p:cTn id="145" fill="hold" nodeType="afterGroup">
                            <p:stCondLst>
                              <p:cond delay="5500"/>
                            </p:stCondLst>
                            <p:childTnLst>
                              <p:par>
                                <p:cTn id="146" presetID="12" presetClass="entr" presetSubtype="4" fill="hold" nodeType="afterEffect">
                                  <p:stCondLst>
                                    <p:cond delay="0"/>
                                  </p:stCondLst>
                                  <p:childTnLst>
                                    <p:set>
                                      <p:cBhvr>
                                        <p:cTn id="147" dur="1" fill="hold">
                                          <p:stCondLst>
                                            <p:cond delay="0"/>
                                          </p:stCondLst>
                                        </p:cTn>
                                        <p:tgtEl>
                                          <p:spTgt spid="321"/>
                                        </p:tgtEl>
                                        <p:attrNameLst>
                                          <p:attrName>style.visibility</p:attrName>
                                        </p:attrNameLst>
                                      </p:cBhvr>
                                      <p:to>
                                        <p:strVal val="visible"/>
                                      </p:to>
                                    </p:set>
                                    <p:anim calcmode="lin" valueType="num">
                                      <p:cBhvr additive="base">
                                        <p:cTn id="148" dur="500"/>
                                        <p:tgtEl>
                                          <p:spTgt spid="321"/>
                                        </p:tgtEl>
                                        <p:attrNameLst>
                                          <p:attrName>ppt_y</p:attrName>
                                        </p:attrNameLst>
                                      </p:cBhvr>
                                      <p:tavLst>
                                        <p:tav tm="0">
                                          <p:val>
                                            <p:strVal val="#ppt_y+#ppt_h*1.125000"/>
                                          </p:val>
                                        </p:tav>
                                        <p:tav tm="100000">
                                          <p:val>
                                            <p:strVal val="#ppt_y"/>
                                          </p:val>
                                        </p:tav>
                                      </p:tavLst>
                                    </p:anim>
                                    <p:animEffect transition="in" filter="wipe(up)">
                                      <p:cBhvr>
                                        <p:cTn id="149" dur="500"/>
                                        <p:tgtEl>
                                          <p:spTgt spid="321"/>
                                        </p:tgtEl>
                                      </p:cBhvr>
                                    </p:animEffect>
                                  </p:childTnLst>
                                </p:cTn>
                              </p:par>
                            </p:childTnLst>
                          </p:cTn>
                        </p:par>
                        <p:par>
                          <p:cTn id="150" fill="hold" nodeType="afterGroup">
                            <p:stCondLst>
                              <p:cond delay="6000"/>
                            </p:stCondLst>
                            <p:childTnLst>
                              <p:par>
                                <p:cTn id="151" presetID="12" presetClass="entr" presetSubtype="4" fill="hold" nodeType="afterEffect">
                                  <p:stCondLst>
                                    <p:cond delay="0"/>
                                  </p:stCondLst>
                                  <p:childTnLst>
                                    <p:set>
                                      <p:cBhvr>
                                        <p:cTn id="152" dur="1" fill="hold">
                                          <p:stCondLst>
                                            <p:cond delay="0"/>
                                          </p:stCondLst>
                                        </p:cTn>
                                        <p:tgtEl>
                                          <p:spTgt spid="322"/>
                                        </p:tgtEl>
                                        <p:attrNameLst>
                                          <p:attrName>style.visibility</p:attrName>
                                        </p:attrNameLst>
                                      </p:cBhvr>
                                      <p:to>
                                        <p:strVal val="visible"/>
                                      </p:to>
                                    </p:set>
                                    <p:anim calcmode="lin" valueType="num">
                                      <p:cBhvr additive="base">
                                        <p:cTn id="153" dur="500"/>
                                        <p:tgtEl>
                                          <p:spTgt spid="322"/>
                                        </p:tgtEl>
                                        <p:attrNameLst>
                                          <p:attrName>ppt_y</p:attrName>
                                        </p:attrNameLst>
                                      </p:cBhvr>
                                      <p:tavLst>
                                        <p:tav tm="0">
                                          <p:val>
                                            <p:strVal val="#ppt_y+#ppt_h*1.125000"/>
                                          </p:val>
                                        </p:tav>
                                        <p:tav tm="100000">
                                          <p:val>
                                            <p:strVal val="#ppt_y"/>
                                          </p:val>
                                        </p:tav>
                                      </p:tavLst>
                                    </p:anim>
                                    <p:animEffect transition="in" filter="wipe(up)">
                                      <p:cBhvr>
                                        <p:cTn id="154" dur="500"/>
                                        <p:tgtEl>
                                          <p:spTgt spid="322"/>
                                        </p:tgtEl>
                                      </p:cBhvr>
                                    </p:animEffect>
                                  </p:childTnLst>
                                </p:cTn>
                              </p:par>
                            </p:childTnLst>
                          </p:cTn>
                        </p:par>
                        <p:par>
                          <p:cTn id="155" fill="hold" nodeType="afterGroup">
                            <p:stCondLst>
                              <p:cond delay="6500"/>
                            </p:stCondLst>
                            <p:childTnLst>
                              <p:par>
                                <p:cTn id="156" presetID="12" presetClass="entr" presetSubtype="4" fill="hold" nodeType="afterEffect">
                                  <p:stCondLst>
                                    <p:cond delay="0"/>
                                  </p:stCondLst>
                                  <p:childTnLst>
                                    <p:set>
                                      <p:cBhvr>
                                        <p:cTn id="157" dur="1" fill="hold">
                                          <p:stCondLst>
                                            <p:cond delay="0"/>
                                          </p:stCondLst>
                                        </p:cTn>
                                        <p:tgtEl>
                                          <p:spTgt spid="333"/>
                                        </p:tgtEl>
                                        <p:attrNameLst>
                                          <p:attrName>style.visibility</p:attrName>
                                        </p:attrNameLst>
                                      </p:cBhvr>
                                      <p:to>
                                        <p:strVal val="visible"/>
                                      </p:to>
                                    </p:set>
                                    <p:anim calcmode="lin" valueType="num">
                                      <p:cBhvr additive="base">
                                        <p:cTn id="158" dur="500"/>
                                        <p:tgtEl>
                                          <p:spTgt spid="333"/>
                                        </p:tgtEl>
                                        <p:attrNameLst>
                                          <p:attrName>ppt_y</p:attrName>
                                        </p:attrNameLst>
                                      </p:cBhvr>
                                      <p:tavLst>
                                        <p:tav tm="0">
                                          <p:val>
                                            <p:strVal val="#ppt_y+#ppt_h*1.125000"/>
                                          </p:val>
                                        </p:tav>
                                        <p:tav tm="100000">
                                          <p:val>
                                            <p:strVal val="#ppt_y"/>
                                          </p:val>
                                        </p:tav>
                                      </p:tavLst>
                                    </p:anim>
                                    <p:animEffect transition="in" filter="wipe(up)">
                                      <p:cBhvr>
                                        <p:cTn id="159" dur="500"/>
                                        <p:tgtEl>
                                          <p:spTgt spid="333"/>
                                        </p:tgtEl>
                                      </p:cBhvr>
                                    </p:animEffect>
                                  </p:childTnLst>
                                </p:cTn>
                              </p:par>
                            </p:childTnLst>
                          </p:cTn>
                        </p:par>
                        <p:par>
                          <p:cTn id="160" fill="hold" nodeType="afterGroup">
                            <p:stCondLst>
                              <p:cond delay="7000"/>
                            </p:stCondLst>
                            <p:childTnLst>
                              <p:par>
                                <p:cTn id="161" presetID="12" presetClass="entr" presetSubtype="4" fill="hold" nodeType="afterEffect">
                                  <p:stCondLst>
                                    <p:cond delay="0"/>
                                  </p:stCondLst>
                                  <p:childTnLst>
                                    <p:set>
                                      <p:cBhvr>
                                        <p:cTn id="162" dur="1" fill="hold">
                                          <p:stCondLst>
                                            <p:cond delay="0"/>
                                          </p:stCondLst>
                                        </p:cTn>
                                        <p:tgtEl>
                                          <p:spTgt spid="326"/>
                                        </p:tgtEl>
                                        <p:attrNameLst>
                                          <p:attrName>style.visibility</p:attrName>
                                        </p:attrNameLst>
                                      </p:cBhvr>
                                      <p:to>
                                        <p:strVal val="visible"/>
                                      </p:to>
                                    </p:set>
                                    <p:anim calcmode="lin" valueType="num">
                                      <p:cBhvr additive="base">
                                        <p:cTn id="163" dur="500"/>
                                        <p:tgtEl>
                                          <p:spTgt spid="326"/>
                                        </p:tgtEl>
                                        <p:attrNameLst>
                                          <p:attrName>ppt_y</p:attrName>
                                        </p:attrNameLst>
                                      </p:cBhvr>
                                      <p:tavLst>
                                        <p:tav tm="0">
                                          <p:val>
                                            <p:strVal val="#ppt_y+#ppt_h*1.125000"/>
                                          </p:val>
                                        </p:tav>
                                        <p:tav tm="100000">
                                          <p:val>
                                            <p:strVal val="#ppt_y"/>
                                          </p:val>
                                        </p:tav>
                                      </p:tavLst>
                                    </p:anim>
                                    <p:animEffect transition="in" filter="wipe(up)">
                                      <p:cBhvr>
                                        <p:cTn id="164" dur="500"/>
                                        <p:tgtEl>
                                          <p:spTgt spid="326"/>
                                        </p:tgtEl>
                                      </p:cBhvr>
                                    </p:animEffect>
                                  </p:childTnLst>
                                </p:cTn>
                              </p:par>
                            </p:childTnLst>
                          </p:cTn>
                        </p:par>
                        <p:par>
                          <p:cTn id="165" fill="hold" nodeType="afterGroup">
                            <p:stCondLst>
                              <p:cond delay="7500"/>
                            </p:stCondLst>
                            <p:childTnLst>
                              <p:par>
                                <p:cTn id="166" presetID="12" presetClass="entr" presetSubtype="4" fill="hold" nodeType="afterEffect">
                                  <p:stCondLst>
                                    <p:cond delay="0"/>
                                  </p:stCondLst>
                                  <p:childTnLst>
                                    <p:set>
                                      <p:cBhvr>
                                        <p:cTn id="167" dur="1" fill="hold">
                                          <p:stCondLst>
                                            <p:cond delay="0"/>
                                          </p:stCondLst>
                                        </p:cTn>
                                        <p:tgtEl>
                                          <p:spTgt spid="327"/>
                                        </p:tgtEl>
                                        <p:attrNameLst>
                                          <p:attrName>style.visibility</p:attrName>
                                        </p:attrNameLst>
                                      </p:cBhvr>
                                      <p:to>
                                        <p:strVal val="visible"/>
                                      </p:to>
                                    </p:set>
                                    <p:anim calcmode="lin" valueType="num">
                                      <p:cBhvr additive="base">
                                        <p:cTn id="168" dur="500"/>
                                        <p:tgtEl>
                                          <p:spTgt spid="327"/>
                                        </p:tgtEl>
                                        <p:attrNameLst>
                                          <p:attrName>ppt_y</p:attrName>
                                        </p:attrNameLst>
                                      </p:cBhvr>
                                      <p:tavLst>
                                        <p:tav tm="0">
                                          <p:val>
                                            <p:strVal val="#ppt_y+#ppt_h*1.125000"/>
                                          </p:val>
                                        </p:tav>
                                        <p:tav tm="100000">
                                          <p:val>
                                            <p:strVal val="#ppt_y"/>
                                          </p:val>
                                        </p:tav>
                                      </p:tavLst>
                                    </p:anim>
                                    <p:animEffect transition="in" filter="wipe(up)">
                                      <p:cBhvr>
                                        <p:cTn id="169" dur="500"/>
                                        <p:tgtEl>
                                          <p:spTgt spid="327"/>
                                        </p:tgtEl>
                                      </p:cBhvr>
                                    </p:animEffect>
                                  </p:childTnLst>
                                </p:cTn>
                              </p:par>
                            </p:childTnLst>
                          </p:cTn>
                        </p:par>
                        <p:par>
                          <p:cTn id="170" fill="hold" nodeType="afterGroup">
                            <p:stCondLst>
                              <p:cond delay="8000"/>
                            </p:stCondLst>
                            <p:childTnLst>
                              <p:par>
                                <p:cTn id="171" presetID="12" presetClass="entr" presetSubtype="4" fill="hold" nodeType="afterEffect">
                                  <p:stCondLst>
                                    <p:cond delay="0"/>
                                  </p:stCondLst>
                                  <p:childTnLst>
                                    <p:set>
                                      <p:cBhvr>
                                        <p:cTn id="172" dur="1" fill="hold">
                                          <p:stCondLst>
                                            <p:cond delay="0"/>
                                          </p:stCondLst>
                                        </p:cTn>
                                        <p:tgtEl>
                                          <p:spTgt spid="328"/>
                                        </p:tgtEl>
                                        <p:attrNameLst>
                                          <p:attrName>style.visibility</p:attrName>
                                        </p:attrNameLst>
                                      </p:cBhvr>
                                      <p:to>
                                        <p:strVal val="visible"/>
                                      </p:to>
                                    </p:set>
                                    <p:anim calcmode="lin" valueType="num">
                                      <p:cBhvr additive="base">
                                        <p:cTn id="173" dur="500"/>
                                        <p:tgtEl>
                                          <p:spTgt spid="328"/>
                                        </p:tgtEl>
                                        <p:attrNameLst>
                                          <p:attrName>ppt_y</p:attrName>
                                        </p:attrNameLst>
                                      </p:cBhvr>
                                      <p:tavLst>
                                        <p:tav tm="0">
                                          <p:val>
                                            <p:strVal val="#ppt_y+#ppt_h*1.125000"/>
                                          </p:val>
                                        </p:tav>
                                        <p:tav tm="100000">
                                          <p:val>
                                            <p:strVal val="#ppt_y"/>
                                          </p:val>
                                        </p:tav>
                                      </p:tavLst>
                                    </p:anim>
                                    <p:animEffect transition="in" filter="wipe(up)">
                                      <p:cBhvr>
                                        <p:cTn id="174" dur="500"/>
                                        <p:tgtEl>
                                          <p:spTgt spid="328"/>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2" presetClass="entr" presetSubtype="4" fill="hold" nodeType="clickEffect">
                                  <p:stCondLst>
                                    <p:cond delay="0"/>
                                  </p:stCondLst>
                                  <p:childTnLst>
                                    <p:set>
                                      <p:cBhvr>
                                        <p:cTn id="178" dur="1" fill="hold">
                                          <p:stCondLst>
                                            <p:cond delay="0"/>
                                          </p:stCondLst>
                                        </p:cTn>
                                        <p:tgtEl>
                                          <p:spTgt spid="337"/>
                                        </p:tgtEl>
                                        <p:attrNameLst>
                                          <p:attrName>style.visibility</p:attrName>
                                        </p:attrNameLst>
                                      </p:cBhvr>
                                      <p:to>
                                        <p:strVal val="visible"/>
                                      </p:to>
                                    </p:set>
                                    <p:anim calcmode="lin" valueType="num">
                                      <p:cBhvr additive="base">
                                        <p:cTn id="179" dur="500"/>
                                        <p:tgtEl>
                                          <p:spTgt spid="337"/>
                                        </p:tgtEl>
                                        <p:attrNameLst>
                                          <p:attrName>ppt_y</p:attrName>
                                        </p:attrNameLst>
                                      </p:cBhvr>
                                      <p:tavLst>
                                        <p:tav tm="0">
                                          <p:val>
                                            <p:strVal val="#ppt_y+#ppt_h*1.125000"/>
                                          </p:val>
                                        </p:tav>
                                        <p:tav tm="100000">
                                          <p:val>
                                            <p:strVal val="#ppt_y"/>
                                          </p:val>
                                        </p:tav>
                                      </p:tavLst>
                                    </p:anim>
                                    <p:animEffect transition="in" filter="wipe(up)">
                                      <p:cBhvr>
                                        <p:cTn id="180" dur="500"/>
                                        <p:tgtEl>
                                          <p:spTgt spid="337"/>
                                        </p:tgtEl>
                                      </p:cBhvr>
                                    </p:animEffect>
                                  </p:childTnLst>
                                </p:cTn>
                              </p:par>
                            </p:childTnLst>
                          </p:cTn>
                        </p:par>
                        <p:par>
                          <p:cTn id="181" fill="hold" nodeType="afterGroup">
                            <p:stCondLst>
                              <p:cond delay="500"/>
                            </p:stCondLst>
                            <p:childTnLst>
                              <p:par>
                                <p:cTn id="182" presetID="12" presetClass="entr" presetSubtype="4" fill="hold" nodeType="afterEffect">
                                  <p:stCondLst>
                                    <p:cond delay="0"/>
                                  </p:stCondLst>
                                  <p:childTnLst>
                                    <p:set>
                                      <p:cBhvr>
                                        <p:cTn id="183" dur="1" fill="hold">
                                          <p:stCondLst>
                                            <p:cond delay="0"/>
                                          </p:stCondLst>
                                        </p:cTn>
                                        <p:tgtEl>
                                          <p:spTgt spid="338"/>
                                        </p:tgtEl>
                                        <p:attrNameLst>
                                          <p:attrName>style.visibility</p:attrName>
                                        </p:attrNameLst>
                                      </p:cBhvr>
                                      <p:to>
                                        <p:strVal val="visible"/>
                                      </p:to>
                                    </p:set>
                                    <p:anim calcmode="lin" valueType="num">
                                      <p:cBhvr additive="base">
                                        <p:cTn id="184" dur="500"/>
                                        <p:tgtEl>
                                          <p:spTgt spid="338"/>
                                        </p:tgtEl>
                                        <p:attrNameLst>
                                          <p:attrName>ppt_y</p:attrName>
                                        </p:attrNameLst>
                                      </p:cBhvr>
                                      <p:tavLst>
                                        <p:tav tm="0">
                                          <p:val>
                                            <p:strVal val="#ppt_y+#ppt_h*1.125000"/>
                                          </p:val>
                                        </p:tav>
                                        <p:tav tm="100000">
                                          <p:val>
                                            <p:strVal val="#ppt_y"/>
                                          </p:val>
                                        </p:tav>
                                      </p:tavLst>
                                    </p:anim>
                                    <p:animEffect transition="in" filter="wipe(up)">
                                      <p:cBhvr>
                                        <p:cTn id="185" dur="500"/>
                                        <p:tgtEl>
                                          <p:spTgt spid="338"/>
                                        </p:tgtEl>
                                      </p:cBhvr>
                                    </p:animEffect>
                                  </p:childTnLst>
                                </p:cTn>
                              </p:par>
                            </p:childTnLst>
                          </p:cTn>
                        </p:par>
                        <p:par>
                          <p:cTn id="186" fill="hold" nodeType="afterGroup">
                            <p:stCondLst>
                              <p:cond delay="1000"/>
                            </p:stCondLst>
                            <p:childTnLst>
                              <p:par>
                                <p:cTn id="187" presetID="12" presetClass="entr" presetSubtype="4" fill="hold" nodeType="afterEffect">
                                  <p:stCondLst>
                                    <p:cond delay="0"/>
                                  </p:stCondLst>
                                  <p:childTnLst>
                                    <p:set>
                                      <p:cBhvr>
                                        <p:cTn id="188" dur="1" fill="hold">
                                          <p:stCondLst>
                                            <p:cond delay="0"/>
                                          </p:stCondLst>
                                        </p:cTn>
                                        <p:tgtEl>
                                          <p:spTgt spid="339"/>
                                        </p:tgtEl>
                                        <p:attrNameLst>
                                          <p:attrName>style.visibility</p:attrName>
                                        </p:attrNameLst>
                                      </p:cBhvr>
                                      <p:to>
                                        <p:strVal val="visible"/>
                                      </p:to>
                                    </p:set>
                                    <p:anim calcmode="lin" valueType="num">
                                      <p:cBhvr additive="base">
                                        <p:cTn id="189" dur="500"/>
                                        <p:tgtEl>
                                          <p:spTgt spid="339"/>
                                        </p:tgtEl>
                                        <p:attrNameLst>
                                          <p:attrName>ppt_y</p:attrName>
                                        </p:attrNameLst>
                                      </p:cBhvr>
                                      <p:tavLst>
                                        <p:tav tm="0">
                                          <p:val>
                                            <p:strVal val="#ppt_y+#ppt_h*1.125000"/>
                                          </p:val>
                                        </p:tav>
                                        <p:tav tm="100000">
                                          <p:val>
                                            <p:strVal val="#ppt_y"/>
                                          </p:val>
                                        </p:tav>
                                      </p:tavLst>
                                    </p:anim>
                                    <p:animEffect transition="in" filter="wipe(up)">
                                      <p:cBhvr>
                                        <p:cTn id="190" dur="500"/>
                                        <p:tgtEl>
                                          <p:spTgt spid="339"/>
                                        </p:tgtEl>
                                      </p:cBhvr>
                                    </p:animEffect>
                                  </p:childTnLst>
                                </p:cTn>
                              </p:par>
                            </p:childTnLst>
                          </p:cTn>
                        </p:par>
                        <p:par>
                          <p:cTn id="191" fill="hold" nodeType="afterGroup">
                            <p:stCondLst>
                              <p:cond delay="1500"/>
                            </p:stCondLst>
                            <p:childTnLst>
                              <p:par>
                                <p:cTn id="192" presetID="12" presetClass="entr" presetSubtype="4" fill="hold" nodeType="afterEffect">
                                  <p:stCondLst>
                                    <p:cond delay="0"/>
                                  </p:stCondLst>
                                  <p:childTnLst>
                                    <p:set>
                                      <p:cBhvr>
                                        <p:cTn id="193" dur="1" fill="hold">
                                          <p:stCondLst>
                                            <p:cond delay="0"/>
                                          </p:stCondLst>
                                        </p:cTn>
                                        <p:tgtEl>
                                          <p:spTgt spid="342"/>
                                        </p:tgtEl>
                                        <p:attrNameLst>
                                          <p:attrName>style.visibility</p:attrName>
                                        </p:attrNameLst>
                                      </p:cBhvr>
                                      <p:to>
                                        <p:strVal val="visible"/>
                                      </p:to>
                                    </p:set>
                                    <p:anim calcmode="lin" valueType="num">
                                      <p:cBhvr additive="base">
                                        <p:cTn id="194" dur="500"/>
                                        <p:tgtEl>
                                          <p:spTgt spid="342"/>
                                        </p:tgtEl>
                                        <p:attrNameLst>
                                          <p:attrName>ppt_y</p:attrName>
                                        </p:attrNameLst>
                                      </p:cBhvr>
                                      <p:tavLst>
                                        <p:tav tm="0">
                                          <p:val>
                                            <p:strVal val="#ppt_y+#ppt_h*1.125000"/>
                                          </p:val>
                                        </p:tav>
                                        <p:tav tm="100000">
                                          <p:val>
                                            <p:strVal val="#ppt_y"/>
                                          </p:val>
                                        </p:tav>
                                      </p:tavLst>
                                    </p:anim>
                                    <p:animEffect transition="in" filter="wipe(up)">
                                      <p:cBhvr>
                                        <p:cTn id="195" dur="500"/>
                                        <p:tgtEl>
                                          <p:spTgt spid="342"/>
                                        </p:tgtEl>
                                      </p:cBhvr>
                                    </p:animEffect>
                                  </p:childTnLst>
                                </p:cTn>
                              </p:par>
                            </p:childTnLst>
                          </p:cTn>
                        </p:par>
                        <p:par>
                          <p:cTn id="196" fill="hold" nodeType="afterGroup">
                            <p:stCondLst>
                              <p:cond delay="2000"/>
                            </p:stCondLst>
                            <p:childTnLst>
                              <p:par>
                                <p:cTn id="197" presetID="12" presetClass="entr" presetSubtype="4" fill="hold" nodeType="afterEffect">
                                  <p:stCondLst>
                                    <p:cond delay="0"/>
                                  </p:stCondLst>
                                  <p:childTnLst>
                                    <p:set>
                                      <p:cBhvr>
                                        <p:cTn id="198" dur="1" fill="hold">
                                          <p:stCondLst>
                                            <p:cond delay="0"/>
                                          </p:stCondLst>
                                        </p:cTn>
                                        <p:tgtEl>
                                          <p:spTgt spid="340"/>
                                        </p:tgtEl>
                                        <p:attrNameLst>
                                          <p:attrName>style.visibility</p:attrName>
                                        </p:attrNameLst>
                                      </p:cBhvr>
                                      <p:to>
                                        <p:strVal val="visible"/>
                                      </p:to>
                                    </p:set>
                                    <p:anim calcmode="lin" valueType="num">
                                      <p:cBhvr additive="base">
                                        <p:cTn id="199" dur="500"/>
                                        <p:tgtEl>
                                          <p:spTgt spid="340"/>
                                        </p:tgtEl>
                                        <p:attrNameLst>
                                          <p:attrName>ppt_y</p:attrName>
                                        </p:attrNameLst>
                                      </p:cBhvr>
                                      <p:tavLst>
                                        <p:tav tm="0">
                                          <p:val>
                                            <p:strVal val="#ppt_y+#ppt_h*1.125000"/>
                                          </p:val>
                                        </p:tav>
                                        <p:tav tm="100000">
                                          <p:val>
                                            <p:strVal val="#ppt_y"/>
                                          </p:val>
                                        </p:tav>
                                      </p:tavLst>
                                    </p:anim>
                                    <p:animEffect transition="in" filter="wipe(up)">
                                      <p:cBhvr>
                                        <p:cTn id="200" dur="500"/>
                                        <p:tgtEl>
                                          <p:spTgt spid="340"/>
                                        </p:tgtEl>
                                      </p:cBhvr>
                                    </p:animEffect>
                                  </p:childTnLst>
                                </p:cTn>
                              </p:par>
                            </p:childTnLst>
                          </p:cTn>
                        </p:par>
                        <p:par>
                          <p:cTn id="201" fill="hold" nodeType="afterGroup">
                            <p:stCondLst>
                              <p:cond delay="2500"/>
                            </p:stCondLst>
                            <p:childTnLst>
                              <p:par>
                                <p:cTn id="202" presetID="12" presetClass="entr" presetSubtype="4" fill="hold" nodeType="afterEffect">
                                  <p:stCondLst>
                                    <p:cond delay="0"/>
                                  </p:stCondLst>
                                  <p:childTnLst>
                                    <p:set>
                                      <p:cBhvr>
                                        <p:cTn id="203" dur="1" fill="hold">
                                          <p:stCondLst>
                                            <p:cond delay="0"/>
                                          </p:stCondLst>
                                        </p:cTn>
                                        <p:tgtEl>
                                          <p:spTgt spid="348"/>
                                        </p:tgtEl>
                                        <p:attrNameLst>
                                          <p:attrName>style.visibility</p:attrName>
                                        </p:attrNameLst>
                                      </p:cBhvr>
                                      <p:to>
                                        <p:strVal val="visible"/>
                                      </p:to>
                                    </p:set>
                                    <p:anim calcmode="lin" valueType="num">
                                      <p:cBhvr additive="base">
                                        <p:cTn id="204" dur="500"/>
                                        <p:tgtEl>
                                          <p:spTgt spid="348"/>
                                        </p:tgtEl>
                                        <p:attrNameLst>
                                          <p:attrName>ppt_y</p:attrName>
                                        </p:attrNameLst>
                                      </p:cBhvr>
                                      <p:tavLst>
                                        <p:tav tm="0">
                                          <p:val>
                                            <p:strVal val="#ppt_y+#ppt_h*1.125000"/>
                                          </p:val>
                                        </p:tav>
                                        <p:tav tm="100000">
                                          <p:val>
                                            <p:strVal val="#ppt_y"/>
                                          </p:val>
                                        </p:tav>
                                      </p:tavLst>
                                    </p:anim>
                                    <p:animEffect transition="in" filter="wipe(up)">
                                      <p:cBhvr>
                                        <p:cTn id="205" dur="500"/>
                                        <p:tgtEl>
                                          <p:spTgt spid="348"/>
                                        </p:tgtEl>
                                      </p:cBhvr>
                                    </p:animEffect>
                                  </p:childTnLst>
                                </p:cTn>
                              </p:par>
                            </p:childTnLst>
                          </p:cTn>
                        </p:par>
                        <p:par>
                          <p:cTn id="206" fill="hold" nodeType="afterGroup">
                            <p:stCondLst>
                              <p:cond delay="3000"/>
                            </p:stCondLst>
                            <p:childTnLst>
                              <p:par>
                                <p:cTn id="207" presetID="12" presetClass="entr" presetSubtype="4" fill="hold" grpId="0" nodeType="afterEffect">
                                  <p:stCondLst>
                                    <p:cond delay="0"/>
                                  </p:stCondLst>
                                  <p:childTnLst>
                                    <p:set>
                                      <p:cBhvr>
                                        <p:cTn id="208" dur="1" fill="hold">
                                          <p:stCondLst>
                                            <p:cond delay="0"/>
                                          </p:stCondLst>
                                        </p:cTn>
                                        <p:tgtEl>
                                          <p:spTgt spid="349"/>
                                        </p:tgtEl>
                                        <p:attrNameLst>
                                          <p:attrName>style.visibility</p:attrName>
                                        </p:attrNameLst>
                                      </p:cBhvr>
                                      <p:to>
                                        <p:strVal val="visible"/>
                                      </p:to>
                                    </p:set>
                                    <p:anim calcmode="lin" valueType="num">
                                      <p:cBhvr additive="base">
                                        <p:cTn id="209" dur="500"/>
                                        <p:tgtEl>
                                          <p:spTgt spid="349"/>
                                        </p:tgtEl>
                                        <p:attrNameLst>
                                          <p:attrName>ppt_y</p:attrName>
                                        </p:attrNameLst>
                                      </p:cBhvr>
                                      <p:tavLst>
                                        <p:tav tm="0">
                                          <p:val>
                                            <p:strVal val="#ppt_y+#ppt_h*1.125000"/>
                                          </p:val>
                                        </p:tav>
                                        <p:tav tm="100000">
                                          <p:val>
                                            <p:strVal val="#ppt_y"/>
                                          </p:val>
                                        </p:tav>
                                      </p:tavLst>
                                    </p:anim>
                                    <p:animEffect transition="in" filter="wipe(up)">
                                      <p:cBhvr>
                                        <p:cTn id="210"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Home</a:t>
            </a:r>
            <a:endParaRPr lang="en-US" dirty="0"/>
          </a:p>
        </p:txBody>
      </p:sp>
      <p:sp>
        <p:nvSpPr>
          <p:cNvPr id="3" name="Content Placeholder 2"/>
          <p:cNvSpPr>
            <a:spLocks noGrp="1"/>
          </p:cNvSpPr>
          <p:nvPr>
            <p:ph idx="1"/>
          </p:nvPr>
        </p:nvSpPr>
        <p:spPr>
          <a:xfrm>
            <a:off x="301624" y="1143000"/>
            <a:ext cx="8461375" cy="5029200"/>
          </a:xfrm>
        </p:spPr>
        <p:txBody>
          <a:bodyPr/>
          <a:lstStyle/>
          <a:p>
            <a:r>
              <a:rPr lang="en-US" sz="1600" dirty="0" smtClean="0"/>
              <a:t>Other important notes</a:t>
            </a:r>
          </a:p>
          <a:p>
            <a:pPr lvl="1"/>
            <a:r>
              <a:rPr lang="en-US" sz="1400" dirty="0" smtClean="0"/>
              <a:t>To send to multiple email addresses, a email group needs to be configured as the recipient.</a:t>
            </a:r>
            <a:endParaRPr lang="en-US" sz="1400" dirty="0"/>
          </a:p>
          <a:p>
            <a:pPr lvl="1"/>
            <a:r>
              <a:rPr lang="en-US" sz="1400" dirty="0" smtClean="0"/>
              <a:t>To make modifications to the SMTP server, the cloud root object in the Qshell must be updated.</a:t>
            </a:r>
          </a:p>
          <a:p>
            <a:pPr lvl="1"/>
            <a:r>
              <a:rPr lang="en-US" sz="1400" dirty="0" smtClean="0"/>
              <a:t>To make modifications to the recipient or maximum error condition level to include in emails, the policy can be edited in the GUI.</a:t>
            </a:r>
          </a:p>
          <a:p>
            <a:pPr lvl="1"/>
            <a:r>
              <a:rPr lang="en-US" sz="1400" dirty="0" smtClean="0"/>
              <a:t>Current maximum error condition levels are Critical, Urgent, Error, Warning, Info, Unknown</a:t>
            </a:r>
          </a:p>
          <a:p>
            <a:pPr lvl="1"/>
            <a:r>
              <a:rPr lang="en-US" sz="1400" dirty="0" smtClean="0"/>
              <a:t>To test the policy immediately, open the policy and click “Start Policy Now”</a:t>
            </a:r>
          </a:p>
          <a:p>
            <a:pPr lvl="1"/>
            <a:r>
              <a:rPr lang="en-US" sz="1400" dirty="0" smtClean="0"/>
              <a:t>By default, phone home events are set once a day.</a:t>
            </a:r>
            <a:endParaRPr lang="en-US" sz="1400" dirty="0"/>
          </a:p>
          <a:p>
            <a:endParaRPr lang="en-US" sz="2000" dirty="0" smtClean="0"/>
          </a:p>
          <a:p>
            <a:r>
              <a:rPr lang="en-US" sz="1600" dirty="0" smtClean="0"/>
              <a:t>Example</a:t>
            </a:r>
          </a:p>
          <a:p>
            <a:pPr lvl="1"/>
            <a:r>
              <a:rPr lang="en-US" sz="1400" dirty="0"/>
              <a:t>Application: monitoring</a:t>
            </a:r>
          </a:p>
          <a:p>
            <a:pPr lvl="1"/>
            <a:r>
              <a:rPr lang="en-US" sz="1400" dirty="0"/>
              <a:t>Agent: AmpliStor011 (00:25:90:08:A5:A0)</a:t>
            </a:r>
          </a:p>
          <a:p>
            <a:pPr lvl="1"/>
            <a:r>
              <a:rPr lang="en-US" sz="1400" dirty="0"/>
              <a:t>Severity: WARNING</a:t>
            </a:r>
          </a:p>
          <a:p>
            <a:pPr lvl="1"/>
            <a:r>
              <a:rPr lang="en-US" sz="1400" dirty="0"/>
              <a:t>Occurences: 8</a:t>
            </a:r>
          </a:p>
          <a:p>
            <a:pPr lvl="1"/>
            <a:r>
              <a:rPr lang="en-US" sz="1400" dirty="0"/>
              <a:t>First occurence: 2012-07-25 15:14:47</a:t>
            </a:r>
          </a:p>
          <a:p>
            <a:pPr lvl="1"/>
            <a:r>
              <a:rPr lang="en-US" sz="1400" dirty="0"/>
              <a:t>Last occurence: 2012-07-26 01:26:05</a:t>
            </a:r>
          </a:p>
          <a:p>
            <a:pPr lvl="1"/>
            <a:r>
              <a:rPr lang="en-US" sz="1400" dirty="0"/>
              <a:t>Message: CPU usage is over the 95% for last 1h</a:t>
            </a:r>
          </a:p>
          <a:p>
            <a:endParaRPr lang="en-US" sz="2000" dirty="0" smtClean="0"/>
          </a:p>
        </p:txBody>
      </p:sp>
    </p:spTree>
    <p:extLst>
      <p:ext uri="{BB962C8B-B14F-4D97-AF65-F5344CB8AC3E}">
        <p14:creationId xmlns:p14="http://schemas.microsoft.com/office/powerpoint/2010/main" val="122909439"/>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Monitoring and warnings</a:t>
            </a:r>
            <a:endParaRPr lang="en-US" dirty="0"/>
          </a:p>
        </p:txBody>
      </p:sp>
      <p:sp>
        <p:nvSpPr>
          <p:cNvPr id="4" name="Title 3"/>
          <p:cNvSpPr>
            <a:spLocks noGrp="1"/>
          </p:cNvSpPr>
          <p:nvPr>
            <p:ph type="title"/>
          </p:nvPr>
        </p:nvSpPr>
        <p:spPr/>
        <p:txBody>
          <a:bodyPr/>
          <a:lstStyle/>
          <a:p>
            <a:r>
              <a:rPr lang="en-US" dirty="0" smtClean="0"/>
              <a:t>SNMP and Events</a:t>
            </a:r>
            <a:endParaRPr lang="en-US" dirty="0"/>
          </a:p>
        </p:txBody>
      </p:sp>
    </p:spTree>
    <p:extLst>
      <p:ext uri="{BB962C8B-B14F-4D97-AF65-F5344CB8AC3E}">
        <p14:creationId xmlns:p14="http://schemas.microsoft.com/office/powerpoint/2010/main" val="990941215"/>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 Features</a:t>
            </a:r>
            <a:endParaRPr lang="en-US" dirty="0"/>
          </a:p>
        </p:txBody>
      </p:sp>
      <p:sp>
        <p:nvSpPr>
          <p:cNvPr id="6" name="Content Placeholder 5"/>
          <p:cNvSpPr>
            <a:spLocks noGrp="1"/>
          </p:cNvSpPr>
          <p:nvPr>
            <p:ph idx="1"/>
          </p:nvPr>
        </p:nvSpPr>
        <p:spPr/>
        <p:txBody>
          <a:bodyPr/>
          <a:lstStyle/>
          <a:p>
            <a:r>
              <a:rPr lang="en-US" sz="1600" dirty="0"/>
              <a:t>Central Web Based Management </a:t>
            </a:r>
            <a:r>
              <a:rPr lang="en-US" sz="1600" dirty="0" smtClean="0"/>
              <a:t>interface</a:t>
            </a:r>
          </a:p>
          <a:p>
            <a:r>
              <a:rPr lang="en-US" sz="1600" dirty="0" smtClean="0"/>
              <a:t>SNMP trapping support &amp; MIB</a:t>
            </a:r>
          </a:p>
          <a:p>
            <a:r>
              <a:rPr lang="en-US" sz="1600" dirty="0" smtClean="0"/>
              <a:t>Trending information on disk capacity, CPU, disk failures…</a:t>
            </a:r>
          </a:p>
        </p:txBody>
      </p:sp>
      <p:sp>
        <p:nvSpPr>
          <p:cNvPr id="3" name="Slide Number Placeholder 2"/>
          <p:cNvSpPr>
            <a:spLocks noGrp="1"/>
          </p:cNvSpPr>
          <p:nvPr>
            <p:ph type="sldNum" sz="quarter" idx="10"/>
          </p:nvPr>
        </p:nvSpPr>
        <p:spPr/>
        <p:txBody>
          <a:bodyPr/>
          <a:lstStyle/>
          <a:p>
            <a:pPr>
              <a:defRPr/>
            </a:pPr>
            <a:fld id="{2F306EA7-B47E-FB4F-84F2-77CE38095AE5}" type="slidenum">
              <a:rPr lang="en-US" smtClean="0"/>
              <a:pPr>
                <a:defRPr/>
              </a:pPr>
              <a:t>112</a:t>
            </a:fld>
            <a:endParaRPr lang="en-US"/>
          </a:p>
        </p:txBody>
      </p:sp>
      <p:sp>
        <p:nvSpPr>
          <p:cNvPr id="2" name="Rectangle 1"/>
          <p:cNvSpPr/>
          <p:nvPr/>
        </p:nvSpPr>
        <p:spPr>
          <a:xfrm>
            <a:off x="3657327" y="3198169"/>
            <a:ext cx="1829347" cy="384721"/>
          </a:xfrm>
          <a:prstGeom prst="rect">
            <a:avLst/>
          </a:prstGeom>
        </p:spPr>
        <p:txBody>
          <a:bodyPr wrap="none">
            <a:spAutoFit/>
          </a:bodyPr>
          <a:lstStyle/>
          <a:p>
            <a:r>
              <a:rPr lang="en-US" dirty="0"/>
              <a:t>192.168.107.221</a:t>
            </a:r>
          </a:p>
        </p:txBody>
      </p:sp>
    </p:spTree>
    <p:extLst>
      <p:ext uri="{BB962C8B-B14F-4D97-AF65-F5344CB8AC3E}">
        <p14:creationId xmlns:p14="http://schemas.microsoft.com/office/powerpoint/2010/main" val="1029585076"/>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SNMP</a:t>
            </a:r>
            <a:endParaRPr lang="en-US" dirty="0"/>
          </a:p>
        </p:txBody>
      </p:sp>
      <p:sp>
        <p:nvSpPr>
          <p:cNvPr id="2" name="Content Placeholder 1"/>
          <p:cNvSpPr>
            <a:spLocks noGrp="1"/>
          </p:cNvSpPr>
          <p:nvPr>
            <p:ph idx="1"/>
          </p:nvPr>
        </p:nvSpPr>
        <p:spPr/>
        <p:txBody>
          <a:bodyPr/>
          <a:lstStyle/>
          <a:p>
            <a:r>
              <a:rPr lang="en-US" sz="1600" dirty="0" smtClean="0"/>
              <a:t>SNMP Service</a:t>
            </a:r>
          </a:p>
          <a:p>
            <a:pPr lvl="1"/>
            <a:r>
              <a:rPr lang="en-US" sz="1600" dirty="0" smtClean="0"/>
              <a:t>Supports SNMP v2</a:t>
            </a:r>
          </a:p>
          <a:p>
            <a:pPr lvl="1"/>
            <a:r>
              <a:rPr lang="en-US" sz="1600" dirty="0" smtClean="0"/>
              <a:t>Executes on controller nodes – accepts statistics from remote nodes &amp; stores in monitoring database</a:t>
            </a:r>
          </a:p>
          <a:p>
            <a:pPr lvl="1"/>
            <a:r>
              <a:rPr lang="en-US" sz="1600" dirty="0" smtClean="0"/>
              <a:t>Provides a set of </a:t>
            </a:r>
            <a:r>
              <a:rPr lang="en-US" sz="1600" dirty="0" err="1" smtClean="0"/>
              <a:t>pollable</a:t>
            </a:r>
            <a:r>
              <a:rPr lang="en-US" sz="1600" dirty="0" smtClean="0"/>
              <a:t> statistics through Amplidata MIB variables</a:t>
            </a:r>
          </a:p>
          <a:p>
            <a:pPr lvl="1"/>
            <a:r>
              <a:rPr lang="en-US" sz="1600" dirty="0" smtClean="0"/>
              <a:t>Issues that require immediate attention will be trapped through SNMP and not </a:t>
            </a:r>
            <a:r>
              <a:rPr lang="en-US" sz="1600" dirty="0" err="1" smtClean="0"/>
              <a:t>pollable</a:t>
            </a:r>
            <a:endParaRPr lang="en-US" sz="1600" dirty="0" smtClean="0"/>
          </a:p>
          <a:p>
            <a:pPr lvl="1"/>
            <a:r>
              <a:rPr lang="en-US" sz="1600" dirty="0" smtClean="0"/>
              <a:t>Tunable update frequency to 15 min granularity</a:t>
            </a:r>
          </a:p>
          <a:p>
            <a:pPr lvl="1"/>
            <a:endParaRPr lang="en-US" sz="1600" dirty="0" smtClean="0"/>
          </a:p>
          <a:p>
            <a:r>
              <a:rPr lang="en-US" sz="1600" dirty="0" err="1" smtClean="0"/>
              <a:t>Pollable</a:t>
            </a:r>
            <a:r>
              <a:rPr lang="en-US" sz="1600" dirty="0" smtClean="0"/>
              <a:t> MIB</a:t>
            </a:r>
          </a:p>
          <a:p>
            <a:pPr lvl="1"/>
            <a:r>
              <a:rPr lang="en-US" sz="1600" dirty="0" smtClean="0"/>
              <a:t>Storage consumption statistics (used, free, #objects, object status)</a:t>
            </a:r>
          </a:p>
          <a:p>
            <a:pPr lvl="1"/>
            <a:r>
              <a:rPr lang="en-US" sz="1600" dirty="0" smtClean="0"/>
              <a:t>Storage node performance (ingest, </a:t>
            </a:r>
            <a:r>
              <a:rPr lang="en-US" sz="1600" dirty="0" err="1" smtClean="0"/>
              <a:t>outgest</a:t>
            </a:r>
            <a:r>
              <a:rPr lang="en-US" sz="1600" dirty="0" smtClean="0"/>
              <a:t> MB/sec)</a:t>
            </a:r>
          </a:p>
          <a:p>
            <a:pPr lvl="1"/>
            <a:r>
              <a:rPr lang="en-US" sz="1600" dirty="0" smtClean="0"/>
              <a:t>Controller performance (PUTS, GETS, #connections, ingest &amp; </a:t>
            </a:r>
            <a:r>
              <a:rPr lang="en-US" sz="1600" dirty="0" err="1" smtClean="0"/>
              <a:t>outgest</a:t>
            </a:r>
            <a:r>
              <a:rPr lang="en-US" sz="1600" dirty="0" smtClean="0"/>
              <a:t> to public network, ingest &amp; </a:t>
            </a:r>
            <a:r>
              <a:rPr lang="en-US" sz="1600" dirty="0" err="1" smtClean="0"/>
              <a:t>outgest</a:t>
            </a:r>
            <a:r>
              <a:rPr lang="en-US" sz="1600" dirty="0" smtClean="0"/>
              <a:t> to storage network, CPU usage, CPU load)</a:t>
            </a:r>
            <a:endParaRPr lang="en-US" sz="1600" dirty="0"/>
          </a:p>
        </p:txBody>
      </p:sp>
      <p:sp>
        <p:nvSpPr>
          <p:cNvPr id="4" name="Slide Number Placeholder 3"/>
          <p:cNvSpPr>
            <a:spLocks noGrp="1"/>
          </p:cNvSpPr>
          <p:nvPr>
            <p:ph type="sldNum" sz="quarter" idx="10"/>
          </p:nvPr>
        </p:nvSpPr>
        <p:spPr/>
        <p:txBody>
          <a:bodyPr/>
          <a:lstStyle/>
          <a:p>
            <a:pPr>
              <a:defRPr/>
            </a:pPr>
            <a:fld id="{46DA649B-A69E-9145-B099-43F07D52B1EC}" type="slidenum">
              <a:rPr lang="en-US" smtClean="0"/>
              <a:pPr>
                <a:defRPr/>
              </a:pPr>
              <a:t>113</a:t>
            </a:fld>
            <a:endParaRPr lang="en-US"/>
          </a:p>
        </p:txBody>
      </p:sp>
      <p:sp>
        <p:nvSpPr>
          <p:cNvPr id="5" name="TextBox 4"/>
          <p:cNvSpPr txBox="1"/>
          <p:nvPr/>
        </p:nvSpPr>
        <p:spPr>
          <a:xfrm>
            <a:off x="3651314" y="6537960"/>
            <a:ext cx="1675709" cy="215444"/>
          </a:xfrm>
          <a:prstGeom prst="rect">
            <a:avLst/>
          </a:prstGeom>
          <a:noFill/>
        </p:spPr>
        <p:txBody>
          <a:bodyPr wrap="none" rtlCol="0">
            <a:spAutoFit/>
          </a:bodyPr>
          <a:lstStyle/>
          <a:p>
            <a:r>
              <a:rPr lang="en-US" sz="800" dirty="0" smtClean="0">
                <a:solidFill>
                  <a:schemeClr val="tx1"/>
                </a:solidFill>
                <a:latin typeface="+mn-lt"/>
              </a:rPr>
              <a:t>Copyright © - Amplidata 2011-2012</a:t>
            </a:r>
          </a:p>
        </p:txBody>
      </p:sp>
    </p:spTree>
    <p:extLst>
      <p:ext uri="{BB962C8B-B14F-4D97-AF65-F5344CB8AC3E}">
        <p14:creationId xmlns:p14="http://schemas.microsoft.com/office/powerpoint/2010/main" val="204435511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800" dirty="0" smtClean="0"/>
              <a:t>MIB Parameters</a:t>
            </a:r>
          </a:p>
          <a:p>
            <a:pPr lvl="1"/>
            <a:r>
              <a:rPr lang="en-US" sz="1400" dirty="0"/>
              <a:t>amountOfBackendStorageUsed</a:t>
            </a:r>
          </a:p>
          <a:p>
            <a:pPr lvl="1"/>
            <a:r>
              <a:rPr lang="en-US" sz="1400" dirty="0" smtClean="0"/>
              <a:t>amountOfBackendStorageFree</a:t>
            </a:r>
          </a:p>
          <a:p>
            <a:pPr lvl="1"/>
            <a:endParaRPr lang="en-US" sz="1400" dirty="0"/>
          </a:p>
          <a:p>
            <a:pPr lvl="1"/>
            <a:r>
              <a:rPr lang="en-US" sz="1400" dirty="0"/>
              <a:t>totalNumberOfObjects</a:t>
            </a:r>
          </a:p>
          <a:p>
            <a:pPr lvl="1"/>
            <a:r>
              <a:rPr lang="en-US" sz="1400" dirty="0"/>
              <a:t>totalNumberOfObjectsinStatusRepair</a:t>
            </a:r>
          </a:p>
          <a:p>
            <a:pPr lvl="1"/>
            <a:r>
              <a:rPr lang="en-US" sz="1400" dirty="0" smtClean="0"/>
              <a:t>totalDisksafety</a:t>
            </a:r>
          </a:p>
          <a:p>
            <a:pPr lvl="1"/>
            <a:endParaRPr lang="en-US" sz="1400" dirty="0"/>
          </a:p>
          <a:p>
            <a:pPr lvl="1"/>
            <a:r>
              <a:rPr lang="en-US" sz="1400" dirty="0"/>
              <a:t>totalNumberOfOnlineBlockstores</a:t>
            </a:r>
          </a:p>
          <a:p>
            <a:pPr lvl="1"/>
            <a:r>
              <a:rPr lang="en-US" sz="1400" dirty="0"/>
              <a:t>totalNumberOfReadonlyBlockstores</a:t>
            </a:r>
          </a:p>
          <a:p>
            <a:pPr lvl="1"/>
            <a:r>
              <a:rPr lang="en-US" sz="1400" dirty="0"/>
              <a:t>totalNumberOfAbandonedBlockstores</a:t>
            </a:r>
          </a:p>
          <a:p>
            <a:pPr lvl="1"/>
            <a:r>
              <a:rPr lang="en-US" sz="1400" dirty="0" smtClean="0"/>
              <a:t>totalNumberOfOfflineBlockstores</a:t>
            </a:r>
          </a:p>
          <a:p>
            <a:pPr lvl="1"/>
            <a:endParaRPr lang="en-US" sz="1400" dirty="0"/>
          </a:p>
          <a:p>
            <a:pPr lvl="1"/>
            <a:r>
              <a:rPr lang="en-US" sz="1400" dirty="0"/>
              <a:t>totalIngest</a:t>
            </a:r>
          </a:p>
          <a:p>
            <a:pPr lvl="1"/>
            <a:r>
              <a:rPr lang="en-US" sz="1400" dirty="0"/>
              <a:t>totalOutgest</a:t>
            </a:r>
          </a:p>
          <a:p>
            <a:pPr lvl="1"/>
            <a:r>
              <a:rPr lang="en-US" sz="1400" dirty="0"/>
              <a:t>totalPuts</a:t>
            </a:r>
          </a:p>
          <a:p>
            <a:pPr lvl="1"/>
            <a:r>
              <a:rPr lang="en-US" sz="1400" dirty="0" err="1" smtClean="0"/>
              <a:t>totalGets</a:t>
            </a:r>
            <a:endParaRPr lang="en-US" sz="1400" dirty="0" smtClean="0"/>
          </a:p>
        </p:txBody>
      </p:sp>
      <p:sp>
        <p:nvSpPr>
          <p:cNvPr id="5" name="Title 4"/>
          <p:cNvSpPr>
            <a:spLocks noGrp="1"/>
          </p:cNvSpPr>
          <p:nvPr>
            <p:ph type="title"/>
          </p:nvPr>
        </p:nvSpPr>
        <p:spPr/>
        <p:txBody>
          <a:bodyPr/>
          <a:lstStyle/>
          <a:p>
            <a:r>
              <a:rPr lang="en-US" dirty="0" smtClean="0"/>
              <a:t>SNMP MIB</a:t>
            </a:r>
            <a:endParaRPr lang="nl-BE" dirty="0"/>
          </a:p>
        </p:txBody>
      </p:sp>
      <p:sp>
        <p:nvSpPr>
          <p:cNvPr id="3" name="Slide Number Placeholder 2"/>
          <p:cNvSpPr>
            <a:spLocks noGrp="1"/>
          </p:cNvSpPr>
          <p:nvPr>
            <p:ph type="sldNum" idx="10"/>
          </p:nvPr>
        </p:nvSpPr>
        <p:spPr/>
        <p:txBody>
          <a:bodyPr/>
          <a:lstStyle/>
          <a:p>
            <a:pPr>
              <a:defRPr/>
            </a:pPr>
            <a:fld id="{2F306EA7-B47E-FB4F-84F2-77CE38095AE5}" type="slidenum">
              <a:rPr lang="en-US" smtClean="0"/>
              <a:pPr>
                <a:defRPr/>
              </a:pPr>
              <a:t>114</a:t>
            </a:fld>
            <a:endParaRPr lang="en-US" dirty="0"/>
          </a:p>
        </p:txBody>
      </p:sp>
    </p:spTree>
    <p:extLst>
      <p:ext uri="{BB962C8B-B14F-4D97-AF65-F5344CB8AC3E}">
        <p14:creationId xmlns:p14="http://schemas.microsoft.com/office/powerpoint/2010/main" val="4226179782"/>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624" y="1143000"/>
            <a:ext cx="8461375" cy="5029200"/>
          </a:xfrm>
        </p:spPr>
        <p:txBody>
          <a:bodyPr/>
          <a:lstStyle/>
          <a:p>
            <a:r>
              <a:rPr lang="en-US" sz="1600" dirty="0" smtClean="0"/>
              <a:t>The GUI dashboard will inform the user of the latest events and status for all nodes in the storage pool. </a:t>
            </a:r>
          </a:p>
          <a:p>
            <a:r>
              <a:rPr lang="en-US" sz="1600" dirty="0" smtClean="0"/>
              <a:t>Additional system monitoring is captured and available on a per-node level.  This is accessible by browsing into the node via Dashboard -&gt; Administration -&gt; Hardware -&gt; Servers -&gt; Controller/Storage nodes and selecting a node.</a:t>
            </a:r>
          </a:p>
          <a:p>
            <a:endParaRPr lang="en-US" sz="1600" dirty="0"/>
          </a:p>
          <a:p>
            <a:pPr marL="0" indent="0">
              <a:buNone/>
            </a:pPr>
            <a:endParaRPr lang="en-US" sz="1600" dirty="0"/>
          </a:p>
        </p:txBody>
      </p:sp>
      <p:sp>
        <p:nvSpPr>
          <p:cNvPr id="3" name="Title 2"/>
          <p:cNvSpPr>
            <a:spLocks noGrp="1"/>
          </p:cNvSpPr>
          <p:nvPr>
            <p:ph type="title"/>
          </p:nvPr>
        </p:nvSpPr>
        <p:spPr/>
        <p:txBody>
          <a:bodyPr/>
          <a:lstStyle/>
          <a:p>
            <a:r>
              <a:rPr lang="en-US" dirty="0" smtClean="0"/>
              <a:t>GUI</a:t>
            </a:r>
            <a:endParaRPr lang="en-US" dirty="0"/>
          </a:p>
        </p:txBody>
      </p:sp>
      <p:pic>
        <p:nvPicPr>
          <p:cNvPr id="4" name="Picture 3" descr="Screen Shot 2012-03-19 at 3.05.3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2" y="3082448"/>
            <a:ext cx="3809999" cy="2755811"/>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3082447"/>
            <a:ext cx="3943438" cy="270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426115"/>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FRU / CRU</a:t>
            </a:r>
            <a:endParaRPr lang="en-US" dirty="0"/>
          </a:p>
        </p:txBody>
      </p:sp>
      <p:sp>
        <p:nvSpPr>
          <p:cNvPr id="4" name="Title 3"/>
          <p:cNvSpPr>
            <a:spLocks noGrp="1"/>
          </p:cNvSpPr>
          <p:nvPr>
            <p:ph type="title"/>
          </p:nvPr>
        </p:nvSpPr>
        <p:spPr/>
        <p:txBody>
          <a:bodyPr/>
          <a:lstStyle/>
          <a:p>
            <a:r>
              <a:rPr lang="en-US" dirty="0" smtClean="0"/>
              <a:t>Hardware</a:t>
            </a:r>
            <a:endParaRPr lang="en-US" dirty="0"/>
          </a:p>
        </p:txBody>
      </p:sp>
    </p:spTree>
    <p:extLst>
      <p:ext uri="{BB962C8B-B14F-4D97-AF65-F5344CB8AC3E}">
        <p14:creationId xmlns:p14="http://schemas.microsoft.com/office/powerpoint/2010/main" val="4009649751"/>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AC1 and AS30 FRU / CRU</a:t>
            </a:r>
            <a:endParaRPr lang="en-US" dirty="0"/>
          </a:p>
        </p:txBody>
      </p:sp>
      <p:sp>
        <p:nvSpPr>
          <p:cNvPr id="7" name="Content Placeholder 6"/>
          <p:cNvSpPr>
            <a:spLocks noGrp="1"/>
          </p:cNvSpPr>
          <p:nvPr>
            <p:ph sz="half" idx="1"/>
          </p:nvPr>
        </p:nvSpPr>
        <p:spPr/>
        <p:txBody>
          <a:bodyPr/>
          <a:lstStyle/>
          <a:p>
            <a:pPr marL="0" indent="0">
              <a:buNone/>
            </a:pPr>
            <a:r>
              <a:rPr lang="en-US" sz="1800" dirty="0" smtClean="0"/>
              <a:t>CRU</a:t>
            </a:r>
          </a:p>
          <a:p>
            <a:r>
              <a:rPr lang="en-US" sz="1800" dirty="0" smtClean="0"/>
              <a:t>HDD</a:t>
            </a:r>
          </a:p>
          <a:p>
            <a:pPr lvl="1"/>
            <a:r>
              <a:rPr lang="en-US" sz="1600" dirty="0"/>
              <a:t>Requires post-replacement action from </a:t>
            </a:r>
            <a:r>
              <a:rPr lang="en-US" sz="1600" dirty="0" smtClean="0"/>
              <a:t>support</a:t>
            </a:r>
          </a:p>
          <a:p>
            <a:r>
              <a:rPr lang="en-US" sz="1800" dirty="0" smtClean="0"/>
              <a:t>SSD</a:t>
            </a:r>
          </a:p>
          <a:p>
            <a:pPr lvl="1"/>
            <a:r>
              <a:rPr lang="en-US" sz="1600" dirty="0"/>
              <a:t>Requires post-replacement action from </a:t>
            </a:r>
            <a:r>
              <a:rPr lang="en-US" sz="1600" dirty="0" smtClean="0"/>
              <a:t>support</a:t>
            </a:r>
          </a:p>
          <a:p>
            <a:r>
              <a:rPr lang="en-US" sz="1800" dirty="0" smtClean="0"/>
              <a:t>Power supply</a:t>
            </a:r>
            <a:endParaRPr lang="en-US" sz="1800" dirty="0"/>
          </a:p>
        </p:txBody>
      </p:sp>
      <p:sp>
        <p:nvSpPr>
          <p:cNvPr id="8" name="Content Placeholder 7"/>
          <p:cNvSpPr>
            <a:spLocks noGrp="1"/>
          </p:cNvSpPr>
          <p:nvPr>
            <p:ph sz="half" idx="2"/>
          </p:nvPr>
        </p:nvSpPr>
        <p:spPr/>
        <p:txBody>
          <a:bodyPr/>
          <a:lstStyle/>
          <a:p>
            <a:pPr marL="0" indent="0">
              <a:buNone/>
            </a:pPr>
            <a:r>
              <a:rPr lang="en-US" sz="1800" dirty="0" smtClean="0"/>
              <a:t>FRU</a:t>
            </a:r>
          </a:p>
          <a:p>
            <a:r>
              <a:rPr lang="en-US" sz="1800" dirty="0" smtClean="0"/>
              <a:t>Network adapters</a:t>
            </a:r>
          </a:p>
          <a:p>
            <a:pPr lvl="1"/>
            <a:r>
              <a:rPr lang="en-US" sz="1600" dirty="0" smtClean="0"/>
              <a:t>Requires post-replacement action from support</a:t>
            </a:r>
          </a:p>
          <a:p>
            <a:r>
              <a:rPr lang="en-US" sz="1800" dirty="0" smtClean="0"/>
              <a:t>Motherboard</a:t>
            </a:r>
          </a:p>
          <a:p>
            <a:pPr lvl="1"/>
            <a:r>
              <a:rPr lang="en-US" sz="1600" dirty="0"/>
              <a:t>Requires post-replacement action from support</a:t>
            </a:r>
          </a:p>
          <a:p>
            <a:r>
              <a:rPr lang="en-US" sz="1800" dirty="0" smtClean="0"/>
              <a:t>Fans</a:t>
            </a:r>
          </a:p>
          <a:p>
            <a:r>
              <a:rPr lang="en-US" sz="1800" dirty="0" smtClean="0"/>
              <a:t>Memory</a:t>
            </a:r>
            <a:endParaRPr lang="en-US" sz="1800" dirty="0"/>
          </a:p>
        </p:txBody>
      </p:sp>
    </p:spTree>
    <p:extLst>
      <p:ext uri="{BB962C8B-B14F-4D97-AF65-F5344CB8AC3E}">
        <p14:creationId xmlns:p14="http://schemas.microsoft.com/office/powerpoint/2010/main" val="2406698971"/>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AC2 and </a:t>
            </a:r>
            <a:r>
              <a:rPr lang="en-US" dirty="0"/>
              <a:t>AS36 </a:t>
            </a:r>
            <a:r>
              <a:rPr lang="en-US" dirty="0" smtClean="0"/>
              <a:t>FRU / CRU</a:t>
            </a:r>
            <a:endParaRPr lang="en-US" dirty="0"/>
          </a:p>
        </p:txBody>
      </p:sp>
      <p:sp>
        <p:nvSpPr>
          <p:cNvPr id="7" name="Content Placeholder 6"/>
          <p:cNvSpPr>
            <a:spLocks noGrp="1"/>
          </p:cNvSpPr>
          <p:nvPr>
            <p:ph sz="half" idx="1"/>
          </p:nvPr>
        </p:nvSpPr>
        <p:spPr/>
        <p:txBody>
          <a:bodyPr/>
          <a:lstStyle/>
          <a:p>
            <a:pPr marL="0" indent="0">
              <a:buNone/>
            </a:pPr>
            <a:r>
              <a:rPr lang="en-US" sz="1800" dirty="0" smtClean="0"/>
              <a:t>CRU</a:t>
            </a:r>
          </a:p>
          <a:p>
            <a:r>
              <a:rPr lang="en-US" sz="1800" dirty="0" smtClean="0"/>
              <a:t>HDD</a:t>
            </a:r>
          </a:p>
          <a:p>
            <a:r>
              <a:rPr lang="en-US" sz="1800" dirty="0" smtClean="0"/>
              <a:t>SSD</a:t>
            </a:r>
          </a:p>
          <a:p>
            <a:r>
              <a:rPr lang="en-US" sz="1800" dirty="0" smtClean="0"/>
              <a:t>Power supply</a:t>
            </a:r>
            <a:endParaRPr lang="en-US" sz="1800" dirty="0"/>
          </a:p>
        </p:txBody>
      </p:sp>
      <p:sp>
        <p:nvSpPr>
          <p:cNvPr id="8" name="Content Placeholder 7"/>
          <p:cNvSpPr>
            <a:spLocks noGrp="1"/>
          </p:cNvSpPr>
          <p:nvPr>
            <p:ph sz="half" idx="2"/>
          </p:nvPr>
        </p:nvSpPr>
        <p:spPr/>
        <p:txBody>
          <a:bodyPr/>
          <a:lstStyle/>
          <a:p>
            <a:pPr marL="0" indent="0">
              <a:buNone/>
            </a:pPr>
            <a:r>
              <a:rPr lang="en-US" sz="1800" dirty="0" smtClean="0"/>
              <a:t>FRU</a:t>
            </a:r>
          </a:p>
          <a:p>
            <a:r>
              <a:rPr lang="en-US" sz="1800" dirty="0" smtClean="0"/>
              <a:t>Network adapters</a:t>
            </a:r>
          </a:p>
          <a:p>
            <a:pPr lvl="1"/>
            <a:r>
              <a:rPr lang="en-US" sz="1600" dirty="0" smtClean="0"/>
              <a:t>Requires post-replacement action from support</a:t>
            </a:r>
          </a:p>
          <a:p>
            <a:r>
              <a:rPr lang="en-US" sz="1800" dirty="0" smtClean="0"/>
              <a:t>Motherboard</a:t>
            </a:r>
          </a:p>
          <a:p>
            <a:pPr lvl="1"/>
            <a:r>
              <a:rPr lang="en-US" sz="1600" dirty="0"/>
              <a:t>Requires post-replacement action from support</a:t>
            </a:r>
          </a:p>
          <a:p>
            <a:r>
              <a:rPr lang="en-US" sz="1800" dirty="0" smtClean="0"/>
              <a:t>Fans</a:t>
            </a:r>
          </a:p>
          <a:p>
            <a:r>
              <a:rPr lang="en-US" sz="1800" dirty="0" smtClean="0"/>
              <a:t>Memory</a:t>
            </a:r>
            <a:endParaRPr lang="en-US" sz="1800" dirty="0"/>
          </a:p>
        </p:txBody>
      </p:sp>
    </p:spTree>
    <p:extLst>
      <p:ext uri="{BB962C8B-B14F-4D97-AF65-F5344CB8AC3E}">
        <p14:creationId xmlns:p14="http://schemas.microsoft.com/office/powerpoint/2010/main" val="224577923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Controllers, Storage nodes, Disks, NICs</a:t>
            </a:r>
            <a:endParaRPr lang="en-US" dirty="0"/>
          </a:p>
        </p:txBody>
      </p:sp>
      <p:sp>
        <p:nvSpPr>
          <p:cNvPr id="4" name="Title 3"/>
          <p:cNvSpPr>
            <a:spLocks noGrp="1"/>
          </p:cNvSpPr>
          <p:nvPr>
            <p:ph type="title"/>
          </p:nvPr>
        </p:nvSpPr>
        <p:spPr/>
        <p:txBody>
          <a:bodyPr/>
          <a:lstStyle/>
          <a:p>
            <a:r>
              <a:rPr lang="en-US" dirty="0" smtClean="0"/>
              <a:t>Hardware Replacements</a:t>
            </a:r>
            <a:endParaRPr lang="en-US" dirty="0"/>
          </a:p>
        </p:txBody>
      </p:sp>
    </p:spTree>
    <p:extLst>
      <p:ext uri="{BB962C8B-B14F-4D97-AF65-F5344CB8AC3E}">
        <p14:creationId xmlns:p14="http://schemas.microsoft.com/office/powerpoint/2010/main" val="1222451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029" name="Title 2"/>
          <p:cNvSpPr>
            <a:spLocks noGrp="1"/>
          </p:cNvSpPr>
          <p:nvPr>
            <p:ph type="title"/>
          </p:nvPr>
        </p:nvSpPr>
        <p:spPr/>
        <p:txBody>
          <a:bodyPr/>
          <a:lstStyle/>
          <a:p>
            <a:r>
              <a:rPr lang="en-US" sz="2400" dirty="0" smtClean="0"/>
              <a:t>Advantages of </a:t>
            </a:r>
            <a:r>
              <a:rPr lang="en-US" sz="2400" b="1" i="1" dirty="0" smtClean="0"/>
              <a:t>BitSpread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0396466"/>
              </p:ext>
            </p:extLst>
          </p:nvPr>
        </p:nvGraphicFramePr>
        <p:xfrm>
          <a:off x="762000" y="738350"/>
          <a:ext cx="7543800" cy="5717310"/>
        </p:xfrm>
        <a:graphic>
          <a:graphicData uri="http://schemas.openxmlformats.org/drawingml/2006/table">
            <a:tbl>
              <a:tblPr/>
              <a:tblGrid>
                <a:gridCol w="2514102"/>
                <a:gridCol w="2515597"/>
                <a:gridCol w="2514101"/>
              </a:tblGrid>
              <a:tr h="545268">
                <a:tc>
                  <a:txBody>
                    <a:bodyPr/>
                    <a:lstStyle/>
                    <a:p>
                      <a:pPr marL="0" marR="0" lvl="0" indent="0" algn="ctr" defTabSz="731838"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FFFFFF"/>
                        </a:solidFill>
                        <a:effectLst/>
                        <a:latin typeface="Verdana" pitchFamily="34" charset="0"/>
                        <a:ea typeface="DejaVu Sans" charset="0"/>
                        <a:cs typeface="DejaVu Sans" charset="0"/>
                      </a:endParaRP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ea typeface="DejaVu Sans" charset="0"/>
                          <a:cs typeface="DejaVu Sans" charset="0"/>
                        </a:rPr>
                        <a:t>RAID 5/6</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ea typeface="DejaVu Sans" charset="0"/>
                          <a:cs typeface="DejaVu Sans" charset="0"/>
                        </a:rPr>
                        <a:t>BitSpread</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r>
              <a:tr h="50592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Maximum Disk Failure Protection</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1 or 2</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Any</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70404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Data Protection due to bit rot</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(undetected disk errors)</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No</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Yes</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50592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Data access</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Fixes set of disks</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Any sufficient set of disks</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704042">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Flexible disk allocation</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No</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Yes, </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new spread for each object</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512018">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Impact of rebuilds on performance</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High</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Low</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512018">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Data protection during rebuilds</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Writes to degraded disks</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Writes only to fully protected disks</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512018">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Encoding performance</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RAID 5/6</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 performance penalty</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Fast</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X64 CPU optimized</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512018">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Rebuild performance</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Shares RAID controller resources</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Out-of-band </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on storage nodes</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512018">
                <a:tc>
                  <a:txBody>
                    <a:bodyPr/>
                    <a:lstStyle/>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Dynamic reliability policies</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DejaVu Sans" charset="0"/>
                          <a:cs typeface="DejaVu Sans" charset="0"/>
                        </a:rPr>
                        <a:t>On-the-fly policy enhancement</a:t>
                      </a:r>
                    </a:p>
                  </a:txBody>
                  <a:tcPr marT="54841" marB="54841"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DejaVu Sans" charset="0"/>
                          <a:cs typeface="DejaVu Sans" charset="0"/>
                        </a:rPr>
                        <a:t>No</a:t>
                      </a:r>
                    </a:p>
                  </a:txBody>
                  <a:tcPr marT="54841" marB="54841"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DejaVu Sans" charset="0"/>
                          <a:cs typeface="DejaVu Sans" charset="0"/>
                        </a:rPr>
                        <a:t>Yes</a:t>
                      </a:r>
                    </a:p>
                  </a:txBody>
                  <a:tcPr marT="54841" marB="54841"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bl>
          </a:graphicData>
        </a:graphic>
      </p:graphicFrame>
    </p:spTree>
    <p:extLst>
      <p:ext uri="{BB962C8B-B14F-4D97-AF65-F5344CB8AC3E}">
        <p14:creationId xmlns:p14="http://schemas.microsoft.com/office/powerpoint/2010/main" val="60033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228600" y="-301158"/>
            <a:ext cx="7772400" cy="1169521"/>
          </a:xfrm>
          <a:prstGeom prst="rect">
            <a:avLst/>
          </a:prstGeom>
        </p:spPr>
        <p:txBody>
          <a:bodyPr lIns="91425" tIns="91425" rIns="91425" bIns="91425" anchor="b" anchorCtr="0">
            <a:spAutoFit/>
          </a:bodyPr>
          <a:lstStyle/>
          <a:p>
            <a:pPr algn="l">
              <a:buNone/>
            </a:pPr>
            <a:r>
              <a:rPr lang="x-none"/>
              <a:t>
Replacing a controller node</a:t>
            </a:r>
          </a:p>
        </p:txBody>
      </p:sp>
      <p:sp>
        <p:nvSpPr>
          <p:cNvPr id="36" name="Shape 36"/>
          <p:cNvSpPr txBox="1">
            <a:spLocks noGrp="1"/>
          </p:cNvSpPr>
          <p:nvPr>
            <p:ph idx="1"/>
          </p:nvPr>
        </p:nvSpPr>
        <p:spPr>
          <a:xfrm>
            <a:off x="301624" y="1143001"/>
            <a:ext cx="8461375" cy="3976442"/>
          </a:xfrm>
          <a:prstGeom prst="rect">
            <a:avLst/>
          </a:prstGeom>
        </p:spPr>
        <p:txBody>
          <a:bodyPr wrap="square" lIns="91425" tIns="91425" rIns="91425" bIns="91425" anchor="t" anchorCtr="0">
            <a:spAutoFit/>
          </a:bodyPr>
          <a:lstStyle/>
          <a:p>
            <a:pPr marL="0" indent="0">
              <a:buNone/>
            </a:pPr>
            <a:r>
              <a:rPr lang="x-none" sz="1600" b="0" dirty="0"/>
              <a:t>If the controller node is a management node</a:t>
            </a:r>
            <a:r>
              <a:rPr lang="x-none" sz="1600" b="0" dirty="0" smtClean="0"/>
              <a:t>:</a:t>
            </a:r>
            <a:endParaRPr lang="en-US" sz="1600" b="0" dirty="0" smtClean="0"/>
          </a:p>
          <a:p>
            <a:r>
              <a:rPr lang="x-none" sz="1600" dirty="0"/>
              <a:t>Failover the management node to another controller</a:t>
            </a:r>
          </a:p>
          <a:p>
            <a:pPr marL="0" indent="0">
              <a:buNone/>
            </a:pPr>
            <a:endParaRPr lang="en-US" sz="1600" dirty="0"/>
          </a:p>
          <a:p>
            <a:pPr marL="0" indent="0">
              <a:buNone/>
            </a:pPr>
            <a:r>
              <a:rPr lang="en-US" sz="1600" dirty="0"/>
              <a:t>Basic replacement workflow</a:t>
            </a:r>
          </a:p>
          <a:p>
            <a:r>
              <a:rPr lang="en-US" sz="1600" dirty="0" smtClean="0"/>
              <a:t>Shutdown </a:t>
            </a:r>
            <a:r>
              <a:rPr lang="en-US" sz="1600" dirty="0"/>
              <a:t>the node to be replaced</a:t>
            </a:r>
          </a:p>
          <a:p>
            <a:r>
              <a:rPr lang="en-US" sz="1600" dirty="0"/>
              <a:t>Remove the node to be replaced from the rack</a:t>
            </a:r>
          </a:p>
          <a:p>
            <a:r>
              <a:rPr lang="en-US" sz="1600" dirty="0"/>
              <a:t>Install the new node into the rack</a:t>
            </a:r>
          </a:p>
          <a:p>
            <a:r>
              <a:rPr lang="en-US" sz="1600" dirty="0"/>
              <a:t>Install DCOS on the new node</a:t>
            </a:r>
          </a:p>
          <a:p>
            <a:r>
              <a:rPr lang="en-US" sz="1600" dirty="0"/>
              <a:t>Open the old node's info from GUI </a:t>
            </a:r>
          </a:p>
          <a:p>
            <a:r>
              <a:rPr lang="en-US" sz="1600" dirty="0"/>
              <a:t>Click the “Replace” button</a:t>
            </a:r>
          </a:p>
          <a:p>
            <a:r>
              <a:rPr lang="en-US" sz="1600" dirty="0"/>
              <a:t>Enter information about the new node including the hostname, IPs, datacenter, and rack</a:t>
            </a:r>
          </a:p>
          <a:p>
            <a:r>
              <a:rPr lang="en-US" sz="1600" dirty="0"/>
              <a:t>Watch job as it progresses </a:t>
            </a:r>
          </a:p>
          <a:p>
            <a:endParaRPr lang="en-US" sz="1600" b="1" dirty="0"/>
          </a:p>
        </p:txBody>
      </p:sp>
    </p:spTree>
    <p:extLst>
      <p:ext uri="{BB962C8B-B14F-4D97-AF65-F5344CB8AC3E}">
        <p14:creationId xmlns:p14="http://schemas.microsoft.com/office/powerpoint/2010/main" val="10163548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dirty="0" smtClean="0">
                <a:latin typeface="Arial" charset="0"/>
                <a:ea typeface="ＭＳ Ｐゴシック" pitchFamily="34" charset="-128"/>
                <a:cs typeface="Arial" charset="0"/>
              </a:rPr>
              <a:t>Failover in detail</a:t>
            </a:r>
          </a:p>
        </p:txBody>
      </p:sp>
      <p:sp>
        <p:nvSpPr>
          <p:cNvPr id="3" name="Content Placeholder 2"/>
          <p:cNvSpPr>
            <a:spLocks noGrp="1"/>
          </p:cNvSpPr>
          <p:nvPr>
            <p:ph idx="1"/>
          </p:nvPr>
        </p:nvSpPr>
        <p:spPr>
          <a:xfrm>
            <a:off x="301624" y="1143000"/>
            <a:ext cx="8537575" cy="5029200"/>
          </a:xfrm>
        </p:spPr>
        <p:txBody>
          <a:bodyPr>
            <a:normAutofit/>
          </a:bodyPr>
          <a:lstStyle/>
          <a:p>
            <a:pPr lvl="0">
              <a:lnSpc>
                <a:spcPct val="90000"/>
              </a:lnSpc>
              <a:defRPr/>
            </a:pPr>
            <a:r>
              <a:rPr lang="en" sz="1600" dirty="0"/>
              <a:t>Management node failover is done when hardware or software failures occurs with the amplistor environment management node (ex. hard-disks failure, power unit or controllers failure</a:t>
            </a:r>
            <a:r>
              <a:rPr lang="en" sz="1600" dirty="0" smtClean="0"/>
              <a:t>)</a:t>
            </a:r>
          </a:p>
          <a:p>
            <a:pPr lvl="0">
              <a:lnSpc>
                <a:spcPct val="90000"/>
              </a:lnSpc>
              <a:defRPr/>
            </a:pPr>
            <a:endParaRPr sz="1600" dirty="0" smtClean="0"/>
          </a:p>
          <a:p>
            <a:pPr>
              <a:lnSpc>
                <a:spcPct val="90000"/>
              </a:lnSpc>
              <a:defRPr/>
            </a:pPr>
            <a:r>
              <a:rPr lang="en" sz="1600" dirty="0" smtClean="0"/>
              <a:t>This manual procedure transfers the management role to </a:t>
            </a:r>
            <a:r>
              <a:rPr lang="en" sz="1600" dirty="0"/>
              <a:t>another controller node </a:t>
            </a:r>
            <a:r>
              <a:rPr lang="en" sz="1600" dirty="0" smtClean="0"/>
              <a:t>so GUI operations </a:t>
            </a:r>
            <a:r>
              <a:rPr lang="en" sz="1600" dirty="0"/>
              <a:t>can be resumed </a:t>
            </a:r>
            <a:r>
              <a:rPr lang="en" sz="1600" dirty="0" smtClean="0"/>
              <a:t>normally.</a:t>
            </a:r>
          </a:p>
          <a:p>
            <a:pPr>
              <a:lnSpc>
                <a:spcPct val="90000"/>
              </a:lnSpc>
              <a:defRPr/>
            </a:pPr>
            <a:endParaRPr lang="en" sz="1600" dirty="0" smtClean="0"/>
          </a:p>
          <a:p>
            <a:pPr>
              <a:lnSpc>
                <a:spcPct val="90000"/>
              </a:lnSpc>
              <a:defRPr/>
            </a:pPr>
            <a:r>
              <a:rPr lang="en" sz="1600" dirty="0"/>
              <a:t>Some affected services when management node is </a:t>
            </a:r>
            <a:r>
              <a:rPr lang="en" sz="1600" dirty="0" smtClean="0"/>
              <a:t>down</a:t>
            </a:r>
          </a:p>
          <a:p>
            <a:pPr lvl="1">
              <a:lnSpc>
                <a:spcPct val="90000"/>
              </a:lnSpc>
              <a:defRPr/>
            </a:pPr>
            <a:r>
              <a:rPr lang="en" sz="1600" dirty="0"/>
              <a:t>No </a:t>
            </a:r>
            <a:r>
              <a:rPr lang="en" sz="1600" dirty="0" smtClean="0"/>
              <a:t>GUI</a:t>
            </a:r>
          </a:p>
          <a:p>
            <a:pPr lvl="1">
              <a:lnSpc>
                <a:spcPct val="90000"/>
              </a:lnSpc>
              <a:defRPr/>
            </a:pPr>
            <a:r>
              <a:rPr lang="en" sz="1600" dirty="0" smtClean="0"/>
              <a:t>No monitoring or events</a:t>
            </a:r>
          </a:p>
          <a:p>
            <a:pPr lvl="1">
              <a:lnSpc>
                <a:spcPct val="90000"/>
              </a:lnSpc>
              <a:defRPr/>
            </a:pPr>
            <a:r>
              <a:rPr lang="en" sz="1600" dirty="0" smtClean="0"/>
              <a:t>No cloud API connections</a:t>
            </a:r>
          </a:p>
          <a:p>
            <a:pPr lvl="1">
              <a:lnSpc>
                <a:spcPct val="90000"/>
              </a:lnSpc>
              <a:defRPr/>
            </a:pPr>
            <a:r>
              <a:rPr lang="en" sz="1600" dirty="0" smtClean="0"/>
              <a:t>No postgres database</a:t>
            </a:r>
            <a:endParaRPr sz="1600" dirty="0" smtClean="0"/>
          </a:p>
          <a:p>
            <a:pPr>
              <a:defRPr/>
            </a:pPr>
            <a:endParaRPr sz="1600" dirty="0"/>
          </a:p>
        </p:txBody>
      </p:sp>
      <p:sp>
        <p:nvSpPr>
          <p:cNvPr id="16388" name="Slide Number Placeholder 3"/>
          <p:cNvSpPr>
            <a:spLocks noGrp="1"/>
          </p:cNvSpPr>
          <p:nvPr>
            <p:ph type="sldNum" sz="quarter" idx="10"/>
          </p:nvPr>
        </p:nvSpPr>
        <p:spPr bwMode="auto">
          <a:noFill/>
        </p:spPr>
        <p:txBody>
          <a:bodyPr vert="horz" wrap="square" lIns="91440" tIns="45720" rIns="91440" bIns="45720" numCol="1" anchor="t" anchorCtr="0" compatLnSpc="1">
            <a:prstTxWarp prst="textNoShape">
              <a:avLst/>
            </a:prstTxWarp>
          </a:bodyPr>
          <a:lstStyle/>
          <a:p>
            <a:fld id="{98AA6BD4-8BFB-4E5E-9B4D-8B06973ECD35}" type="slidenum">
              <a:rPr smtClean="0">
                <a:ea typeface="ＭＳ Ｐゴシック" pitchFamily="34" charset="-128"/>
              </a:rPr>
              <a:pPr/>
              <a:t>121</a:t>
            </a:fld>
            <a:endParaRPr smtClean="0">
              <a:ea typeface="ＭＳ Ｐゴシック" pitchFamily="34" charset="-128"/>
            </a:endParaRPr>
          </a:p>
        </p:txBody>
      </p:sp>
    </p:spTree>
    <p:extLst>
      <p:ext uri="{BB962C8B-B14F-4D97-AF65-F5344CB8AC3E}">
        <p14:creationId xmlns:p14="http://schemas.microsoft.com/office/powerpoint/2010/main" val="1234868240"/>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dirty="0" smtClean="0">
                <a:latin typeface="Arial" charset="0"/>
                <a:ea typeface="ＭＳ Ｐゴシック" pitchFamily="34" charset="-128"/>
                <a:cs typeface="Arial" charset="0"/>
              </a:rPr>
              <a:t>Failover in detail</a:t>
            </a:r>
          </a:p>
        </p:txBody>
      </p:sp>
      <p:sp>
        <p:nvSpPr>
          <p:cNvPr id="3" name="Content Placeholder 2"/>
          <p:cNvSpPr>
            <a:spLocks noGrp="1"/>
          </p:cNvSpPr>
          <p:nvPr>
            <p:ph idx="1"/>
          </p:nvPr>
        </p:nvSpPr>
        <p:spPr>
          <a:xfrm>
            <a:off x="301624" y="1143000"/>
            <a:ext cx="8613775" cy="5029200"/>
          </a:xfrm>
        </p:spPr>
        <p:txBody>
          <a:bodyPr>
            <a:normAutofit/>
          </a:bodyPr>
          <a:lstStyle/>
          <a:p>
            <a:pPr lvl="0">
              <a:lnSpc>
                <a:spcPct val="90000"/>
              </a:lnSpc>
              <a:defRPr/>
            </a:pPr>
            <a:r>
              <a:rPr lang="en-US" sz="1200" dirty="0"/>
              <a:t>Select another controller node for failover and backup the following </a:t>
            </a:r>
            <a:r>
              <a:rPr lang="en-US" sz="1200" dirty="0" err="1"/>
              <a:t>config</a:t>
            </a:r>
            <a:r>
              <a:rPr lang="en-US" sz="1200" dirty="0"/>
              <a:t> files: (ex. cpunode02)</a:t>
            </a:r>
          </a:p>
          <a:p>
            <a:pPr lvl="1">
              <a:lnSpc>
                <a:spcPct val="90000"/>
              </a:lnSpc>
              <a:defRPr/>
            </a:pPr>
            <a:r>
              <a:rPr lang="en-US" sz="1200" dirty="0"/>
              <a:t>/opt/qbase3/</a:t>
            </a:r>
            <a:r>
              <a:rPr lang="en-US" sz="1200" dirty="0" err="1"/>
              <a:t>cfg</a:t>
            </a:r>
            <a:r>
              <a:rPr lang="en-US" sz="1200" dirty="0"/>
              <a:t>/</a:t>
            </a:r>
            <a:r>
              <a:rPr lang="en-US" sz="1200" dirty="0" err="1"/>
              <a:t>qconfig</a:t>
            </a:r>
            <a:r>
              <a:rPr lang="en-US" sz="1200" dirty="0"/>
              <a:t>/</a:t>
            </a:r>
            <a:r>
              <a:rPr lang="en-US" sz="1200" dirty="0" err="1"/>
              <a:t>applicationserverservice.cfg</a:t>
            </a:r>
            <a:endParaRPr lang="en-US" sz="1200" dirty="0"/>
          </a:p>
          <a:p>
            <a:pPr lvl="1">
              <a:lnSpc>
                <a:spcPct val="90000"/>
              </a:lnSpc>
              <a:defRPr/>
            </a:pPr>
            <a:r>
              <a:rPr lang="en-US" sz="1200" dirty="0"/>
              <a:t>/opt/qbase3/</a:t>
            </a:r>
            <a:r>
              <a:rPr lang="en-US" sz="1200" dirty="0" err="1"/>
              <a:t>cfg</a:t>
            </a:r>
            <a:r>
              <a:rPr lang="en-US" sz="1200" dirty="0"/>
              <a:t>/</a:t>
            </a:r>
            <a:r>
              <a:rPr lang="en-US" sz="1200" dirty="0" err="1"/>
              <a:t>qconfig</a:t>
            </a:r>
            <a:r>
              <a:rPr lang="en-US" sz="1200" dirty="0"/>
              <a:t>/</a:t>
            </a:r>
            <a:r>
              <a:rPr lang="en-US" sz="1200" dirty="0" err="1"/>
              <a:t>autostart.cfg</a:t>
            </a:r>
            <a:endParaRPr lang="en-US" sz="1200" dirty="0"/>
          </a:p>
          <a:p>
            <a:pPr lvl="1">
              <a:lnSpc>
                <a:spcPct val="90000"/>
              </a:lnSpc>
              <a:defRPr/>
            </a:pPr>
            <a:r>
              <a:rPr lang="en-US" sz="1200" dirty="0"/>
              <a:t>/opt/qbase3/</a:t>
            </a:r>
            <a:r>
              <a:rPr lang="en-US" sz="1200" dirty="0" err="1"/>
              <a:t>cfg</a:t>
            </a:r>
            <a:r>
              <a:rPr lang="en-US" sz="1200" dirty="0"/>
              <a:t>/</a:t>
            </a:r>
            <a:r>
              <a:rPr lang="en-US" sz="1200" dirty="0" err="1"/>
              <a:t>qconfig</a:t>
            </a:r>
            <a:r>
              <a:rPr lang="en-US" sz="1200" dirty="0"/>
              <a:t>/</a:t>
            </a:r>
            <a:r>
              <a:rPr lang="en-US" sz="1200" dirty="0" err="1"/>
              <a:t>autostop.cfg</a:t>
            </a:r>
            <a:endParaRPr lang="en-US" sz="1200" dirty="0"/>
          </a:p>
          <a:p>
            <a:pPr lvl="0">
              <a:lnSpc>
                <a:spcPct val="90000"/>
              </a:lnSpc>
              <a:defRPr/>
            </a:pPr>
            <a:endParaRPr lang="en-US" sz="1200" dirty="0"/>
          </a:p>
          <a:p>
            <a:pPr lvl="0">
              <a:lnSpc>
                <a:spcPct val="90000"/>
              </a:lnSpc>
              <a:defRPr/>
            </a:pPr>
            <a:r>
              <a:rPr lang="en-US" sz="1200" dirty="0"/>
              <a:t>Execute failover script on new selected controller node.</a:t>
            </a:r>
          </a:p>
          <a:p>
            <a:pPr lvl="1">
              <a:lnSpc>
                <a:spcPct val="90000"/>
              </a:lnSpc>
              <a:defRPr/>
            </a:pPr>
            <a:r>
              <a:rPr lang="en-US" sz="1200" dirty="0"/>
              <a:t>#/opt/qbase3/bin/python /opt/qbase3/utils/executeFailoverScript.py</a:t>
            </a:r>
          </a:p>
          <a:p>
            <a:pPr lvl="0">
              <a:lnSpc>
                <a:spcPct val="90000"/>
              </a:lnSpc>
              <a:defRPr/>
            </a:pPr>
            <a:endParaRPr lang="en-US" sz="1200" dirty="0"/>
          </a:p>
          <a:p>
            <a:pPr lvl="0">
              <a:lnSpc>
                <a:spcPct val="90000"/>
              </a:lnSpc>
              <a:defRPr/>
            </a:pPr>
            <a:r>
              <a:rPr lang="en-US" sz="1200" dirty="0"/>
              <a:t>After few </a:t>
            </a:r>
            <a:r>
              <a:rPr lang="en-US" sz="1200" dirty="0" smtClean="0"/>
              <a:t>minutes, </a:t>
            </a:r>
            <a:r>
              <a:rPr lang="en-US" sz="1200" dirty="0"/>
              <a:t>you will have an indication message on console that CMC is now accessible on new controller node where you can login and follow up rest of failover procedure</a:t>
            </a:r>
            <a:r>
              <a:rPr lang="en-US" sz="1200" dirty="0" smtClean="0"/>
              <a:t>.</a:t>
            </a:r>
          </a:p>
          <a:p>
            <a:pPr lvl="0">
              <a:lnSpc>
                <a:spcPct val="90000"/>
              </a:lnSpc>
              <a:defRPr/>
            </a:pPr>
            <a:endParaRPr lang="en-US" sz="1200" dirty="0"/>
          </a:p>
          <a:p>
            <a:pPr lvl="0">
              <a:lnSpc>
                <a:spcPct val="90000"/>
              </a:lnSpc>
              <a:defRPr/>
            </a:pPr>
            <a:r>
              <a:rPr lang="en-US" sz="1200" dirty="0" smtClean="0"/>
              <a:t>The script takes the following steps</a:t>
            </a:r>
            <a:endParaRPr lang="en-US" sz="1200" dirty="0"/>
          </a:p>
          <a:p>
            <a:pPr lvl="1">
              <a:lnSpc>
                <a:spcPct val="90000"/>
              </a:lnSpc>
              <a:defRPr/>
            </a:pPr>
            <a:r>
              <a:rPr lang="en-US" sz="1200" dirty="0"/>
              <a:t>1. Migrate virtual IPs to new </a:t>
            </a:r>
            <a:r>
              <a:rPr lang="en-US" sz="1200" dirty="0" smtClean="0"/>
              <a:t>node - All </a:t>
            </a:r>
            <a:r>
              <a:rPr lang="en-US" sz="1200" dirty="0"/>
              <a:t>IPs for public, management and storage LANs are migrated to new controller node as all services are configured to use these virtual IPs. </a:t>
            </a:r>
          </a:p>
          <a:p>
            <a:pPr lvl="1">
              <a:lnSpc>
                <a:spcPct val="90000"/>
              </a:lnSpc>
              <a:defRPr/>
            </a:pPr>
            <a:r>
              <a:rPr lang="en-US" sz="1200" dirty="0"/>
              <a:t>2. Install management node extra </a:t>
            </a:r>
            <a:r>
              <a:rPr lang="en-US" sz="1200" dirty="0" err="1" smtClean="0"/>
              <a:t>Qpackages</a:t>
            </a:r>
            <a:r>
              <a:rPr lang="en-US" sz="1200" dirty="0" smtClean="0"/>
              <a:t> - Since </a:t>
            </a:r>
            <a:r>
              <a:rPr lang="en-US" sz="1200" dirty="0"/>
              <a:t>management node has extra </a:t>
            </a:r>
            <a:r>
              <a:rPr lang="en-US" sz="1200" dirty="0" err="1"/>
              <a:t>qpackages</a:t>
            </a:r>
            <a:r>
              <a:rPr lang="en-US" sz="1200" dirty="0"/>
              <a:t> for its services (ex. webserver CMC, </a:t>
            </a:r>
            <a:r>
              <a:rPr lang="en-US" sz="1200" dirty="0" err="1" smtClean="0"/>
              <a:t>postgresql</a:t>
            </a:r>
            <a:r>
              <a:rPr lang="en-US" sz="1200" dirty="0" smtClean="0"/>
              <a:t> </a:t>
            </a:r>
            <a:r>
              <a:rPr lang="en-US" sz="1200" dirty="0"/>
              <a:t>database, application server ....), all these </a:t>
            </a:r>
            <a:r>
              <a:rPr lang="en-US" sz="1200" dirty="0" err="1"/>
              <a:t>qpackages</a:t>
            </a:r>
            <a:r>
              <a:rPr lang="en-US" sz="1200" dirty="0"/>
              <a:t> are installed on new controller node from the local backup </a:t>
            </a:r>
            <a:r>
              <a:rPr lang="en-US" sz="1200" dirty="0" err="1"/>
              <a:t>qpackage</a:t>
            </a:r>
            <a:r>
              <a:rPr lang="en-US" sz="1200" dirty="0"/>
              <a:t> server in the </a:t>
            </a:r>
            <a:r>
              <a:rPr lang="en-US" sz="1200" dirty="0" err="1"/>
              <a:t>amplistor</a:t>
            </a:r>
            <a:r>
              <a:rPr lang="en-US" sz="1200" dirty="0"/>
              <a:t> environment</a:t>
            </a:r>
            <a:r>
              <a:rPr lang="en-US" sz="1200" dirty="0" smtClean="0"/>
              <a:t>.</a:t>
            </a:r>
            <a:endParaRPr lang="en-US" sz="1200" dirty="0"/>
          </a:p>
          <a:p>
            <a:pPr lvl="1">
              <a:lnSpc>
                <a:spcPct val="90000"/>
              </a:lnSpc>
              <a:defRPr/>
            </a:pPr>
            <a:r>
              <a:rPr lang="en-US" sz="1200" dirty="0"/>
              <a:t>3. Restore </a:t>
            </a:r>
            <a:r>
              <a:rPr lang="en-US" sz="1200" dirty="0" smtClean="0"/>
              <a:t>configuration </a:t>
            </a:r>
            <a:r>
              <a:rPr lang="en-US" sz="1200" dirty="0"/>
              <a:t>files from </a:t>
            </a:r>
            <a:r>
              <a:rPr lang="en-US" sz="1200" dirty="0" err="1" smtClean="0"/>
              <a:t>Arakoon</a:t>
            </a:r>
            <a:r>
              <a:rPr lang="en-US" sz="1200" dirty="0" smtClean="0"/>
              <a:t> - </a:t>
            </a:r>
            <a:r>
              <a:rPr lang="en-US" sz="1200" dirty="0" err="1" smtClean="0"/>
              <a:t>Config</a:t>
            </a:r>
            <a:r>
              <a:rPr lang="en-US" sz="1200" dirty="0" smtClean="0"/>
              <a:t> </a:t>
            </a:r>
            <a:r>
              <a:rPr lang="en-US" sz="1200" dirty="0"/>
              <a:t>files for services and daemons on management node are restored from the </a:t>
            </a:r>
            <a:r>
              <a:rPr lang="en-US" sz="1200" dirty="0" err="1"/>
              <a:t>arakoon</a:t>
            </a:r>
            <a:r>
              <a:rPr lang="en-US" sz="1200" dirty="0"/>
              <a:t> cluster</a:t>
            </a:r>
            <a:r>
              <a:rPr lang="en-US" sz="1200" dirty="0" smtClean="0"/>
              <a:t>.</a:t>
            </a:r>
          </a:p>
          <a:p>
            <a:pPr lvl="1">
              <a:lnSpc>
                <a:spcPct val="90000"/>
              </a:lnSpc>
              <a:defRPr/>
            </a:pPr>
            <a:r>
              <a:rPr lang="en-US" sz="1200" dirty="0"/>
              <a:t>4. Restore </a:t>
            </a:r>
            <a:r>
              <a:rPr lang="en-US" sz="1200" dirty="0" err="1"/>
              <a:t>postgre</a:t>
            </a:r>
            <a:r>
              <a:rPr lang="en-US" sz="1200" dirty="0"/>
              <a:t> database from </a:t>
            </a:r>
            <a:r>
              <a:rPr lang="en-US" sz="1200" dirty="0" err="1" smtClean="0"/>
              <a:t>Arakoon</a:t>
            </a:r>
            <a:r>
              <a:rPr lang="en-US" sz="1200" dirty="0" smtClean="0"/>
              <a:t> - </a:t>
            </a:r>
            <a:r>
              <a:rPr lang="en-US" sz="1200" dirty="0" err="1" smtClean="0"/>
              <a:t>Postgre</a:t>
            </a:r>
            <a:r>
              <a:rPr lang="en-US" sz="1200" dirty="0" smtClean="0"/>
              <a:t> </a:t>
            </a:r>
            <a:r>
              <a:rPr lang="en-US" sz="1200" dirty="0"/>
              <a:t>model database is restored from the </a:t>
            </a:r>
            <a:r>
              <a:rPr lang="en-US" sz="1200" dirty="0" err="1"/>
              <a:t>arakoon</a:t>
            </a:r>
            <a:r>
              <a:rPr lang="en-US" sz="1200" dirty="0"/>
              <a:t> cluster to new </a:t>
            </a:r>
            <a:r>
              <a:rPr lang="en-US" sz="1200" dirty="0" err="1"/>
              <a:t>postgre</a:t>
            </a:r>
            <a:r>
              <a:rPr lang="en-US" sz="1200" dirty="0"/>
              <a:t> database installed on new node</a:t>
            </a:r>
            <a:r>
              <a:rPr lang="en-US" sz="1200" dirty="0" smtClean="0"/>
              <a:t>.</a:t>
            </a:r>
            <a:endParaRPr lang="en-US" sz="1200" dirty="0"/>
          </a:p>
          <a:p>
            <a:pPr lvl="1">
              <a:lnSpc>
                <a:spcPct val="90000"/>
              </a:lnSpc>
              <a:defRPr/>
            </a:pPr>
            <a:r>
              <a:rPr lang="en-US" sz="1200" dirty="0"/>
              <a:t>5. Complete configurations of services and daemons on new </a:t>
            </a:r>
            <a:r>
              <a:rPr lang="en-US" sz="1200" dirty="0" smtClean="0"/>
              <a:t>node - Complete </a:t>
            </a:r>
            <a:r>
              <a:rPr lang="en-US" sz="1200" dirty="0"/>
              <a:t>extra </a:t>
            </a:r>
            <a:r>
              <a:rPr lang="en-US" sz="1200" dirty="0" err="1"/>
              <a:t>config</a:t>
            </a:r>
            <a:r>
              <a:rPr lang="en-US" sz="1200" dirty="0"/>
              <a:t> required for new management node like deactivating applications related to old management node and activating new applications created on new node</a:t>
            </a:r>
            <a:r>
              <a:rPr lang="en-US" sz="1200" dirty="0" smtClean="0"/>
              <a:t>.</a:t>
            </a:r>
            <a:endParaRPr lang="en-US" sz="1200" dirty="0"/>
          </a:p>
          <a:p>
            <a:pPr lvl="1">
              <a:lnSpc>
                <a:spcPct val="90000"/>
              </a:lnSpc>
              <a:defRPr/>
            </a:pPr>
            <a:r>
              <a:rPr lang="en-US" sz="1200" dirty="0"/>
              <a:t>6. Extend </a:t>
            </a:r>
            <a:r>
              <a:rPr lang="en-US" sz="1200" dirty="0" err="1"/>
              <a:t>Arakoon</a:t>
            </a:r>
            <a:r>
              <a:rPr lang="en-US" sz="1200" dirty="0"/>
              <a:t> </a:t>
            </a:r>
            <a:r>
              <a:rPr lang="en-US" sz="1200" dirty="0" smtClean="0"/>
              <a:t>clusters - Mainly </a:t>
            </a:r>
            <a:r>
              <a:rPr lang="en-US" sz="1200" dirty="0"/>
              <a:t>a manual step is required to extend any </a:t>
            </a:r>
            <a:r>
              <a:rPr lang="en-US" sz="1200" dirty="0" err="1"/>
              <a:t>arakoon</a:t>
            </a:r>
            <a:r>
              <a:rPr lang="en-US" sz="1200" dirty="0"/>
              <a:t> clusters having nodes on the failed management node to other controller nodes, which is done from CMC after failover is done.</a:t>
            </a:r>
          </a:p>
          <a:p>
            <a:pPr lvl="1">
              <a:lnSpc>
                <a:spcPct val="90000"/>
              </a:lnSpc>
              <a:defRPr/>
            </a:pPr>
            <a:endParaRPr lang="en-US" sz="1200" dirty="0"/>
          </a:p>
        </p:txBody>
      </p:sp>
      <p:sp>
        <p:nvSpPr>
          <p:cNvPr id="16388" name="Slide Number Placeholder 3"/>
          <p:cNvSpPr>
            <a:spLocks noGrp="1"/>
          </p:cNvSpPr>
          <p:nvPr>
            <p:ph type="sldNum" sz="quarter" idx="10"/>
          </p:nvPr>
        </p:nvSpPr>
        <p:spPr bwMode="auto">
          <a:noFill/>
        </p:spPr>
        <p:txBody>
          <a:bodyPr vert="horz" wrap="square" lIns="91440" tIns="45720" rIns="91440" bIns="45720" numCol="1" anchor="t" anchorCtr="0" compatLnSpc="1">
            <a:prstTxWarp prst="textNoShape">
              <a:avLst/>
            </a:prstTxWarp>
          </a:bodyPr>
          <a:lstStyle/>
          <a:p>
            <a:fld id="{98AA6BD4-8BFB-4E5E-9B4D-8B06973ECD35}" type="slidenum">
              <a:rPr smtClean="0">
                <a:ea typeface="ＭＳ Ｐゴシック" pitchFamily="34" charset="-128"/>
              </a:rPr>
              <a:pPr/>
              <a:t>122</a:t>
            </a:fld>
            <a:endParaRPr smtClean="0">
              <a:ea typeface="ＭＳ Ｐゴシック" pitchFamily="34" charset="-128"/>
            </a:endParaRPr>
          </a:p>
        </p:txBody>
      </p:sp>
    </p:spTree>
    <p:extLst>
      <p:ext uri="{BB962C8B-B14F-4D97-AF65-F5344CB8AC3E}">
        <p14:creationId xmlns:p14="http://schemas.microsoft.com/office/powerpoint/2010/main" val="3280656400"/>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x-none"/>
              <a:t>Replacing a storage node	</a:t>
            </a:r>
          </a:p>
        </p:txBody>
      </p:sp>
      <p:sp>
        <p:nvSpPr>
          <p:cNvPr id="2" name="Content Placeholder 1"/>
          <p:cNvSpPr>
            <a:spLocks noGrp="1"/>
          </p:cNvSpPr>
          <p:nvPr>
            <p:ph idx="1"/>
          </p:nvPr>
        </p:nvSpPr>
        <p:spPr>
          <a:xfrm>
            <a:off x="301624" y="1143000"/>
            <a:ext cx="8537575" cy="5029200"/>
          </a:xfrm>
        </p:spPr>
        <p:txBody>
          <a:bodyPr/>
          <a:lstStyle/>
          <a:p>
            <a:pPr marL="0" indent="0">
              <a:buNone/>
            </a:pPr>
            <a:r>
              <a:rPr lang="en-US" sz="1600" dirty="0"/>
              <a:t>Basic </a:t>
            </a:r>
            <a:r>
              <a:rPr lang="en-US" sz="1600" dirty="0" smtClean="0"/>
              <a:t>replacement workflow</a:t>
            </a:r>
            <a:endParaRPr lang="en-US" sz="1600" dirty="0"/>
          </a:p>
          <a:p>
            <a:r>
              <a:rPr lang="en-US" sz="1600" dirty="0"/>
              <a:t>Shutdown </a:t>
            </a:r>
            <a:r>
              <a:rPr lang="en-US" sz="1600" dirty="0" smtClean="0"/>
              <a:t>the node to be replaced</a:t>
            </a:r>
          </a:p>
          <a:p>
            <a:r>
              <a:rPr lang="en-US" sz="1600" dirty="0" smtClean="0"/>
              <a:t>Remove the node to be replaced from the rack</a:t>
            </a:r>
            <a:endParaRPr lang="en-US" sz="1600" dirty="0"/>
          </a:p>
          <a:p>
            <a:r>
              <a:rPr lang="en-US" sz="1600" dirty="0" smtClean="0"/>
              <a:t>Install the new node into the rack</a:t>
            </a:r>
            <a:endParaRPr lang="en-US" sz="1600" dirty="0"/>
          </a:p>
          <a:p>
            <a:r>
              <a:rPr lang="en-US" sz="1600" dirty="0"/>
              <a:t>Install DCOS on the new node</a:t>
            </a:r>
          </a:p>
          <a:p>
            <a:r>
              <a:rPr lang="en-US" sz="1600" dirty="0"/>
              <a:t>Open the old node's info from </a:t>
            </a:r>
            <a:r>
              <a:rPr lang="en-US" sz="1600" dirty="0" smtClean="0"/>
              <a:t>GUI </a:t>
            </a:r>
            <a:endParaRPr lang="en-US" sz="1600" dirty="0"/>
          </a:p>
          <a:p>
            <a:r>
              <a:rPr lang="en-US" sz="1600" dirty="0"/>
              <a:t>Click </a:t>
            </a:r>
            <a:r>
              <a:rPr lang="en-US" sz="1600" dirty="0" smtClean="0"/>
              <a:t>the “Replace” </a:t>
            </a:r>
            <a:r>
              <a:rPr lang="en-US" sz="1600" dirty="0"/>
              <a:t>button</a:t>
            </a:r>
          </a:p>
          <a:p>
            <a:r>
              <a:rPr lang="en-US" sz="1600" dirty="0"/>
              <a:t>Enter </a:t>
            </a:r>
            <a:r>
              <a:rPr lang="en-US" sz="1600" dirty="0" smtClean="0"/>
              <a:t>information about the new node including the hostname, IPs, datacenter, and rack</a:t>
            </a:r>
            <a:endParaRPr lang="en-US" sz="1600" dirty="0"/>
          </a:p>
          <a:p>
            <a:r>
              <a:rPr lang="en-US" sz="1600" dirty="0"/>
              <a:t>Watch job as it progresses </a:t>
            </a:r>
          </a:p>
          <a:p>
            <a:endParaRPr lang="en-US" sz="1600" dirty="0" smtClean="0"/>
          </a:p>
          <a:p>
            <a:pPr marL="0" indent="0">
              <a:buNone/>
            </a:pPr>
            <a:r>
              <a:rPr lang="en-US" sz="1600" dirty="0" smtClean="0"/>
              <a:t>What does replacement do</a:t>
            </a:r>
          </a:p>
          <a:p>
            <a:r>
              <a:rPr lang="en-US" sz="1600" dirty="0" smtClean="0"/>
              <a:t>Abandon’s all the </a:t>
            </a:r>
            <a:r>
              <a:rPr lang="en-US" sz="1600" dirty="0" err="1" smtClean="0"/>
              <a:t>blockstores</a:t>
            </a:r>
            <a:r>
              <a:rPr lang="en-US" sz="1600" dirty="0" smtClean="0"/>
              <a:t> and storage daemons on the old storage node.</a:t>
            </a:r>
          </a:p>
          <a:p>
            <a:r>
              <a:rPr lang="en-US" sz="1600" dirty="0" smtClean="0"/>
              <a:t>Inventory and create the necessary partitions, disk labels, and </a:t>
            </a:r>
          </a:p>
          <a:p>
            <a:r>
              <a:rPr lang="en-US" sz="1600" dirty="0" smtClean="0"/>
              <a:t>Start and initialize the new </a:t>
            </a:r>
            <a:r>
              <a:rPr lang="en-US" sz="1600" dirty="0" err="1" smtClean="0"/>
              <a:t>blockstores</a:t>
            </a:r>
            <a:r>
              <a:rPr lang="en-US" sz="1600" dirty="0" smtClean="0"/>
              <a:t> and storage daemons.</a:t>
            </a:r>
          </a:p>
        </p:txBody>
      </p:sp>
    </p:spTree>
    <p:extLst>
      <p:ext uri="{BB962C8B-B14F-4D97-AF65-F5344CB8AC3E}">
        <p14:creationId xmlns:p14="http://schemas.microsoft.com/office/powerpoint/2010/main" val="311022287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replacement</a:t>
            </a:r>
            <a:endParaRPr lang="en-US" dirty="0"/>
          </a:p>
        </p:txBody>
      </p:sp>
      <p:sp>
        <p:nvSpPr>
          <p:cNvPr id="3" name="Content Placeholder 2"/>
          <p:cNvSpPr>
            <a:spLocks noGrp="1"/>
          </p:cNvSpPr>
          <p:nvPr>
            <p:ph idx="1"/>
          </p:nvPr>
        </p:nvSpPr>
        <p:spPr>
          <a:xfrm>
            <a:off x="301624" y="1143000"/>
            <a:ext cx="8613775" cy="5029200"/>
          </a:xfrm>
        </p:spPr>
        <p:txBody>
          <a:bodyPr/>
          <a:lstStyle/>
          <a:p>
            <a:pPr marL="0" indent="0">
              <a:buNone/>
            </a:pPr>
            <a:r>
              <a:rPr lang="en-US" sz="1600" dirty="0" smtClean="0"/>
              <a:t>General comments</a:t>
            </a:r>
          </a:p>
          <a:p>
            <a:r>
              <a:rPr lang="en-US" sz="1600" dirty="0" smtClean="0"/>
              <a:t>All drives and partitions are recorded in the DRPDB and can be accessed viewed in the qshell</a:t>
            </a:r>
          </a:p>
          <a:p>
            <a:r>
              <a:rPr lang="en-US" sz="1600" dirty="0" smtClean="0"/>
              <a:t>Every controller has a </a:t>
            </a:r>
            <a:r>
              <a:rPr lang="en-US" sz="1600" dirty="0" err="1" smtClean="0"/>
              <a:t>postgre</a:t>
            </a:r>
            <a:r>
              <a:rPr lang="en-US" sz="1600" dirty="0" smtClean="0"/>
              <a:t> partition on one SSD.  The </a:t>
            </a:r>
            <a:r>
              <a:rPr lang="en-US" sz="1600" dirty="0" err="1" smtClean="0"/>
              <a:t>postgre</a:t>
            </a:r>
            <a:r>
              <a:rPr lang="en-US" sz="1600" dirty="0" smtClean="0"/>
              <a:t> data however only exists on the management controller.</a:t>
            </a:r>
          </a:p>
          <a:p>
            <a:r>
              <a:rPr lang="en-US" sz="1600" dirty="0" smtClean="0"/>
              <a:t>If the </a:t>
            </a:r>
            <a:r>
              <a:rPr lang="en-US" sz="1600" dirty="0" err="1" smtClean="0"/>
              <a:t>postgre</a:t>
            </a:r>
            <a:r>
              <a:rPr lang="en-US" sz="1600" dirty="0" smtClean="0"/>
              <a:t> data SSD is lost, this needs to be recovered first.</a:t>
            </a:r>
          </a:p>
          <a:p>
            <a:r>
              <a:rPr lang="en-US" sz="1600" dirty="0" smtClean="0"/>
              <a:t>Partitions are given labels with e2label and mounted based on that information.</a:t>
            </a:r>
          </a:p>
          <a:p>
            <a:endParaRPr lang="en-US" sz="1600" dirty="0"/>
          </a:p>
          <a:p>
            <a:pPr marL="0" indent="0">
              <a:buNone/>
            </a:pPr>
            <a:r>
              <a:rPr lang="en-US" sz="1600" dirty="0" smtClean="0"/>
              <a:t>Restoring </a:t>
            </a:r>
            <a:r>
              <a:rPr lang="en-US" sz="1600" dirty="0" err="1" smtClean="0"/>
              <a:t>postgre</a:t>
            </a:r>
            <a:r>
              <a:rPr lang="en-US" sz="1600" dirty="0" smtClean="0"/>
              <a:t> data</a:t>
            </a:r>
          </a:p>
          <a:p>
            <a:r>
              <a:rPr lang="x-none" sz="1600" dirty="0"/>
              <a:t>Using </a:t>
            </a:r>
            <a:r>
              <a:rPr lang="en-US" sz="1600" dirty="0"/>
              <a:t>`</a:t>
            </a:r>
            <a:r>
              <a:rPr lang="x-none" sz="1600" dirty="0"/>
              <a:t>parted</a:t>
            </a:r>
            <a:r>
              <a:rPr lang="en-US" sz="1600" dirty="0"/>
              <a:t>`,</a:t>
            </a:r>
            <a:r>
              <a:rPr lang="x-none" sz="1600" dirty="0"/>
              <a:t> </a:t>
            </a:r>
            <a:r>
              <a:rPr lang="en-US" sz="1600" dirty="0"/>
              <a:t>re</a:t>
            </a:r>
            <a:r>
              <a:rPr lang="x-none" sz="1600" dirty="0"/>
              <a:t>creat</a:t>
            </a:r>
            <a:r>
              <a:rPr lang="en-US" sz="1600" dirty="0"/>
              <a:t>e </a:t>
            </a:r>
            <a:r>
              <a:rPr lang="x-none" sz="1600" dirty="0"/>
              <a:t>partition</a:t>
            </a:r>
            <a:r>
              <a:rPr lang="en-US" sz="1600" dirty="0"/>
              <a:t>s on the spare SSD</a:t>
            </a:r>
          </a:p>
          <a:p>
            <a:r>
              <a:rPr lang="en-US" sz="1600" dirty="0"/>
              <a:t>Using `e2label`, to </a:t>
            </a:r>
            <a:r>
              <a:rPr lang="en-US" sz="1600" dirty="0" err="1"/>
              <a:t>relabel</a:t>
            </a:r>
            <a:r>
              <a:rPr lang="en-US" sz="1600" dirty="0"/>
              <a:t> the partitions</a:t>
            </a:r>
          </a:p>
          <a:p>
            <a:r>
              <a:rPr lang="en-US" sz="1600" dirty="0"/>
              <a:t>Using `</a:t>
            </a:r>
            <a:r>
              <a:rPr lang="en-US" sz="1600" dirty="0" err="1"/>
              <a:t>mkfs</a:t>
            </a:r>
            <a:r>
              <a:rPr lang="en-US" sz="1600" dirty="0"/>
              <a:t>`, recreate the ext4 file </a:t>
            </a:r>
            <a:r>
              <a:rPr lang="en-US" sz="1600" dirty="0" smtClean="0"/>
              <a:t>system</a:t>
            </a:r>
            <a:endParaRPr lang="en-US" sz="1600" dirty="0"/>
          </a:p>
          <a:p>
            <a:r>
              <a:rPr lang="en-US" sz="1600" dirty="0"/>
              <a:t>Mount the new </a:t>
            </a:r>
            <a:r>
              <a:rPr lang="en-US" sz="1600" dirty="0" smtClean="0"/>
              <a:t>partition</a:t>
            </a:r>
          </a:p>
          <a:p>
            <a:r>
              <a:rPr lang="en-US" sz="1600" dirty="0" smtClean="0"/>
              <a:t>Remove the “lost + found” directory created by ext4</a:t>
            </a:r>
            <a:endParaRPr lang="en-US" sz="1600" dirty="0"/>
          </a:p>
          <a:p>
            <a:r>
              <a:rPr lang="en-US" sz="1600" dirty="0"/>
              <a:t>Use the </a:t>
            </a:r>
            <a:r>
              <a:rPr lang="en-US" sz="1600" dirty="0" err="1"/>
              <a:t>postgre</a:t>
            </a:r>
            <a:r>
              <a:rPr lang="en-US" sz="1600" dirty="0"/>
              <a:t> restore script:  /opt/qbase3/utils/restore_postgresql.py</a:t>
            </a:r>
          </a:p>
          <a:p>
            <a:pPr marL="0" indent="0">
              <a:buNone/>
            </a:pPr>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12905744"/>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x-none"/>
              <a:t>Replacing </a:t>
            </a:r>
            <a:r>
              <a:rPr lang="en-US" dirty="0" smtClean="0"/>
              <a:t>an </a:t>
            </a:r>
            <a:r>
              <a:rPr lang="x-none" smtClean="0"/>
              <a:t>SSD</a:t>
            </a:r>
            <a:r>
              <a:rPr lang="en-US" dirty="0" smtClean="0"/>
              <a:t> - Spare</a:t>
            </a:r>
            <a:endParaRPr lang="x-none"/>
          </a:p>
        </p:txBody>
      </p:sp>
      <p:sp>
        <p:nvSpPr>
          <p:cNvPr id="2" name="Content Placeholder 1"/>
          <p:cNvSpPr>
            <a:spLocks noGrp="1"/>
          </p:cNvSpPr>
          <p:nvPr>
            <p:ph idx="1"/>
          </p:nvPr>
        </p:nvSpPr>
        <p:spPr>
          <a:xfrm>
            <a:off x="301624" y="1143000"/>
            <a:ext cx="8461375" cy="5029200"/>
          </a:xfrm>
        </p:spPr>
        <p:txBody>
          <a:bodyPr/>
          <a:lstStyle/>
          <a:p>
            <a:pPr lvl="0">
              <a:buNone/>
            </a:pPr>
            <a:r>
              <a:rPr lang="en-US" sz="1600" dirty="0" smtClean="0"/>
              <a:t>Pre-steps</a:t>
            </a:r>
            <a:endParaRPr lang="x-none" sz="1600" dirty="0"/>
          </a:p>
          <a:p>
            <a:r>
              <a:rPr lang="x-none" sz="1600" dirty="0"/>
              <a:t>Get the partition information</a:t>
            </a:r>
            <a:r>
              <a:rPr lang="en-US" sz="1600" dirty="0"/>
              <a:t> of the broken SSD</a:t>
            </a:r>
            <a:r>
              <a:rPr lang="x-none" sz="1600" dirty="0"/>
              <a:t> from the </a:t>
            </a:r>
            <a:r>
              <a:rPr lang="en-US" sz="1600" dirty="0" smtClean="0"/>
              <a:t>DRPDB</a:t>
            </a:r>
          </a:p>
          <a:p>
            <a:r>
              <a:rPr lang="en-US" sz="1600" dirty="0" smtClean="0"/>
              <a:t>Stop any impacted </a:t>
            </a:r>
            <a:r>
              <a:rPr lang="en-US" sz="1600" dirty="0" err="1" smtClean="0"/>
              <a:t>Arakoon</a:t>
            </a:r>
            <a:r>
              <a:rPr lang="en-US" sz="1600" dirty="0" smtClean="0"/>
              <a:t> services on the broken node</a:t>
            </a:r>
          </a:p>
          <a:p>
            <a:r>
              <a:rPr lang="en-US" sz="1600" dirty="0" smtClean="0"/>
              <a:t>Stop the monitoring agent on node with the broken SSD</a:t>
            </a:r>
          </a:p>
          <a:p>
            <a:r>
              <a:rPr lang="en-US" sz="1600" dirty="0"/>
              <a:t>Remove the old disk from the </a:t>
            </a:r>
            <a:r>
              <a:rPr lang="en-US" sz="1600" dirty="0" err="1"/>
              <a:t>arakoon</a:t>
            </a:r>
            <a:r>
              <a:rPr lang="en-US" sz="1600" dirty="0"/>
              <a:t> application list in the qshell</a:t>
            </a:r>
          </a:p>
          <a:p>
            <a:r>
              <a:rPr lang="en-US" sz="1600" dirty="0" smtClean="0"/>
              <a:t>Remove the old disk from the DRPDB</a:t>
            </a:r>
          </a:p>
          <a:p>
            <a:r>
              <a:rPr lang="en-US" sz="1600" dirty="0" smtClean="0"/>
              <a:t>Remove the </a:t>
            </a:r>
            <a:r>
              <a:rPr lang="en-US" sz="1600" dirty="0" err="1" smtClean="0"/>
              <a:t>Arakoon</a:t>
            </a:r>
            <a:r>
              <a:rPr lang="en-US" sz="1600" dirty="0" smtClean="0"/>
              <a:t> </a:t>
            </a:r>
            <a:r>
              <a:rPr lang="en-US" sz="1600" dirty="0" err="1" smtClean="0"/>
              <a:t>mountpoints</a:t>
            </a:r>
            <a:r>
              <a:rPr lang="en-US" sz="1600" dirty="0" smtClean="0"/>
              <a:t> from the /</a:t>
            </a:r>
            <a:r>
              <a:rPr lang="en-US" sz="1600" dirty="0" err="1" smtClean="0"/>
              <a:t>etc</a:t>
            </a:r>
            <a:r>
              <a:rPr lang="en-US" sz="1600" dirty="0" smtClean="0"/>
              <a:t>/</a:t>
            </a:r>
            <a:r>
              <a:rPr lang="en-US" sz="1600" dirty="0" err="1" smtClean="0"/>
              <a:t>fstab</a:t>
            </a:r>
            <a:endParaRPr lang="en-US" sz="1600" dirty="0" smtClean="0"/>
          </a:p>
          <a:p>
            <a:pPr marL="0" indent="0">
              <a:buNone/>
            </a:pPr>
            <a:endParaRPr lang="en-US" sz="1600" dirty="0" smtClean="0"/>
          </a:p>
          <a:p>
            <a:pPr marL="0" indent="0">
              <a:buNone/>
            </a:pPr>
            <a:r>
              <a:rPr lang="en-US" sz="1600" dirty="0" smtClean="0"/>
              <a:t>If the disk contained a non-data </a:t>
            </a:r>
            <a:r>
              <a:rPr lang="en-US" sz="1600" dirty="0" err="1" smtClean="0"/>
              <a:t>postgre</a:t>
            </a:r>
            <a:r>
              <a:rPr lang="en-US" sz="1600" dirty="0" smtClean="0"/>
              <a:t> partition</a:t>
            </a:r>
            <a:endParaRPr lang="en-US" sz="1600" dirty="0"/>
          </a:p>
          <a:p>
            <a:r>
              <a:rPr lang="en-US" sz="1600" dirty="0" smtClean="0"/>
              <a:t>Create the partition on the spare SSD in the qshell</a:t>
            </a:r>
            <a:endParaRPr lang="en-US" sz="1600" dirty="0"/>
          </a:p>
          <a:p>
            <a:pPr marL="0" indent="0">
              <a:buNone/>
            </a:pPr>
            <a:endParaRPr lang="en-US" sz="1600" dirty="0"/>
          </a:p>
          <a:p>
            <a:pPr marL="0" indent="0">
              <a:buNone/>
            </a:pPr>
            <a:r>
              <a:rPr lang="en-US" sz="1600" dirty="0" smtClean="0"/>
              <a:t>If the disk contained a Metadata Store partition</a:t>
            </a:r>
          </a:p>
          <a:p>
            <a:r>
              <a:rPr lang="en-US" sz="1600" dirty="0" smtClean="0"/>
              <a:t>Remove the old disk from the </a:t>
            </a:r>
            <a:r>
              <a:rPr lang="en-US" sz="1600" dirty="0" err="1" smtClean="0"/>
              <a:t>arakoon</a:t>
            </a:r>
            <a:r>
              <a:rPr lang="en-US" sz="1600" dirty="0" smtClean="0"/>
              <a:t> application list in the qshell</a:t>
            </a:r>
          </a:p>
          <a:p>
            <a:r>
              <a:rPr lang="en-US" sz="1600" dirty="0" smtClean="0"/>
              <a:t>Add the new SSD in to the </a:t>
            </a:r>
            <a:r>
              <a:rPr lang="en-US" sz="1600" dirty="0" err="1" smtClean="0"/>
              <a:t>MetadataStore</a:t>
            </a:r>
            <a:endParaRPr lang="en-US" sz="1600" dirty="0" smtClean="0"/>
          </a:p>
          <a:p>
            <a:pPr lvl="0">
              <a:buNone/>
            </a:pPr>
            <a:endParaRPr lang="en-US" sz="1600" dirty="0" smtClean="0"/>
          </a:p>
          <a:p>
            <a:pPr lvl="0">
              <a:buNone/>
            </a:pPr>
            <a:r>
              <a:rPr lang="en-US" sz="1600" dirty="0" smtClean="0"/>
              <a:t>Post-steps</a:t>
            </a:r>
          </a:p>
          <a:p>
            <a:r>
              <a:rPr lang="en-US" sz="1600" dirty="0" smtClean="0"/>
              <a:t>Restart the monitoring agent on the node</a:t>
            </a:r>
            <a:endParaRPr lang="en-US" sz="1600" dirty="0"/>
          </a:p>
        </p:txBody>
      </p:sp>
    </p:spTree>
    <p:extLst>
      <p:ext uri="{BB962C8B-B14F-4D97-AF65-F5344CB8AC3E}">
        <p14:creationId xmlns:p14="http://schemas.microsoft.com/office/powerpoint/2010/main" val="15744384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x-none"/>
              <a:t>Replacing </a:t>
            </a:r>
            <a:r>
              <a:rPr lang="en-US" dirty="0" smtClean="0"/>
              <a:t>an </a:t>
            </a:r>
            <a:r>
              <a:rPr lang="x-none" smtClean="0"/>
              <a:t>SSD</a:t>
            </a:r>
            <a:r>
              <a:rPr lang="en-US" dirty="0" smtClean="0"/>
              <a:t> - Swap</a:t>
            </a:r>
            <a:endParaRPr lang="x-none"/>
          </a:p>
        </p:txBody>
      </p:sp>
      <p:sp>
        <p:nvSpPr>
          <p:cNvPr id="2" name="Content Placeholder 1"/>
          <p:cNvSpPr>
            <a:spLocks noGrp="1"/>
          </p:cNvSpPr>
          <p:nvPr>
            <p:ph idx="1"/>
          </p:nvPr>
        </p:nvSpPr>
        <p:spPr>
          <a:xfrm>
            <a:off x="301624" y="1143000"/>
            <a:ext cx="8461375" cy="5029200"/>
          </a:xfrm>
        </p:spPr>
        <p:txBody>
          <a:bodyPr/>
          <a:lstStyle/>
          <a:p>
            <a:pPr lvl="0">
              <a:buNone/>
            </a:pPr>
            <a:r>
              <a:rPr lang="en-US" sz="1600" dirty="0" smtClean="0"/>
              <a:t>Pre-steps</a:t>
            </a:r>
            <a:endParaRPr lang="x-none" sz="1600" dirty="0"/>
          </a:p>
          <a:p>
            <a:r>
              <a:rPr lang="x-none" sz="1600" dirty="0"/>
              <a:t>Get the partition information</a:t>
            </a:r>
            <a:r>
              <a:rPr lang="en-US" sz="1600" dirty="0"/>
              <a:t> of the broken SSD</a:t>
            </a:r>
            <a:r>
              <a:rPr lang="x-none" sz="1600" dirty="0"/>
              <a:t> from the </a:t>
            </a:r>
            <a:r>
              <a:rPr lang="en-US" sz="1600" dirty="0"/>
              <a:t>DRPDB</a:t>
            </a:r>
          </a:p>
          <a:p>
            <a:r>
              <a:rPr lang="en-US" sz="1600" dirty="0"/>
              <a:t>Stop any impacted </a:t>
            </a:r>
            <a:r>
              <a:rPr lang="en-US" sz="1600" dirty="0" err="1"/>
              <a:t>Arakoon</a:t>
            </a:r>
            <a:r>
              <a:rPr lang="en-US" sz="1600" dirty="0"/>
              <a:t> services on the broken node</a:t>
            </a:r>
          </a:p>
          <a:p>
            <a:r>
              <a:rPr lang="en-US" sz="1600" dirty="0"/>
              <a:t>Stop the monitoring agent on node with the broken SSD</a:t>
            </a:r>
          </a:p>
          <a:p>
            <a:r>
              <a:rPr lang="en-US" sz="1600" dirty="0" smtClean="0"/>
              <a:t>Comment the </a:t>
            </a:r>
            <a:r>
              <a:rPr lang="en-US" sz="1600" dirty="0" err="1"/>
              <a:t>Arakoon</a:t>
            </a:r>
            <a:r>
              <a:rPr lang="en-US" sz="1600" dirty="0"/>
              <a:t> </a:t>
            </a:r>
            <a:r>
              <a:rPr lang="en-US" sz="1600" dirty="0" err="1"/>
              <a:t>mountpoints</a:t>
            </a:r>
            <a:r>
              <a:rPr lang="en-US" sz="1600" dirty="0"/>
              <a:t> from </a:t>
            </a:r>
            <a:r>
              <a:rPr lang="en-US" sz="1600" dirty="0" smtClean="0"/>
              <a:t>/</a:t>
            </a:r>
            <a:r>
              <a:rPr lang="en-US" sz="1600" dirty="0" err="1" smtClean="0"/>
              <a:t>etc</a:t>
            </a:r>
            <a:r>
              <a:rPr lang="en-US" sz="1600" dirty="0" smtClean="0"/>
              <a:t>/</a:t>
            </a:r>
            <a:r>
              <a:rPr lang="en-US" sz="1600" dirty="0" err="1" smtClean="0"/>
              <a:t>fstab</a:t>
            </a:r>
            <a:endParaRPr lang="en-US" sz="1600" dirty="0" smtClean="0"/>
          </a:p>
          <a:p>
            <a:r>
              <a:rPr lang="en-US" sz="1600" dirty="0" smtClean="0"/>
              <a:t>Remove the broken partitions from the DRPDB</a:t>
            </a:r>
          </a:p>
          <a:p>
            <a:r>
              <a:rPr lang="en-US" sz="1600" dirty="0" smtClean="0"/>
              <a:t>Update the Qbase3 start-up script to prevent it from running at boot time</a:t>
            </a:r>
            <a:endParaRPr lang="en-US" sz="1600" dirty="0"/>
          </a:p>
          <a:p>
            <a:pPr marL="0" indent="0">
              <a:buNone/>
            </a:pPr>
            <a:endParaRPr lang="en-US" sz="1600" dirty="0" smtClean="0"/>
          </a:p>
          <a:p>
            <a:pPr marL="0" indent="0">
              <a:buNone/>
            </a:pPr>
            <a:r>
              <a:rPr lang="en-US" sz="1600" dirty="0" smtClean="0"/>
              <a:t>Shutdown the node, swap the SSD, and power on the node.</a:t>
            </a:r>
          </a:p>
          <a:p>
            <a:endParaRPr lang="en-US" sz="1600" dirty="0" smtClean="0"/>
          </a:p>
          <a:p>
            <a:pPr marL="0" indent="0">
              <a:buNone/>
            </a:pPr>
            <a:r>
              <a:rPr lang="en-US" sz="1600" dirty="0" smtClean="0"/>
              <a:t>If the node had </a:t>
            </a:r>
            <a:r>
              <a:rPr lang="en-US" sz="1600" dirty="0" err="1" smtClean="0"/>
              <a:t>postgre</a:t>
            </a:r>
            <a:r>
              <a:rPr lang="en-US" sz="1600" dirty="0" smtClean="0"/>
              <a:t> or </a:t>
            </a:r>
            <a:r>
              <a:rPr lang="en-US" sz="1600" dirty="0" err="1" smtClean="0"/>
              <a:t>arakoon</a:t>
            </a:r>
            <a:r>
              <a:rPr lang="en-US" sz="1600" dirty="0" smtClean="0"/>
              <a:t> partitions</a:t>
            </a:r>
          </a:p>
          <a:p>
            <a:r>
              <a:rPr lang="en-US" sz="1600" dirty="0" smtClean="0"/>
              <a:t>Recreate </a:t>
            </a:r>
            <a:r>
              <a:rPr lang="en-US" sz="1600" dirty="0"/>
              <a:t>the </a:t>
            </a:r>
            <a:r>
              <a:rPr lang="en-US" sz="1600" dirty="0" smtClean="0"/>
              <a:t>partitions </a:t>
            </a:r>
            <a:r>
              <a:rPr lang="en-US" sz="1600" dirty="0"/>
              <a:t>on the spare SSD in the qshell</a:t>
            </a:r>
          </a:p>
          <a:p>
            <a:pPr lvl="0">
              <a:buNone/>
            </a:pPr>
            <a:endParaRPr lang="en-US" sz="1600" dirty="0" smtClean="0"/>
          </a:p>
          <a:p>
            <a:pPr lvl="0">
              <a:buNone/>
            </a:pPr>
            <a:r>
              <a:rPr lang="en-US" sz="1600" dirty="0" smtClean="0"/>
              <a:t>Post-steps</a:t>
            </a:r>
          </a:p>
          <a:p>
            <a:r>
              <a:rPr lang="en-US" sz="1600" dirty="0" smtClean="0"/>
              <a:t>Update /</a:t>
            </a:r>
            <a:r>
              <a:rPr lang="en-US" sz="1600" dirty="0" err="1" smtClean="0"/>
              <a:t>etc</a:t>
            </a:r>
            <a:r>
              <a:rPr lang="en-US" sz="1600" dirty="0" smtClean="0"/>
              <a:t>/</a:t>
            </a:r>
            <a:r>
              <a:rPr lang="en-US" sz="1600" dirty="0" err="1" smtClean="0"/>
              <a:t>fstab</a:t>
            </a:r>
            <a:endParaRPr lang="en-US" sz="1600" dirty="0" smtClean="0"/>
          </a:p>
          <a:p>
            <a:r>
              <a:rPr lang="en-US" sz="1600" dirty="0" smtClean="0"/>
              <a:t>Mount all partitions</a:t>
            </a:r>
          </a:p>
          <a:p>
            <a:r>
              <a:rPr lang="en-US" sz="1600" dirty="0" smtClean="0"/>
              <a:t>Update the Qbase3 start-up script to run at boot time</a:t>
            </a:r>
          </a:p>
          <a:p>
            <a:r>
              <a:rPr lang="en-US" sz="1600" dirty="0" smtClean="0"/>
              <a:t>Start all services</a:t>
            </a:r>
            <a:endParaRPr lang="en-US" sz="1600" dirty="0"/>
          </a:p>
        </p:txBody>
      </p:sp>
    </p:spTree>
    <p:extLst>
      <p:ext uri="{BB962C8B-B14F-4D97-AF65-F5344CB8AC3E}">
        <p14:creationId xmlns:p14="http://schemas.microsoft.com/office/powerpoint/2010/main" val="5670682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x-none"/>
              <a:t>Replacing </a:t>
            </a:r>
            <a:r>
              <a:rPr lang="x-none" smtClean="0"/>
              <a:t>a</a:t>
            </a:r>
            <a:r>
              <a:rPr lang="en-US" dirty="0" smtClean="0"/>
              <a:t>n HDD</a:t>
            </a:r>
            <a:endParaRPr lang="x-none"/>
          </a:p>
        </p:txBody>
      </p:sp>
      <p:sp>
        <p:nvSpPr>
          <p:cNvPr id="71" name="Shape 71"/>
          <p:cNvSpPr txBox="1">
            <a:spLocks noGrp="1"/>
          </p:cNvSpPr>
          <p:nvPr>
            <p:ph idx="1"/>
          </p:nvPr>
        </p:nvSpPr>
        <p:spPr>
          <a:xfrm>
            <a:off x="381005" y="1066801"/>
            <a:ext cx="8617479" cy="5453770"/>
          </a:xfrm>
          <a:prstGeom prst="rect">
            <a:avLst/>
          </a:prstGeom>
        </p:spPr>
        <p:txBody>
          <a:bodyPr lIns="91425" tIns="91425" rIns="91425" bIns="91425" anchor="t" anchorCtr="0">
            <a:spAutoFit/>
          </a:bodyPr>
          <a:lstStyle/>
          <a:p>
            <a:pPr lvl="0" rtl="0">
              <a:buNone/>
            </a:pPr>
            <a:r>
              <a:rPr lang="en-US" sz="1600" dirty="0" smtClean="0"/>
              <a:t>Pre-steps</a:t>
            </a:r>
          </a:p>
          <a:p>
            <a:r>
              <a:rPr lang="x-none" sz="1600" dirty="0"/>
              <a:t>Get the partition information</a:t>
            </a:r>
            <a:r>
              <a:rPr lang="en-US" sz="1600" dirty="0"/>
              <a:t> of the broken </a:t>
            </a:r>
            <a:r>
              <a:rPr lang="en-US" sz="1600" dirty="0" smtClean="0"/>
              <a:t>HDD </a:t>
            </a:r>
            <a:r>
              <a:rPr lang="x-none" sz="1600" dirty="0" smtClean="0"/>
              <a:t>from </a:t>
            </a:r>
            <a:r>
              <a:rPr lang="x-none" sz="1600" dirty="0"/>
              <a:t>the </a:t>
            </a:r>
            <a:r>
              <a:rPr lang="en-US" sz="1600" dirty="0" smtClean="0"/>
              <a:t>DRPDB</a:t>
            </a:r>
          </a:p>
          <a:p>
            <a:r>
              <a:rPr lang="en-US" sz="1600" dirty="0" smtClean="0"/>
              <a:t>Abandon the </a:t>
            </a:r>
            <a:r>
              <a:rPr lang="en-US" sz="1600" dirty="0" err="1" smtClean="0"/>
              <a:t>blockstores</a:t>
            </a:r>
            <a:r>
              <a:rPr lang="en-US" sz="1600" dirty="0" smtClean="0"/>
              <a:t> on the broken drive, if any</a:t>
            </a:r>
          </a:p>
          <a:p>
            <a:pPr marL="0" indent="0">
              <a:buNone/>
            </a:pPr>
            <a:endParaRPr lang="en-US" sz="1600" dirty="0"/>
          </a:p>
          <a:p>
            <a:pPr>
              <a:buNone/>
            </a:pPr>
            <a:r>
              <a:rPr lang="en-US" sz="1600" dirty="0" smtClean="0"/>
              <a:t>If the HDD contains a RAID partition</a:t>
            </a:r>
          </a:p>
          <a:p>
            <a:r>
              <a:rPr lang="en-US" sz="1600" dirty="0" smtClean="0"/>
              <a:t>Ensure the other member of the RAID is in good standing</a:t>
            </a:r>
          </a:p>
          <a:p>
            <a:r>
              <a:rPr lang="en-US" sz="1600" dirty="0" smtClean="0"/>
              <a:t>Use </a:t>
            </a:r>
            <a:r>
              <a:rPr lang="en-US" sz="1600" dirty="0" err="1" smtClean="0"/>
              <a:t>mdadm</a:t>
            </a:r>
            <a:r>
              <a:rPr lang="en-US" sz="1600" dirty="0" smtClean="0"/>
              <a:t> to fail and remove the broken disk’s partition out of each RAID group</a:t>
            </a:r>
            <a:endParaRPr lang="en-US" sz="1600" dirty="0"/>
          </a:p>
          <a:p>
            <a:pPr>
              <a:buNone/>
            </a:pPr>
            <a:endParaRPr lang="en-US" sz="1600" dirty="0" smtClean="0"/>
          </a:p>
          <a:p>
            <a:pPr>
              <a:buNone/>
            </a:pPr>
            <a:r>
              <a:rPr lang="en-US" sz="1600" dirty="0" smtClean="0"/>
              <a:t>Shutdown </a:t>
            </a:r>
            <a:r>
              <a:rPr lang="en-US" sz="1600" dirty="0"/>
              <a:t>the node, swap the SSD, and power on the node.</a:t>
            </a:r>
          </a:p>
          <a:p>
            <a:pPr marL="0" indent="0">
              <a:buNone/>
            </a:pPr>
            <a:endParaRPr lang="en-US" sz="1600" dirty="0" smtClean="0"/>
          </a:p>
          <a:p>
            <a:pPr marL="0" indent="0">
              <a:buNone/>
            </a:pPr>
            <a:r>
              <a:rPr lang="en-US" sz="1600" dirty="0" smtClean="0"/>
              <a:t>If </a:t>
            </a:r>
            <a:r>
              <a:rPr lang="en-US" sz="1600" dirty="0"/>
              <a:t>the HDD contains a RAID partition</a:t>
            </a:r>
          </a:p>
          <a:p>
            <a:r>
              <a:rPr lang="en-US" sz="1600" dirty="0"/>
              <a:t>Recreate the partitions on the new HDD in the QSHELL</a:t>
            </a:r>
          </a:p>
          <a:p>
            <a:r>
              <a:rPr lang="en-US" sz="1600" dirty="0"/>
              <a:t>Use </a:t>
            </a:r>
            <a:r>
              <a:rPr lang="en-US" sz="1600" dirty="0" err="1"/>
              <a:t>mdadm</a:t>
            </a:r>
            <a:r>
              <a:rPr lang="en-US" sz="1600" dirty="0"/>
              <a:t> to add the new partition member back to the RAID group.</a:t>
            </a:r>
          </a:p>
          <a:p>
            <a:pPr marL="0" indent="0">
              <a:buNone/>
            </a:pPr>
            <a:endParaRPr lang="en-US" sz="1600" dirty="0" smtClean="0"/>
          </a:p>
          <a:p>
            <a:pPr marL="0" indent="0">
              <a:buNone/>
            </a:pPr>
            <a:r>
              <a:rPr lang="en-US" sz="1600" dirty="0" smtClean="0"/>
              <a:t>If </a:t>
            </a:r>
            <a:r>
              <a:rPr lang="en-US" sz="1600" dirty="0"/>
              <a:t>the HDD contained a DSS </a:t>
            </a:r>
            <a:r>
              <a:rPr lang="en-US" sz="1600" dirty="0" err="1"/>
              <a:t>blockstore</a:t>
            </a:r>
            <a:endParaRPr lang="en-US" sz="1600" dirty="0"/>
          </a:p>
          <a:p>
            <a:r>
              <a:rPr lang="en-US" sz="1600" dirty="0"/>
              <a:t>Recreate the partitions on the spare </a:t>
            </a:r>
            <a:r>
              <a:rPr lang="en-US" sz="1600" dirty="0" smtClean="0"/>
              <a:t>HDD in </a:t>
            </a:r>
            <a:r>
              <a:rPr lang="en-US" sz="1600" dirty="0"/>
              <a:t>the </a:t>
            </a:r>
            <a:r>
              <a:rPr lang="en-US" sz="1600" dirty="0" smtClean="0"/>
              <a:t>qshell</a:t>
            </a:r>
          </a:p>
          <a:p>
            <a:r>
              <a:rPr lang="en-US" sz="1600" dirty="0" smtClean="0"/>
              <a:t>Initialize the </a:t>
            </a:r>
            <a:r>
              <a:rPr lang="en-US" sz="1600" dirty="0" err="1" smtClean="0"/>
              <a:t>blockstore</a:t>
            </a:r>
            <a:endParaRPr lang="en-US" sz="1600" dirty="0" smtClean="0"/>
          </a:p>
          <a:p>
            <a:r>
              <a:rPr lang="en-US" sz="1600" dirty="0" smtClean="0"/>
              <a:t>Update the DRPDB to update the </a:t>
            </a:r>
            <a:r>
              <a:rPr lang="en-US" sz="1600" dirty="0" err="1" smtClean="0"/>
              <a:t>blockstore</a:t>
            </a:r>
            <a:r>
              <a:rPr lang="en-US" sz="1600" dirty="0" smtClean="0"/>
              <a:t> application.</a:t>
            </a:r>
          </a:p>
        </p:txBody>
      </p:sp>
    </p:spTree>
    <p:extLst>
      <p:ext uri="{BB962C8B-B14F-4D97-AF65-F5344CB8AC3E}">
        <p14:creationId xmlns:p14="http://schemas.microsoft.com/office/powerpoint/2010/main" val="36931591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a NIC / Motherboard</a:t>
            </a:r>
            <a:endParaRPr lang="en-US" dirty="0"/>
          </a:p>
        </p:txBody>
      </p:sp>
      <p:sp>
        <p:nvSpPr>
          <p:cNvPr id="3" name="Content Placeholder 2"/>
          <p:cNvSpPr>
            <a:spLocks noGrp="1"/>
          </p:cNvSpPr>
          <p:nvPr>
            <p:ph idx="1"/>
          </p:nvPr>
        </p:nvSpPr>
        <p:spPr>
          <a:xfrm>
            <a:off x="301624" y="1143000"/>
            <a:ext cx="8537575" cy="5029200"/>
          </a:xfrm>
        </p:spPr>
        <p:txBody>
          <a:bodyPr/>
          <a:lstStyle/>
          <a:p>
            <a:pPr marL="0" indent="0">
              <a:buNone/>
            </a:pPr>
            <a:r>
              <a:rPr lang="en-US" sz="1600" dirty="0" smtClean="0"/>
              <a:t>Explanation</a:t>
            </a:r>
          </a:p>
          <a:p>
            <a:r>
              <a:rPr lang="en-US" sz="1600" dirty="0" smtClean="0"/>
              <a:t>Systems are tracked by their MAC addresses in the DRPDB.  When a NIC or motherboard is replaced, the changes in MAC addresses need to be updated in the model.</a:t>
            </a:r>
          </a:p>
          <a:p>
            <a:r>
              <a:rPr lang="en-US" sz="1600" dirty="0" smtClean="0"/>
              <a:t>If the changes aren’t made correctly, the consequences can range from monitoring errors being elevated to the end-user to a node not booting correctly.</a:t>
            </a:r>
          </a:p>
          <a:p>
            <a:endParaRPr lang="en-US" sz="1600" dirty="0"/>
          </a:p>
          <a:p>
            <a:pPr marL="0" indent="0">
              <a:buNone/>
            </a:pPr>
            <a:r>
              <a:rPr lang="en-US" sz="1600" dirty="0" smtClean="0"/>
              <a:t>Steps</a:t>
            </a:r>
          </a:p>
          <a:p>
            <a:r>
              <a:rPr lang="en-US" sz="1600" dirty="0" smtClean="0"/>
              <a:t>Update the </a:t>
            </a:r>
            <a:r>
              <a:rPr lang="en-US" sz="1600" dirty="0" err="1" smtClean="0"/>
              <a:t>udev</a:t>
            </a:r>
            <a:r>
              <a:rPr lang="en-US" sz="1600" dirty="0" smtClean="0"/>
              <a:t> network rules that assign </a:t>
            </a:r>
            <a:r>
              <a:rPr lang="en-US" sz="1600" dirty="0" err="1" smtClean="0"/>
              <a:t>ethernet</a:t>
            </a:r>
            <a:r>
              <a:rPr lang="en-US" sz="1600" dirty="0" smtClean="0"/>
              <a:t> device IDs.</a:t>
            </a:r>
          </a:p>
          <a:p>
            <a:r>
              <a:rPr lang="en-US" sz="1600" dirty="0" smtClean="0"/>
              <a:t>Update the node’s machine object in the DRPDB so that machine NICs in the model match the new reality.</a:t>
            </a:r>
          </a:p>
          <a:p>
            <a:r>
              <a:rPr lang="en-US" sz="1600" dirty="0" smtClean="0"/>
              <a:t>Update the node’s device object in the DRPDB.</a:t>
            </a:r>
          </a:p>
          <a:p>
            <a:r>
              <a:rPr lang="en-US" sz="1600" dirty="0" smtClean="0"/>
              <a:t>Update the /opt/qbase3/</a:t>
            </a:r>
            <a:r>
              <a:rPr lang="en-US" sz="1600" dirty="0" err="1" smtClean="0"/>
              <a:t>cfg</a:t>
            </a:r>
            <a:r>
              <a:rPr lang="en-US" sz="1600" dirty="0" smtClean="0"/>
              <a:t>/</a:t>
            </a:r>
            <a:r>
              <a:rPr lang="en-US" sz="1600" dirty="0" err="1" smtClean="0"/>
              <a:t>qconfig</a:t>
            </a:r>
            <a:r>
              <a:rPr lang="en-US" sz="1600" dirty="0" smtClean="0"/>
              <a:t>/</a:t>
            </a:r>
            <a:r>
              <a:rPr lang="en-US" sz="1600" dirty="0" err="1" smtClean="0"/>
              <a:t>main.cfg</a:t>
            </a:r>
            <a:r>
              <a:rPr lang="en-US" sz="1600" dirty="0" smtClean="0"/>
              <a:t> file if the MAC for management storage LAN has changed.</a:t>
            </a:r>
            <a:endParaRPr lang="en-US" sz="1600" dirty="0"/>
          </a:p>
        </p:txBody>
      </p:sp>
    </p:spTree>
    <p:extLst>
      <p:ext uri="{BB962C8B-B14F-4D97-AF65-F5344CB8AC3E}">
        <p14:creationId xmlns:p14="http://schemas.microsoft.com/office/powerpoint/2010/main" val="1212625576"/>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Utilities for validation</a:t>
            </a:r>
            <a:endParaRPr lang="en-US" dirty="0"/>
          </a:p>
        </p:txBody>
      </p:sp>
      <p:sp>
        <p:nvSpPr>
          <p:cNvPr id="4" name="Title 3"/>
          <p:cNvSpPr>
            <a:spLocks noGrp="1"/>
          </p:cNvSpPr>
          <p:nvPr>
            <p:ph type="title"/>
          </p:nvPr>
        </p:nvSpPr>
        <p:spPr/>
        <p:txBody>
          <a:bodyPr/>
          <a:lstStyle/>
          <a:p>
            <a:r>
              <a:rPr lang="en-US" dirty="0" smtClean="0"/>
              <a:t>Tools</a:t>
            </a:r>
            <a:endParaRPr lang="en-US" dirty="0"/>
          </a:p>
        </p:txBody>
      </p:sp>
    </p:spTree>
    <p:extLst>
      <p:ext uri="{BB962C8B-B14F-4D97-AF65-F5344CB8AC3E}">
        <p14:creationId xmlns:p14="http://schemas.microsoft.com/office/powerpoint/2010/main" val="15326742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65" name="Title 2"/>
          <p:cNvSpPr>
            <a:spLocks noGrp="1"/>
          </p:cNvSpPr>
          <p:nvPr>
            <p:ph type="title"/>
          </p:nvPr>
        </p:nvSpPr>
        <p:spPr/>
        <p:txBody>
          <a:bodyPr/>
          <a:lstStyle/>
          <a:p>
            <a:r>
              <a:rPr lang="en-US" sz="2400" dirty="0" smtClean="0"/>
              <a:t>Advantages of </a:t>
            </a:r>
            <a:r>
              <a:rPr lang="en-US" sz="2400" b="1" i="1" dirty="0" smtClean="0"/>
              <a:t>BitSpread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1916198"/>
              </p:ext>
            </p:extLst>
          </p:nvPr>
        </p:nvGraphicFramePr>
        <p:xfrm>
          <a:off x="457200" y="868680"/>
          <a:ext cx="7620000" cy="5943616"/>
        </p:xfrm>
        <a:graphic>
          <a:graphicData uri="http://schemas.openxmlformats.org/drawingml/2006/table">
            <a:tbl>
              <a:tblPr/>
              <a:tblGrid>
                <a:gridCol w="2539497"/>
                <a:gridCol w="2541007"/>
                <a:gridCol w="2539496"/>
              </a:tblGrid>
              <a:tr h="722656">
                <a:tc>
                  <a:txBody>
                    <a:bodyPr/>
                    <a:lstStyle/>
                    <a:p>
                      <a:pPr marL="0" marR="0" lvl="0" indent="0" algn="ctr" defTabSz="731838"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endParaRP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Erasure Coding</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(e.g. Reed Solomon)</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BitSpread</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r>
              <a:tr h="512021">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Maximum Disk Failure Protection</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Any Number</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Cannot be changed</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Any Policy</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Can be changed</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679718">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Data Protection due to bit rot</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(undetected disk errors)</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If checksum is implemented</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 checksum</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1062269">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Encoding performance</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Slow: performance penalty as only applicable on small dataset: metadata overhead</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Fast</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X64, SSE4 optimized</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Supports large objects</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1253543">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Rebuild performance</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Slow as RS is position dependent:</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Exact missing data needs to be identified and rebuilt</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Fast, Parallel, Out-of-band rebuilds on storage nodes</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As simple as generating additional redundant blocks</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870994">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Dynamic reliability policies</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On-the-fly policy enhancement</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No</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Fixed at config</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Additional redundant data can be generated any time</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512021">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Hierarchy aware</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No, typically all disks are treated equal</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 spread will consider node, rack, datacenter, …</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6426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dirty="0" smtClean="0">
                <a:latin typeface="Arial" charset="0"/>
                <a:ea typeface="ＭＳ Ｐゴシック" pitchFamily="34" charset="-128"/>
                <a:cs typeface="Arial" charset="0"/>
              </a:rPr>
              <a:t>Performance script</a:t>
            </a:r>
          </a:p>
        </p:txBody>
      </p:sp>
      <p:sp>
        <p:nvSpPr>
          <p:cNvPr id="15363" name="Content Placeholder 6"/>
          <p:cNvSpPr>
            <a:spLocks noGrp="1"/>
          </p:cNvSpPr>
          <p:nvPr>
            <p:ph idx="1"/>
          </p:nvPr>
        </p:nvSpPr>
        <p:spPr>
          <a:xfrm>
            <a:off x="301625" y="1143000"/>
            <a:ext cx="7394575" cy="5029200"/>
          </a:xfrm>
        </p:spPr>
        <p:txBody>
          <a:bodyPr/>
          <a:lstStyle/>
          <a:p>
            <a:r>
              <a:rPr lang="en-US" sz="1800" dirty="0" smtClean="0">
                <a:latin typeface="Arial" charset="0"/>
                <a:ea typeface="ＭＳ Ｐゴシック" pitchFamily="34" charset="-128"/>
                <a:cs typeface="Arial" charset="0"/>
              </a:rPr>
              <a:t>Invoked by “./</a:t>
            </a:r>
            <a:r>
              <a:rPr lang="en-US" sz="1800" dirty="0">
                <a:latin typeface="Arial" charset="0"/>
                <a:ea typeface="ＭＳ Ｐゴシック" pitchFamily="34" charset="-128"/>
                <a:cs typeface="Arial" charset="0"/>
              </a:rPr>
              <a:t>python-PUT-GET-standalone.sh </a:t>
            </a:r>
            <a:r>
              <a:rPr lang="en-US" sz="1800" dirty="0" smtClean="0">
                <a:latin typeface="Arial" charset="0"/>
                <a:ea typeface="ＭＳ Ｐゴシック" pitchFamily="34" charset="-128"/>
                <a:cs typeface="Arial" charset="0"/>
              </a:rPr>
              <a:t>--help”</a:t>
            </a:r>
          </a:p>
          <a:p>
            <a:r>
              <a:rPr lang="en-US" sz="1800" dirty="0" smtClean="0">
                <a:latin typeface="Arial" charset="0"/>
                <a:ea typeface="ＭＳ Ｐゴシック" pitchFamily="34" charset="-128"/>
                <a:cs typeface="Arial" charset="0"/>
              </a:rPr>
              <a:t>Requires</a:t>
            </a:r>
          </a:p>
          <a:p>
            <a:pPr lvl="1"/>
            <a:r>
              <a:rPr lang="en-US" sz="1600" dirty="0" smtClean="0">
                <a:latin typeface="Arial" charset="0"/>
                <a:ea typeface="ＭＳ Ｐゴシック" pitchFamily="34" charset="-128"/>
                <a:cs typeface="Arial" charset="0"/>
              </a:rPr>
              <a:t>Must be run from bash</a:t>
            </a:r>
          </a:p>
          <a:p>
            <a:pPr lvl="1"/>
            <a:r>
              <a:rPr lang="en-US" sz="1600" dirty="0" smtClean="0">
                <a:latin typeface="Arial" charset="0"/>
                <a:ea typeface="ＭＳ Ｐゴシック" pitchFamily="34" charset="-128"/>
                <a:cs typeface="Arial" charset="0"/>
              </a:rPr>
              <a:t>Requires python 2.6 or higher to be installed on the system</a:t>
            </a:r>
          </a:p>
          <a:p>
            <a:pPr lvl="1"/>
            <a:r>
              <a:rPr lang="en-US" sz="1600" dirty="0" smtClean="0">
                <a:latin typeface="Arial" charset="0"/>
                <a:ea typeface="ＭＳ Ｐゴシック" pitchFamily="34" charset="-128"/>
                <a:cs typeface="Arial" charset="0"/>
              </a:rPr>
              <a:t>Requires the /namespace/manage AmpliStor directory to be accessible to any user</a:t>
            </a:r>
          </a:p>
          <a:p>
            <a:r>
              <a:rPr lang="en-US" sz="1800" dirty="0" smtClean="0">
                <a:latin typeface="Arial" charset="0"/>
                <a:ea typeface="ＭＳ Ｐゴシック" pitchFamily="34" charset="-128"/>
                <a:cs typeface="Arial" charset="0"/>
              </a:rPr>
              <a:t>Generates data on the fly which removes client I/O bottlenecks</a:t>
            </a:r>
          </a:p>
          <a:p>
            <a:r>
              <a:rPr lang="en-US" sz="1800" dirty="0" smtClean="0">
                <a:latin typeface="Arial" charset="0"/>
                <a:ea typeface="ＭＳ Ｐゴシック" pitchFamily="34" charset="-128"/>
                <a:cs typeface="Arial" charset="0"/>
              </a:rPr>
              <a:t>Can target multiple client daemons with a single invocation.</a:t>
            </a:r>
          </a:p>
          <a:p>
            <a:r>
              <a:rPr lang="en-US" sz="1800" dirty="0" smtClean="0">
                <a:latin typeface="Arial" charset="0"/>
                <a:ea typeface="ＭＳ Ｐゴシック" pitchFamily="34" charset="-128"/>
                <a:cs typeface="Arial" charset="0"/>
              </a:rPr>
              <a:t>Use --help for a complete list of options.</a:t>
            </a:r>
          </a:p>
          <a:p>
            <a:r>
              <a:rPr lang="en-US" sz="1800" dirty="0" smtClean="0">
                <a:latin typeface="Arial" charset="0"/>
                <a:ea typeface="ＭＳ Ｐゴシック" pitchFamily="34" charset="-128"/>
                <a:cs typeface="Arial" charset="0"/>
              </a:rPr>
              <a:t>Supports</a:t>
            </a:r>
          </a:p>
          <a:p>
            <a:pPr lvl="1"/>
            <a:r>
              <a:rPr lang="en-US" sz="1600" dirty="0" smtClean="0">
                <a:latin typeface="Arial" charset="0"/>
                <a:ea typeface="ＭＳ Ｐゴシック" pitchFamily="34" charset="-128"/>
                <a:cs typeface="Arial" charset="0"/>
              </a:rPr>
              <a:t>Configurable file sizes to read and write.</a:t>
            </a:r>
          </a:p>
          <a:p>
            <a:pPr lvl="1"/>
            <a:r>
              <a:rPr lang="en-US" sz="1600" dirty="0" smtClean="0">
                <a:latin typeface="Arial" charset="0"/>
                <a:ea typeface="ＭＳ Ｐゴシック" pitchFamily="34" charset="-128"/>
                <a:cs typeface="Arial" charset="0"/>
              </a:rPr>
              <a:t>Configurable number of streams.</a:t>
            </a:r>
          </a:p>
          <a:p>
            <a:pPr lvl="1"/>
            <a:r>
              <a:rPr lang="en-US" sz="1600" dirty="0" smtClean="0">
                <a:latin typeface="Arial" charset="0"/>
                <a:ea typeface="ＭＳ Ｐゴシック" pitchFamily="34" charset="-128"/>
                <a:cs typeface="Arial" charset="0"/>
              </a:rPr>
              <a:t>Offset reads and writes.</a:t>
            </a:r>
          </a:p>
          <a:p>
            <a:endParaRPr sz="1800" dirty="0" smtClean="0">
              <a:latin typeface="Arial" charset="0"/>
              <a:ea typeface="ＭＳ Ｐゴシック" pitchFamily="34" charset="-128"/>
              <a:cs typeface="Arial" charset="0"/>
            </a:endParaRPr>
          </a:p>
        </p:txBody>
      </p:sp>
      <p:sp>
        <p:nvSpPr>
          <p:cNvPr id="15364" name="Slide Number Placeholder 11"/>
          <p:cNvSpPr>
            <a:spLocks noGrp="1"/>
          </p:cNvSpPr>
          <p:nvPr>
            <p:ph type="sldNum" sz="quarter" idx="10"/>
          </p:nvPr>
        </p:nvSpPr>
        <p:spPr bwMode="auto">
          <a:noFill/>
        </p:spPr>
        <p:txBody>
          <a:bodyPr vert="horz" wrap="square" lIns="91440" tIns="45720" rIns="91440" bIns="45720" numCol="1" anchor="t" anchorCtr="0" compatLnSpc="1">
            <a:prstTxWarp prst="textNoShape">
              <a:avLst/>
            </a:prstTxWarp>
          </a:bodyPr>
          <a:lstStyle/>
          <a:p>
            <a:fld id="{3ADB75B9-A40B-4B26-8DB5-360C900A8EFD}" type="slidenum">
              <a:rPr smtClean="0">
                <a:ea typeface="ＭＳ Ｐゴシック" pitchFamily="34" charset="-128"/>
              </a:rPr>
              <a:pPr/>
              <a:t>130</a:t>
            </a:fld>
            <a:endParaRPr smtClean="0">
              <a:ea typeface="ＭＳ Ｐゴシック" pitchFamily="34" charset="-128"/>
            </a:endParaRPr>
          </a:p>
        </p:txBody>
      </p:sp>
    </p:spTree>
    <p:extLst>
      <p:ext uri="{BB962C8B-B14F-4D97-AF65-F5344CB8AC3E}">
        <p14:creationId xmlns:p14="http://schemas.microsoft.com/office/powerpoint/2010/main" val="12823429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script example</a:t>
            </a:r>
            <a:endParaRPr lang="en-US" dirty="0"/>
          </a:p>
        </p:txBody>
      </p:sp>
      <p:sp>
        <p:nvSpPr>
          <p:cNvPr id="3" name="Content Placeholder 2"/>
          <p:cNvSpPr>
            <a:spLocks noGrp="1"/>
          </p:cNvSpPr>
          <p:nvPr>
            <p:ph idx="1"/>
          </p:nvPr>
        </p:nvSpPr>
        <p:spPr>
          <a:xfrm>
            <a:off x="301624" y="1143000"/>
            <a:ext cx="8537575" cy="5029200"/>
          </a:xfrm>
        </p:spPr>
        <p:txBody>
          <a:bodyPr/>
          <a:lstStyle/>
          <a:p>
            <a:pPr marL="0" indent="0">
              <a:buNone/>
            </a:pPr>
            <a:r>
              <a:rPr lang="en-US" sz="1600" b="1" dirty="0" smtClean="0"/>
              <a:t>Example Command</a:t>
            </a:r>
          </a:p>
          <a:p>
            <a:r>
              <a:rPr lang="en-US" sz="1600" dirty="0" smtClean="0"/>
              <a:t>./</a:t>
            </a:r>
            <a:r>
              <a:rPr lang="en-US" sz="1600" dirty="0"/>
              <a:t>python-PUT-GET-standalone.sh --namespace "NS-T1" --allow-all-strategies --client-daemons-http "192.168.110.1:8080 192.168.110.2:8080 192.168.120.1:8080" --tests "PUT GET" --</a:t>
            </a:r>
            <a:r>
              <a:rPr lang="en-US" sz="1600" dirty="0" err="1"/>
              <a:t>num</a:t>
            </a:r>
            <a:r>
              <a:rPr lang="en-US" sz="1600" dirty="0"/>
              <a:t>-series "6" --</a:t>
            </a:r>
            <a:r>
              <a:rPr lang="en-US" sz="1600" dirty="0" err="1"/>
              <a:t>num</a:t>
            </a:r>
            <a:r>
              <a:rPr lang="en-US" sz="1600" dirty="0"/>
              <a:t>-files-per-series "10" --file-size-</a:t>
            </a:r>
            <a:r>
              <a:rPr lang="en-US" sz="1600" dirty="0" err="1"/>
              <a:t>mib</a:t>
            </a:r>
            <a:r>
              <a:rPr lang="en-US" sz="1600" dirty="0"/>
              <a:t> "</a:t>
            </a:r>
            <a:r>
              <a:rPr lang="en-US" sz="1600" dirty="0" smtClean="0"/>
              <a:t>1024“</a:t>
            </a:r>
          </a:p>
          <a:p>
            <a:pPr marL="0" indent="0">
              <a:buNone/>
            </a:pPr>
            <a:endParaRPr lang="en-US" sz="1600" dirty="0" smtClean="0"/>
          </a:p>
          <a:p>
            <a:pPr marL="0" indent="0">
              <a:buNone/>
            </a:pPr>
            <a:r>
              <a:rPr lang="en-US" sz="1600" b="1" dirty="0" smtClean="0"/>
              <a:t>Example Output</a:t>
            </a:r>
          </a:p>
          <a:p>
            <a:pPr marL="0" indent="0">
              <a:buNone/>
            </a:pPr>
            <a:endParaRPr lang="en-US" sz="1600" b="1"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131</a:t>
            </a:fld>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2895600"/>
            <a:ext cx="6400800" cy="35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214239"/>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Uploader</a:t>
            </a:r>
            <a:r>
              <a:rPr lang="en-US" dirty="0" smtClean="0"/>
              <a:t> script</a:t>
            </a:r>
            <a:endParaRPr lang="en-US" dirty="0"/>
          </a:p>
        </p:txBody>
      </p:sp>
      <p:sp>
        <p:nvSpPr>
          <p:cNvPr id="3" name="Content Placeholder 2"/>
          <p:cNvSpPr>
            <a:spLocks noGrp="1"/>
          </p:cNvSpPr>
          <p:nvPr>
            <p:ph idx="1"/>
          </p:nvPr>
        </p:nvSpPr>
        <p:spPr>
          <a:xfrm>
            <a:off x="301624" y="1143000"/>
            <a:ext cx="8461375" cy="5029200"/>
          </a:xfrm>
        </p:spPr>
        <p:txBody>
          <a:bodyPr/>
          <a:lstStyle/>
          <a:p>
            <a:r>
              <a:rPr lang="en-US" sz="1600" dirty="0" smtClean="0"/>
              <a:t>Moves real file system data to the AmpliStor pool.  Useful for initially seeding an environment.</a:t>
            </a:r>
          </a:p>
          <a:p>
            <a:r>
              <a:rPr lang="en-US" sz="1600" dirty="0" smtClean="0"/>
              <a:t>Invoked by “python AmpliStorUploader.py”</a:t>
            </a:r>
          </a:p>
          <a:p>
            <a:r>
              <a:rPr lang="en-US" sz="1600" dirty="0" smtClean="0"/>
              <a:t>Requirements</a:t>
            </a:r>
          </a:p>
          <a:p>
            <a:pPr lvl="1"/>
            <a:r>
              <a:rPr lang="en-US" sz="1600" dirty="0" smtClean="0"/>
              <a:t>Python 2.6 or above</a:t>
            </a:r>
          </a:p>
          <a:p>
            <a:pPr lvl="1"/>
            <a:r>
              <a:rPr lang="en-US" sz="1600" dirty="0" smtClean="0"/>
              <a:t>The configuration file </a:t>
            </a:r>
            <a:r>
              <a:rPr lang="en-US" sz="1600" dirty="0" err="1" smtClean="0"/>
              <a:t>amplistor_uploader.cfg</a:t>
            </a:r>
            <a:r>
              <a:rPr lang="en-US" sz="1600" dirty="0" smtClean="0"/>
              <a:t> in the same directory</a:t>
            </a:r>
          </a:p>
          <a:p>
            <a:r>
              <a:rPr lang="en-US" sz="1600" dirty="0" smtClean="0"/>
              <a:t>Supports</a:t>
            </a:r>
          </a:p>
          <a:p>
            <a:pPr lvl="1"/>
            <a:r>
              <a:rPr lang="en-US" sz="1600" dirty="0" smtClean="0"/>
              <a:t>Multiple streams</a:t>
            </a:r>
          </a:p>
          <a:p>
            <a:pPr lvl="1"/>
            <a:r>
              <a:rPr lang="en-US" sz="1600" dirty="0" smtClean="0"/>
              <a:t>Authenticated writes</a:t>
            </a:r>
          </a:p>
          <a:p>
            <a:pPr lvl="1"/>
            <a:r>
              <a:rPr lang="en-US" sz="1600" dirty="0" smtClean="0"/>
              <a:t>Logs all output to a specific file</a:t>
            </a:r>
          </a:p>
          <a:p>
            <a:endParaRPr lang="en-US" sz="3200" dirty="0"/>
          </a:p>
        </p:txBody>
      </p:sp>
    </p:spTree>
    <p:extLst>
      <p:ext uri="{BB962C8B-B14F-4D97-AF65-F5344CB8AC3E}">
        <p14:creationId xmlns:p14="http://schemas.microsoft.com/office/powerpoint/2010/main" val="1473589457"/>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Uploader</a:t>
            </a:r>
            <a:r>
              <a:rPr lang="en-US" dirty="0" smtClean="0"/>
              <a:t> script configuration example</a:t>
            </a:r>
            <a:endParaRPr lang="en-US" dirty="0"/>
          </a:p>
        </p:txBody>
      </p:sp>
      <p:sp>
        <p:nvSpPr>
          <p:cNvPr id="3" name="Content Placeholder 2"/>
          <p:cNvSpPr>
            <a:spLocks noGrp="1"/>
          </p:cNvSpPr>
          <p:nvPr>
            <p:ph idx="1"/>
          </p:nvPr>
        </p:nvSpPr>
        <p:spPr>
          <a:xfrm>
            <a:off x="301624" y="1143000"/>
            <a:ext cx="8766176" cy="5029200"/>
          </a:xfrm>
        </p:spPr>
        <p:txBody>
          <a:bodyPr/>
          <a:lstStyle/>
          <a:p>
            <a:r>
              <a:rPr lang="en-US" sz="1600" dirty="0"/>
              <a:t>[</a:t>
            </a:r>
            <a:r>
              <a:rPr lang="en-US" sz="1600" dirty="0" err="1"/>
              <a:t>startup_parameters</a:t>
            </a:r>
            <a:r>
              <a:rPr lang="en-US" sz="1600" dirty="0" smtClean="0"/>
              <a:t>]</a:t>
            </a:r>
          </a:p>
          <a:p>
            <a:r>
              <a:rPr lang="en-US" sz="1600" dirty="0" err="1" smtClean="0"/>
              <a:t>number_of_parallel_uploaders</a:t>
            </a:r>
            <a:r>
              <a:rPr lang="en-US" sz="1600" dirty="0" smtClean="0"/>
              <a:t>=10</a:t>
            </a:r>
          </a:p>
          <a:p>
            <a:r>
              <a:rPr lang="en-US" sz="1600" dirty="0" err="1" smtClean="0"/>
              <a:t>amplistor_daemons_ip_port</a:t>
            </a:r>
            <a:r>
              <a:rPr lang="en-US" sz="1600" dirty="0" smtClean="0"/>
              <a:t>=192.168.110.1:8080,192.168.110.2:8080,192.168.120.1:8080</a:t>
            </a:r>
          </a:p>
          <a:p>
            <a:r>
              <a:rPr lang="en-US" sz="1600" dirty="0" err="1" smtClean="0"/>
              <a:t>amplistor_username</a:t>
            </a:r>
            <a:r>
              <a:rPr lang="en-US" sz="1600" dirty="0" smtClean="0"/>
              <a:t>=</a:t>
            </a:r>
            <a:r>
              <a:rPr lang="en-US" sz="1600" dirty="0" err="1" smtClean="0"/>
              <a:t>myusername</a:t>
            </a:r>
            <a:endParaRPr lang="en-US" sz="1600" dirty="0" smtClean="0"/>
          </a:p>
          <a:p>
            <a:r>
              <a:rPr lang="en-US" sz="1600" dirty="0" err="1" smtClean="0"/>
              <a:t>amplistor_password</a:t>
            </a:r>
            <a:r>
              <a:rPr lang="en-US" sz="1600" dirty="0" smtClean="0"/>
              <a:t>=</a:t>
            </a:r>
            <a:r>
              <a:rPr lang="en-US" sz="1600" dirty="0" err="1" smtClean="0"/>
              <a:t>mypassword</a:t>
            </a:r>
            <a:endParaRPr lang="en-US" sz="1600" dirty="0" smtClean="0"/>
          </a:p>
          <a:p>
            <a:r>
              <a:rPr lang="en-US" sz="1600" dirty="0" err="1" smtClean="0"/>
              <a:t>destination_path</a:t>
            </a:r>
            <a:r>
              <a:rPr lang="en-US" sz="1600" dirty="0" smtClean="0"/>
              <a:t>=test</a:t>
            </a:r>
          </a:p>
          <a:p>
            <a:r>
              <a:rPr lang="en-US" sz="1600" dirty="0" err="1" smtClean="0"/>
              <a:t>data_path</a:t>
            </a:r>
            <a:r>
              <a:rPr lang="en-US" sz="1600" dirty="0" smtClean="0"/>
              <a:t>=/</a:t>
            </a:r>
            <a:r>
              <a:rPr lang="en-US" sz="1600" dirty="0" err="1" smtClean="0"/>
              <a:t>mydata</a:t>
            </a:r>
            <a:endParaRPr lang="en-US" sz="1600" dirty="0" smtClean="0"/>
          </a:p>
          <a:p>
            <a:r>
              <a:rPr lang="en-US" sz="1600" dirty="0" err="1" smtClean="0"/>
              <a:t>allow_overwrite</a:t>
            </a:r>
            <a:r>
              <a:rPr lang="en-US" sz="1600" dirty="0" smtClean="0"/>
              <a:t>=true</a:t>
            </a:r>
          </a:p>
          <a:p>
            <a:r>
              <a:rPr lang="en-US" sz="1600" dirty="0" err="1" smtClean="0"/>
              <a:t>maximum_errors_stop</a:t>
            </a:r>
            <a:r>
              <a:rPr lang="en-US" sz="1600" dirty="0" smtClean="0"/>
              <a:t>=10</a:t>
            </a:r>
          </a:p>
          <a:p>
            <a:r>
              <a:rPr lang="en-US" sz="1600" dirty="0" smtClean="0"/>
              <a:t>output_log_file_name_suffix=uploader.log</a:t>
            </a:r>
          </a:p>
          <a:p>
            <a:r>
              <a:rPr lang="en-US" sz="1600" dirty="0" err="1" smtClean="0"/>
              <a:t>exclude_directories</a:t>
            </a:r>
            <a:r>
              <a:rPr lang="en-US" sz="1600" dirty="0" smtClean="0"/>
              <a:t>=</a:t>
            </a:r>
            <a:r>
              <a:rPr lang="en-US" sz="1600" dirty="0" err="1" smtClean="0"/>
              <a:t>qpackages</a:t>
            </a:r>
            <a:endParaRPr lang="en-US" sz="1600" dirty="0" smtClean="0"/>
          </a:p>
          <a:p>
            <a:r>
              <a:rPr lang="en-US" sz="1600" dirty="0" err="1" smtClean="0"/>
              <a:t>upload_description</a:t>
            </a:r>
            <a:r>
              <a:rPr lang="en-US" sz="1600" dirty="0" smtClean="0"/>
              <a:t>=Description </a:t>
            </a:r>
            <a:r>
              <a:rPr lang="en-US" sz="1600" dirty="0"/>
              <a:t>of the purpose of this upload</a:t>
            </a:r>
          </a:p>
        </p:txBody>
      </p:sp>
    </p:spTree>
    <p:extLst>
      <p:ext uri="{BB962C8B-B14F-4D97-AF65-F5344CB8AC3E}">
        <p14:creationId xmlns:p14="http://schemas.microsoft.com/office/powerpoint/2010/main" val="1261287939"/>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Webdav</a:t>
            </a:r>
            <a:r>
              <a:rPr lang="en-US" dirty="0" smtClean="0"/>
              <a:t> Tools</a:t>
            </a:r>
            <a:endParaRPr lang="en-US" dirty="0"/>
          </a:p>
        </p:txBody>
      </p:sp>
      <p:sp>
        <p:nvSpPr>
          <p:cNvPr id="3" name="Content Placeholder 2"/>
          <p:cNvSpPr>
            <a:spLocks noGrp="1"/>
          </p:cNvSpPr>
          <p:nvPr>
            <p:ph idx="1"/>
          </p:nvPr>
        </p:nvSpPr>
        <p:spPr/>
        <p:txBody>
          <a:bodyPr/>
          <a:lstStyle/>
          <a:p>
            <a:pPr marL="0" indent="0">
              <a:buNone/>
            </a:pPr>
            <a:r>
              <a:rPr lang="en-US" sz="1600" dirty="0" err="1" smtClean="0"/>
              <a:t>Cyberduck</a:t>
            </a:r>
            <a:r>
              <a:rPr lang="en-US" sz="1600" dirty="0" smtClean="0"/>
              <a:t> - Presents a </a:t>
            </a:r>
            <a:r>
              <a:rPr lang="en-US" sz="1600" dirty="0" err="1"/>
              <a:t>F</a:t>
            </a:r>
            <a:r>
              <a:rPr lang="en-US" sz="1600" dirty="0" err="1" smtClean="0"/>
              <a:t>ilezilla</a:t>
            </a:r>
            <a:r>
              <a:rPr lang="en-US" sz="1600" dirty="0" smtClean="0"/>
              <a:t> type interface to drag and drop files from a browser (Windows, Mac, Linux)</a:t>
            </a:r>
            <a:endParaRPr lang="en-US" sz="16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134</a:t>
            </a:fld>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1874520"/>
            <a:ext cx="3049588"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8600" y="1865377"/>
            <a:ext cx="4214812" cy="39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029237"/>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Webdav</a:t>
            </a:r>
            <a:r>
              <a:rPr lang="en-US" dirty="0" smtClean="0"/>
              <a:t> Tools - </a:t>
            </a:r>
            <a:r>
              <a:rPr lang="en-US" dirty="0" err="1" smtClean="0"/>
              <a:t>Cyberduck</a:t>
            </a:r>
            <a:endParaRPr lang="en-US" dirty="0"/>
          </a:p>
        </p:txBody>
      </p:sp>
      <p:sp>
        <p:nvSpPr>
          <p:cNvPr id="3" name="Content Placeholder 2"/>
          <p:cNvSpPr>
            <a:spLocks noGrp="1"/>
          </p:cNvSpPr>
          <p:nvPr>
            <p:ph idx="1"/>
          </p:nvPr>
        </p:nvSpPr>
        <p:spPr>
          <a:xfrm>
            <a:off x="301624" y="1143000"/>
            <a:ext cx="8766176" cy="5029200"/>
          </a:xfrm>
        </p:spPr>
        <p:txBody>
          <a:bodyPr/>
          <a:lstStyle/>
          <a:p>
            <a:pPr>
              <a:buFontTx/>
              <a:buChar char="-"/>
            </a:pPr>
            <a:r>
              <a:rPr lang="en-US" sz="1600" dirty="0" smtClean="0"/>
              <a:t>Presents a </a:t>
            </a:r>
            <a:r>
              <a:rPr lang="en-US" sz="1600" dirty="0" err="1"/>
              <a:t>F</a:t>
            </a:r>
            <a:r>
              <a:rPr lang="en-US" sz="1600" dirty="0" err="1" smtClean="0"/>
              <a:t>ilezilla</a:t>
            </a:r>
            <a:r>
              <a:rPr lang="en-US" sz="1600" dirty="0" smtClean="0"/>
              <a:t> type interface to drag and drop files from a browser (Windows, Mac, Linux)</a:t>
            </a:r>
          </a:p>
          <a:p>
            <a:pPr>
              <a:buFontTx/>
              <a:buChar char="-"/>
            </a:pPr>
            <a:r>
              <a:rPr lang="en-US" sz="1600" dirty="0"/>
              <a:t>Not certified for production use.  Useful for demonstration and validation.</a:t>
            </a:r>
          </a:p>
          <a:p>
            <a:pPr>
              <a:buFontTx/>
              <a:buChar char="-"/>
            </a:pPr>
            <a:endParaRPr lang="en-US" sz="1600" dirty="0" smtClean="0"/>
          </a:p>
          <a:p>
            <a:pPr>
              <a:buFontTx/>
              <a:buChar char="-"/>
            </a:pPr>
            <a:endParaRPr lang="en-US" sz="16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135</a:t>
            </a:fld>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2148840"/>
            <a:ext cx="3049588"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0" y="2133600"/>
            <a:ext cx="4214812" cy="39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694380"/>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Webdav</a:t>
            </a:r>
            <a:r>
              <a:rPr lang="en-US" dirty="0" smtClean="0"/>
              <a:t> Tools - </a:t>
            </a:r>
            <a:r>
              <a:rPr lang="en-US" dirty="0" err="1" smtClean="0"/>
              <a:t>NetDrive</a:t>
            </a:r>
            <a:endParaRPr lang="en-US" dirty="0"/>
          </a:p>
        </p:txBody>
      </p:sp>
      <p:sp>
        <p:nvSpPr>
          <p:cNvPr id="3" name="Content Placeholder 2"/>
          <p:cNvSpPr>
            <a:spLocks noGrp="1"/>
          </p:cNvSpPr>
          <p:nvPr>
            <p:ph idx="1"/>
          </p:nvPr>
        </p:nvSpPr>
        <p:spPr>
          <a:xfrm>
            <a:off x="301624" y="1143000"/>
            <a:ext cx="8613775" cy="5029200"/>
          </a:xfrm>
        </p:spPr>
        <p:txBody>
          <a:bodyPr/>
          <a:lstStyle/>
          <a:p>
            <a:pPr>
              <a:buFontTx/>
              <a:buChar char="-"/>
            </a:pPr>
            <a:r>
              <a:rPr lang="en-US" sz="1800" dirty="0" smtClean="0"/>
              <a:t>Presents the </a:t>
            </a:r>
            <a:r>
              <a:rPr lang="en-US" sz="1800" dirty="0" err="1" smtClean="0"/>
              <a:t>Amplistor</a:t>
            </a:r>
            <a:r>
              <a:rPr lang="en-US" sz="1800" dirty="0" smtClean="0"/>
              <a:t> storage as a local drive letter.</a:t>
            </a:r>
          </a:p>
          <a:p>
            <a:pPr>
              <a:buFontTx/>
              <a:buChar char="-"/>
            </a:pPr>
            <a:r>
              <a:rPr lang="en-US" sz="1800" dirty="0" smtClean="0"/>
              <a:t>Not certified for production use.  Useful for demonstration and validation.</a:t>
            </a:r>
            <a:endParaRPr lang="en-US" sz="18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136</a:t>
            </a:fld>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5400" y="2057400"/>
            <a:ext cx="6172200" cy="416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327035"/>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Metrics</a:t>
            </a:r>
            <a:endParaRPr lang="en-US" dirty="0"/>
          </a:p>
        </p:txBody>
      </p:sp>
      <p:sp>
        <p:nvSpPr>
          <p:cNvPr id="2" name="Content Placeholder 1"/>
          <p:cNvSpPr>
            <a:spLocks noGrp="1"/>
          </p:cNvSpPr>
          <p:nvPr>
            <p:ph idx="1"/>
          </p:nvPr>
        </p:nvSpPr>
        <p:spPr>
          <a:xfrm>
            <a:off x="301624" y="1143000"/>
            <a:ext cx="8385175" cy="5029200"/>
          </a:xfrm>
        </p:spPr>
        <p:txBody>
          <a:bodyPr/>
          <a:lstStyle/>
          <a:p>
            <a:r>
              <a:rPr lang="en-US" sz="1600" dirty="0" err="1" smtClean="0"/>
              <a:t>MetaStore</a:t>
            </a:r>
            <a:r>
              <a:rPr lang="en-US" sz="1600" dirty="0" smtClean="0"/>
              <a:t> Cluster</a:t>
            </a:r>
          </a:p>
          <a:p>
            <a:pPr lvl="1"/>
            <a:r>
              <a:rPr lang="en-US" sz="1600" dirty="0"/>
              <a:t>1</a:t>
            </a:r>
            <a:r>
              <a:rPr lang="en-US" sz="1600" dirty="0" smtClean="0"/>
              <a:t>00 objects PUTs/s </a:t>
            </a:r>
          </a:p>
          <a:p>
            <a:pPr lvl="1"/>
            <a:r>
              <a:rPr lang="en-US" sz="1600" dirty="0" smtClean="0"/>
              <a:t>1000 objects GETs/s </a:t>
            </a:r>
          </a:p>
          <a:p>
            <a:pPr lvl="1"/>
            <a:r>
              <a:rPr lang="en-US" sz="1600" dirty="0" smtClean="0"/>
              <a:t>Add extra clusters for added performance</a:t>
            </a:r>
          </a:p>
          <a:p>
            <a:pPr lvl="1"/>
            <a:endParaRPr lang="en-US" sz="1600" dirty="0" smtClean="0"/>
          </a:p>
          <a:p>
            <a:r>
              <a:rPr lang="en-US" sz="1600" dirty="0" smtClean="0"/>
              <a:t>Controller</a:t>
            </a:r>
          </a:p>
          <a:p>
            <a:pPr lvl="1"/>
            <a:r>
              <a:rPr lang="en-US" sz="1600" dirty="0" smtClean="0"/>
              <a:t>~750MB/s Aggregate throughput (current version)</a:t>
            </a:r>
          </a:p>
          <a:p>
            <a:pPr lvl="1"/>
            <a:r>
              <a:rPr lang="en-US" sz="1600" dirty="0" smtClean="0"/>
              <a:t>~450MB/s single stream performance</a:t>
            </a:r>
          </a:p>
          <a:p>
            <a:pPr lvl="1"/>
            <a:endParaRPr lang="en-US" sz="1600" dirty="0"/>
          </a:p>
          <a:p>
            <a:r>
              <a:rPr lang="en-US" sz="1600" dirty="0" smtClean="0"/>
              <a:t>Storage Node</a:t>
            </a:r>
            <a:endParaRPr lang="en-US" sz="1600" dirty="0"/>
          </a:p>
          <a:p>
            <a:pPr lvl="1"/>
            <a:r>
              <a:rPr lang="en-US" sz="1600" dirty="0" smtClean="0"/>
              <a:t>AS30, 150MB/s throughput, 1000 IOPS</a:t>
            </a:r>
          </a:p>
          <a:p>
            <a:pPr lvl="1"/>
            <a:r>
              <a:rPr lang="en-US" sz="1600" dirty="0" smtClean="0"/>
              <a:t>AS36, 200MB</a:t>
            </a:r>
            <a:r>
              <a:rPr lang="en-US" sz="1600" dirty="0"/>
              <a:t>/s </a:t>
            </a:r>
            <a:r>
              <a:rPr lang="en-US" sz="1600" dirty="0" smtClean="0"/>
              <a:t>throughput, 1200 IOPS</a:t>
            </a:r>
          </a:p>
          <a:p>
            <a:pPr lvl="1"/>
            <a:endParaRPr lang="en-US" sz="1600" dirty="0" smtClean="0"/>
          </a:p>
          <a:p>
            <a:r>
              <a:rPr lang="en-US" sz="1600" dirty="0" err="1" smtClean="0"/>
              <a:t>BitSpread</a:t>
            </a:r>
            <a:r>
              <a:rPr lang="en-US" sz="1600" dirty="0" smtClean="0"/>
              <a:t> Policy </a:t>
            </a:r>
          </a:p>
          <a:p>
            <a:pPr lvl="1"/>
            <a:r>
              <a:rPr lang="en-US" sz="1600" dirty="0"/>
              <a:t>1 object write </a:t>
            </a:r>
            <a:r>
              <a:rPr lang="en-US" sz="1600" dirty="0" smtClean="0"/>
              <a:t>=</a:t>
            </a:r>
            <a:r>
              <a:rPr lang="en-US" sz="1600" dirty="0"/>
              <a:t>&gt; 16 </a:t>
            </a:r>
            <a:r>
              <a:rPr lang="en-US" sz="1600" dirty="0" smtClean="0"/>
              <a:t>writes  </a:t>
            </a:r>
            <a:r>
              <a:rPr lang="en-US" sz="1600" dirty="0"/>
              <a:t>(with 16</a:t>
            </a:r>
            <a:r>
              <a:rPr lang="en-US" sz="1600" dirty="0" smtClean="0"/>
              <a:t>/x policy)</a:t>
            </a:r>
          </a:p>
          <a:p>
            <a:pPr lvl="1"/>
            <a:r>
              <a:rPr lang="en-US" sz="1600" dirty="0" smtClean="0"/>
              <a:t>Each write on disk requires 3-4 IOPs, each read 4 IOPS</a:t>
            </a:r>
            <a:endParaRPr lang="en-US" sz="1600" dirty="0"/>
          </a:p>
          <a:p>
            <a:pPr lvl="1"/>
            <a:endParaRPr lang="en-US" sz="1600" dirty="0"/>
          </a:p>
        </p:txBody>
      </p:sp>
      <p:sp>
        <p:nvSpPr>
          <p:cNvPr id="4" name="Slide Number Placeholder 3"/>
          <p:cNvSpPr>
            <a:spLocks noGrp="1"/>
          </p:cNvSpPr>
          <p:nvPr>
            <p:ph type="sldNum" sz="quarter" idx="10"/>
          </p:nvPr>
        </p:nvSpPr>
        <p:spPr/>
        <p:txBody>
          <a:bodyPr/>
          <a:lstStyle/>
          <a:p>
            <a:pPr>
              <a:defRPr/>
            </a:pPr>
            <a:fld id="{46DA649B-A69E-9145-B099-43F07D52B1EC}" type="slidenum">
              <a:rPr lang="en-US" smtClean="0"/>
              <a:pPr>
                <a:defRPr/>
              </a:pPr>
              <a:t>137</a:t>
            </a:fld>
            <a:endParaRPr lang="en-US"/>
          </a:p>
        </p:txBody>
      </p:sp>
      <p:sp>
        <p:nvSpPr>
          <p:cNvPr id="5" name="Footer Placeholder 4"/>
          <p:cNvSpPr>
            <a:spLocks noGrp="1"/>
          </p:cNvSpPr>
          <p:nvPr>
            <p:ph type="ftr" sz="quarter" idx="4294967295"/>
          </p:nvPr>
        </p:nvSpPr>
        <p:spPr>
          <a:xfrm>
            <a:off x="0" y="6663690"/>
            <a:ext cx="2895600" cy="152400"/>
          </a:xfrm>
          <a:prstGeom prst="rect">
            <a:avLst/>
          </a:prstGeom>
        </p:spPr>
        <p:txBody>
          <a:bodyPr/>
          <a:lstStyle/>
          <a:p>
            <a:pPr>
              <a:defRPr/>
            </a:pPr>
            <a:r>
              <a:rPr lang="en-US" smtClean="0"/>
              <a:t>Amplidata Confidential</a:t>
            </a:r>
            <a:endParaRPr lang="en-US"/>
          </a:p>
        </p:txBody>
      </p:sp>
    </p:spTree>
    <p:extLst>
      <p:ext uri="{BB962C8B-B14F-4D97-AF65-F5344CB8AC3E}">
        <p14:creationId xmlns:p14="http://schemas.microsoft.com/office/powerpoint/2010/main" val="2439368765"/>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Products side-by-side</a:t>
            </a:r>
            <a:endParaRPr lang="en-US" dirty="0"/>
          </a:p>
        </p:txBody>
      </p:sp>
      <p:sp>
        <p:nvSpPr>
          <p:cNvPr id="4" name="Title 3"/>
          <p:cNvSpPr>
            <a:spLocks noGrp="1"/>
          </p:cNvSpPr>
          <p:nvPr>
            <p:ph type="title"/>
          </p:nvPr>
        </p:nvSpPr>
        <p:spPr/>
        <p:txBody>
          <a:bodyPr/>
          <a:lstStyle/>
          <a:p>
            <a:r>
              <a:rPr lang="en-US" dirty="0" smtClean="0"/>
              <a:t>The Present and Future</a:t>
            </a:r>
            <a:endParaRPr lang="en-US" dirty="0"/>
          </a:p>
        </p:txBody>
      </p:sp>
    </p:spTree>
    <p:extLst>
      <p:ext uri="{BB962C8B-B14F-4D97-AF65-F5344CB8AC3E}">
        <p14:creationId xmlns:p14="http://schemas.microsoft.com/office/powerpoint/2010/main" val="2869858670"/>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Product Overview</a:t>
            </a:r>
            <a:endParaRPr lang="en-US" sz="2400" dirty="0"/>
          </a:p>
        </p:txBody>
      </p:sp>
      <p:sp>
        <p:nvSpPr>
          <p:cNvPr id="5" name="Slide Number Placeholder 4"/>
          <p:cNvSpPr>
            <a:spLocks noGrp="1"/>
          </p:cNvSpPr>
          <p:nvPr>
            <p:ph type="sldNum" idx="10"/>
          </p:nvPr>
        </p:nvSpPr>
        <p:spPr/>
        <p:txBody>
          <a:bodyPr/>
          <a:lstStyle/>
          <a:p>
            <a:pPr>
              <a:defRPr/>
            </a:pPr>
            <a:fld id="{117D469A-896B-924E-BCB5-504F91C6BA71}" type="slidenum">
              <a:rPr lang="en-US" smtClean="0"/>
              <a:pPr>
                <a:defRPr/>
              </a:pPr>
              <a:t>139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67355449"/>
              </p:ext>
            </p:extLst>
          </p:nvPr>
        </p:nvGraphicFramePr>
        <p:xfrm>
          <a:off x="609600" y="1051560"/>
          <a:ext cx="6553200" cy="5550408"/>
        </p:xfrm>
        <a:graphic>
          <a:graphicData uri="http://schemas.openxmlformats.org/drawingml/2006/table">
            <a:tbl>
              <a:tblPr firstRow="1" bandRow="1">
                <a:tableStyleId>{93296810-A885-4BE3-A3E7-6D5BEEA58F35}</a:tableStyleId>
              </a:tblPr>
              <a:tblGrid>
                <a:gridCol w="2190750"/>
                <a:gridCol w="2190750"/>
                <a:gridCol w="2171700"/>
              </a:tblGrid>
              <a:tr h="329184">
                <a:tc>
                  <a:txBody>
                    <a:bodyPr/>
                    <a:lstStyle/>
                    <a:p>
                      <a:pPr algn="ctr"/>
                      <a:r>
                        <a:rPr lang="en-US" sz="1400" dirty="0" smtClean="0"/>
                        <a:t>2011</a:t>
                      </a:r>
                      <a:endParaRPr lang="en-US" sz="1400" dirty="0"/>
                    </a:p>
                  </a:txBody>
                  <a:tcPr marT="54864" marB="54864"/>
                </a:tc>
                <a:tc>
                  <a:txBody>
                    <a:bodyPr/>
                    <a:lstStyle/>
                    <a:p>
                      <a:pPr algn="ctr"/>
                      <a:r>
                        <a:rPr lang="en-US" sz="1400" dirty="0" smtClean="0"/>
                        <a:t>Q1 2012</a:t>
                      </a:r>
                      <a:endParaRPr lang="en-US" sz="1400" dirty="0"/>
                    </a:p>
                  </a:txBody>
                  <a:tcPr marT="54864" marB="54864"/>
                </a:tc>
                <a:tc>
                  <a:txBody>
                    <a:bodyPr/>
                    <a:lstStyle/>
                    <a:p>
                      <a:pPr algn="ctr"/>
                      <a:r>
                        <a:rPr lang="en-US" sz="1400" dirty="0" smtClean="0"/>
                        <a:t>July 2012</a:t>
                      </a:r>
                      <a:endParaRPr lang="en-US" sz="1400" dirty="0"/>
                    </a:p>
                  </a:txBody>
                  <a:tcPr marT="54864" marB="54864"/>
                </a:tc>
              </a:tr>
              <a:tr h="329184">
                <a:tc>
                  <a:txBody>
                    <a:bodyPr/>
                    <a:lstStyle/>
                    <a:p>
                      <a:pPr algn="ctr"/>
                      <a:r>
                        <a:rPr lang="en-US" sz="1400" b="1" dirty="0" smtClean="0"/>
                        <a:t>R 2.3</a:t>
                      </a:r>
                      <a:endParaRPr lang="en-US" sz="1400" b="1" dirty="0"/>
                    </a:p>
                  </a:txBody>
                  <a:tcPr marT="54864" marB="54864"/>
                </a:tc>
                <a:tc>
                  <a:txBody>
                    <a:bodyPr/>
                    <a:lstStyle/>
                    <a:p>
                      <a:pPr algn="ctr"/>
                      <a:r>
                        <a:rPr lang="en-US" sz="1400" b="1" dirty="0" smtClean="0"/>
                        <a:t>R 2.5 (AmpliStor XT)</a:t>
                      </a:r>
                      <a:endParaRPr lang="en-US" sz="1400" b="1" dirty="0"/>
                    </a:p>
                  </a:txBody>
                  <a:tcPr marT="54864" marB="54864"/>
                </a:tc>
                <a:tc>
                  <a:txBody>
                    <a:bodyPr/>
                    <a:lstStyle/>
                    <a:p>
                      <a:pPr algn="ctr"/>
                      <a:r>
                        <a:rPr lang="en-US" sz="1400" b="1" dirty="0" smtClean="0"/>
                        <a:t>Release</a:t>
                      </a:r>
                      <a:r>
                        <a:rPr lang="en-US" sz="1400" b="1" baseline="0" dirty="0" smtClean="0"/>
                        <a:t> 3.0</a:t>
                      </a:r>
                      <a:endParaRPr lang="en-US" sz="1400" b="1" dirty="0"/>
                    </a:p>
                  </a:txBody>
                  <a:tcPr marT="54864" marB="54864"/>
                </a:tc>
              </a:tr>
              <a:tr h="493776">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Low-power platform (AS20 storage nodes)</a:t>
                      </a:r>
                      <a:r>
                        <a:rPr lang="en-US" sz="1300" baseline="0" dirty="0" smtClean="0"/>
                        <a:t> &amp; </a:t>
                      </a:r>
                      <a:r>
                        <a:rPr lang="en-US" sz="1300" dirty="0" smtClean="0"/>
                        <a:t>controllers</a:t>
                      </a:r>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Throughput 2X</a:t>
                      </a:r>
                      <a:r>
                        <a:rPr lang="en-US" sz="1300" baseline="0" dirty="0" smtClean="0"/>
                        <a:t> </a:t>
                      </a:r>
                      <a:r>
                        <a:rPr lang="en-US" sz="1300" dirty="0" smtClean="0"/>
                        <a:t>to 750 MB/sec per controller</a:t>
                      </a:r>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Faster throughput</a:t>
                      </a:r>
                      <a:r>
                        <a:rPr lang="en-US" sz="1300" baseline="0" dirty="0" smtClean="0"/>
                        <a:t> (multi-threading)</a:t>
                      </a:r>
                      <a:endParaRPr lang="en-US" sz="1300" dirty="0" smtClean="0"/>
                    </a:p>
                  </a:txBody>
                  <a:tcPr marT="54864" marB="54864"/>
                </a:tc>
              </a:tr>
              <a:tr h="493776">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Full object storage features: REST interface</a:t>
                      </a:r>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AS30 – 1U/10-drive 30TB storage nodes</a:t>
                      </a:r>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Reduced overhead for BitSpread</a:t>
                      </a:r>
                      <a:r>
                        <a:rPr lang="en-US" sz="1300" baseline="0" dirty="0" smtClean="0"/>
                        <a:t> encoder </a:t>
                      </a:r>
                      <a:endParaRPr lang="en-US" sz="1300" dirty="0" smtClean="0"/>
                    </a:p>
                  </a:txBody>
                  <a:tcPr marT="54864" marB="54864"/>
                </a:tc>
              </a:tr>
              <a:tr h="685800">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Technology partner integrations (Panzura, </a:t>
                      </a:r>
                      <a:r>
                        <a:rPr lang="en-US" sz="1300" dirty="0" err="1" smtClean="0"/>
                        <a:t>Qstar</a:t>
                      </a:r>
                      <a:r>
                        <a:rPr lang="en-US" sz="1300" dirty="0" smtClean="0"/>
                        <a:t>, Oxygen Cloud)</a:t>
                      </a:r>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err="1" smtClean="0"/>
                        <a:t>Mgmt</a:t>
                      </a:r>
                      <a:r>
                        <a:rPr lang="en-US" sz="1300" dirty="0" smtClean="0"/>
                        <a:t> enhancements: SNMP </a:t>
                      </a:r>
                      <a:r>
                        <a:rPr lang="en-US" sz="1300" dirty="0" err="1" smtClean="0"/>
                        <a:t>MiB</a:t>
                      </a:r>
                      <a:r>
                        <a:rPr lang="en-US" sz="1300" dirty="0" smtClean="0"/>
                        <a:t> &amp; traps, performance monitoring, call home</a:t>
                      </a:r>
                    </a:p>
                  </a:txBody>
                  <a:tcPr marT="54864" marB="54864"/>
                </a:tc>
                <a:tc>
                  <a:txBody>
                    <a:bodyPr/>
                    <a:lstStyle/>
                    <a:p>
                      <a:pPr marL="0" marR="0"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Storage rebalancing</a:t>
                      </a:r>
                    </a:p>
                    <a:p>
                      <a:pPr marL="0" indent="0" algn="l">
                        <a:buFont typeface="Arial"/>
                        <a:buNone/>
                      </a:pPr>
                      <a:endParaRPr lang="en-US" sz="1300" dirty="0"/>
                    </a:p>
                  </a:txBody>
                  <a:tcPr marT="54864" marB="54864"/>
                </a:tc>
              </a:tr>
              <a:tr h="685800">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Synchronous Geo-Spreading across multiple sites</a:t>
                      </a:r>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Secure http/REST authentication</a:t>
                      </a:r>
                    </a:p>
                  </a:txBody>
                  <a:tcPr marT="54864" marB="54864"/>
                </a:tc>
                <a:tc>
                  <a:txBody>
                    <a:bodyPr/>
                    <a:lstStyle/>
                    <a:p>
                      <a:pPr marL="0" marR="0"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Certify controllers on</a:t>
                      </a:r>
                      <a:r>
                        <a:rPr lang="en-US" sz="1300" baseline="0" dirty="0" smtClean="0"/>
                        <a:t> Intel Sandy-Bridge platform / </a:t>
                      </a:r>
                      <a:r>
                        <a:rPr lang="en-US" sz="1300" dirty="0" smtClean="0"/>
                        <a:t>E5</a:t>
                      </a:r>
                      <a:r>
                        <a:rPr lang="en-US" sz="1300" baseline="0" dirty="0" smtClean="0"/>
                        <a:t> CPUs (e.g. Dell R620)</a:t>
                      </a:r>
                      <a:endParaRPr lang="en-US" sz="1300" dirty="0" smtClean="0"/>
                    </a:p>
                  </a:txBody>
                  <a:tcPr marT="54864" marB="54864"/>
                </a:tc>
              </a:tr>
              <a:tr h="493776">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Decommission storage nodes</a:t>
                      </a:r>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Object caching on controllers</a:t>
                      </a:r>
                      <a:r>
                        <a:rPr lang="en-US" sz="1300" baseline="0" dirty="0" smtClean="0"/>
                        <a:t> (in SSD)</a:t>
                      </a:r>
                      <a:endParaRPr lang="en-US" sz="1300" dirty="0" smtClean="0"/>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AS36 – 1U/12 drive storage module (E3</a:t>
                      </a:r>
                      <a:r>
                        <a:rPr lang="en-US" sz="1300" baseline="0" dirty="0" smtClean="0"/>
                        <a:t> CPU, IPMI)</a:t>
                      </a:r>
                      <a:endParaRPr lang="en-US" sz="1300" dirty="0" smtClean="0"/>
                    </a:p>
                  </a:txBody>
                  <a:tcPr marT="54864" marB="54864"/>
                </a:tc>
              </a:tr>
              <a:tr h="493776">
                <a:tc>
                  <a:txBody>
                    <a:bodyPr/>
                    <a:lstStyle/>
                    <a:p>
                      <a:pPr marL="0" indent="0" algn="l">
                        <a:buFont typeface="Arial"/>
                        <a:buNone/>
                      </a:pPr>
                      <a:endParaRPr lang="en-US" sz="1300" dirty="0"/>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Enhanced, automated installation &amp; upgrades</a:t>
                      </a:r>
                    </a:p>
                  </a:txBody>
                  <a:tcPr marT="54864" marB="54864"/>
                </a:tc>
                <a:tc>
                  <a:txBody>
                    <a:bodyPr/>
                    <a:lstStyle/>
                    <a:p>
                      <a:pPr marL="0" marR="0"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Support for cold-swap</a:t>
                      </a:r>
                      <a:r>
                        <a:rPr lang="en-US" sz="1300" baseline="0" dirty="0" smtClean="0"/>
                        <a:t> disk drives</a:t>
                      </a:r>
                      <a:endParaRPr lang="en-US" sz="1300" dirty="0" smtClean="0"/>
                    </a:p>
                  </a:txBody>
                  <a:tcPr marT="54864" marB="54864"/>
                </a:tc>
              </a:tr>
              <a:tr h="493776">
                <a:tc>
                  <a:txBody>
                    <a:bodyPr/>
                    <a:lstStyle/>
                    <a:p>
                      <a:pPr marL="0" indent="0" algn="l">
                        <a:buFont typeface="Arial"/>
                        <a:buNone/>
                      </a:pPr>
                      <a:endParaRPr lang="en-US" sz="1300" dirty="0"/>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GUI reporting &amp; monitoring enhancements</a:t>
                      </a:r>
                    </a:p>
                  </a:txBody>
                  <a:tcPr marT="54864" marB="54864"/>
                </a:tc>
                <a:tc>
                  <a:txBody>
                    <a:bodyPr/>
                    <a:lstStyle/>
                    <a:p>
                      <a:pPr marL="0" marR="0"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Amazon S3 compatible REST interface (3.0.1)</a:t>
                      </a:r>
                    </a:p>
                  </a:txBody>
                  <a:tcPr marT="54864" marB="54864"/>
                </a:tc>
              </a:tr>
              <a:tr h="493776">
                <a:tc>
                  <a:txBody>
                    <a:bodyPr/>
                    <a:lstStyle/>
                    <a:p>
                      <a:pPr marL="0" indent="0" algn="l">
                        <a:buFont typeface="Arial"/>
                        <a:buNone/>
                      </a:pPr>
                      <a:endParaRPr lang="en-US" sz="1300" dirty="0"/>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Rolling upgrades</a:t>
                      </a:r>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r>
                        <a:rPr lang="en-US" sz="1300" dirty="0" smtClean="0"/>
                        <a:t>Client drive tool for </a:t>
                      </a:r>
                      <a:r>
                        <a:rPr lang="en-US" sz="1300" dirty="0" err="1" smtClean="0"/>
                        <a:t>MacOS</a:t>
                      </a:r>
                      <a:r>
                        <a:rPr lang="en-US" sz="1300" baseline="0" dirty="0" smtClean="0"/>
                        <a:t> &amp; Windows based on S3 (3.0.1)</a:t>
                      </a:r>
                      <a:endParaRPr lang="en-US" sz="1300" dirty="0" smtClean="0"/>
                    </a:p>
                  </a:txBody>
                  <a:tcPr marT="54864" marB="54864"/>
                </a:tc>
              </a:tr>
              <a:tr h="448056">
                <a:tc>
                  <a:txBody>
                    <a:bodyPr/>
                    <a:lstStyle/>
                    <a:p>
                      <a:pPr marL="0" indent="0" algn="l">
                        <a:buFont typeface="Arial"/>
                        <a:buNone/>
                      </a:pPr>
                      <a:endParaRPr lang="en-US" sz="1300" dirty="0"/>
                    </a:p>
                  </a:txBody>
                  <a:tcPr marT="54864" marB="54864"/>
                </a:tc>
                <a:tc>
                  <a:txBody>
                    <a:bodyPr/>
                    <a:lstStyle/>
                    <a:p>
                      <a:pPr marL="0" marR="0" lvl="1" indent="0" algn="l" defTabSz="732617" rtl="0" eaLnBrk="1" fontAlgn="auto" latinLnBrk="0" hangingPunct="1">
                        <a:lnSpc>
                          <a:spcPct val="100000"/>
                        </a:lnSpc>
                        <a:spcBef>
                          <a:spcPts val="0"/>
                        </a:spcBef>
                        <a:spcAft>
                          <a:spcPts val="0"/>
                        </a:spcAft>
                        <a:buClrTx/>
                        <a:buSzTx/>
                        <a:buFont typeface="Arial"/>
                        <a:buNone/>
                        <a:tabLst/>
                        <a:defRPr/>
                      </a:pPr>
                      <a:endParaRPr lang="en-US" sz="1300" dirty="0" smtClean="0"/>
                    </a:p>
                  </a:txBody>
                  <a:tcPr marT="54864" marB="54864"/>
                </a:tc>
                <a:tc>
                  <a:txBody>
                    <a:bodyPr/>
                    <a:lstStyle/>
                    <a:p>
                      <a:pPr marL="0" indent="0" algn="l">
                        <a:buFont typeface="Arial"/>
                        <a:buNone/>
                      </a:pPr>
                      <a:endParaRPr lang="en-US" sz="1300" dirty="0"/>
                    </a:p>
                  </a:txBody>
                  <a:tcPr marT="54864" marB="54864"/>
                </a:tc>
              </a:tr>
            </a:tbl>
          </a:graphicData>
        </a:graphic>
      </p:graphicFrame>
    </p:spTree>
    <p:extLst>
      <p:ext uri="{BB962C8B-B14F-4D97-AF65-F5344CB8AC3E}">
        <p14:creationId xmlns:p14="http://schemas.microsoft.com/office/powerpoint/2010/main" val="12405763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1"/>
          <p:cNvSpPr>
            <a:spLocks noGrp="1" noChangeArrowheads="1"/>
          </p:cNvSpPr>
          <p:nvPr>
            <p:ph type="title"/>
          </p:nvPr>
        </p:nvSpPr>
        <p:spPr/>
        <p:txBody>
          <a:bodyPr/>
          <a:lstStyle/>
          <a:p>
            <a:r>
              <a:rPr lang="en-US" sz="2000" b="1" i="1" dirty="0" smtClean="0">
                <a:ea typeface="DejaVu Sans" charset="0"/>
              </a:rPr>
              <a:t>     </a:t>
            </a:r>
            <a:r>
              <a:rPr lang="en-US" sz="2000" b="1" i="1" dirty="0" err="1" smtClean="0">
                <a:ea typeface="DejaVu Sans" charset="0"/>
              </a:rPr>
              <a:t>BitDynamics</a:t>
            </a:r>
            <a:r>
              <a:rPr lang="en-US" sz="2000" dirty="0" smtClean="0">
                <a:ea typeface="DejaVu Sans" charset="0"/>
              </a:rPr>
              <a:t>: </a:t>
            </a:r>
            <a:br>
              <a:rPr lang="en-US" sz="2000" dirty="0" smtClean="0">
                <a:ea typeface="DejaVu Sans" charset="0"/>
              </a:rPr>
            </a:br>
            <a:r>
              <a:rPr lang="en-US" sz="2000" dirty="0" smtClean="0">
                <a:ea typeface="DejaVu Sans" charset="0"/>
              </a:rPr>
              <a:t>     Scalability and Self healing storage</a:t>
            </a:r>
          </a:p>
        </p:txBody>
      </p:sp>
      <p:sp>
        <p:nvSpPr>
          <p:cNvPr id="22530" name="Rectangle 2"/>
          <p:cNvSpPr>
            <a:spLocks noGrp="1" noChangeArrowheads="1"/>
          </p:cNvSpPr>
          <p:nvPr>
            <p:ph idx="1"/>
          </p:nvPr>
        </p:nvSpPr>
        <p:spPr/>
        <p:txBody>
          <a:bodyPr/>
          <a:lstStyle/>
          <a:p>
            <a:pPr>
              <a:spcBef>
                <a:spcPts val="475"/>
              </a:spcBef>
            </a:pPr>
            <a:r>
              <a:rPr lang="en-US" sz="1800" dirty="0" err="1" smtClean="0">
                <a:ea typeface="DejaVu Sans" charset="0"/>
              </a:rPr>
              <a:t>BitDynamics</a:t>
            </a:r>
            <a:r>
              <a:rPr lang="en-US" sz="1800" dirty="0" smtClean="0">
                <a:ea typeface="DejaVu Sans" charset="0"/>
              </a:rPr>
              <a:t> Agent</a:t>
            </a:r>
          </a:p>
          <a:p>
            <a:pPr marL="639763" lvl="1" indent="-274638"/>
            <a:r>
              <a:rPr lang="en-US" sz="1400" dirty="0" smtClean="0">
                <a:ea typeface="DejaVu Sans" charset="0"/>
              </a:rPr>
              <a:t>Agent runs on each AmpliStor node: scale processing performance with capacity</a:t>
            </a:r>
          </a:p>
          <a:p>
            <a:pPr marL="639763" lvl="1" indent="-274638"/>
            <a:r>
              <a:rPr lang="en-US" sz="1400" dirty="0" smtClean="0">
                <a:ea typeface="DejaVu Sans" charset="0"/>
              </a:rPr>
              <a:t>Provides out-of-band storage management tasks</a:t>
            </a:r>
            <a:endParaRPr lang="en-US" dirty="0" smtClean="0">
              <a:ea typeface="DejaVu Sans" charset="0"/>
            </a:endParaRPr>
          </a:p>
          <a:p>
            <a:pPr>
              <a:spcBef>
                <a:spcPts val="475"/>
              </a:spcBef>
            </a:pPr>
            <a:r>
              <a:rPr lang="en-US" sz="1800" dirty="0" smtClean="0">
                <a:ea typeface="DejaVu Sans" charset="0"/>
              </a:rPr>
              <a:t>Continuous integrity checking</a:t>
            </a:r>
          </a:p>
          <a:p>
            <a:pPr marL="639763" lvl="1" indent="-274638"/>
            <a:r>
              <a:rPr lang="en-US" sz="1400" dirty="0" smtClean="0">
                <a:ea typeface="DejaVu Sans" charset="0"/>
              </a:rPr>
              <a:t>Performs proactive self verification of disk bit errors and automatic healing</a:t>
            </a:r>
          </a:p>
          <a:p>
            <a:pPr marL="639763" lvl="1" indent="-274638"/>
            <a:r>
              <a:rPr lang="en-US" sz="1400" dirty="0" smtClean="0">
                <a:ea typeface="DejaVu Sans" charset="0"/>
              </a:rPr>
              <a:t>If data is corrupted due to write errors or bit rot,  redundancy data will be regenerated </a:t>
            </a:r>
          </a:p>
          <a:p>
            <a:pPr>
              <a:spcBef>
                <a:spcPts val="475"/>
              </a:spcBef>
            </a:pPr>
            <a:r>
              <a:rPr lang="en-US" sz="1800" dirty="0" smtClean="0">
                <a:ea typeface="DejaVu Sans" charset="0"/>
              </a:rPr>
              <a:t>Self monitoring and repair (healing)</a:t>
            </a:r>
          </a:p>
          <a:p>
            <a:pPr marL="639763" lvl="1" indent="-274638"/>
            <a:r>
              <a:rPr lang="en-US" sz="1400" dirty="0" smtClean="0">
                <a:ea typeface="DejaVu Sans" charset="0"/>
              </a:rPr>
              <a:t>Bit Dynamics agents across multiple nodes will regenerate data in parallel to shorten repair time</a:t>
            </a:r>
          </a:p>
          <a:p>
            <a:pPr marL="639763" lvl="1" indent="-274638"/>
            <a:r>
              <a:rPr lang="en-US" sz="1400" dirty="0" smtClean="0">
                <a:ea typeface="DejaVu Sans" charset="0"/>
              </a:rPr>
              <a:t>This happens out-of-band on storage nodes for low performance impact</a:t>
            </a:r>
          </a:p>
          <a:p>
            <a:pPr marL="639763" lvl="1" indent="-274638"/>
            <a:r>
              <a:rPr lang="en-US" sz="1400" dirty="0" smtClean="0">
                <a:ea typeface="DejaVu Sans" charset="0"/>
              </a:rPr>
              <a:t>No immediate on-site hardware maintenance intervention required</a:t>
            </a:r>
          </a:p>
          <a:p>
            <a:pPr marL="639763" lvl="1" indent="-274638"/>
            <a:r>
              <a:rPr lang="en-US" sz="1400" dirty="0" smtClean="0">
                <a:ea typeface="DejaVu Sans" charset="0"/>
              </a:rPr>
              <a:t>New stored data is written to a good set of disks (spread)</a:t>
            </a:r>
          </a:p>
          <a:p>
            <a:pPr marL="273361"/>
            <a:r>
              <a:rPr lang="en-US" sz="1600" dirty="0" smtClean="0">
                <a:ea typeface="DejaVu Sans" charset="0"/>
              </a:rPr>
              <a:t>Decommission node and rebalance data</a:t>
            </a:r>
          </a:p>
          <a:p>
            <a:pPr marL="639763" lvl="1"/>
            <a:r>
              <a:rPr lang="en-US" sz="1400" dirty="0" smtClean="0">
                <a:ea typeface="DejaVu Sans" charset="0"/>
              </a:rPr>
              <a:t>Move data off node to other disks before decommissioning</a:t>
            </a:r>
          </a:p>
          <a:p>
            <a:pPr marL="639763" lvl="1"/>
            <a:r>
              <a:rPr lang="en-US" sz="1400" dirty="0" smtClean="0">
                <a:ea typeface="DejaVu Sans" charset="0"/>
              </a:rPr>
              <a:t>Rebalance data after nodes have been added (small setups)</a:t>
            </a:r>
          </a:p>
          <a:p>
            <a:pPr marL="273361"/>
            <a:r>
              <a:rPr lang="en-US" sz="1600" dirty="0" smtClean="0">
                <a:ea typeface="DejaVu Sans" charset="0"/>
              </a:rPr>
              <a:t>Change policy</a:t>
            </a:r>
          </a:p>
          <a:p>
            <a:pPr marL="639763" lvl="1"/>
            <a:r>
              <a:rPr lang="en-US" sz="1400" dirty="0" smtClean="0">
                <a:ea typeface="DejaVu Sans" charset="0"/>
              </a:rPr>
              <a:t>BitDynamics agent can generate additional data at any time to improve redundancy policy</a:t>
            </a:r>
          </a:p>
        </p:txBody>
      </p:sp>
      <p:grpSp>
        <p:nvGrpSpPr>
          <p:cNvPr id="6" name="Group 158"/>
          <p:cNvGrpSpPr>
            <a:grpSpLocks/>
          </p:cNvGrpSpPr>
          <p:nvPr/>
        </p:nvGrpSpPr>
        <p:grpSpPr bwMode="auto">
          <a:xfrm>
            <a:off x="190500" y="182880"/>
            <a:ext cx="419100" cy="502920"/>
            <a:chOff x="1066800" y="4457700"/>
            <a:chExt cx="685800" cy="609600"/>
          </a:xfrm>
        </p:grpSpPr>
        <p:sp>
          <p:nvSpPr>
            <p:cNvPr id="7"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8" name="Rounded Rectangle 7"/>
            <p:cNvSpPr/>
            <p:nvPr/>
          </p:nvSpPr>
          <p:spPr bwMode="auto">
            <a:xfrm>
              <a:off x="1173308" y="45339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9" name="Rounded Rectangle 8"/>
            <p:cNvSpPr/>
            <p:nvPr/>
          </p:nvSpPr>
          <p:spPr bwMode="auto">
            <a:xfrm>
              <a:off x="1326573" y="45339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0" name="Rounded Rectangle 181"/>
            <p:cNvSpPr>
              <a:spLocks noChangeArrowheads="1"/>
            </p:cNvSpPr>
            <p:nvPr/>
          </p:nvSpPr>
          <p:spPr bwMode="auto">
            <a:xfrm>
              <a:off x="1477241" y="4533901"/>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1" name="Rounded Rectangle 10"/>
            <p:cNvSpPr/>
            <p:nvPr/>
          </p:nvSpPr>
          <p:spPr bwMode="auto">
            <a:xfrm>
              <a:off x="1178503" y="48387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2" name="Rounded Rectangle 11"/>
            <p:cNvSpPr/>
            <p:nvPr/>
          </p:nvSpPr>
          <p:spPr bwMode="auto">
            <a:xfrm>
              <a:off x="1329171" y="48387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3" name="Rounded Rectangle 12"/>
            <p:cNvSpPr/>
            <p:nvPr/>
          </p:nvSpPr>
          <p:spPr bwMode="auto">
            <a:xfrm>
              <a:off x="1482436" y="4838701"/>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14" name="Straight Arrow Connector 13"/>
            <p:cNvCxnSpPr>
              <a:stCxn id="9" idx="2"/>
              <a:endCxn id="12" idx="0"/>
            </p:cNvCxnSpPr>
            <p:nvPr/>
          </p:nvCxnSpPr>
          <p:spPr bwMode="auto">
            <a:xfrm rot="16200000" flipH="1">
              <a:off x="1328305" y="4759903"/>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spTree>
    <p:extLst>
      <p:ext uri="{BB962C8B-B14F-4D97-AF65-F5344CB8AC3E}">
        <p14:creationId xmlns:p14="http://schemas.microsoft.com/office/powerpoint/2010/main" val="37183382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Features</a:t>
            </a:r>
            <a:endParaRPr lang="en-US" dirty="0"/>
          </a:p>
        </p:txBody>
      </p:sp>
      <p:sp>
        <p:nvSpPr>
          <p:cNvPr id="5" name="Content Placeholder 4"/>
          <p:cNvSpPr>
            <a:spLocks noGrp="1"/>
          </p:cNvSpPr>
          <p:nvPr>
            <p:ph idx="1"/>
          </p:nvPr>
        </p:nvSpPr>
        <p:spPr>
          <a:xfrm>
            <a:off x="228601" y="1036320"/>
            <a:ext cx="8769880" cy="5410200"/>
          </a:xfrm>
        </p:spPr>
        <p:txBody>
          <a:bodyPr/>
          <a:lstStyle/>
          <a:p>
            <a:r>
              <a:rPr lang="en-US" sz="1600" dirty="0" smtClean="0"/>
              <a:t>Software support for Intel Sandy-Bridge Architecture based controllers</a:t>
            </a:r>
          </a:p>
          <a:p>
            <a:pPr lvl="1"/>
            <a:r>
              <a:rPr lang="en-US" sz="1400" dirty="0" smtClean="0"/>
              <a:t>Intel E5 processors on Dell R620</a:t>
            </a:r>
          </a:p>
          <a:p>
            <a:r>
              <a:rPr lang="en-US" sz="1600" dirty="0" smtClean="0"/>
              <a:t>Faster throughput </a:t>
            </a:r>
          </a:p>
          <a:p>
            <a:pPr lvl="1"/>
            <a:r>
              <a:rPr lang="en-US" sz="1400" dirty="0" smtClean="0"/>
              <a:t>BitSpread leverages multi-threading &amp; multi-cores for faster PUTs &amp; GETs</a:t>
            </a:r>
          </a:p>
          <a:p>
            <a:pPr lvl="1"/>
            <a:r>
              <a:rPr lang="en-US" sz="1400" dirty="0" smtClean="0"/>
              <a:t>Aggregate: PUTs at 800 MB/sec, GETs at 1000 MB/sec</a:t>
            </a:r>
          </a:p>
          <a:p>
            <a:pPr lvl="1"/>
            <a:r>
              <a:rPr lang="en-US" sz="1400" dirty="0" smtClean="0"/>
              <a:t>Single-stream: PUTs at 480 MB/sec, GETs at 340 MB/sec </a:t>
            </a:r>
          </a:p>
          <a:p>
            <a:r>
              <a:rPr lang="en-US" sz="1600" dirty="0" smtClean="0"/>
              <a:t>Object rebalancing</a:t>
            </a:r>
          </a:p>
          <a:p>
            <a:pPr lvl="1"/>
            <a:r>
              <a:rPr lang="en-US" sz="1400" dirty="0" smtClean="0"/>
              <a:t>Spread algorithm now automatically prefers lower-utilized block stores for new allocations</a:t>
            </a:r>
          </a:p>
          <a:p>
            <a:pPr lvl="1"/>
            <a:r>
              <a:rPr lang="en-US" sz="1400" dirty="0" smtClean="0"/>
              <a:t>Can rebalance existing stored data across newly added capacity – especially useful for small capacity upgrades</a:t>
            </a:r>
          </a:p>
          <a:p>
            <a:r>
              <a:rPr lang="en-US" sz="1600" dirty="0" smtClean="0"/>
              <a:t>Support for cold-swap disk drives</a:t>
            </a:r>
          </a:p>
          <a:p>
            <a:pPr lvl="1"/>
            <a:r>
              <a:rPr lang="en-US" sz="1400" dirty="0" smtClean="0"/>
              <a:t>In support of customer drive cold-swap on both AS36 &amp; controllers (HDD &amp; SDD)</a:t>
            </a:r>
          </a:p>
          <a:p>
            <a:pPr lvl="1"/>
            <a:r>
              <a:rPr lang="en-US" sz="1400" dirty="0" smtClean="0"/>
              <a:t>In preparation for supporting hot-swap on “fat node” storage modules to be certified later</a:t>
            </a:r>
          </a:p>
          <a:p>
            <a:r>
              <a:rPr lang="en-US" sz="1600" dirty="0" smtClean="0"/>
              <a:t>Large Objects</a:t>
            </a:r>
          </a:p>
          <a:p>
            <a:pPr lvl="1"/>
            <a:r>
              <a:rPr lang="en-US" sz="1400" dirty="0" smtClean="0"/>
              <a:t>Support for 16TB objects</a:t>
            </a:r>
          </a:p>
          <a:p>
            <a:r>
              <a:rPr lang="en-US" sz="1600" dirty="0" smtClean="0"/>
              <a:t>OSMI – </a:t>
            </a:r>
          </a:p>
          <a:p>
            <a:pPr lvl="1"/>
            <a:r>
              <a:rPr lang="en-US" sz="1400" dirty="0" smtClean="0"/>
              <a:t>Object Store Management Interface – menu based command line for executing common commands without q-shell</a:t>
            </a:r>
          </a:p>
          <a:p>
            <a:r>
              <a:rPr lang="en-US" sz="1600" dirty="0" smtClean="0"/>
              <a:t>Supportability</a:t>
            </a:r>
          </a:p>
          <a:p>
            <a:pPr lvl="1"/>
            <a:r>
              <a:rPr lang="en-US" sz="1400" dirty="0" smtClean="0"/>
              <a:t>Lots of enhancements: log collectors, network interface improvements</a:t>
            </a:r>
            <a:endParaRPr lang="en-US" sz="2800" dirty="0"/>
          </a:p>
        </p:txBody>
      </p:sp>
      <p:sp>
        <p:nvSpPr>
          <p:cNvPr id="3" name="Slide Number Placeholder 2"/>
          <p:cNvSpPr>
            <a:spLocks noGrp="1"/>
          </p:cNvSpPr>
          <p:nvPr>
            <p:ph type="sldNum" sz="quarter" idx="10"/>
          </p:nvPr>
        </p:nvSpPr>
        <p:spPr/>
        <p:txBody>
          <a:bodyPr/>
          <a:lstStyle/>
          <a:p>
            <a:fld id="{DA7F0A19-48BC-9747-8FA6-312F3A99F118}" type="slidenum">
              <a:rPr lang="en-US" smtClean="0"/>
              <a:pPr/>
              <a:t>140</a:t>
            </a:fld>
            <a:endParaRPr lang="en-US"/>
          </a:p>
        </p:txBody>
      </p:sp>
    </p:spTree>
    <p:extLst>
      <p:ext uri="{BB962C8B-B14F-4D97-AF65-F5344CB8AC3E}">
        <p14:creationId xmlns:p14="http://schemas.microsoft.com/office/powerpoint/2010/main" val="373598781"/>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Old vs. New Platform</a:t>
            </a:r>
            <a:endParaRPr lang="en-US" dirty="0"/>
          </a:p>
        </p:txBody>
      </p:sp>
      <p:sp>
        <p:nvSpPr>
          <p:cNvPr id="2" name="Content Placeholder 1"/>
          <p:cNvSpPr>
            <a:spLocks noGrp="1"/>
          </p:cNvSpPr>
          <p:nvPr>
            <p:ph idx="1"/>
          </p:nvPr>
        </p:nvSpPr>
        <p:spPr>
          <a:xfrm>
            <a:off x="4724400" y="1127760"/>
            <a:ext cx="4274080" cy="5410200"/>
          </a:xfrm>
        </p:spPr>
        <p:txBody>
          <a:bodyPr/>
          <a:lstStyle/>
          <a:p>
            <a:r>
              <a:rPr lang="en-US" sz="1600" dirty="0" smtClean="0"/>
              <a:t> Controller Model - Dell R620 controllers </a:t>
            </a:r>
          </a:p>
          <a:p>
            <a:pPr lvl="1"/>
            <a:r>
              <a:rPr lang="en-US" sz="1400" b="1" dirty="0" smtClean="0">
                <a:solidFill>
                  <a:schemeClr val="tx1"/>
                </a:solidFill>
              </a:rPr>
              <a:t>Dual Intel E5-2650 processors</a:t>
            </a:r>
            <a:endParaRPr lang="en-US" sz="1400" b="1" dirty="0">
              <a:solidFill>
                <a:schemeClr val="tx1"/>
              </a:solidFill>
            </a:endParaRPr>
          </a:p>
          <a:p>
            <a:pPr lvl="1"/>
            <a:r>
              <a:rPr lang="en-US" sz="1400" dirty="0" smtClean="0">
                <a:solidFill>
                  <a:schemeClr val="tx1"/>
                </a:solidFill>
              </a:rPr>
              <a:t>1 x 200GB SSD (5 extra optional)</a:t>
            </a:r>
            <a:endParaRPr lang="en-US" sz="1400" dirty="0">
              <a:solidFill>
                <a:schemeClr val="tx1"/>
              </a:solidFill>
            </a:endParaRPr>
          </a:p>
          <a:p>
            <a:pPr lvl="1"/>
            <a:r>
              <a:rPr lang="en-US" sz="1400" dirty="0" smtClean="0">
                <a:solidFill>
                  <a:schemeClr val="tx1"/>
                </a:solidFill>
              </a:rPr>
              <a:t>2 x 900 GB SAS HDD</a:t>
            </a:r>
            <a:endParaRPr lang="en-US" sz="1400" dirty="0">
              <a:solidFill>
                <a:schemeClr val="tx1"/>
              </a:solidFill>
            </a:endParaRPr>
          </a:p>
          <a:p>
            <a:pPr lvl="1"/>
            <a:r>
              <a:rPr lang="en-US" sz="1400" b="1" dirty="0" smtClean="0">
                <a:solidFill>
                  <a:schemeClr val="tx1"/>
                </a:solidFill>
              </a:rPr>
              <a:t>64 GB RAM</a:t>
            </a:r>
          </a:p>
          <a:p>
            <a:pPr lvl="1"/>
            <a:r>
              <a:rPr lang="en-US" sz="1400" dirty="0" smtClean="0">
                <a:solidFill>
                  <a:schemeClr val="tx1"/>
                </a:solidFill>
              </a:rPr>
              <a:t>4 x 10GE SFP+ Intel ports</a:t>
            </a:r>
          </a:p>
          <a:p>
            <a:pPr lvl="1"/>
            <a:endParaRPr lang="en-US" sz="1400" dirty="0" smtClean="0">
              <a:solidFill>
                <a:schemeClr val="tx1"/>
              </a:solidFill>
            </a:endParaRPr>
          </a:p>
          <a:p>
            <a:r>
              <a:rPr lang="en-US" sz="1600" dirty="0" smtClean="0">
                <a:solidFill>
                  <a:schemeClr val="tx1"/>
                </a:solidFill>
              </a:rPr>
              <a:t>36TB Storage Nodes</a:t>
            </a:r>
          </a:p>
          <a:p>
            <a:pPr lvl="1"/>
            <a:r>
              <a:rPr lang="en-US" sz="1400" dirty="0" smtClean="0">
                <a:solidFill>
                  <a:schemeClr val="tx1"/>
                </a:solidFill>
              </a:rPr>
              <a:t>1U / </a:t>
            </a:r>
            <a:r>
              <a:rPr lang="en-US" sz="1400" b="1" dirty="0" smtClean="0">
                <a:solidFill>
                  <a:schemeClr val="tx1"/>
                </a:solidFill>
              </a:rPr>
              <a:t>12-drive </a:t>
            </a:r>
            <a:r>
              <a:rPr lang="en-US" sz="1400" dirty="0" smtClean="0">
                <a:solidFill>
                  <a:schemeClr val="tx1"/>
                </a:solidFill>
              </a:rPr>
              <a:t>storage nodes </a:t>
            </a:r>
          </a:p>
          <a:p>
            <a:pPr lvl="1"/>
            <a:r>
              <a:rPr lang="en-US" sz="1400" dirty="0" smtClean="0">
                <a:solidFill>
                  <a:schemeClr val="tx1"/>
                </a:solidFill>
              </a:rPr>
              <a:t>Intel </a:t>
            </a:r>
            <a:r>
              <a:rPr lang="en-US" sz="1400" b="1" dirty="0" smtClean="0">
                <a:solidFill>
                  <a:schemeClr val="tx1"/>
                </a:solidFill>
              </a:rPr>
              <a:t>E3-1220LV2</a:t>
            </a:r>
            <a:r>
              <a:rPr lang="en-US" sz="1400" dirty="0" smtClean="0">
                <a:solidFill>
                  <a:schemeClr val="tx1"/>
                </a:solidFill>
              </a:rPr>
              <a:t> processor (V2 is higher </a:t>
            </a:r>
            <a:r>
              <a:rPr lang="en-US" sz="1400" dirty="0" err="1" smtClean="0">
                <a:solidFill>
                  <a:schemeClr val="tx1"/>
                </a:solidFill>
              </a:rPr>
              <a:t>MhZ</a:t>
            </a:r>
            <a:r>
              <a:rPr lang="en-US" sz="1400" dirty="0" smtClean="0">
                <a:solidFill>
                  <a:schemeClr val="tx1"/>
                </a:solidFill>
              </a:rPr>
              <a:t>, remains ~17 Watts)</a:t>
            </a:r>
          </a:p>
          <a:p>
            <a:pPr lvl="1"/>
            <a:r>
              <a:rPr lang="en-US" sz="1400" dirty="0" smtClean="0">
                <a:solidFill>
                  <a:schemeClr val="tx1"/>
                </a:solidFill>
              </a:rPr>
              <a:t>3TB “Green” Western Digital drives </a:t>
            </a:r>
          </a:p>
          <a:p>
            <a:pPr lvl="1"/>
            <a:r>
              <a:rPr lang="en-US" sz="1400" b="1" dirty="0" smtClean="0">
                <a:solidFill>
                  <a:schemeClr val="tx1"/>
                </a:solidFill>
              </a:rPr>
              <a:t>IPMI support</a:t>
            </a:r>
          </a:p>
          <a:p>
            <a:pPr lvl="1"/>
            <a:r>
              <a:rPr lang="en-US" sz="1400" b="1" dirty="0" smtClean="0">
                <a:solidFill>
                  <a:schemeClr val="tx1"/>
                </a:solidFill>
              </a:rPr>
              <a:t>Dual hot-swap power supplies</a:t>
            </a:r>
          </a:p>
          <a:p>
            <a:pPr marL="457200" lvl="1" indent="0">
              <a:buNone/>
            </a:pPr>
            <a:endParaRPr lang="en-US" sz="1600" dirty="0" smtClean="0"/>
          </a:p>
          <a:p>
            <a:pPr lvl="1"/>
            <a:endParaRPr lang="en-US" sz="1200" dirty="0" smtClean="0"/>
          </a:p>
          <a:p>
            <a:pPr lvl="1"/>
            <a:endParaRPr lang="en-US" sz="1200" dirty="0" smtClean="0"/>
          </a:p>
          <a:p>
            <a:pPr lvl="1"/>
            <a:endParaRPr lang="en-US" sz="1200" dirty="0" smtClean="0"/>
          </a:p>
          <a:p>
            <a:endParaRPr lang="en-US" sz="1400" dirty="0" smtClean="0"/>
          </a:p>
          <a:p>
            <a:pPr lvl="1"/>
            <a:endParaRPr lang="en-US" sz="1200" dirty="0" smtClean="0"/>
          </a:p>
          <a:p>
            <a:pPr lvl="1"/>
            <a:endParaRPr lang="en-US" sz="1200" dirty="0" smtClean="0"/>
          </a:p>
          <a:p>
            <a:endParaRPr lang="en-US" sz="1400" dirty="0" smtClean="0"/>
          </a:p>
          <a:p>
            <a:pPr lvl="1"/>
            <a:endParaRPr lang="en-US" sz="1200" dirty="0"/>
          </a:p>
        </p:txBody>
      </p:sp>
      <p:sp>
        <p:nvSpPr>
          <p:cNvPr id="4" name="Slide Number Placeholder 3"/>
          <p:cNvSpPr>
            <a:spLocks noGrp="1"/>
          </p:cNvSpPr>
          <p:nvPr>
            <p:ph type="sldNum" sz="quarter" idx="10"/>
          </p:nvPr>
        </p:nvSpPr>
        <p:spPr/>
        <p:txBody>
          <a:bodyPr/>
          <a:lstStyle/>
          <a:p>
            <a:fld id="{46DA649B-A69E-9145-B099-43F07D52B1EC}" type="slidenum">
              <a:rPr lang="en-US" smtClean="0"/>
              <a:pPr/>
              <a:t>141</a:t>
            </a:fld>
            <a:endParaRPr lang="en-US"/>
          </a:p>
        </p:txBody>
      </p:sp>
      <p:sp>
        <p:nvSpPr>
          <p:cNvPr id="6" name="Content Placeholder 1"/>
          <p:cNvSpPr txBox="1">
            <a:spLocks/>
          </p:cNvSpPr>
          <p:nvPr/>
        </p:nvSpPr>
        <p:spPr bwMode="auto">
          <a:xfrm>
            <a:off x="381000" y="1143000"/>
            <a:ext cx="4274080" cy="55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DB6EC"/>
              </a:buClr>
              <a:buSzPct val="75000"/>
              <a:buFont typeface="Wingdings" charset="0"/>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charset="0"/>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charset="0"/>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Controller Model - </a:t>
            </a:r>
            <a:r>
              <a:rPr lang="en-US" sz="1800" dirty="0" err="1" smtClean="0"/>
              <a:t>SuperMicro</a:t>
            </a:r>
            <a:r>
              <a:rPr lang="en-US" sz="1800" dirty="0" smtClean="0"/>
              <a:t> </a:t>
            </a:r>
          </a:p>
          <a:p>
            <a:pPr lvl="1"/>
            <a:r>
              <a:rPr lang="en-US" sz="1600" dirty="0" smtClean="0"/>
              <a:t>Dual Quad </a:t>
            </a:r>
            <a:r>
              <a:rPr lang="en-US" sz="1600" dirty="0" err="1" smtClean="0"/>
              <a:t>Westmere</a:t>
            </a:r>
            <a:r>
              <a:rPr lang="en-US" sz="1600" dirty="0" smtClean="0"/>
              <a:t> Xeon 2.4Ghz</a:t>
            </a:r>
          </a:p>
          <a:p>
            <a:pPr lvl="1"/>
            <a:r>
              <a:rPr lang="en-US" sz="1600" dirty="0" smtClean="0"/>
              <a:t>1 x 200GB SSD (5 extra optional)</a:t>
            </a:r>
          </a:p>
          <a:p>
            <a:pPr lvl="1"/>
            <a:r>
              <a:rPr lang="en-US" sz="1600" dirty="0" smtClean="0"/>
              <a:t>2 x 600 GB SAS HDD</a:t>
            </a:r>
          </a:p>
          <a:p>
            <a:pPr lvl="1"/>
            <a:r>
              <a:rPr lang="en-US" sz="1600" dirty="0" smtClean="0"/>
              <a:t>48 GB RAM</a:t>
            </a:r>
          </a:p>
          <a:p>
            <a:pPr lvl="1"/>
            <a:r>
              <a:rPr lang="en-US" sz="1600" dirty="0" smtClean="0"/>
              <a:t>4 x 10GE SFP+ Intel ports</a:t>
            </a:r>
          </a:p>
          <a:p>
            <a:pPr lvl="1"/>
            <a:endParaRPr lang="en-US" sz="1600" dirty="0" smtClean="0"/>
          </a:p>
          <a:p>
            <a:r>
              <a:rPr lang="en-US" sz="1800" dirty="0" smtClean="0"/>
              <a:t>30TB Storage Nodes</a:t>
            </a:r>
          </a:p>
          <a:p>
            <a:pPr lvl="1"/>
            <a:r>
              <a:rPr lang="en-US" sz="1600" dirty="0" smtClean="0"/>
              <a:t>1U / 10-drive storage nodes </a:t>
            </a:r>
          </a:p>
          <a:p>
            <a:pPr lvl="1"/>
            <a:r>
              <a:rPr lang="en-US" sz="1600" dirty="0" smtClean="0"/>
              <a:t>Intel Atom processor </a:t>
            </a:r>
          </a:p>
          <a:p>
            <a:pPr lvl="1"/>
            <a:r>
              <a:rPr lang="en-US" sz="1600" dirty="0" smtClean="0"/>
              <a:t>3TB “Green” Western Digital drives </a:t>
            </a:r>
          </a:p>
          <a:p>
            <a:pPr lvl="1"/>
            <a:r>
              <a:rPr lang="en-US" sz="1600" dirty="0" smtClean="0"/>
              <a:t>Single cold swappable power supply</a:t>
            </a:r>
          </a:p>
        </p:txBody>
      </p:sp>
      <p:sp>
        <p:nvSpPr>
          <p:cNvPr id="8" name="5-Point Star 7"/>
          <p:cNvSpPr/>
          <p:nvPr/>
        </p:nvSpPr>
        <p:spPr>
          <a:xfrm>
            <a:off x="5334000" y="2133600"/>
            <a:ext cx="228600" cy="274320"/>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334000" y="1447800"/>
            <a:ext cx="228600" cy="274320"/>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334000" y="3505200"/>
            <a:ext cx="228600" cy="274320"/>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334000" y="4191000"/>
            <a:ext cx="228600" cy="274320"/>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334000" y="4495800"/>
            <a:ext cx="228600" cy="274320"/>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334000" y="3276600"/>
            <a:ext cx="228600" cy="274320"/>
          </a:xfrm>
          <a:prstGeom prst="star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880194"/>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2-07-25 at 8.32.0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1" y="2697480"/>
            <a:ext cx="5186855" cy="3840480"/>
          </a:xfrm>
          <a:prstGeom prst="rect">
            <a:avLst/>
          </a:prstGeom>
        </p:spPr>
      </p:pic>
      <p:sp>
        <p:nvSpPr>
          <p:cNvPr id="6" name="Title 5"/>
          <p:cNvSpPr>
            <a:spLocks noGrp="1"/>
          </p:cNvSpPr>
          <p:nvPr>
            <p:ph type="title"/>
          </p:nvPr>
        </p:nvSpPr>
        <p:spPr/>
        <p:txBody>
          <a:bodyPr/>
          <a:lstStyle/>
          <a:p>
            <a:r>
              <a:rPr lang="en-US" dirty="0" smtClean="0"/>
              <a:t>NEW Storage Node </a:t>
            </a:r>
            <a:endParaRPr lang="en-US" dirty="0"/>
          </a:p>
        </p:txBody>
      </p:sp>
      <p:sp>
        <p:nvSpPr>
          <p:cNvPr id="13" name="Content Placeholder 12"/>
          <p:cNvSpPr>
            <a:spLocks noGrp="1"/>
          </p:cNvSpPr>
          <p:nvPr>
            <p:ph idx="1"/>
          </p:nvPr>
        </p:nvSpPr>
        <p:spPr>
          <a:xfrm>
            <a:off x="301626" y="1143000"/>
            <a:ext cx="4727575" cy="4754880"/>
          </a:xfrm>
        </p:spPr>
        <p:txBody>
          <a:bodyPr/>
          <a:lstStyle/>
          <a:p>
            <a:r>
              <a:rPr lang="en-US" sz="2000" dirty="0" smtClean="0"/>
              <a:t>36 TB RAW Capacity</a:t>
            </a:r>
          </a:p>
          <a:p>
            <a:r>
              <a:rPr lang="en-US" sz="2000" dirty="0" smtClean="0"/>
              <a:t>12 drives – 3TB</a:t>
            </a:r>
          </a:p>
          <a:p>
            <a:r>
              <a:rPr lang="en-US" sz="2000" dirty="0" smtClean="0"/>
              <a:t>Redundant power supply (Hot)</a:t>
            </a:r>
          </a:p>
          <a:p>
            <a:r>
              <a:rPr lang="en-US" sz="2000" dirty="0" smtClean="0"/>
              <a:t>Intel E3 CPU</a:t>
            </a:r>
          </a:p>
          <a:p>
            <a:r>
              <a:rPr lang="en-US" sz="2000" dirty="0" smtClean="0"/>
              <a:t>Easy swappable HDDs (Cold)</a:t>
            </a:r>
          </a:p>
          <a:p>
            <a:r>
              <a:rPr lang="en-US" sz="2000" dirty="0" smtClean="0"/>
              <a:t>2 x 1 Gb/s NIC</a:t>
            </a:r>
          </a:p>
          <a:p>
            <a:r>
              <a:rPr lang="en-US" sz="2000" dirty="0" smtClean="0"/>
              <a:t>VGA port on the back</a:t>
            </a:r>
          </a:p>
          <a:p>
            <a:r>
              <a:rPr lang="en-US" sz="2000" dirty="0" smtClean="0"/>
              <a:t>IPMI support Integrated in</a:t>
            </a:r>
          </a:p>
          <a:p>
            <a:pPr marL="0" indent="0">
              <a:buNone/>
            </a:pPr>
            <a:r>
              <a:rPr lang="en-US" sz="2000" dirty="0" smtClean="0"/>
              <a:t> one of the 2 NICS</a:t>
            </a:r>
          </a:p>
          <a:p>
            <a:endParaRPr lang="en-US" dirty="0" smtClean="0"/>
          </a:p>
          <a:p>
            <a:endParaRPr lang="en-US" dirty="0"/>
          </a:p>
        </p:txBody>
      </p:sp>
    </p:spTree>
    <p:extLst>
      <p:ext uri="{BB962C8B-B14F-4D97-AF65-F5344CB8AC3E}">
        <p14:creationId xmlns:p14="http://schemas.microsoft.com/office/powerpoint/2010/main" val="595940141"/>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2" y="1127760"/>
            <a:ext cx="8617479" cy="5410200"/>
          </a:xfrm>
        </p:spPr>
        <p:txBody>
          <a:bodyPr/>
          <a:lstStyle/>
          <a:p>
            <a:r>
              <a:rPr lang="en-US" sz="1400" dirty="0" smtClean="0"/>
              <a:t>Intel E5 based Controllers</a:t>
            </a:r>
          </a:p>
          <a:p>
            <a:pPr lvl="1"/>
            <a:r>
              <a:rPr lang="en-US" sz="1400" dirty="0" smtClean="0"/>
              <a:t>Dell R620 controllers certified &amp; supported in Silver Eagle</a:t>
            </a:r>
          </a:p>
          <a:p>
            <a:pPr lvl="2"/>
            <a:r>
              <a:rPr lang="en-US" sz="1400" dirty="0" smtClean="0"/>
              <a:t>Dual Intel E5-2650 processors, 1 x 200GB SSD (5 optional), 2 x 900 GB SAS HDD, 64 GB RAM</a:t>
            </a:r>
          </a:p>
          <a:p>
            <a:pPr marL="914400" lvl="2" indent="0">
              <a:buNone/>
            </a:pPr>
            <a:endParaRPr lang="en-US" sz="1400" dirty="0" smtClean="0"/>
          </a:p>
          <a:p>
            <a:r>
              <a:rPr lang="en-US" sz="1400" dirty="0" smtClean="0"/>
              <a:t>AS36 Storage Nodes</a:t>
            </a:r>
          </a:p>
          <a:p>
            <a:pPr lvl="1"/>
            <a:r>
              <a:rPr lang="en-US" sz="1400" dirty="0" smtClean="0"/>
              <a:t>1U / 12-drive storage nodes </a:t>
            </a:r>
          </a:p>
          <a:p>
            <a:pPr lvl="1"/>
            <a:r>
              <a:rPr lang="en-US" sz="1400" dirty="0" smtClean="0"/>
              <a:t>Intel E3-1220LV2 processor (V2 is higher </a:t>
            </a:r>
            <a:r>
              <a:rPr lang="en-US" sz="1400" dirty="0" err="1" smtClean="0"/>
              <a:t>MhZ</a:t>
            </a:r>
            <a:r>
              <a:rPr lang="en-US" sz="1400" dirty="0" smtClean="0"/>
              <a:t>, remains ~17 Watts)</a:t>
            </a:r>
          </a:p>
          <a:p>
            <a:pPr lvl="1"/>
            <a:r>
              <a:rPr lang="en-US" sz="1400" dirty="0" smtClean="0"/>
              <a:t>3TB “Green” Western Digital drives </a:t>
            </a:r>
          </a:p>
          <a:p>
            <a:pPr lvl="2"/>
            <a:r>
              <a:rPr lang="en-US" sz="1400" dirty="0" smtClean="0"/>
              <a:t>Now investigating the newly announced Western Digital RED NAS hard drive</a:t>
            </a:r>
          </a:p>
          <a:p>
            <a:pPr lvl="1"/>
            <a:r>
              <a:rPr lang="en-US" sz="1400" dirty="0" smtClean="0"/>
              <a:t>IPMI support</a:t>
            </a:r>
          </a:p>
          <a:p>
            <a:pPr lvl="1"/>
            <a:r>
              <a:rPr lang="en-US" sz="1400" dirty="0" smtClean="0"/>
              <a:t>Dual hot-swap power supplies</a:t>
            </a:r>
          </a:p>
          <a:p>
            <a:pPr lvl="1"/>
            <a:endParaRPr lang="en-US" sz="1400" dirty="0"/>
          </a:p>
          <a:p>
            <a:r>
              <a:rPr lang="en-US" sz="1400" dirty="0" smtClean="0"/>
              <a:t>Certified Switches</a:t>
            </a:r>
          </a:p>
          <a:p>
            <a:pPr lvl="1"/>
            <a:r>
              <a:rPr lang="en-US" sz="1400" dirty="0" smtClean="0"/>
              <a:t>Dell Force10 S60</a:t>
            </a:r>
          </a:p>
          <a:p>
            <a:pPr lvl="1"/>
            <a:r>
              <a:rPr lang="en-US" sz="1400" dirty="0" smtClean="0"/>
              <a:t>Interface Masters Niagara 2924-24TG</a:t>
            </a:r>
          </a:p>
        </p:txBody>
      </p:sp>
      <p:sp>
        <p:nvSpPr>
          <p:cNvPr id="3" name="Title 2"/>
          <p:cNvSpPr>
            <a:spLocks noGrp="1"/>
          </p:cNvSpPr>
          <p:nvPr>
            <p:ph type="title"/>
          </p:nvPr>
        </p:nvSpPr>
        <p:spPr/>
        <p:txBody>
          <a:bodyPr/>
          <a:lstStyle/>
          <a:p>
            <a:r>
              <a:rPr lang="en-US" smtClean="0"/>
              <a:t>Platform Updates</a:t>
            </a:r>
            <a:endParaRPr lang="en-US" dirty="0"/>
          </a:p>
        </p:txBody>
      </p:sp>
      <p:sp>
        <p:nvSpPr>
          <p:cNvPr id="4" name="Slide Number Placeholder 3"/>
          <p:cNvSpPr>
            <a:spLocks noGrp="1"/>
          </p:cNvSpPr>
          <p:nvPr>
            <p:ph type="sldNum" idx="10"/>
          </p:nvPr>
        </p:nvSpPr>
        <p:spPr/>
        <p:txBody>
          <a:bodyPr/>
          <a:lstStyle/>
          <a:p>
            <a:fld id="{46DA649B-A69E-9145-B099-43F07D52B1EC}" type="slidenum">
              <a:rPr lang="en-US" smtClean="0"/>
              <a:pPr/>
              <a:t>143</a:t>
            </a:fld>
            <a:endParaRPr lang="en-US"/>
          </a:p>
        </p:txBody>
      </p:sp>
      <p:sp>
        <p:nvSpPr>
          <p:cNvPr id="5" name="Footer Placeholder 4"/>
          <p:cNvSpPr>
            <a:spLocks noGrp="1"/>
          </p:cNvSpPr>
          <p:nvPr>
            <p:ph type="ftr" sz="quarter" idx="4294967295"/>
          </p:nvPr>
        </p:nvSpPr>
        <p:spPr>
          <a:xfrm>
            <a:off x="2209802" y="6629400"/>
            <a:ext cx="4724399" cy="187325"/>
          </a:xfrm>
          <a:prstGeom prst="rect">
            <a:avLst/>
          </a:prstGeom>
        </p:spPr>
        <p:txBody>
          <a:bodyPr/>
          <a:lstStyle/>
          <a:p>
            <a:r>
              <a:rPr lang="en-US" smtClean="0"/>
              <a:t>Amplidata Confidential</a:t>
            </a:r>
            <a:endParaRPr lang="en-US"/>
          </a:p>
        </p:txBody>
      </p:sp>
    </p:spTree>
    <p:extLst>
      <p:ext uri="{BB962C8B-B14F-4D97-AF65-F5344CB8AC3E}">
        <p14:creationId xmlns:p14="http://schemas.microsoft.com/office/powerpoint/2010/main" val="1395912344"/>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1" y="1036320"/>
            <a:ext cx="8769880" cy="5410200"/>
          </a:xfrm>
        </p:spPr>
        <p:txBody>
          <a:bodyPr/>
          <a:lstStyle/>
          <a:p>
            <a:r>
              <a:rPr lang="en-US" sz="1050" dirty="0" smtClean="0"/>
              <a:t>Software support for Intel Sandy-Bridge Architecture based controllers</a:t>
            </a:r>
          </a:p>
          <a:p>
            <a:pPr lvl="1"/>
            <a:r>
              <a:rPr lang="en-US" sz="1000" dirty="0" smtClean="0"/>
              <a:t>Intel E5 processors on Dell R620</a:t>
            </a:r>
          </a:p>
          <a:p>
            <a:r>
              <a:rPr lang="en-US" sz="1050" dirty="0" smtClean="0"/>
              <a:t>Faster throughput </a:t>
            </a:r>
          </a:p>
          <a:p>
            <a:pPr lvl="1"/>
            <a:r>
              <a:rPr lang="en-US" sz="1000" dirty="0" smtClean="0"/>
              <a:t>BitSpread leverages multi-threading &amp; multi-cores for faster PUTs &amp; GETs</a:t>
            </a:r>
          </a:p>
          <a:p>
            <a:pPr lvl="1"/>
            <a:r>
              <a:rPr lang="en-US" sz="1000" dirty="0" smtClean="0"/>
              <a:t>Aggregate: PUTs at 800 MB/sec, GETs at 1000 MB/sec</a:t>
            </a:r>
          </a:p>
          <a:p>
            <a:pPr lvl="1"/>
            <a:r>
              <a:rPr lang="en-US" sz="1000" dirty="0" smtClean="0"/>
              <a:t>Single-stream: PUTs at 480 MB/sec, GETs at 340 MB/sec </a:t>
            </a:r>
          </a:p>
          <a:p>
            <a:r>
              <a:rPr lang="en-US" sz="1050" dirty="0" smtClean="0"/>
              <a:t>Reduced overhead for BitSpread encoder</a:t>
            </a:r>
          </a:p>
          <a:p>
            <a:pPr lvl="1"/>
            <a:r>
              <a:rPr lang="en-US" sz="1000" dirty="0" smtClean="0"/>
              <a:t>Previously BitSpread reserved a 1.236 X internal overhead factor</a:t>
            </a:r>
          </a:p>
          <a:p>
            <a:pPr lvl="1"/>
            <a:r>
              <a:rPr lang="en-US" sz="1000" dirty="0" smtClean="0"/>
              <a:t>This has been reduced to 1.145 internal overhead factor</a:t>
            </a:r>
          </a:p>
          <a:p>
            <a:pPr lvl="1"/>
            <a:r>
              <a:rPr lang="en-US" sz="1000" dirty="0" smtClean="0"/>
              <a:t>This reduces overall policy overhead, e.g., 16/4 is now 1.51 X (down from previous 1.64 X)</a:t>
            </a:r>
          </a:p>
          <a:p>
            <a:r>
              <a:rPr lang="en-US" sz="1050" dirty="0" smtClean="0"/>
              <a:t>Object rebalancing</a:t>
            </a:r>
          </a:p>
          <a:p>
            <a:pPr lvl="1"/>
            <a:r>
              <a:rPr lang="en-US" sz="1000" dirty="0" smtClean="0"/>
              <a:t>Spread algorithm now automatically prefers lower-utilized block stores for new allocations</a:t>
            </a:r>
          </a:p>
          <a:p>
            <a:pPr lvl="1"/>
            <a:r>
              <a:rPr lang="en-US" sz="1000" dirty="0" smtClean="0"/>
              <a:t>Can rebalance existing stored data across newly added capacity – especially useful for small capacity upgrades</a:t>
            </a:r>
          </a:p>
          <a:p>
            <a:r>
              <a:rPr lang="en-US" sz="1050" dirty="0" smtClean="0"/>
              <a:t>Support for cold-swap disk drives</a:t>
            </a:r>
          </a:p>
          <a:p>
            <a:pPr lvl="1"/>
            <a:r>
              <a:rPr lang="en-US" sz="1000" dirty="0" smtClean="0"/>
              <a:t>In support of customer drive cold-swap on both AS36 &amp; controllers (HDD &amp; SDD)</a:t>
            </a:r>
          </a:p>
          <a:p>
            <a:pPr lvl="1"/>
            <a:r>
              <a:rPr lang="en-US" sz="1000" dirty="0" smtClean="0"/>
              <a:t>In preparation for supporting hot-swap on “fat node” storage modules to be certified later</a:t>
            </a:r>
          </a:p>
          <a:p>
            <a:r>
              <a:rPr lang="en-US" sz="1050" dirty="0" smtClean="0"/>
              <a:t>Large Objects</a:t>
            </a:r>
          </a:p>
          <a:p>
            <a:pPr lvl="1"/>
            <a:r>
              <a:rPr lang="en-US" sz="1000" dirty="0" smtClean="0"/>
              <a:t>Support for 16TB objects</a:t>
            </a:r>
          </a:p>
          <a:p>
            <a:r>
              <a:rPr lang="en-US" sz="1050" dirty="0" smtClean="0"/>
              <a:t>OSMI</a:t>
            </a:r>
          </a:p>
          <a:p>
            <a:pPr lvl="1"/>
            <a:r>
              <a:rPr lang="en-US" sz="1000" dirty="0" smtClean="0"/>
              <a:t>Object Store Management Interface – menu based command line for executing common commands without q-shell</a:t>
            </a:r>
          </a:p>
          <a:p>
            <a:r>
              <a:rPr lang="en-US" sz="1050" dirty="0" smtClean="0"/>
              <a:t>Licensing</a:t>
            </a:r>
          </a:p>
          <a:p>
            <a:pPr lvl="1"/>
            <a:r>
              <a:rPr lang="en-US" sz="1000" dirty="0" smtClean="0"/>
              <a:t>Make LGPL separation clearer</a:t>
            </a:r>
          </a:p>
          <a:p>
            <a:r>
              <a:rPr lang="en-US" sz="1050" dirty="0" smtClean="0"/>
              <a:t>Supportability</a:t>
            </a:r>
          </a:p>
          <a:p>
            <a:pPr lvl="1"/>
            <a:r>
              <a:rPr lang="en-US" sz="1000" dirty="0" smtClean="0"/>
              <a:t>Lots of enhancements: log collectors, network interface improvements</a:t>
            </a:r>
          </a:p>
        </p:txBody>
      </p:sp>
      <p:sp>
        <p:nvSpPr>
          <p:cNvPr id="2" name="Title 1"/>
          <p:cNvSpPr>
            <a:spLocks noGrp="1"/>
          </p:cNvSpPr>
          <p:nvPr>
            <p:ph type="title"/>
          </p:nvPr>
        </p:nvSpPr>
        <p:spPr/>
        <p:txBody>
          <a:bodyPr/>
          <a:lstStyle/>
          <a:p>
            <a:r>
              <a:rPr lang="en-US" smtClean="0"/>
              <a:t>Release 3.0 (Silver Eagle) Details </a:t>
            </a:r>
            <a:endParaRPr lang="en-US" dirty="0"/>
          </a:p>
        </p:txBody>
      </p:sp>
      <p:sp>
        <p:nvSpPr>
          <p:cNvPr id="3" name="Slide Number Placeholder 2"/>
          <p:cNvSpPr>
            <a:spLocks noGrp="1"/>
          </p:cNvSpPr>
          <p:nvPr>
            <p:ph type="sldNum" idx="10"/>
          </p:nvPr>
        </p:nvSpPr>
        <p:spPr/>
        <p:txBody>
          <a:bodyPr/>
          <a:lstStyle/>
          <a:p>
            <a:fld id="{DA7F0A19-48BC-9747-8FA6-312F3A99F118}" type="slidenum">
              <a:rPr lang="en-US" smtClean="0"/>
              <a:pPr/>
              <a:t>144</a:t>
            </a:fld>
            <a:endParaRPr lang="en-US"/>
          </a:p>
        </p:txBody>
      </p:sp>
      <p:sp>
        <p:nvSpPr>
          <p:cNvPr id="4" name="Footer Placeholder 3"/>
          <p:cNvSpPr>
            <a:spLocks noGrp="1"/>
          </p:cNvSpPr>
          <p:nvPr>
            <p:ph type="ftr" sz="quarter" idx="4294967295"/>
          </p:nvPr>
        </p:nvSpPr>
        <p:spPr>
          <a:xfrm>
            <a:off x="2209802" y="6629400"/>
            <a:ext cx="4724399" cy="187325"/>
          </a:xfrm>
          <a:prstGeom prst="rect">
            <a:avLst/>
          </a:prstGeom>
        </p:spPr>
        <p:txBody>
          <a:bodyPr/>
          <a:lstStyle/>
          <a:p>
            <a:r>
              <a:rPr lang="en-US" smtClean="0"/>
              <a:t>Amplidata Confidential</a:t>
            </a:r>
            <a:endParaRPr lang="en-US" dirty="0"/>
          </a:p>
        </p:txBody>
      </p:sp>
    </p:spTree>
    <p:extLst>
      <p:ext uri="{BB962C8B-B14F-4D97-AF65-F5344CB8AC3E}">
        <p14:creationId xmlns:p14="http://schemas.microsoft.com/office/powerpoint/2010/main" val="2975488262"/>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Overview of 3.0 Documentation</a:t>
            </a:r>
            <a:endParaRPr lang="en-US" dirty="0"/>
          </a:p>
        </p:txBody>
      </p:sp>
      <p:sp>
        <p:nvSpPr>
          <p:cNvPr id="4" name="Title 3"/>
          <p:cNvSpPr>
            <a:spLocks noGrp="1"/>
          </p:cNvSpPr>
          <p:nvPr>
            <p:ph type="title"/>
          </p:nvPr>
        </p:nvSpPr>
        <p:spPr/>
        <p:txBody>
          <a:bodyPr/>
          <a:lstStyle/>
          <a:p>
            <a:r>
              <a:rPr lang="en-US" dirty="0" smtClean="0"/>
              <a:t>Documentation</a:t>
            </a:r>
            <a:endParaRPr lang="en-US" dirty="0"/>
          </a:p>
        </p:txBody>
      </p:sp>
    </p:spTree>
    <p:extLst>
      <p:ext uri="{BB962C8B-B14F-4D97-AF65-F5344CB8AC3E}">
        <p14:creationId xmlns:p14="http://schemas.microsoft.com/office/powerpoint/2010/main" val="1955095041"/>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Documentation Preview</a:t>
            </a:r>
            <a:endParaRPr lang="en-US" dirty="0"/>
          </a:p>
        </p:txBody>
      </p:sp>
      <p:sp>
        <p:nvSpPr>
          <p:cNvPr id="2" name="Content Placeholder 1"/>
          <p:cNvSpPr>
            <a:spLocks noGrp="1"/>
          </p:cNvSpPr>
          <p:nvPr>
            <p:ph idx="1"/>
          </p:nvPr>
        </p:nvSpPr>
        <p:spPr/>
        <p:txBody>
          <a:bodyPr/>
          <a:lstStyle/>
          <a:p>
            <a:pPr marL="0" indent="0">
              <a:buNone/>
            </a:pPr>
            <a:r>
              <a:rPr lang="en-US" dirty="0"/>
              <a:t>Installation Guide</a:t>
            </a:r>
          </a:p>
          <a:p>
            <a:r>
              <a:rPr lang="en-US" dirty="0"/>
              <a:t>Introduction</a:t>
            </a:r>
          </a:p>
          <a:p>
            <a:pPr lvl="1"/>
            <a:r>
              <a:rPr lang="en-US" sz="1200" dirty="0"/>
              <a:t>Reference Architectures</a:t>
            </a:r>
          </a:p>
          <a:p>
            <a:r>
              <a:rPr lang="en-US" dirty="0" smtClean="0"/>
              <a:t>Preparing </a:t>
            </a:r>
            <a:r>
              <a:rPr lang="en-US" dirty="0"/>
              <a:t>for the Installation</a:t>
            </a:r>
          </a:p>
          <a:p>
            <a:pPr lvl="1"/>
            <a:r>
              <a:rPr lang="en-US" sz="1200" dirty="0"/>
              <a:t>Networking requirements</a:t>
            </a:r>
          </a:p>
          <a:p>
            <a:pPr lvl="1"/>
            <a:r>
              <a:rPr lang="en-US" sz="1200" dirty="0"/>
              <a:t>Power &amp; Cooling requirements</a:t>
            </a:r>
          </a:p>
          <a:p>
            <a:pPr lvl="1"/>
            <a:r>
              <a:rPr lang="en-US" sz="1200" dirty="0"/>
              <a:t>Rack Requirements</a:t>
            </a:r>
          </a:p>
          <a:p>
            <a:pPr lvl="1"/>
            <a:r>
              <a:rPr lang="en-US" sz="1200" dirty="0"/>
              <a:t>Out of Bound Management</a:t>
            </a:r>
          </a:p>
          <a:p>
            <a:pPr lvl="1"/>
            <a:r>
              <a:rPr lang="en-US" sz="1200" dirty="0"/>
              <a:t>Other IT Infrastructure Requirements</a:t>
            </a:r>
          </a:p>
          <a:p>
            <a:r>
              <a:rPr lang="en-US" dirty="0"/>
              <a:t>Installing AmpliStor</a:t>
            </a:r>
          </a:p>
          <a:p>
            <a:pPr lvl="1"/>
            <a:r>
              <a:rPr lang="en-US" sz="1200" dirty="0"/>
              <a:t>Overview</a:t>
            </a:r>
          </a:p>
          <a:p>
            <a:pPr lvl="1"/>
            <a:r>
              <a:rPr lang="en-US" sz="1200" dirty="0"/>
              <a:t>Management Node Install</a:t>
            </a:r>
          </a:p>
          <a:p>
            <a:pPr lvl="1"/>
            <a:r>
              <a:rPr lang="en-US" sz="1200" dirty="0"/>
              <a:t>Adding Controller Nodes</a:t>
            </a:r>
          </a:p>
          <a:p>
            <a:pPr lvl="1"/>
            <a:r>
              <a:rPr lang="en-US" sz="1200" dirty="0"/>
              <a:t>Configuring </a:t>
            </a:r>
            <a:r>
              <a:rPr lang="en-US" sz="1200" dirty="0" err="1"/>
              <a:t>Metastores</a:t>
            </a:r>
            <a:endParaRPr lang="en-US" sz="1200" dirty="0"/>
          </a:p>
          <a:p>
            <a:pPr lvl="1"/>
            <a:r>
              <a:rPr lang="en-US" sz="1200" dirty="0"/>
              <a:t>Adding </a:t>
            </a:r>
            <a:r>
              <a:rPr lang="en-US" sz="1200" dirty="0" err="1"/>
              <a:t>StorageNodes</a:t>
            </a:r>
            <a:endParaRPr lang="en-US" sz="1200" dirty="0"/>
          </a:p>
          <a:p>
            <a:pPr lvl="1"/>
            <a:r>
              <a:rPr lang="en-US" sz="1200" dirty="0"/>
              <a:t>Configuring out of Bound Management</a:t>
            </a:r>
          </a:p>
          <a:p>
            <a:pPr lvl="1"/>
            <a:r>
              <a:rPr lang="en-US" sz="1200" dirty="0"/>
              <a:t>Validating the Install</a:t>
            </a:r>
          </a:p>
          <a:p>
            <a:pPr lvl="1"/>
            <a:r>
              <a:rPr lang="en-US" sz="1200" dirty="0"/>
              <a:t>Licensing</a:t>
            </a:r>
          </a:p>
          <a:p>
            <a:endParaRPr lang="en-US" dirty="0"/>
          </a:p>
        </p:txBody>
      </p:sp>
      <p:sp>
        <p:nvSpPr>
          <p:cNvPr id="4" name="Slide Number Placeholder 3"/>
          <p:cNvSpPr>
            <a:spLocks noGrp="1"/>
          </p:cNvSpPr>
          <p:nvPr>
            <p:ph type="sldNum" sz="quarter" idx="10"/>
          </p:nvPr>
        </p:nvSpPr>
        <p:spPr/>
        <p:txBody>
          <a:bodyPr/>
          <a:lstStyle/>
          <a:p>
            <a:pPr>
              <a:defRPr/>
            </a:pPr>
            <a:fld id="{46DA649B-A69E-9145-B099-43F07D52B1EC}" type="slidenum">
              <a:rPr lang="en-US" smtClean="0"/>
              <a:pPr>
                <a:defRPr/>
              </a:pPr>
              <a:t>146</a:t>
            </a:fld>
            <a:endParaRPr lang="en-US"/>
          </a:p>
        </p:txBody>
      </p:sp>
      <p:sp>
        <p:nvSpPr>
          <p:cNvPr id="5" name="Footer Placeholder 4"/>
          <p:cNvSpPr>
            <a:spLocks noGrp="1"/>
          </p:cNvSpPr>
          <p:nvPr>
            <p:ph type="ftr" sz="quarter" idx="4294967295"/>
          </p:nvPr>
        </p:nvSpPr>
        <p:spPr>
          <a:xfrm>
            <a:off x="0" y="6663690"/>
            <a:ext cx="2895600" cy="152400"/>
          </a:xfrm>
          <a:prstGeom prst="rect">
            <a:avLst/>
          </a:prstGeom>
        </p:spPr>
        <p:txBody>
          <a:bodyPr/>
          <a:lstStyle/>
          <a:p>
            <a:pPr>
              <a:defRPr/>
            </a:pPr>
            <a:r>
              <a:rPr lang="en-US" smtClean="0"/>
              <a:t>Amplidata Confidential</a:t>
            </a:r>
            <a:endParaRPr lang="en-US"/>
          </a:p>
        </p:txBody>
      </p:sp>
    </p:spTree>
    <p:extLst>
      <p:ext uri="{BB962C8B-B14F-4D97-AF65-F5344CB8AC3E}">
        <p14:creationId xmlns:p14="http://schemas.microsoft.com/office/powerpoint/2010/main" val="3516390988"/>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Preview</a:t>
            </a:r>
          </a:p>
        </p:txBody>
      </p:sp>
      <p:sp>
        <p:nvSpPr>
          <p:cNvPr id="3" name="Content Placeholder 2"/>
          <p:cNvSpPr>
            <a:spLocks noGrp="1"/>
          </p:cNvSpPr>
          <p:nvPr>
            <p:ph idx="1"/>
          </p:nvPr>
        </p:nvSpPr>
        <p:spPr/>
        <p:txBody>
          <a:bodyPr/>
          <a:lstStyle/>
          <a:p>
            <a:pPr marL="0" indent="0">
              <a:buNone/>
            </a:pPr>
            <a:r>
              <a:rPr lang="en-US" sz="1800" dirty="0" err="1"/>
              <a:t>Administation</a:t>
            </a:r>
            <a:r>
              <a:rPr lang="en-US" sz="1800" dirty="0"/>
              <a:t> Guide</a:t>
            </a:r>
          </a:p>
          <a:p>
            <a:r>
              <a:rPr lang="en-US" sz="1800" dirty="0"/>
              <a:t>Introduction</a:t>
            </a:r>
          </a:p>
          <a:p>
            <a:r>
              <a:rPr lang="en-US" sz="1800" dirty="0"/>
              <a:t>AmpliStor Architecture Overview</a:t>
            </a:r>
          </a:p>
          <a:p>
            <a:pPr lvl="1"/>
            <a:r>
              <a:rPr lang="en-US" sz="1100" dirty="0"/>
              <a:t>Storage node</a:t>
            </a:r>
          </a:p>
          <a:p>
            <a:pPr lvl="1"/>
            <a:r>
              <a:rPr lang="en-US" sz="1100" dirty="0"/>
              <a:t>Controller</a:t>
            </a:r>
          </a:p>
          <a:p>
            <a:pPr lvl="1"/>
            <a:r>
              <a:rPr lang="en-US" sz="1100" dirty="0"/>
              <a:t>Management Node</a:t>
            </a:r>
          </a:p>
          <a:p>
            <a:pPr lvl="1"/>
            <a:r>
              <a:rPr lang="en-US" sz="1100" dirty="0"/>
              <a:t>Client Daemon</a:t>
            </a:r>
          </a:p>
          <a:p>
            <a:pPr lvl="1"/>
            <a:r>
              <a:rPr lang="en-US" sz="1100" dirty="0"/>
              <a:t>Maintenance Agent</a:t>
            </a:r>
          </a:p>
          <a:p>
            <a:pPr lvl="1"/>
            <a:r>
              <a:rPr lang="en-US" sz="1100" dirty="0"/>
              <a:t>Storage Daemon</a:t>
            </a:r>
          </a:p>
          <a:p>
            <a:pPr lvl="1"/>
            <a:r>
              <a:rPr lang="en-US" sz="1100" dirty="0" err="1"/>
              <a:t>MetaStore</a:t>
            </a:r>
            <a:endParaRPr lang="en-US" sz="1100" dirty="0"/>
          </a:p>
          <a:p>
            <a:r>
              <a:rPr lang="en-US" sz="1800" dirty="0"/>
              <a:t>Managing AmpliStor</a:t>
            </a:r>
          </a:p>
          <a:p>
            <a:pPr lvl="1"/>
            <a:r>
              <a:rPr lang="en-US" sz="1100" dirty="0"/>
              <a:t>Management Architecture</a:t>
            </a:r>
          </a:p>
          <a:p>
            <a:pPr lvl="1"/>
            <a:r>
              <a:rPr lang="en-US" sz="1100" dirty="0"/>
              <a:t>Connection to the Central Management Console</a:t>
            </a:r>
          </a:p>
          <a:p>
            <a:pPr lvl="1"/>
            <a:r>
              <a:rPr lang="en-US" sz="1100" dirty="0"/>
              <a:t>Central Management Console </a:t>
            </a:r>
            <a:r>
              <a:rPr lang="en-US" sz="1100" dirty="0" err="1"/>
              <a:t>WebGUI</a:t>
            </a:r>
            <a:endParaRPr lang="en-US" sz="1100" dirty="0"/>
          </a:p>
          <a:p>
            <a:r>
              <a:rPr lang="en-US" sz="1800" dirty="0"/>
              <a:t>Configuring AmpliStor</a:t>
            </a:r>
          </a:p>
          <a:p>
            <a:pPr lvl="1"/>
            <a:r>
              <a:rPr lang="en-US" sz="1100" dirty="0"/>
              <a:t>Configuring </a:t>
            </a:r>
            <a:r>
              <a:rPr lang="en-US" sz="1100" dirty="0" err="1"/>
              <a:t>MetaStores</a:t>
            </a:r>
            <a:endParaRPr lang="en-US" sz="1100" dirty="0"/>
          </a:p>
          <a:p>
            <a:pPr lvl="1"/>
            <a:r>
              <a:rPr lang="en-US" sz="1100" dirty="0"/>
              <a:t>Configuring Storage Policies</a:t>
            </a:r>
          </a:p>
          <a:p>
            <a:pPr lvl="1"/>
            <a:r>
              <a:rPr lang="en-US" sz="1100" dirty="0"/>
              <a:t>Configuring </a:t>
            </a:r>
            <a:r>
              <a:rPr lang="en-US" sz="1100" dirty="0" err="1"/>
              <a:t>NameSpaces</a:t>
            </a:r>
            <a:endParaRPr lang="en-US" sz="1100" dirty="0"/>
          </a:p>
          <a:p>
            <a:pPr lvl="1"/>
            <a:r>
              <a:rPr lang="en-US" sz="1100" dirty="0"/>
              <a:t>Configuring Cache Clusters</a:t>
            </a:r>
          </a:p>
          <a:p>
            <a:pPr lvl="1"/>
            <a:r>
              <a:rPr lang="en-US" sz="1100" dirty="0"/>
              <a:t>Configuring Operating System Accounts</a:t>
            </a:r>
          </a:p>
          <a:p>
            <a:pPr lvl="1"/>
            <a:r>
              <a:rPr lang="en-US" sz="1100" dirty="0"/>
              <a:t>Configuring </a:t>
            </a:r>
            <a:r>
              <a:rPr lang="en-US" sz="1100" dirty="0" err="1"/>
              <a:t>ClientDaemons</a:t>
            </a:r>
            <a:endParaRPr lang="en-US" sz="1100" dirty="0"/>
          </a:p>
          <a:p>
            <a:pPr lvl="1"/>
            <a:r>
              <a:rPr lang="en-US" sz="1100" dirty="0"/>
              <a:t>Configuring </a:t>
            </a:r>
            <a:r>
              <a:rPr lang="en-US" sz="1100" dirty="0" err="1"/>
              <a:t>StorageDaemons</a:t>
            </a:r>
            <a:endParaRPr lang="en-US" sz="1100" dirty="0"/>
          </a:p>
          <a:p>
            <a:pPr lvl="1"/>
            <a:r>
              <a:rPr lang="en-US" sz="1100" dirty="0"/>
              <a:t>Configuring Maintenance </a:t>
            </a:r>
            <a:r>
              <a:rPr lang="en-US" sz="1100" dirty="0" smtClean="0"/>
              <a:t>Agents</a:t>
            </a:r>
            <a:endParaRPr lang="en-US" sz="1100" dirty="0"/>
          </a:p>
        </p:txBody>
      </p:sp>
    </p:spTree>
    <p:extLst>
      <p:ext uri="{BB962C8B-B14F-4D97-AF65-F5344CB8AC3E}">
        <p14:creationId xmlns:p14="http://schemas.microsoft.com/office/powerpoint/2010/main" val="4891685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Preview</a:t>
            </a:r>
          </a:p>
        </p:txBody>
      </p:sp>
      <p:sp>
        <p:nvSpPr>
          <p:cNvPr id="3" name="Content Placeholder 2"/>
          <p:cNvSpPr>
            <a:spLocks noGrp="1"/>
          </p:cNvSpPr>
          <p:nvPr>
            <p:ph idx="1"/>
          </p:nvPr>
        </p:nvSpPr>
        <p:spPr/>
        <p:txBody>
          <a:bodyPr/>
          <a:lstStyle/>
          <a:p>
            <a:r>
              <a:rPr lang="en-US" sz="2000" dirty="0"/>
              <a:t>AmpliStor Monitoring</a:t>
            </a:r>
          </a:p>
          <a:p>
            <a:pPr lvl="1"/>
            <a:r>
              <a:rPr lang="en-US" sz="1200" dirty="0"/>
              <a:t>Monitoring Architecture</a:t>
            </a:r>
          </a:p>
          <a:p>
            <a:pPr lvl="1"/>
            <a:r>
              <a:rPr lang="en-US" sz="1200" dirty="0"/>
              <a:t>CMC Dashboard</a:t>
            </a:r>
          </a:p>
          <a:p>
            <a:pPr lvl="1"/>
            <a:r>
              <a:rPr lang="en-US" sz="1200" dirty="0"/>
              <a:t>Event Viewer</a:t>
            </a:r>
          </a:p>
          <a:p>
            <a:pPr lvl="1"/>
            <a:r>
              <a:rPr lang="en-US" sz="1200" dirty="0"/>
              <a:t>Node Monitoring</a:t>
            </a:r>
          </a:p>
          <a:p>
            <a:pPr lvl="1"/>
            <a:r>
              <a:rPr lang="en-US" sz="1200" dirty="0"/>
              <a:t>Configuring Event Escalation</a:t>
            </a:r>
          </a:p>
          <a:p>
            <a:pPr lvl="1"/>
            <a:r>
              <a:rPr lang="en-US" sz="1200" dirty="0"/>
              <a:t>SNMP Polling</a:t>
            </a:r>
          </a:p>
          <a:p>
            <a:pPr lvl="1"/>
            <a:r>
              <a:rPr lang="en-US" sz="1200" dirty="0"/>
              <a:t>Performance Reporting</a:t>
            </a:r>
          </a:p>
          <a:p>
            <a:r>
              <a:rPr lang="en-US" sz="2000" dirty="0" smtClean="0"/>
              <a:t>Responding </a:t>
            </a:r>
            <a:r>
              <a:rPr lang="en-US" sz="2000" dirty="0"/>
              <a:t>to AmpliStor</a:t>
            </a:r>
          </a:p>
          <a:p>
            <a:pPr lvl="1"/>
            <a:r>
              <a:rPr lang="en-US" sz="1200" dirty="0"/>
              <a:t>Complete list of events</a:t>
            </a:r>
          </a:p>
          <a:p>
            <a:pPr lvl="1"/>
            <a:r>
              <a:rPr lang="en-US" sz="1200" dirty="0"/>
              <a:t>Controller Node Failure</a:t>
            </a:r>
          </a:p>
          <a:p>
            <a:pPr lvl="1"/>
            <a:r>
              <a:rPr lang="en-US" sz="1200" dirty="0"/>
              <a:t>Storage Node Failure</a:t>
            </a:r>
          </a:p>
          <a:p>
            <a:pPr lvl="1"/>
            <a:r>
              <a:rPr lang="en-US" sz="1200" dirty="0"/>
              <a:t>Management Node Failure</a:t>
            </a:r>
          </a:p>
          <a:p>
            <a:pPr lvl="1"/>
            <a:r>
              <a:rPr lang="en-US" sz="1200" dirty="0" err="1"/>
              <a:t>ControllerNode</a:t>
            </a:r>
            <a:r>
              <a:rPr lang="en-US" sz="1200" dirty="0"/>
              <a:t> Disk Failure</a:t>
            </a:r>
          </a:p>
          <a:p>
            <a:pPr lvl="1"/>
            <a:r>
              <a:rPr lang="en-US" sz="1200" dirty="0" err="1"/>
              <a:t>StorageNode</a:t>
            </a:r>
            <a:r>
              <a:rPr lang="en-US" sz="1200" dirty="0"/>
              <a:t> Disk Failure</a:t>
            </a:r>
          </a:p>
          <a:p>
            <a:pPr lvl="1"/>
            <a:r>
              <a:rPr lang="en-US" sz="1200" dirty="0" err="1"/>
              <a:t>MetaStore</a:t>
            </a:r>
            <a:r>
              <a:rPr lang="en-US" sz="1200" dirty="0"/>
              <a:t> Failure</a:t>
            </a:r>
          </a:p>
          <a:p>
            <a:r>
              <a:rPr lang="en-US" sz="2000" dirty="0"/>
              <a:t>Maintenance Policies</a:t>
            </a:r>
          </a:p>
          <a:p>
            <a:pPr lvl="1"/>
            <a:r>
              <a:rPr lang="en-US" sz="1200" dirty="0"/>
              <a:t>Backing up the Software Repository</a:t>
            </a:r>
          </a:p>
          <a:p>
            <a:pPr lvl="1"/>
            <a:r>
              <a:rPr lang="en-US" sz="1200" dirty="0"/>
              <a:t>Internal Maintenance Policies</a:t>
            </a:r>
          </a:p>
          <a:p>
            <a:pPr lvl="1"/>
            <a:r>
              <a:rPr lang="en-US" sz="1200" dirty="0"/>
              <a:t>Optimizing the </a:t>
            </a:r>
            <a:r>
              <a:rPr lang="en-US" sz="1200" dirty="0" err="1"/>
              <a:t>metastores</a:t>
            </a:r>
            <a:endParaRPr lang="en-US" sz="1200" dirty="0"/>
          </a:p>
          <a:p>
            <a:pPr lvl="1"/>
            <a:r>
              <a:rPr lang="en-US" sz="1200" dirty="0"/>
              <a:t>Phone Home</a:t>
            </a:r>
          </a:p>
          <a:p>
            <a:pPr lvl="1"/>
            <a:r>
              <a:rPr lang="en-US" sz="1200" dirty="0"/>
              <a:t>Shutting down your </a:t>
            </a:r>
            <a:r>
              <a:rPr lang="en-US" sz="1200" dirty="0" err="1" smtClean="0"/>
              <a:t>Amplistor</a:t>
            </a:r>
            <a:endParaRPr lang="en-US" sz="1200" dirty="0"/>
          </a:p>
        </p:txBody>
      </p:sp>
    </p:spTree>
    <p:extLst>
      <p:ext uri="{BB962C8B-B14F-4D97-AF65-F5344CB8AC3E}">
        <p14:creationId xmlns:p14="http://schemas.microsoft.com/office/powerpoint/2010/main" val="13074037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Preview</a:t>
            </a:r>
          </a:p>
        </p:txBody>
      </p:sp>
      <p:sp>
        <p:nvSpPr>
          <p:cNvPr id="3" name="Content Placeholder 2"/>
          <p:cNvSpPr>
            <a:spLocks noGrp="1"/>
          </p:cNvSpPr>
          <p:nvPr>
            <p:ph idx="1"/>
          </p:nvPr>
        </p:nvSpPr>
        <p:spPr/>
        <p:txBody>
          <a:bodyPr/>
          <a:lstStyle/>
          <a:p>
            <a:r>
              <a:rPr lang="en-US" dirty="0"/>
              <a:t>Troubleshooting</a:t>
            </a:r>
          </a:p>
          <a:p>
            <a:pPr lvl="1"/>
            <a:r>
              <a:rPr lang="en-US" sz="1400" dirty="0"/>
              <a:t>List of Error Codes</a:t>
            </a:r>
          </a:p>
          <a:p>
            <a:pPr lvl="1"/>
            <a:r>
              <a:rPr lang="en-US" sz="1400" dirty="0"/>
              <a:t>List of </a:t>
            </a:r>
            <a:r>
              <a:rPr lang="en-US" sz="1400" dirty="0" err="1"/>
              <a:t>Arakoon</a:t>
            </a:r>
            <a:r>
              <a:rPr lang="en-US" sz="1400" dirty="0"/>
              <a:t> Error Codes</a:t>
            </a:r>
          </a:p>
          <a:p>
            <a:pPr lvl="1"/>
            <a:r>
              <a:rPr lang="en-US" sz="1400" dirty="0"/>
              <a:t>List of DSS Error Codes</a:t>
            </a:r>
          </a:p>
          <a:p>
            <a:pPr lvl="1"/>
            <a:r>
              <a:rPr lang="en-US" sz="1400" dirty="0"/>
              <a:t>List of Management Error Codes</a:t>
            </a:r>
          </a:p>
          <a:p>
            <a:pPr lvl="1"/>
            <a:r>
              <a:rPr lang="en-US" sz="1400" dirty="0" err="1"/>
              <a:t>HealthChecker</a:t>
            </a:r>
            <a:endParaRPr lang="en-US" sz="1400" dirty="0"/>
          </a:p>
          <a:p>
            <a:pPr lvl="1"/>
            <a:r>
              <a:rPr lang="en-US" sz="1400" dirty="0"/>
              <a:t>Using IPMI</a:t>
            </a:r>
          </a:p>
          <a:p>
            <a:pPr lvl="1"/>
            <a:r>
              <a:rPr lang="en-US" sz="1400" dirty="0"/>
              <a:t>Collecting </a:t>
            </a:r>
            <a:r>
              <a:rPr lang="en-US" sz="1400" dirty="0" err="1"/>
              <a:t>Logfiles</a:t>
            </a:r>
            <a:endParaRPr lang="en-US" sz="1400" dirty="0"/>
          </a:p>
          <a:p>
            <a:endParaRPr lang="en-US" dirty="0"/>
          </a:p>
          <a:p>
            <a:pPr marL="0" indent="0">
              <a:buNone/>
            </a:pPr>
            <a:r>
              <a:rPr lang="en-US" dirty="0"/>
              <a:t>REST API User Guide</a:t>
            </a:r>
          </a:p>
          <a:p>
            <a:endParaRPr lang="en-US" dirty="0"/>
          </a:p>
          <a:p>
            <a:pPr marL="0" indent="0">
              <a:buNone/>
            </a:pPr>
            <a:r>
              <a:rPr lang="en-US" dirty="0"/>
              <a:t>CLI Reference Guide</a:t>
            </a:r>
          </a:p>
          <a:p>
            <a:endParaRPr lang="en-US" sz="4400" dirty="0"/>
          </a:p>
        </p:txBody>
      </p:sp>
    </p:spTree>
    <p:extLst>
      <p:ext uri="{BB962C8B-B14F-4D97-AF65-F5344CB8AC3E}">
        <p14:creationId xmlns:p14="http://schemas.microsoft.com/office/powerpoint/2010/main" val="248129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Distributed Storage System</a:t>
            </a:r>
          </a:p>
          <a:p>
            <a:r>
              <a:rPr lang="en-US" dirty="0" smtClean="0"/>
              <a:t>Services and Components</a:t>
            </a:r>
            <a:endParaRPr lang="en-US" dirty="0"/>
          </a:p>
        </p:txBody>
      </p:sp>
      <p:sp>
        <p:nvSpPr>
          <p:cNvPr id="6" name="Title 5"/>
          <p:cNvSpPr>
            <a:spLocks noGrp="1"/>
          </p:cNvSpPr>
          <p:nvPr>
            <p:ph type="title"/>
          </p:nvPr>
        </p:nvSpPr>
        <p:spPr/>
        <p:txBody>
          <a:bodyPr/>
          <a:lstStyle/>
          <a:p>
            <a:r>
              <a:rPr lang="en-US" dirty="0" smtClean="0"/>
              <a:t>DSS Components</a:t>
            </a:r>
            <a:endParaRPr lang="en-US" dirty="0"/>
          </a:p>
        </p:txBody>
      </p:sp>
    </p:spTree>
    <p:extLst>
      <p:ext uri="{BB962C8B-B14F-4D97-AF65-F5344CB8AC3E}">
        <p14:creationId xmlns:p14="http://schemas.microsoft.com/office/powerpoint/2010/main" val="424542517"/>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Overview and Workflow</a:t>
            </a:r>
            <a:endParaRPr lang="en-US" dirty="0"/>
          </a:p>
        </p:txBody>
      </p:sp>
      <p:sp>
        <p:nvSpPr>
          <p:cNvPr id="4" name="Title 3"/>
          <p:cNvSpPr>
            <a:spLocks noGrp="1"/>
          </p:cNvSpPr>
          <p:nvPr>
            <p:ph type="title"/>
          </p:nvPr>
        </p:nvSpPr>
        <p:spPr/>
        <p:txBody>
          <a:bodyPr/>
          <a:lstStyle/>
          <a:p>
            <a:r>
              <a:rPr lang="en-US" dirty="0" smtClean="0"/>
              <a:t>Installation</a:t>
            </a:r>
            <a:endParaRPr lang="en-US" dirty="0"/>
          </a:p>
        </p:txBody>
      </p:sp>
    </p:spTree>
    <p:extLst>
      <p:ext uri="{BB962C8B-B14F-4D97-AF65-F5344CB8AC3E}">
        <p14:creationId xmlns:p14="http://schemas.microsoft.com/office/powerpoint/2010/main" val="813734932"/>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Environmental Constructs</a:t>
            </a:r>
            <a:endParaRPr lang="en-US" dirty="0"/>
          </a:p>
        </p:txBody>
      </p:sp>
      <p:sp>
        <p:nvSpPr>
          <p:cNvPr id="3" name="Content Placeholder 2"/>
          <p:cNvSpPr>
            <a:spLocks noGrp="1"/>
          </p:cNvSpPr>
          <p:nvPr>
            <p:ph idx="1"/>
          </p:nvPr>
        </p:nvSpPr>
        <p:spPr>
          <a:xfrm>
            <a:off x="301624" y="1143000"/>
            <a:ext cx="8613775" cy="5029200"/>
          </a:xfrm>
        </p:spPr>
        <p:txBody>
          <a:bodyPr>
            <a:noAutofit/>
          </a:bodyPr>
          <a:lstStyle/>
          <a:p>
            <a:pPr marL="0" indent="0">
              <a:buNone/>
            </a:pPr>
            <a:r>
              <a:rPr lang="en-US" sz="1600" dirty="0" smtClean="0"/>
              <a:t>Overview</a:t>
            </a:r>
          </a:p>
          <a:p>
            <a:pPr marL="0" indent="0">
              <a:buNone/>
            </a:pPr>
            <a:r>
              <a:rPr lang="en-US" sz="1600" b="0" dirty="0" smtClean="0"/>
              <a:t>Constructs for LANs, Datacenters, and Racks can be configured in the management UI.</a:t>
            </a:r>
          </a:p>
          <a:p>
            <a:pPr marL="0" indent="0">
              <a:buNone/>
            </a:pPr>
            <a:endParaRPr lang="en-US" sz="1600" b="0" dirty="0"/>
          </a:p>
          <a:p>
            <a:pPr marL="0" indent="0">
              <a:buNone/>
            </a:pPr>
            <a:r>
              <a:rPr lang="en-US" sz="1600" dirty="0" smtClean="0"/>
              <a:t>LANs</a:t>
            </a:r>
          </a:p>
          <a:p>
            <a:r>
              <a:rPr lang="en-US" sz="1600" b="0" dirty="0" smtClean="0"/>
              <a:t>Three </a:t>
            </a:r>
            <a:r>
              <a:rPr lang="en-US" sz="1600" b="0" dirty="0"/>
              <a:t>LAN segments need to be defined for each datacenter.</a:t>
            </a:r>
          </a:p>
          <a:p>
            <a:pPr lvl="1"/>
            <a:r>
              <a:rPr lang="en-US" sz="1600" dirty="0" smtClean="0"/>
              <a:t>One </a:t>
            </a:r>
            <a:r>
              <a:rPr lang="en-US" sz="1600" dirty="0"/>
              <a:t>public (used for user and/or application </a:t>
            </a:r>
            <a:r>
              <a:rPr lang="en-US" sz="1600" dirty="0" smtClean="0"/>
              <a:t>communication)</a:t>
            </a:r>
          </a:p>
          <a:p>
            <a:pPr lvl="1"/>
            <a:r>
              <a:rPr lang="en-US" sz="1600" dirty="0" smtClean="0"/>
              <a:t>Two </a:t>
            </a:r>
            <a:r>
              <a:rPr lang="en-US" sz="1600" dirty="0"/>
              <a:t>private (used for storage and environmental communication)</a:t>
            </a:r>
          </a:p>
          <a:p>
            <a:r>
              <a:rPr lang="en-US" sz="1600" b="0" dirty="0"/>
              <a:t>Of the two private </a:t>
            </a:r>
            <a:r>
              <a:rPr lang="en-US" sz="1600" b="0" dirty="0" err="1"/>
              <a:t>lans</a:t>
            </a:r>
            <a:r>
              <a:rPr lang="en-US" sz="1600" b="0" dirty="0"/>
              <a:t>, one is used for environmental communication and storage (management private </a:t>
            </a:r>
            <a:r>
              <a:rPr lang="en-US" sz="1600" b="0" dirty="0" smtClean="0"/>
              <a:t>LAN) </a:t>
            </a:r>
            <a:r>
              <a:rPr lang="en-US" sz="1600" b="0" dirty="0"/>
              <a:t>and one is used for storage only (secondary storage </a:t>
            </a:r>
            <a:r>
              <a:rPr lang="en-US" sz="1600" b="0" dirty="0" smtClean="0"/>
              <a:t>LAN).</a:t>
            </a:r>
            <a:endParaRPr lang="en-US" sz="1600" b="0" dirty="0"/>
          </a:p>
          <a:p>
            <a:r>
              <a:rPr lang="en-US" sz="1600" b="0" dirty="0"/>
              <a:t>A fourth LAN type, called an install LAN, is automatically created </a:t>
            </a:r>
            <a:r>
              <a:rPr lang="en-US" sz="1600" b="0" dirty="0" smtClean="0"/>
              <a:t>on the management private lan segment.</a:t>
            </a:r>
            <a:endParaRPr lang="en-US" sz="1600" b="0" dirty="0"/>
          </a:p>
          <a:p>
            <a:r>
              <a:rPr lang="en-US" sz="1600" b="0" dirty="0"/>
              <a:t>LAN segments of a certain type need to be routable to all other networks of the same type</a:t>
            </a:r>
            <a:r>
              <a:rPr lang="en-US" sz="1600" b="0" dirty="0" smtClean="0"/>
              <a:t>.</a:t>
            </a:r>
          </a:p>
          <a:p>
            <a:r>
              <a:rPr lang="en-US" sz="1600" b="0" dirty="0" smtClean="0"/>
              <a:t>These LAN constructs can be configured for limited IP ranges depending upon site requirements and availability.</a:t>
            </a:r>
            <a:endParaRPr lang="en-US" sz="1600" b="0" dirty="0"/>
          </a:p>
        </p:txBody>
      </p:sp>
    </p:spTree>
    <p:extLst>
      <p:ext uri="{BB962C8B-B14F-4D97-AF65-F5344CB8AC3E}">
        <p14:creationId xmlns:p14="http://schemas.microsoft.com/office/powerpoint/2010/main" val="1240375630"/>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Environmental Constructs</a:t>
            </a:r>
          </a:p>
        </p:txBody>
      </p:sp>
      <p:sp>
        <p:nvSpPr>
          <p:cNvPr id="3" name="Content Placeholder 2"/>
          <p:cNvSpPr>
            <a:spLocks noGrp="1"/>
          </p:cNvSpPr>
          <p:nvPr>
            <p:ph idx="1"/>
          </p:nvPr>
        </p:nvSpPr>
        <p:spPr>
          <a:xfrm>
            <a:off x="301624" y="1143000"/>
            <a:ext cx="8613775" cy="5029200"/>
          </a:xfrm>
        </p:spPr>
        <p:txBody>
          <a:bodyPr>
            <a:normAutofit/>
          </a:bodyPr>
          <a:lstStyle/>
          <a:p>
            <a:pPr marL="0" indent="0">
              <a:buNone/>
            </a:pPr>
            <a:r>
              <a:rPr lang="en-US" sz="1600" b="1" dirty="0"/>
              <a:t>IPs</a:t>
            </a:r>
          </a:p>
          <a:p>
            <a:r>
              <a:rPr lang="en-US" sz="1600" b="0" dirty="0"/>
              <a:t>The management controller node will need two IPs on each of the public lan, management storage lan, and secondary storage lan.  Of the two IPs on any given lan segment, one will be unique to the host and the other will be virtual for failover purposes.</a:t>
            </a:r>
          </a:p>
          <a:p>
            <a:r>
              <a:rPr lang="en-US" sz="1600" b="0" dirty="0"/>
              <a:t>All other controllers will need </a:t>
            </a:r>
            <a:r>
              <a:rPr lang="en-US" sz="1600" b="0" dirty="0" smtClean="0"/>
              <a:t>at least one </a:t>
            </a:r>
            <a:r>
              <a:rPr lang="en-US" sz="1600" b="0" dirty="0"/>
              <a:t>IP on each of the public </a:t>
            </a:r>
            <a:r>
              <a:rPr lang="en-US" sz="1600" b="0" dirty="0" smtClean="0"/>
              <a:t>lan and one on both the management </a:t>
            </a:r>
            <a:r>
              <a:rPr lang="en-US" sz="1600" b="0" dirty="0"/>
              <a:t>storage </a:t>
            </a:r>
            <a:r>
              <a:rPr lang="en-US" sz="1600" b="0" dirty="0" smtClean="0"/>
              <a:t>lan </a:t>
            </a:r>
            <a:r>
              <a:rPr lang="en-US" sz="1600" b="0" dirty="0"/>
              <a:t>and secondary storage lan.</a:t>
            </a:r>
          </a:p>
          <a:p>
            <a:r>
              <a:rPr lang="en-US" sz="1600" b="0" dirty="0"/>
              <a:t>All storage nodes will need one IP on each of the management storage lan and secondary storage lan.</a:t>
            </a:r>
          </a:p>
          <a:p>
            <a:pPr marL="0" indent="0">
              <a:buNone/>
            </a:pPr>
            <a:endParaRPr lang="en-US" sz="1600" dirty="0"/>
          </a:p>
          <a:p>
            <a:pPr marL="0" indent="0">
              <a:buNone/>
            </a:pPr>
            <a:r>
              <a:rPr lang="en-US" sz="1600" b="1" dirty="0"/>
              <a:t>Datacenters and racks</a:t>
            </a:r>
          </a:p>
          <a:p>
            <a:r>
              <a:rPr lang="en-US" sz="1600" b="0" dirty="0"/>
              <a:t>Datacenters and racks can be defined the management GUI.</a:t>
            </a:r>
          </a:p>
          <a:p>
            <a:r>
              <a:rPr lang="en-US" sz="1600" b="0" dirty="0"/>
              <a:t>When nodes are added to the environment, the user can specify in which datacenter and rack the node is located.  Impacts spread.</a:t>
            </a:r>
          </a:p>
        </p:txBody>
      </p:sp>
    </p:spTree>
    <p:extLst>
      <p:ext uri="{BB962C8B-B14F-4D97-AF65-F5344CB8AC3E}">
        <p14:creationId xmlns:p14="http://schemas.microsoft.com/office/powerpoint/2010/main" val="2990461452"/>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Environment installation </a:t>
            </a:r>
            <a:r>
              <a:rPr lang="en-US" dirty="0"/>
              <a:t>overview</a:t>
            </a:r>
          </a:p>
        </p:txBody>
      </p:sp>
      <p:sp>
        <p:nvSpPr>
          <p:cNvPr id="3" name="Content Placeholder 2"/>
          <p:cNvSpPr>
            <a:spLocks noGrp="1"/>
          </p:cNvSpPr>
          <p:nvPr>
            <p:ph idx="1"/>
          </p:nvPr>
        </p:nvSpPr>
        <p:spPr>
          <a:xfrm>
            <a:off x="301624" y="1143000"/>
            <a:ext cx="8537575" cy="5257800"/>
          </a:xfrm>
        </p:spPr>
        <p:txBody>
          <a:bodyPr>
            <a:normAutofit/>
          </a:bodyPr>
          <a:lstStyle/>
          <a:p>
            <a:pPr marL="0" indent="0">
              <a:buNone/>
            </a:pPr>
            <a:r>
              <a:rPr lang="en-US" sz="1600" b="1" dirty="0" smtClean="0"/>
              <a:t>Basic installation workflow</a:t>
            </a:r>
          </a:p>
          <a:p>
            <a:r>
              <a:rPr lang="en-US" sz="1600" b="0" dirty="0" smtClean="0"/>
              <a:t>Install </a:t>
            </a:r>
            <a:r>
              <a:rPr lang="en-US" sz="1600" b="0" dirty="0"/>
              <a:t>the management controller node</a:t>
            </a:r>
          </a:p>
          <a:p>
            <a:r>
              <a:rPr lang="en-US" sz="1600" b="0" dirty="0" smtClean="0"/>
              <a:t>Create </a:t>
            </a:r>
            <a:r>
              <a:rPr lang="en-US" sz="1600" b="0" dirty="0"/>
              <a:t>LAN constructs</a:t>
            </a:r>
          </a:p>
          <a:p>
            <a:r>
              <a:rPr lang="en-US" sz="1600" b="0" dirty="0" smtClean="0"/>
              <a:t>Initialize </a:t>
            </a:r>
            <a:r>
              <a:rPr lang="en-US" sz="1600" b="0" dirty="0"/>
              <a:t>the management controller node. </a:t>
            </a:r>
          </a:p>
          <a:p>
            <a:r>
              <a:rPr lang="en-US" sz="1600" b="0" dirty="0" smtClean="0"/>
              <a:t>Create </a:t>
            </a:r>
            <a:r>
              <a:rPr lang="en-US" sz="1600" b="0" dirty="0"/>
              <a:t>datacenter and rack constructs</a:t>
            </a:r>
          </a:p>
          <a:p>
            <a:r>
              <a:rPr lang="en-US" sz="1600" b="0" dirty="0" smtClean="0"/>
              <a:t>Install </a:t>
            </a:r>
            <a:r>
              <a:rPr lang="en-US" sz="1600" b="0" dirty="0"/>
              <a:t>additional controller and storage nodes.</a:t>
            </a:r>
          </a:p>
          <a:p>
            <a:r>
              <a:rPr lang="en-US" sz="1600" b="0" dirty="0" smtClean="0"/>
              <a:t>Initialize </a:t>
            </a:r>
            <a:r>
              <a:rPr lang="en-US" sz="1600" b="0" dirty="0"/>
              <a:t>additional controller and storage nodes.</a:t>
            </a:r>
          </a:p>
          <a:p>
            <a:r>
              <a:rPr lang="en-US" sz="1600" b="0" dirty="0" smtClean="0"/>
              <a:t>Expand </a:t>
            </a:r>
            <a:r>
              <a:rPr lang="en-US" sz="1600" b="0" dirty="0"/>
              <a:t>the </a:t>
            </a:r>
            <a:r>
              <a:rPr lang="en-US" sz="1600" b="0" dirty="0" smtClean="0"/>
              <a:t>Framework metadata store </a:t>
            </a:r>
            <a:r>
              <a:rPr lang="en-US" sz="1600" b="0" dirty="0"/>
              <a:t>across additional SSDs</a:t>
            </a:r>
            <a:r>
              <a:rPr lang="en-US" sz="1600" b="0" dirty="0" smtClean="0"/>
              <a:t>.</a:t>
            </a:r>
          </a:p>
          <a:p>
            <a:pPr marL="0" indent="0">
              <a:buNone/>
            </a:pPr>
            <a:endParaRPr lang="en-US" sz="1600" b="0" dirty="0"/>
          </a:p>
          <a:p>
            <a:pPr marL="0" indent="0">
              <a:buNone/>
            </a:pPr>
            <a:r>
              <a:rPr lang="en-US" sz="1600" b="0" dirty="0"/>
              <a:t>The installation process for any node consists of two parts. </a:t>
            </a:r>
          </a:p>
          <a:p>
            <a:pPr marL="0" indent="0">
              <a:buNone/>
            </a:pPr>
            <a:endParaRPr lang="en-US" sz="1600" dirty="0"/>
          </a:p>
          <a:p>
            <a:pPr marL="0" indent="0">
              <a:buNone/>
            </a:pPr>
            <a:r>
              <a:rPr lang="en-US" sz="1600" b="1" dirty="0"/>
              <a:t>OS installation</a:t>
            </a:r>
          </a:p>
          <a:p>
            <a:pPr marL="0" indent="0">
              <a:buNone/>
            </a:pPr>
            <a:r>
              <a:rPr lang="en-US" sz="1600" b="0" dirty="0"/>
              <a:t>The same OS will be laid down for all </a:t>
            </a:r>
            <a:r>
              <a:rPr lang="en-US" sz="1600" b="0" dirty="0" smtClean="0"/>
              <a:t>nodes.</a:t>
            </a:r>
          </a:p>
          <a:p>
            <a:pPr marL="0" indent="0">
              <a:buNone/>
            </a:pPr>
            <a:r>
              <a:rPr lang="en-US" sz="1600" b="0" dirty="0" smtClean="0"/>
              <a:t>Two </a:t>
            </a:r>
            <a:r>
              <a:rPr lang="en-US" sz="1600" b="0" dirty="0"/>
              <a:t>available methods in PXE and USB/DVD installation.</a:t>
            </a:r>
          </a:p>
          <a:p>
            <a:pPr marL="0" indent="0">
              <a:buNone/>
            </a:pPr>
            <a:endParaRPr lang="en-US" sz="1600" dirty="0"/>
          </a:p>
          <a:p>
            <a:pPr marL="0" indent="0">
              <a:buNone/>
            </a:pPr>
            <a:r>
              <a:rPr lang="en-US" sz="1600" b="1" dirty="0"/>
              <a:t>Node initialization</a:t>
            </a:r>
          </a:p>
          <a:p>
            <a:pPr marL="0" indent="0">
              <a:buNone/>
            </a:pPr>
            <a:r>
              <a:rPr lang="en-US" sz="1600" b="0" dirty="0"/>
              <a:t>Gives the node an identity and role in the environment.</a:t>
            </a:r>
          </a:p>
          <a:p>
            <a:pPr marL="0" indent="0">
              <a:buNone/>
            </a:pPr>
            <a:endParaRPr lang="en-US" sz="1600" dirty="0"/>
          </a:p>
        </p:txBody>
      </p:sp>
    </p:spTree>
    <p:extLst>
      <p:ext uri="{BB962C8B-B14F-4D97-AF65-F5344CB8AC3E}">
        <p14:creationId xmlns:p14="http://schemas.microsoft.com/office/powerpoint/2010/main" val="3106117216"/>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Installation Methods</a:t>
            </a:r>
            <a:endParaRPr lang="en-US" dirty="0"/>
          </a:p>
        </p:txBody>
      </p:sp>
      <p:sp>
        <p:nvSpPr>
          <p:cNvPr id="3" name="Content Placeholder 2"/>
          <p:cNvSpPr>
            <a:spLocks noGrp="1"/>
          </p:cNvSpPr>
          <p:nvPr>
            <p:ph idx="1"/>
          </p:nvPr>
        </p:nvSpPr>
        <p:spPr>
          <a:xfrm>
            <a:off x="301624" y="1143000"/>
            <a:ext cx="8461375" cy="5029200"/>
          </a:xfrm>
        </p:spPr>
        <p:txBody>
          <a:bodyPr>
            <a:noAutofit/>
          </a:bodyPr>
          <a:lstStyle/>
          <a:p>
            <a:pPr marL="0" indent="0">
              <a:buNone/>
            </a:pPr>
            <a:r>
              <a:rPr lang="en-US" sz="1600" b="1" dirty="0" smtClean="0"/>
              <a:t>PXE Installs</a:t>
            </a:r>
          </a:p>
          <a:p>
            <a:r>
              <a:rPr lang="en-US" sz="1600" b="0" dirty="0" smtClean="0"/>
              <a:t>Prerequisites</a:t>
            </a:r>
          </a:p>
          <a:p>
            <a:pPr lvl="1">
              <a:buFont typeface="Arial" pitchFamily="34" charset="0"/>
              <a:buChar char="•"/>
            </a:pPr>
            <a:r>
              <a:rPr lang="en-US" sz="1600" dirty="0" smtClean="0"/>
              <a:t>The management controller node is completely installed and initialized.</a:t>
            </a:r>
          </a:p>
          <a:p>
            <a:pPr lvl="1">
              <a:buFont typeface="Arial" pitchFamily="34" charset="0"/>
              <a:buChar char="•"/>
            </a:pPr>
            <a:r>
              <a:rPr lang="en-US" sz="1600" dirty="0" smtClean="0"/>
              <a:t>The node to be installed is configured to boot off of the LAN segment.</a:t>
            </a:r>
          </a:p>
          <a:p>
            <a:r>
              <a:rPr lang="en-US" sz="1600" b="0" dirty="0" smtClean="0"/>
              <a:t>Servers boot up and automatically get an IP on a private LAN segment.</a:t>
            </a:r>
          </a:p>
          <a:p>
            <a:r>
              <a:rPr lang="en-US" sz="1600" b="0" dirty="0" smtClean="0"/>
              <a:t>OS installation is kicked off via the management UI.</a:t>
            </a:r>
          </a:p>
          <a:p>
            <a:pPr marL="0" indent="0">
              <a:buNone/>
            </a:pPr>
            <a:endParaRPr lang="en-US" sz="1600" dirty="0"/>
          </a:p>
          <a:p>
            <a:pPr marL="0" indent="0">
              <a:buNone/>
            </a:pPr>
            <a:r>
              <a:rPr lang="en-US" sz="1600" b="1" dirty="0" smtClean="0"/>
              <a:t>USB/DVD Installs</a:t>
            </a:r>
          </a:p>
          <a:p>
            <a:r>
              <a:rPr lang="en-US" sz="1600" b="0" dirty="0" smtClean="0"/>
              <a:t>Nodes need to be configured to boot from the install media.</a:t>
            </a:r>
          </a:p>
          <a:p>
            <a:r>
              <a:rPr lang="en-US" sz="1600" b="0" dirty="0" smtClean="0"/>
              <a:t>A temporary IP address needs to be defined on the private LAN segment</a:t>
            </a:r>
          </a:p>
          <a:p>
            <a:r>
              <a:rPr lang="en-US" sz="1600" b="0" dirty="0" smtClean="0"/>
              <a:t>The node is discovered and added to the environment through actions taken in the management UI.</a:t>
            </a:r>
          </a:p>
          <a:p>
            <a:r>
              <a:rPr lang="en-US" sz="1600" b="0" dirty="0" smtClean="0"/>
              <a:t>Two installation options:</a:t>
            </a:r>
          </a:p>
          <a:p>
            <a:pPr lvl="1"/>
            <a:r>
              <a:rPr lang="en-US" sz="1600" dirty="0" smtClean="0"/>
              <a:t>Management node:  This mode installs all the framework components for managing the environment (apache, </a:t>
            </a:r>
            <a:r>
              <a:rPr lang="en-US" sz="1600" dirty="0" err="1" smtClean="0"/>
              <a:t>dhcpd</a:t>
            </a:r>
            <a:r>
              <a:rPr lang="en-US" sz="1600" dirty="0" smtClean="0"/>
              <a:t>, </a:t>
            </a:r>
            <a:r>
              <a:rPr lang="en-US" sz="1600" dirty="0" err="1" smtClean="0"/>
              <a:t>tftpd</a:t>
            </a:r>
            <a:r>
              <a:rPr lang="en-US" sz="1600" dirty="0" smtClean="0"/>
              <a:t>).  Use only on the management controller.</a:t>
            </a:r>
          </a:p>
          <a:p>
            <a:pPr lvl="1"/>
            <a:r>
              <a:rPr lang="en-US" sz="1600" dirty="0" smtClean="0"/>
              <a:t>Remote node: Just installs the basic OS.  Used on every other controller and storage node.</a:t>
            </a:r>
          </a:p>
        </p:txBody>
      </p:sp>
    </p:spTree>
    <p:extLst>
      <p:ext uri="{BB962C8B-B14F-4D97-AF65-F5344CB8AC3E}">
        <p14:creationId xmlns:p14="http://schemas.microsoft.com/office/powerpoint/2010/main" val="3011670731"/>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initialization</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pPr marL="0" indent="0">
              <a:buNone/>
            </a:pPr>
            <a:r>
              <a:rPr lang="en-US" sz="1600" b="1" dirty="0"/>
              <a:t>Node initialization</a:t>
            </a:r>
          </a:p>
          <a:p>
            <a:r>
              <a:rPr lang="en-US" sz="1600" b="0" dirty="0" smtClean="0"/>
              <a:t>Process </a:t>
            </a:r>
            <a:r>
              <a:rPr lang="en-US" sz="1600" b="0" dirty="0"/>
              <a:t>to create an identity for a node. </a:t>
            </a:r>
            <a:endParaRPr lang="en-US" sz="1600" b="0" dirty="0" smtClean="0"/>
          </a:p>
          <a:p>
            <a:r>
              <a:rPr lang="en-US" sz="1600" b="0" dirty="0" smtClean="0"/>
              <a:t>User specifies the following details about a node.</a:t>
            </a:r>
            <a:endParaRPr lang="en-US" sz="1600" b="0" dirty="0"/>
          </a:p>
          <a:p>
            <a:pPr lvl="1"/>
            <a:r>
              <a:rPr lang="en-US" sz="1600" dirty="0" smtClean="0"/>
              <a:t>Hostname</a:t>
            </a:r>
          </a:p>
          <a:p>
            <a:pPr lvl="1"/>
            <a:r>
              <a:rPr lang="en-US" sz="1600" dirty="0" smtClean="0"/>
              <a:t>Role </a:t>
            </a:r>
            <a:r>
              <a:rPr lang="en-US" sz="1600" dirty="0"/>
              <a:t>(controller or </a:t>
            </a:r>
            <a:r>
              <a:rPr lang="en-US" sz="1600" dirty="0" smtClean="0"/>
              <a:t>storage)</a:t>
            </a:r>
          </a:p>
          <a:p>
            <a:pPr lvl="1"/>
            <a:r>
              <a:rPr lang="en-US" sz="1600" dirty="0" smtClean="0"/>
              <a:t>Location </a:t>
            </a:r>
            <a:r>
              <a:rPr lang="en-US" sz="1600" dirty="0"/>
              <a:t>(datacenter and </a:t>
            </a:r>
            <a:r>
              <a:rPr lang="en-US" sz="1600" dirty="0" smtClean="0"/>
              <a:t>rack)</a:t>
            </a:r>
          </a:p>
          <a:p>
            <a:pPr lvl="1"/>
            <a:r>
              <a:rPr lang="en-US" sz="1600" dirty="0" smtClean="0"/>
              <a:t>Description </a:t>
            </a:r>
            <a:r>
              <a:rPr lang="en-US" sz="1600" dirty="0"/>
              <a:t>(</a:t>
            </a:r>
            <a:r>
              <a:rPr lang="en-US" sz="1600" dirty="0" smtClean="0"/>
              <a:t>optional)</a:t>
            </a:r>
          </a:p>
          <a:p>
            <a:pPr lvl="1"/>
            <a:r>
              <a:rPr lang="en-US" sz="1600" dirty="0" smtClean="0"/>
              <a:t>IP addresses for public, private management, and secondary private </a:t>
            </a:r>
            <a:r>
              <a:rPr lang="en-US" sz="1600" dirty="0" err="1" smtClean="0"/>
              <a:t>lans</a:t>
            </a:r>
            <a:r>
              <a:rPr lang="en-US" sz="1600" dirty="0" smtClean="0"/>
              <a:t>.</a:t>
            </a:r>
          </a:p>
          <a:p>
            <a:r>
              <a:rPr lang="en-US" sz="1600" b="0" dirty="0" smtClean="0"/>
              <a:t>Performed in the management GUI.</a:t>
            </a:r>
            <a:endParaRPr lang="en-US" sz="1600" b="0" dirty="0"/>
          </a:p>
          <a:p>
            <a:r>
              <a:rPr lang="en-US" sz="1600" b="0" dirty="0" smtClean="0"/>
              <a:t>Nodes can be initialized immediately or added to a queue.</a:t>
            </a:r>
          </a:p>
          <a:p>
            <a:r>
              <a:rPr lang="en-US" sz="1600" b="0" dirty="0" smtClean="0"/>
              <a:t>Once initialization is finished, nodes are immediately ready for use.</a:t>
            </a:r>
          </a:p>
        </p:txBody>
      </p:sp>
    </p:spTree>
    <p:extLst>
      <p:ext uri="{BB962C8B-B14F-4D97-AF65-F5344CB8AC3E}">
        <p14:creationId xmlns:p14="http://schemas.microsoft.com/office/powerpoint/2010/main" val="1017926244"/>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USB Installation: Management node</a:t>
            </a:r>
            <a:endParaRPr lang="en-US" dirty="0"/>
          </a:p>
        </p:txBody>
      </p:sp>
      <p:pic>
        <p:nvPicPr>
          <p:cNvPr id="4" name="Picture 3" descr="Screen Shot 2012-01-23 at 6.27.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34442"/>
            <a:ext cx="6172200" cy="2833295"/>
          </a:xfrm>
          <a:prstGeom prst="rect">
            <a:avLst/>
          </a:prstGeom>
        </p:spPr>
      </p:pic>
      <p:pic>
        <p:nvPicPr>
          <p:cNvPr id="5" name="Picture 4" descr="Screen Shot 2012-01-23 at 6.30.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310448"/>
            <a:ext cx="7162800" cy="2120884"/>
          </a:xfrm>
          <a:prstGeom prst="rect">
            <a:avLst/>
          </a:prstGeom>
        </p:spPr>
      </p:pic>
      <p:sp>
        <p:nvSpPr>
          <p:cNvPr id="6" name="TextBox 5"/>
          <p:cNvSpPr txBox="1"/>
          <p:nvPr/>
        </p:nvSpPr>
        <p:spPr>
          <a:xfrm>
            <a:off x="6858000" y="1718524"/>
            <a:ext cx="1828800" cy="1554272"/>
          </a:xfrm>
          <a:prstGeom prst="rect">
            <a:avLst/>
          </a:prstGeom>
          <a:noFill/>
        </p:spPr>
        <p:txBody>
          <a:bodyPr wrap="square" rtlCol="0">
            <a:spAutoFit/>
          </a:bodyPr>
          <a:lstStyle/>
          <a:p>
            <a:r>
              <a:rPr lang="en-US" dirty="0" smtClean="0">
                <a:solidFill>
                  <a:schemeClr val="tx2">
                    <a:lumMod val="75000"/>
                    <a:lumOff val="25000"/>
                  </a:schemeClr>
                </a:solidFill>
              </a:rPr>
              <a:t>Select the network device that corresponds to the public IP address. </a:t>
            </a:r>
            <a:endParaRPr lang="en-US" dirty="0">
              <a:solidFill>
                <a:schemeClr val="tx2">
                  <a:lumMod val="75000"/>
                  <a:lumOff val="25000"/>
                </a:schemeClr>
              </a:solidFill>
            </a:endParaRPr>
          </a:p>
        </p:txBody>
      </p:sp>
    </p:spTree>
    <p:extLst>
      <p:ext uri="{BB962C8B-B14F-4D97-AF65-F5344CB8AC3E}">
        <p14:creationId xmlns:p14="http://schemas.microsoft.com/office/powerpoint/2010/main" val="3462262558"/>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Installation: Management </a:t>
            </a:r>
            <a:r>
              <a:rPr lang="en-US" dirty="0" smtClean="0"/>
              <a:t>node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b="0" dirty="0" smtClean="0"/>
              <a:t>For management node installations, wait until the reboot completes.  Then log into the web GUI with your browser with the credentials admin/admin to begin LAN creation.</a:t>
            </a:r>
          </a:p>
        </p:txBody>
      </p:sp>
      <p:pic>
        <p:nvPicPr>
          <p:cNvPr id="6" name="Picture 5" descr="Screen Shot 2012-01-23 at 6.31.35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8700" y="1417320"/>
            <a:ext cx="6934200" cy="1722160"/>
          </a:xfrm>
          <a:prstGeom prst="rect">
            <a:avLst/>
          </a:prstGeom>
        </p:spPr>
      </p:pic>
      <p:pic>
        <p:nvPicPr>
          <p:cNvPr id="7" name="Picture 6" descr="Screen Shot 2012-01-23 at 6.37.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337562"/>
            <a:ext cx="8534400" cy="2014201"/>
          </a:xfrm>
          <a:prstGeom prst="rect">
            <a:avLst/>
          </a:prstGeom>
        </p:spPr>
      </p:pic>
    </p:spTree>
    <p:extLst>
      <p:ext uri="{BB962C8B-B14F-4D97-AF65-F5344CB8AC3E}">
        <p14:creationId xmlns:p14="http://schemas.microsoft.com/office/powerpoint/2010/main" val="1641405459"/>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USB Installation: Remote node</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r>
              <a:rPr lang="en-US" sz="1600" b="0" dirty="0" smtClean="0"/>
              <a:t>Select the network device that is cabled to the management private lan where the DHCP server resides on the management controller.  On the next prompt, you will get an option to allow the node to get an IP address via DHCP or to set it manually.  When setting it manually, the IP must reside within the install LAN range.</a:t>
            </a:r>
            <a:endParaRPr lang="en-US" sz="1600" b="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9026" y="1352163"/>
            <a:ext cx="6210300"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252855"/>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Installation: </a:t>
            </a:r>
            <a:r>
              <a:rPr lang="en-US" dirty="0" smtClean="0"/>
              <a:t>Remote node</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r>
              <a:rPr lang="en-US" sz="1600" b="0" dirty="0"/>
              <a:t>For </a:t>
            </a:r>
            <a:r>
              <a:rPr lang="en-US" sz="1600" b="0" dirty="0" smtClean="0"/>
              <a:t>remote node </a:t>
            </a:r>
            <a:r>
              <a:rPr lang="en-US" sz="1600" b="0" dirty="0"/>
              <a:t>installations, wait until the reboot completes.  Then log into the web GUI with your browser </a:t>
            </a:r>
            <a:r>
              <a:rPr lang="en-US" sz="1600" b="0" dirty="0" smtClean="0"/>
              <a:t>and begin the add device wizard.</a:t>
            </a:r>
            <a:endParaRPr lang="en-US" sz="1600" b="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4" y="1295400"/>
            <a:ext cx="742847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533" y="4032858"/>
            <a:ext cx="7428470" cy="170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4703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159"/>
          <p:cNvPicPr>
            <a:picLocks noChangeAspect="1"/>
          </p:cNvPicPr>
          <p:nvPr/>
        </p:nvPicPr>
        <p:blipFill>
          <a:blip r:embed="rId3"/>
          <a:stretch>
            <a:fillRect/>
          </a:stretch>
        </p:blipFill>
        <p:spPr>
          <a:xfrm>
            <a:off x="5501469" y="4863461"/>
            <a:ext cx="1513378" cy="1767840"/>
          </a:xfrm>
          <a:prstGeom prst="rect">
            <a:avLst/>
          </a:prstGeom>
        </p:spPr>
      </p:pic>
      <p:pic>
        <p:nvPicPr>
          <p:cNvPr id="12" name="Picture 11"/>
          <p:cNvPicPr>
            <a:picLocks noChangeAspect="1"/>
          </p:cNvPicPr>
          <p:nvPr/>
        </p:nvPicPr>
        <p:blipFill>
          <a:blip r:embed="rId3"/>
          <a:stretch>
            <a:fillRect/>
          </a:stretch>
        </p:blipFill>
        <p:spPr>
          <a:xfrm>
            <a:off x="2605869" y="4863461"/>
            <a:ext cx="1513378" cy="1767840"/>
          </a:xfrm>
          <a:prstGeom prst="rect">
            <a:avLst/>
          </a:prstGeom>
        </p:spPr>
      </p:pic>
      <p:pic>
        <p:nvPicPr>
          <p:cNvPr id="133" name="Picture 2"/>
          <p:cNvPicPr>
            <a:picLocks noChangeAspect="1"/>
          </p:cNvPicPr>
          <p:nvPr/>
        </p:nvPicPr>
        <p:blipFill rotWithShape="1">
          <a:blip r:embed="rId4">
            <a:extLst>
              <a:ext uri="{28A0092B-C50C-407E-A947-70E740481C1C}">
                <a14:useLocalDpi xmlns:a14="http://schemas.microsoft.com/office/drawing/2010/main" val="0"/>
              </a:ext>
            </a:extLst>
          </a:blip>
          <a:srcRect t="31208" b="49664"/>
          <a:stretch/>
        </p:blipFill>
        <p:spPr bwMode="auto">
          <a:xfrm>
            <a:off x="3966854" y="3331841"/>
            <a:ext cx="1692275" cy="43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 name="Picture 125"/>
          <p:cNvPicPr>
            <a:picLocks noChangeAspect="1"/>
          </p:cNvPicPr>
          <p:nvPr/>
        </p:nvPicPr>
        <p:blipFill rotWithShape="1">
          <a:blip r:embed="rId4">
            <a:extLst>
              <a:ext uri="{28A0092B-C50C-407E-A947-70E740481C1C}">
                <a14:useLocalDpi xmlns:a14="http://schemas.microsoft.com/office/drawing/2010/main" val="0"/>
              </a:ext>
            </a:extLst>
          </a:blip>
          <a:srcRect t="31376" b="50503"/>
          <a:stretch/>
        </p:blipFill>
        <p:spPr bwMode="auto">
          <a:xfrm>
            <a:off x="5567054" y="3354704"/>
            <a:ext cx="1693863" cy="41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p:cNvPicPr>
          <p:nvPr/>
        </p:nvPicPr>
        <p:blipFill rotWithShape="1">
          <a:blip r:embed="rId4">
            <a:extLst>
              <a:ext uri="{28A0092B-C50C-407E-A947-70E740481C1C}">
                <a14:useLocalDpi xmlns:a14="http://schemas.microsoft.com/office/drawing/2010/main" val="0"/>
              </a:ext>
            </a:extLst>
          </a:blip>
          <a:srcRect t="30705" b="50168"/>
          <a:stretch/>
        </p:blipFill>
        <p:spPr bwMode="auto">
          <a:xfrm>
            <a:off x="2274579" y="3331840"/>
            <a:ext cx="1692275" cy="43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4" name="Straight Connector 153"/>
          <p:cNvCxnSpPr/>
          <p:nvPr/>
        </p:nvCxnSpPr>
        <p:spPr bwMode="auto">
          <a:xfrm rot="5400000">
            <a:off x="5939316" y="498554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5" name="Straight Connector 154"/>
          <p:cNvCxnSpPr/>
          <p:nvPr/>
        </p:nvCxnSpPr>
        <p:spPr bwMode="auto">
          <a:xfrm rot="5400000">
            <a:off x="5864703" y="498554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6" name="Straight Connector 155"/>
          <p:cNvCxnSpPr/>
          <p:nvPr/>
        </p:nvCxnSpPr>
        <p:spPr bwMode="auto">
          <a:xfrm rot="5400000">
            <a:off x="6104416" y="498554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7" name="Straight Connector 156"/>
          <p:cNvCxnSpPr/>
          <p:nvPr/>
        </p:nvCxnSpPr>
        <p:spPr bwMode="auto">
          <a:xfrm rot="5400000">
            <a:off x="6029803" y="498554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0" name="Straight Connector 149"/>
          <p:cNvCxnSpPr/>
          <p:nvPr/>
        </p:nvCxnSpPr>
        <p:spPr bwMode="auto">
          <a:xfrm rot="5400000">
            <a:off x="2800828" y="495506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1" name="Straight Connector 150"/>
          <p:cNvCxnSpPr/>
          <p:nvPr/>
        </p:nvCxnSpPr>
        <p:spPr bwMode="auto">
          <a:xfrm rot="5400000">
            <a:off x="2726216" y="495506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2" name="Straight Connector 151"/>
          <p:cNvCxnSpPr/>
          <p:nvPr/>
        </p:nvCxnSpPr>
        <p:spPr bwMode="auto">
          <a:xfrm rot="5400000">
            <a:off x="2967516" y="495506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3" name="Straight Connector 152"/>
          <p:cNvCxnSpPr/>
          <p:nvPr/>
        </p:nvCxnSpPr>
        <p:spPr bwMode="auto">
          <a:xfrm rot="5400000">
            <a:off x="2892903" y="495506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sp>
        <p:nvSpPr>
          <p:cNvPr id="16395" name="Title 2"/>
          <p:cNvSpPr>
            <a:spLocks noGrp="1"/>
          </p:cNvSpPr>
          <p:nvPr>
            <p:ph type="title"/>
          </p:nvPr>
        </p:nvSpPr>
        <p:spPr/>
        <p:txBody>
          <a:bodyPr/>
          <a:lstStyle/>
          <a:p>
            <a:r>
              <a:rPr lang="en-US" dirty="0" smtClean="0">
                <a:latin typeface="Trebuchet MS" charset="0"/>
                <a:cs typeface="DejaVu Sans" charset="0"/>
              </a:rPr>
              <a:t>Object Storage System </a:t>
            </a:r>
            <a:r>
              <a:rPr lang="en-US" dirty="0">
                <a:latin typeface="Trebuchet MS" charset="0"/>
                <a:cs typeface="DejaVu Sans" charset="0"/>
              </a:rPr>
              <a:t>Topology</a:t>
            </a:r>
          </a:p>
        </p:txBody>
      </p:sp>
      <p:sp>
        <p:nvSpPr>
          <p:cNvPr id="37" name="TextBox 36"/>
          <p:cNvSpPr txBox="1"/>
          <p:nvPr/>
        </p:nvSpPr>
        <p:spPr>
          <a:xfrm>
            <a:off x="4312710" y="4711268"/>
            <a:ext cx="602092" cy="507831"/>
          </a:xfrm>
          <a:prstGeom prst="rect">
            <a:avLst/>
          </a:prstGeom>
          <a:noFill/>
        </p:spPr>
        <p:txBody>
          <a:bodyPr wrap="none">
            <a:spAutoFit/>
          </a:bodyPr>
          <a:lstStyle/>
          <a:p>
            <a:pPr algn="ctr" defTabSz="366309">
              <a:defRPr/>
            </a:pPr>
            <a:r>
              <a:rPr lang="en-US" sz="900" b="1" dirty="0">
                <a:solidFill>
                  <a:schemeClr val="tx1"/>
                </a:solidFill>
                <a:latin typeface="+mn-lt"/>
                <a:ea typeface="DejaVu Sans" pitchFamily="34" charset="2"/>
                <a:cs typeface="DejaVu Sans" pitchFamily="34" charset="2"/>
              </a:rPr>
              <a:t>Gigabit </a:t>
            </a:r>
          </a:p>
          <a:p>
            <a:pPr algn="ctr" defTabSz="366309">
              <a:defRPr/>
            </a:pPr>
            <a:r>
              <a:rPr lang="en-US" sz="900" b="1" dirty="0">
                <a:solidFill>
                  <a:schemeClr val="tx1"/>
                </a:solidFill>
                <a:latin typeface="+mn-lt"/>
                <a:ea typeface="DejaVu Sans" pitchFamily="34" charset="2"/>
                <a:cs typeface="DejaVu Sans" pitchFamily="34" charset="2"/>
              </a:rPr>
              <a:t>Ethernet</a:t>
            </a:r>
          </a:p>
          <a:p>
            <a:pPr algn="ctr" defTabSz="366309">
              <a:defRPr/>
            </a:pPr>
            <a:r>
              <a:rPr lang="en-US" sz="900" b="1" dirty="0">
                <a:solidFill>
                  <a:schemeClr val="tx1"/>
                </a:solidFill>
                <a:latin typeface="+mn-lt"/>
                <a:ea typeface="DejaVu Sans" pitchFamily="34" charset="2"/>
                <a:cs typeface="DejaVu Sans" pitchFamily="34" charset="2"/>
              </a:rPr>
              <a:t>Fabric</a:t>
            </a:r>
          </a:p>
        </p:txBody>
      </p:sp>
      <p:sp>
        <p:nvSpPr>
          <p:cNvPr id="31" name="TextBox 30"/>
          <p:cNvSpPr txBox="1"/>
          <p:nvPr/>
        </p:nvSpPr>
        <p:spPr>
          <a:xfrm>
            <a:off x="4177985" y="5434961"/>
            <a:ext cx="1084262" cy="738664"/>
          </a:xfrm>
          <a:prstGeom prst="rect">
            <a:avLst/>
          </a:prstGeom>
          <a:noFill/>
        </p:spPr>
        <p:txBody>
          <a:bodyPr>
            <a:spAutoFit/>
          </a:bodyPr>
          <a:lstStyle/>
          <a:p>
            <a:pPr algn="ctr" defTabSz="366309">
              <a:defRPr/>
            </a:pPr>
            <a:r>
              <a:rPr lang="en-US" sz="1400" dirty="0" smtClean="0">
                <a:solidFill>
                  <a:srgbClr val="084369"/>
                </a:solidFill>
                <a:latin typeface="+mn-lt"/>
                <a:ea typeface="DejaVu Sans" pitchFamily="34" charset="2"/>
                <a:cs typeface="DejaVu Sans" pitchFamily="34" charset="2"/>
              </a:rPr>
              <a:t>Scalable</a:t>
            </a:r>
          </a:p>
          <a:p>
            <a:pPr algn="ctr" defTabSz="366309">
              <a:defRPr/>
            </a:pPr>
            <a:r>
              <a:rPr lang="en-US" sz="1400" dirty="0" smtClean="0">
                <a:solidFill>
                  <a:srgbClr val="084369"/>
                </a:solidFill>
                <a:latin typeface="+mn-lt"/>
                <a:ea typeface="DejaVu Sans" pitchFamily="34" charset="2"/>
                <a:cs typeface="DejaVu Sans" pitchFamily="34" charset="2"/>
              </a:rPr>
              <a:t>Storage</a:t>
            </a:r>
            <a:endParaRPr lang="en-US" sz="1400" dirty="0">
              <a:solidFill>
                <a:srgbClr val="084369"/>
              </a:solidFill>
              <a:latin typeface="+mn-lt"/>
              <a:ea typeface="DejaVu Sans" pitchFamily="34" charset="2"/>
              <a:cs typeface="DejaVu Sans" pitchFamily="34" charset="2"/>
            </a:endParaRPr>
          </a:p>
          <a:p>
            <a:pPr algn="ctr" defTabSz="366309">
              <a:defRPr/>
            </a:pPr>
            <a:r>
              <a:rPr lang="en-US" sz="1400" dirty="0" smtClean="0">
                <a:solidFill>
                  <a:srgbClr val="084369"/>
                </a:solidFill>
                <a:latin typeface="+mn-lt"/>
                <a:ea typeface="DejaVu Sans" pitchFamily="34" charset="2"/>
                <a:cs typeface="DejaVu Sans" pitchFamily="34" charset="2"/>
              </a:rPr>
              <a:t>Pool</a:t>
            </a:r>
            <a:endParaRPr lang="en-US" sz="1400" dirty="0">
              <a:solidFill>
                <a:srgbClr val="084369"/>
              </a:solidFill>
              <a:latin typeface="+mn-lt"/>
              <a:ea typeface="DejaVu Sans" pitchFamily="34" charset="2"/>
              <a:cs typeface="DejaVu Sans" pitchFamily="34" charset="2"/>
            </a:endParaRPr>
          </a:p>
        </p:txBody>
      </p:sp>
      <p:cxnSp>
        <p:nvCxnSpPr>
          <p:cNvPr id="46" name="Straight Connector 45"/>
          <p:cNvCxnSpPr/>
          <p:nvPr/>
        </p:nvCxnSpPr>
        <p:spPr bwMode="auto">
          <a:xfrm rot="5400000">
            <a:off x="2646841" y="495506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47" name="Straight Connector 46"/>
          <p:cNvCxnSpPr/>
          <p:nvPr/>
        </p:nvCxnSpPr>
        <p:spPr bwMode="auto">
          <a:xfrm rot="5400000">
            <a:off x="5694841" y="495506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49" name="Straight Connector 48"/>
          <p:cNvCxnSpPr/>
          <p:nvPr/>
        </p:nvCxnSpPr>
        <p:spPr bwMode="auto">
          <a:xfrm rot="5400000">
            <a:off x="2572228" y="495506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51" name="Straight Connector 50"/>
          <p:cNvCxnSpPr/>
          <p:nvPr/>
        </p:nvCxnSpPr>
        <p:spPr bwMode="auto">
          <a:xfrm rot="5400000">
            <a:off x="5772628" y="495506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sp>
        <p:nvSpPr>
          <p:cNvPr id="123" name="Rounded Rectangle 122"/>
          <p:cNvSpPr/>
          <p:nvPr/>
        </p:nvSpPr>
        <p:spPr bwMode="auto">
          <a:xfrm>
            <a:off x="3966847" y="1131567"/>
            <a:ext cx="609600" cy="628650"/>
          </a:xfrm>
          <a:prstGeom prst="roundRect">
            <a:avLst/>
          </a:prstGeom>
          <a:solidFill>
            <a:schemeClr val="bg1">
              <a:lumMod val="50000"/>
              <a:alpha val="51000"/>
            </a:schemeClr>
          </a:solidFill>
          <a:ln w="9525" cap="flat" cmpd="sng" algn="ctr">
            <a:solidFill>
              <a:schemeClr val="tx1"/>
            </a:solidFill>
            <a:prstDash val="solid"/>
            <a:round/>
            <a:headEnd type="none" w="med" len="med"/>
            <a:tailEnd type="none" w="med" len="med"/>
          </a:ln>
          <a:effectLst/>
          <a:extLst/>
        </p:spPr>
        <p:txBody>
          <a:bodyPr/>
          <a:lstStyle/>
          <a:p>
            <a:pPr algn="ctr" defTabSz="457200">
              <a:buClr>
                <a:srgbClr val="000000"/>
              </a:buClr>
              <a:buSzPct val="100000"/>
              <a:buFont typeface="Times New Roman" pitchFamily="16" charset="0"/>
              <a:buNone/>
              <a:defRPr/>
            </a:pPr>
            <a:r>
              <a:rPr lang="en-US" sz="1200" dirty="0">
                <a:latin typeface="+mn-lt"/>
                <a:ea typeface="DejaVu Sans" pitchFamily="34" charset="2"/>
              </a:rPr>
              <a:t>App</a:t>
            </a:r>
          </a:p>
        </p:txBody>
      </p:sp>
      <p:sp>
        <p:nvSpPr>
          <p:cNvPr id="124" name="Rounded Rectangle 123"/>
          <p:cNvSpPr/>
          <p:nvPr/>
        </p:nvSpPr>
        <p:spPr bwMode="auto">
          <a:xfrm>
            <a:off x="4639947" y="1131567"/>
            <a:ext cx="609600" cy="628650"/>
          </a:xfrm>
          <a:prstGeom prst="roundRect">
            <a:avLst/>
          </a:prstGeom>
          <a:solidFill>
            <a:schemeClr val="bg1">
              <a:lumMod val="50000"/>
              <a:alpha val="51000"/>
            </a:schemeClr>
          </a:solidFill>
          <a:ln w="9525" cap="flat" cmpd="sng" algn="ctr">
            <a:solidFill>
              <a:schemeClr val="tx1"/>
            </a:solidFill>
            <a:prstDash val="solid"/>
            <a:round/>
            <a:headEnd type="none" w="med" len="med"/>
            <a:tailEnd type="none" w="med" len="med"/>
          </a:ln>
          <a:effectLst/>
          <a:extLst/>
        </p:spPr>
        <p:txBody>
          <a:bodyPr/>
          <a:lstStyle/>
          <a:p>
            <a:pPr algn="ctr" defTabSz="457200">
              <a:buClr>
                <a:srgbClr val="000000"/>
              </a:buClr>
              <a:buSzPct val="100000"/>
              <a:buFont typeface="Times New Roman" pitchFamily="16" charset="0"/>
              <a:buNone/>
              <a:defRPr/>
            </a:pPr>
            <a:r>
              <a:rPr lang="en-US" sz="1200" dirty="0">
                <a:latin typeface="+mn-lt"/>
                <a:ea typeface="DejaVu Sans" pitchFamily="34" charset="2"/>
              </a:rPr>
              <a:t>App</a:t>
            </a:r>
          </a:p>
        </p:txBody>
      </p:sp>
      <p:cxnSp>
        <p:nvCxnSpPr>
          <p:cNvPr id="125" name="Straight Connector 124"/>
          <p:cNvCxnSpPr>
            <a:stCxn id="114" idx="2"/>
            <a:endCxn id="16422" idx="0"/>
          </p:cNvCxnSpPr>
          <p:nvPr/>
        </p:nvCxnSpPr>
        <p:spPr bwMode="auto">
          <a:xfrm>
            <a:off x="3088967" y="3766181"/>
            <a:ext cx="77787" cy="64008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7" name="Straight Connector 126"/>
          <p:cNvCxnSpPr>
            <a:stCxn id="13" idx="1"/>
            <a:endCxn id="16386" idx="0"/>
          </p:cNvCxnSpPr>
          <p:nvPr/>
        </p:nvCxnSpPr>
        <p:spPr bwMode="auto">
          <a:xfrm flipH="1">
            <a:off x="3120717" y="2633946"/>
            <a:ext cx="1534319" cy="697894"/>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8" name="Straight Connector 127"/>
          <p:cNvCxnSpPr>
            <a:stCxn id="123" idx="2"/>
          </p:cNvCxnSpPr>
          <p:nvPr/>
        </p:nvCxnSpPr>
        <p:spPr bwMode="auto">
          <a:xfrm>
            <a:off x="4271654" y="1760217"/>
            <a:ext cx="3175" cy="37719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9" name="Straight Connector 128"/>
          <p:cNvCxnSpPr/>
          <p:nvPr/>
        </p:nvCxnSpPr>
        <p:spPr bwMode="auto">
          <a:xfrm>
            <a:off x="4954279" y="1760217"/>
            <a:ext cx="3175" cy="37719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3" name="Cloud 12"/>
          <p:cNvSpPr/>
          <p:nvPr/>
        </p:nvSpPr>
        <p:spPr bwMode="auto">
          <a:xfrm>
            <a:off x="4103379" y="2009771"/>
            <a:ext cx="1103313" cy="624840"/>
          </a:xfrm>
          <a:prstGeom prst="cloud">
            <a:avLst/>
          </a:prstGeom>
          <a:solidFill>
            <a:srgbClr val="00B8FF"/>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200" dirty="0">
                <a:latin typeface="Arial" pitchFamily="34" charset="0"/>
                <a:ea typeface="DejaVu Sans" charset="0"/>
                <a:cs typeface="Arial" pitchFamily="34" charset="0"/>
              </a:rPr>
              <a:t>Cloud</a:t>
            </a:r>
          </a:p>
        </p:txBody>
      </p:sp>
      <p:sp>
        <p:nvSpPr>
          <p:cNvPr id="16415" name="TextBox 137"/>
          <p:cNvSpPr txBox="1">
            <a:spLocks noChangeArrowheads="1"/>
          </p:cNvSpPr>
          <p:nvPr/>
        </p:nvSpPr>
        <p:spPr bwMode="auto">
          <a:xfrm>
            <a:off x="5022535" y="1823081"/>
            <a:ext cx="5447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bg1"/>
                </a:solidFill>
                <a:latin typeface="Times New Roman" charset="0"/>
                <a:ea typeface="ＭＳ Ｐゴシック" charset="0"/>
                <a:cs typeface="ＭＳ Ｐゴシック" charset="0"/>
              </a:defRPr>
            </a:lvl1pPr>
            <a:lvl2pPr marL="742950" indent="-285750" eaLnBrk="0" hangingPunct="0">
              <a:defRPr sz="1900">
                <a:solidFill>
                  <a:schemeClr val="bg1"/>
                </a:solidFill>
                <a:latin typeface="Times New Roman" charset="0"/>
                <a:ea typeface="ＭＳ Ｐゴシック" charset="0"/>
              </a:defRPr>
            </a:lvl2pPr>
            <a:lvl3pPr marL="1143000" indent="-228600" eaLnBrk="0" hangingPunct="0">
              <a:defRPr sz="1900">
                <a:solidFill>
                  <a:schemeClr val="bg1"/>
                </a:solidFill>
                <a:latin typeface="Times New Roman" charset="0"/>
                <a:ea typeface="ＭＳ Ｐゴシック" charset="0"/>
              </a:defRPr>
            </a:lvl3pPr>
            <a:lvl4pPr marL="1600200" indent="-228600" eaLnBrk="0" hangingPunct="0">
              <a:defRPr sz="1900">
                <a:solidFill>
                  <a:schemeClr val="bg1"/>
                </a:solidFill>
                <a:latin typeface="Times New Roman" charset="0"/>
                <a:ea typeface="ＭＳ Ｐゴシック" charset="0"/>
              </a:defRPr>
            </a:lvl4pPr>
            <a:lvl5pPr marL="2057400" indent="-228600" eaLnBrk="0" hangingPunct="0">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defRPr sz="1900">
                <a:solidFill>
                  <a:schemeClr val="bg1"/>
                </a:solidFill>
                <a:latin typeface="Times New Roman" charset="0"/>
                <a:ea typeface="ＭＳ Ｐゴシック" charset="0"/>
              </a:defRPr>
            </a:lvl9pPr>
          </a:lstStyle>
          <a:p>
            <a:pPr eaLnBrk="1" hangingPunct="1"/>
            <a:r>
              <a:rPr lang="en-US" sz="1100" dirty="0">
                <a:solidFill>
                  <a:schemeClr val="tx1"/>
                </a:solidFill>
                <a:latin typeface="Verdana" charset="0"/>
                <a:cs typeface="DejaVu Sans" charset="0"/>
              </a:rPr>
              <a:t>HTTP</a:t>
            </a:r>
            <a:endParaRPr lang="en-US" sz="1600" dirty="0">
              <a:solidFill>
                <a:schemeClr val="tx1"/>
              </a:solidFill>
              <a:latin typeface="Verdana" charset="0"/>
              <a:cs typeface="DejaVu Sans" charset="0"/>
            </a:endParaRPr>
          </a:p>
        </p:txBody>
      </p:sp>
      <p:sp>
        <p:nvSpPr>
          <p:cNvPr id="16421" name="TextBox 231"/>
          <p:cNvSpPr txBox="1">
            <a:spLocks noChangeArrowheads="1"/>
          </p:cNvSpPr>
          <p:nvPr/>
        </p:nvSpPr>
        <p:spPr bwMode="auto">
          <a:xfrm>
            <a:off x="2671582" y="1051561"/>
            <a:ext cx="11586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bg1"/>
                </a:solidFill>
                <a:latin typeface="Times New Roman" charset="0"/>
                <a:ea typeface="ＭＳ Ｐゴシック" charset="0"/>
                <a:cs typeface="ＭＳ Ｐゴシック" charset="0"/>
              </a:defRPr>
            </a:lvl1pPr>
            <a:lvl2pPr marL="742950" indent="-285750" eaLnBrk="0" hangingPunct="0">
              <a:defRPr sz="1900">
                <a:solidFill>
                  <a:schemeClr val="bg1"/>
                </a:solidFill>
                <a:latin typeface="Times New Roman" charset="0"/>
                <a:ea typeface="ＭＳ Ｐゴシック" charset="0"/>
              </a:defRPr>
            </a:lvl2pPr>
            <a:lvl3pPr marL="1143000" indent="-228600" eaLnBrk="0" hangingPunct="0">
              <a:defRPr sz="1900">
                <a:solidFill>
                  <a:schemeClr val="bg1"/>
                </a:solidFill>
                <a:latin typeface="Times New Roman" charset="0"/>
                <a:ea typeface="ＭＳ Ｐゴシック" charset="0"/>
              </a:defRPr>
            </a:lvl3pPr>
            <a:lvl4pPr marL="1600200" indent="-228600" eaLnBrk="0" hangingPunct="0">
              <a:defRPr sz="1900">
                <a:solidFill>
                  <a:schemeClr val="bg1"/>
                </a:solidFill>
                <a:latin typeface="Times New Roman" charset="0"/>
                <a:ea typeface="ＭＳ Ｐゴシック" charset="0"/>
              </a:defRPr>
            </a:lvl4pPr>
            <a:lvl5pPr marL="2057400" indent="-228600" eaLnBrk="0" hangingPunct="0">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defRPr sz="1900">
                <a:solidFill>
                  <a:schemeClr val="bg1"/>
                </a:solidFill>
                <a:latin typeface="Times New Roman" charset="0"/>
                <a:ea typeface="ＭＳ Ｐゴシック" charset="0"/>
              </a:defRPr>
            </a:lvl9pPr>
          </a:lstStyle>
          <a:p>
            <a:pPr algn="ctr" eaLnBrk="1" hangingPunct="1"/>
            <a:r>
              <a:rPr lang="en-US" sz="1100" b="1" dirty="0" smtClean="0">
                <a:solidFill>
                  <a:srgbClr val="C00000"/>
                </a:solidFill>
                <a:latin typeface="Verdana" charset="0"/>
                <a:cs typeface="DejaVu Sans" charset="0"/>
              </a:rPr>
              <a:t>End-User </a:t>
            </a:r>
          </a:p>
          <a:p>
            <a:pPr algn="ctr" eaLnBrk="1" hangingPunct="1"/>
            <a:r>
              <a:rPr lang="en-US" sz="1100" b="1" dirty="0" smtClean="0">
                <a:solidFill>
                  <a:srgbClr val="C00000"/>
                </a:solidFill>
                <a:latin typeface="Verdana" charset="0"/>
                <a:cs typeface="DejaVu Sans" charset="0"/>
              </a:rPr>
              <a:t>Applications</a:t>
            </a:r>
            <a:endParaRPr lang="en-US" sz="1100" b="1" dirty="0">
              <a:solidFill>
                <a:srgbClr val="C00000"/>
              </a:solidFill>
              <a:latin typeface="Verdana" charset="0"/>
              <a:cs typeface="DejaVu Sans" charset="0"/>
            </a:endParaRPr>
          </a:p>
        </p:txBody>
      </p:sp>
      <p:cxnSp>
        <p:nvCxnSpPr>
          <p:cNvPr id="233" name="Straight Connector 232"/>
          <p:cNvCxnSpPr>
            <a:stCxn id="172" idx="2"/>
            <a:endCxn id="16418" idx="0"/>
          </p:cNvCxnSpPr>
          <p:nvPr/>
        </p:nvCxnSpPr>
        <p:spPr bwMode="auto">
          <a:xfrm flipH="1">
            <a:off x="6214747" y="3769991"/>
            <a:ext cx="230188" cy="668656"/>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2" name="TextBox 1"/>
          <p:cNvSpPr txBox="1"/>
          <p:nvPr/>
        </p:nvSpPr>
        <p:spPr>
          <a:xfrm>
            <a:off x="859367" y="3217541"/>
            <a:ext cx="1176236" cy="523220"/>
          </a:xfrm>
          <a:prstGeom prst="rect">
            <a:avLst/>
          </a:prstGeom>
          <a:noFill/>
        </p:spPr>
        <p:txBody>
          <a:bodyPr wrap="none">
            <a:spAutoFit/>
          </a:bodyPr>
          <a:lstStyle/>
          <a:p>
            <a:pPr algn="ctr">
              <a:defRPr/>
            </a:pPr>
            <a:r>
              <a:rPr lang="en-US" sz="1400" dirty="0">
                <a:solidFill>
                  <a:schemeClr val="accent5">
                    <a:lumMod val="25000"/>
                  </a:schemeClr>
                </a:solidFill>
                <a:latin typeface="+mn-lt"/>
                <a:sym typeface="Wingdings"/>
              </a:rPr>
              <a:t>Scale-out</a:t>
            </a:r>
          </a:p>
          <a:p>
            <a:pPr algn="ctr">
              <a:defRPr/>
            </a:pPr>
            <a:r>
              <a:rPr lang="en-US" sz="1400" dirty="0" smtClean="0">
                <a:solidFill>
                  <a:schemeClr val="accent5">
                    <a:lumMod val="25000"/>
                  </a:schemeClr>
                </a:solidFill>
                <a:latin typeface="+mn-lt"/>
                <a:sym typeface="Wingdings"/>
              </a:rPr>
              <a:t>IO controllers</a:t>
            </a:r>
            <a:endParaRPr lang="en-US" sz="1400" dirty="0">
              <a:solidFill>
                <a:schemeClr val="accent5">
                  <a:lumMod val="25000"/>
                </a:schemeClr>
              </a:solidFill>
              <a:latin typeface="+mn-lt"/>
            </a:endParaRPr>
          </a:p>
        </p:txBody>
      </p:sp>
      <p:cxnSp>
        <p:nvCxnSpPr>
          <p:cNvPr id="234" name="Straight Connector 233"/>
          <p:cNvCxnSpPr>
            <a:stCxn id="172" idx="0"/>
            <a:endCxn id="13" idx="1"/>
          </p:cNvCxnSpPr>
          <p:nvPr/>
        </p:nvCxnSpPr>
        <p:spPr bwMode="auto">
          <a:xfrm flipH="1" flipV="1">
            <a:off x="4655029" y="2633950"/>
            <a:ext cx="1789906" cy="675035"/>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31" name="TextBox 130"/>
          <p:cNvSpPr txBox="1"/>
          <p:nvPr/>
        </p:nvSpPr>
        <p:spPr>
          <a:xfrm>
            <a:off x="4043047" y="2941317"/>
            <a:ext cx="609600" cy="230832"/>
          </a:xfrm>
          <a:prstGeom prst="rect">
            <a:avLst/>
          </a:prstGeom>
          <a:noFill/>
        </p:spPr>
        <p:txBody>
          <a:bodyPr>
            <a:spAutoFit/>
          </a:bodyPr>
          <a:lstStyle/>
          <a:p>
            <a:pPr algn="ctr" defTabSz="366309">
              <a:defRPr/>
            </a:pPr>
            <a:r>
              <a:rPr lang="en-US" sz="900" b="1" dirty="0">
                <a:solidFill>
                  <a:schemeClr val="tx1"/>
                </a:solidFill>
                <a:latin typeface="+mn-lt"/>
                <a:ea typeface="DejaVu Sans" pitchFamily="34" charset="2"/>
                <a:cs typeface="DejaVu Sans" pitchFamily="34" charset="2"/>
              </a:rPr>
              <a:t>10GbE</a:t>
            </a:r>
          </a:p>
        </p:txBody>
      </p:sp>
      <p:sp>
        <p:nvSpPr>
          <p:cNvPr id="132" name="TextBox 131"/>
          <p:cNvSpPr txBox="1"/>
          <p:nvPr/>
        </p:nvSpPr>
        <p:spPr>
          <a:xfrm>
            <a:off x="5567047" y="2486021"/>
            <a:ext cx="609600" cy="230832"/>
          </a:xfrm>
          <a:prstGeom prst="rect">
            <a:avLst/>
          </a:prstGeom>
          <a:noFill/>
        </p:spPr>
        <p:txBody>
          <a:bodyPr>
            <a:spAutoFit/>
          </a:bodyPr>
          <a:lstStyle/>
          <a:p>
            <a:pPr algn="ctr" defTabSz="366309">
              <a:defRPr/>
            </a:pPr>
            <a:r>
              <a:rPr lang="en-US" sz="900" b="1" dirty="0" smtClean="0">
                <a:solidFill>
                  <a:schemeClr val="tx1"/>
                </a:solidFill>
                <a:latin typeface="+mn-lt"/>
                <a:ea typeface="DejaVu Sans" pitchFamily="34" charset="2"/>
                <a:cs typeface="DejaVu Sans" pitchFamily="34" charset="2"/>
              </a:rPr>
              <a:t>REST API</a:t>
            </a:r>
            <a:endParaRPr lang="en-US" sz="900" b="1" dirty="0">
              <a:solidFill>
                <a:schemeClr val="tx1"/>
              </a:solidFill>
              <a:latin typeface="+mn-lt"/>
              <a:ea typeface="DejaVu Sans" pitchFamily="34" charset="2"/>
              <a:cs typeface="DejaVu Sans" pitchFamily="34" charset="2"/>
            </a:endParaRPr>
          </a:p>
        </p:txBody>
      </p:sp>
      <p:cxnSp>
        <p:nvCxnSpPr>
          <p:cNvPr id="137" name="Straight Connector 136"/>
          <p:cNvCxnSpPr>
            <a:stCxn id="16418" idx="0"/>
            <a:endCxn id="114" idx="2"/>
          </p:cNvCxnSpPr>
          <p:nvPr/>
        </p:nvCxnSpPr>
        <p:spPr bwMode="auto">
          <a:xfrm flipH="1" flipV="1">
            <a:off x="3088963" y="3766181"/>
            <a:ext cx="3125787" cy="672466"/>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58" name="Straight Connector 157"/>
          <p:cNvCxnSpPr>
            <a:stCxn id="172" idx="2"/>
            <a:endCxn id="16422" idx="0"/>
          </p:cNvCxnSpPr>
          <p:nvPr/>
        </p:nvCxnSpPr>
        <p:spPr bwMode="auto">
          <a:xfrm flipH="1">
            <a:off x="3166747" y="3769995"/>
            <a:ext cx="3278188" cy="63627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68" name="TextBox 167"/>
          <p:cNvSpPr txBox="1"/>
          <p:nvPr/>
        </p:nvSpPr>
        <p:spPr>
          <a:xfrm>
            <a:off x="3281047" y="2486021"/>
            <a:ext cx="609600" cy="230832"/>
          </a:xfrm>
          <a:prstGeom prst="rect">
            <a:avLst/>
          </a:prstGeom>
          <a:noFill/>
        </p:spPr>
        <p:txBody>
          <a:bodyPr>
            <a:spAutoFit/>
          </a:bodyPr>
          <a:lstStyle/>
          <a:p>
            <a:pPr algn="ctr" defTabSz="366309">
              <a:defRPr/>
            </a:pPr>
            <a:r>
              <a:rPr lang="en-US" sz="900" b="1" dirty="0" smtClean="0">
                <a:solidFill>
                  <a:schemeClr val="tx1"/>
                </a:solidFill>
                <a:latin typeface="+mn-lt"/>
                <a:ea typeface="DejaVu Sans" pitchFamily="34" charset="2"/>
                <a:cs typeface="DejaVu Sans" pitchFamily="34" charset="2"/>
              </a:rPr>
              <a:t>REST API</a:t>
            </a:r>
            <a:endParaRPr lang="en-US" sz="900" b="1" dirty="0">
              <a:solidFill>
                <a:schemeClr val="tx1"/>
              </a:solidFill>
              <a:latin typeface="+mn-lt"/>
              <a:ea typeface="DejaVu Sans" pitchFamily="34" charset="2"/>
              <a:cs typeface="DejaVu Sans" pitchFamily="34" charset="2"/>
            </a:endParaRPr>
          </a:p>
        </p:txBody>
      </p:sp>
      <p:cxnSp>
        <p:nvCxnSpPr>
          <p:cNvPr id="134" name="Straight Connector 133"/>
          <p:cNvCxnSpPr>
            <a:stCxn id="13" idx="1"/>
            <a:endCxn id="136" idx="0"/>
          </p:cNvCxnSpPr>
          <p:nvPr/>
        </p:nvCxnSpPr>
        <p:spPr bwMode="auto">
          <a:xfrm>
            <a:off x="4655029" y="2633950"/>
            <a:ext cx="113506" cy="675035"/>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209" name="TextBox 208"/>
          <p:cNvSpPr txBox="1"/>
          <p:nvPr/>
        </p:nvSpPr>
        <p:spPr>
          <a:xfrm>
            <a:off x="918847" y="5320665"/>
            <a:ext cx="1524000" cy="507831"/>
          </a:xfrm>
          <a:prstGeom prst="rect">
            <a:avLst/>
          </a:prstGeom>
          <a:noFill/>
        </p:spPr>
        <p:txBody>
          <a:bodyPr wrap="square">
            <a:spAutoFit/>
          </a:bodyPr>
          <a:lstStyle/>
          <a:p>
            <a:pPr algn="ctr" defTabSz="366309">
              <a:defRPr/>
            </a:pPr>
            <a:r>
              <a:rPr lang="en-US" sz="900" b="1" dirty="0" smtClean="0">
                <a:solidFill>
                  <a:schemeClr val="tx1"/>
                </a:solidFill>
                <a:latin typeface="+mn-lt"/>
                <a:ea typeface="DejaVu Sans" pitchFamily="34" charset="2"/>
                <a:cs typeface="DejaVu Sans" pitchFamily="34" charset="2"/>
              </a:rPr>
              <a:t>High-density, </a:t>
            </a:r>
          </a:p>
          <a:p>
            <a:pPr algn="ctr" defTabSz="366309">
              <a:defRPr/>
            </a:pPr>
            <a:r>
              <a:rPr lang="en-US" sz="900" b="1" dirty="0" smtClean="0">
                <a:solidFill>
                  <a:schemeClr val="tx1"/>
                </a:solidFill>
                <a:latin typeface="+mn-lt"/>
                <a:ea typeface="DejaVu Sans" pitchFamily="34" charset="2"/>
                <a:cs typeface="DejaVu Sans" pitchFamily="34" charset="2"/>
              </a:rPr>
              <a:t>low-power </a:t>
            </a:r>
          </a:p>
          <a:p>
            <a:pPr algn="ctr" defTabSz="366309">
              <a:defRPr/>
            </a:pPr>
            <a:r>
              <a:rPr lang="en-US" sz="900" b="1" dirty="0" smtClean="0">
                <a:solidFill>
                  <a:schemeClr val="tx1"/>
                </a:solidFill>
                <a:latin typeface="+mn-lt"/>
                <a:ea typeface="DejaVu Sans" pitchFamily="34" charset="2"/>
                <a:cs typeface="DejaVu Sans" pitchFamily="34" charset="2"/>
              </a:rPr>
              <a:t>Storage modules</a:t>
            </a:r>
          </a:p>
        </p:txBody>
      </p:sp>
      <p:cxnSp>
        <p:nvCxnSpPr>
          <p:cNvPr id="217" name="Straight Connector 216"/>
          <p:cNvCxnSpPr>
            <a:stCxn id="16418" idx="0"/>
            <a:endCxn id="136" idx="2"/>
          </p:cNvCxnSpPr>
          <p:nvPr/>
        </p:nvCxnSpPr>
        <p:spPr bwMode="auto">
          <a:xfrm flipH="1" flipV="1">
            <a:off x="4768535" y="3769991"/>
            <a:ext cx="1446212" cy="668656"/>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223" name="Straight Connector 222"/>
          <p:cNvCxnSpPr>
            <a:stCxn id="136" idx="2"/>
            <a:endCxn id="16422" idx="0"/>
          </p:cNvCxnSpPr>
          <p:nvPr/>
        </p:nvCxnSpPr>
        <p:spPr bwMode="auto">
          <a:xfrm flipH="1">
            <a:off x="3166747" y="3769995"/>
            <a:ext cx="1601788" cy="63627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559" name="Straight Connector 558"/>
          <p:cNvCxnSpPr/>
          <p:nvPr/>
        </p:nvCxnSpPr>
        <p:spPr bwMode="auto">
          <a:xfrm flipH="1">
            <a:off x="3183423" y="4497701"/>
            <a:ext cx="3044031" cy="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pic>
        <p:nvPicPr>
          <p:cNvPr id="16422" name="Picture 8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5247" y="4406261"/>
            <a:ext cx="1143000" cy="42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8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3247" y="4438647"/>
            <a:ext cx="1143000" cy="4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6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Device</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r>
              <a:rPr lang="en-US" sz="1600" b="0" dirty="0" smtClean="0"/>
              <a:t>This action only needs to happen for nodes that are installed with the “remote node” option during the USB install method.  PXE installs do not need this step.</a:t>
            </a:r>
          </a:p>
          <a:p>
            <a:r>
              <a:rPr lang="en-US" sz="1600" b="0" dirty="0" smtClean="0"/>
              <a:t>The Add Device wizard is located under </a:t>
            </a:r>
            <a:r>
              <a:rPr lang="en-US" sz="1600" b="0" dirty="0"/>
              <a:t>Dashboard -&gt; Administration -&gt; </a:t>
            </a:r>
            <a:r>
              <a:rPr lang="en-US" sz="1600" b="0" dirty="0" smtClean="0"/>
              <a:t>Hardware -&gt; Servers -&gt; Uninitialized Devices -&gt; Uninitialized -&gt; Add Device</a:t>
            </a:r>
          </a:p>
          <a:p>
            <a:r>
              <a:rPr lang="en-US" sz="1600" b="0" dirty="0" smtClean="0"/>
              <a:t>Specify the Node Name and Node IP address.  If the node requires routing to reach, also enter the node MAC address.</a:t>
            </a:r>
          </a:p>
          <a:p>
            <a:r>
              <a:rPr lang="en-US" sz="1600" b="0" dirty="0" smtClean="0"/>
              <a:t>After completing this wizard, the node status will be ACTIVE and ready for initialization.</a:t>
            </a:r>
          </a:p>
          <a:p>
            <a:endParaRPr lang="en-US" sz="1600" dirty="0"/>
          </a:p>
          <a:p>
            <a:endParaRPr lang="en-US" sz="1600" dirty="0"/>
          </a:p>
          <a:p>
            <a:endParaRPr lang="en-US" sz="1600" dirty="0" smtClean="0"/>
          </a:p>
          <a:p>
            <a:endParaRPr lang="en-US" sz="16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8400" y="3200400"/>
            <a:ext cx="3962400" cy="281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535652"/>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PXE Installation</a:t>
            </a:r>
            <a:endParaRPr lang="en-US" dirty="0"/>
          </a:p>
        </p:txBody>
      </p:sp>
      <p:sp>
        <p:nvSpPr>
          <p:cNvPr id="5" name="Content Placeholder 4"/>
          <p:cNvSpPr>
            <a:spLocks noGrp="1"/>
          </p:cNvSpPr>
          <p:nvPr>
            <p:ph idx="1"/>
          </p:nvPr>
        </p:nvSpPr>
        <p:spPr>
          <a:xfrm>
            <a:off x="301624" y="1143000"/>
            <a:ext cx="8537575" cy="5029200"/>
          </a:xfrm>
        </p:spPr>
        <p:txBody>
          <a:bodyPr>
            <a:normAutofit/>
          </a:bodyPr>
          <a:lstStyle/>
          <a:p>
            <a:r>
              <a:rPr lang="en-US" sz="1600" b="0" dirty="0" smtClean="0"/>
              <a:t>After ensuring the node is cabled to the private installation LAN, power up the node.</a:t>
            </a:r>
          </a:p>
          <a:p>
            <a:r>
              <a:rPr lang="en-US" sz="1600" b="0" dirty="0" smtClean="0"/>
              <a:t>Node boots to NFS via the PXE services (DHCP / TFTP) running on the management controller.</a:t>
            </a:r>
          </a:p>
          <a:p>
            <a:r>
              <a:rPr lang="en-US" sz="1600" b="0" dirty="0" smtClean="0"/>
              <a:t>The node will now appear in the management GUI in the </a:t>
            </a:r>
            <a:r>
              <a:rPr lang="en-US" sz="1600" b="0" dirty="0"/>
              <a:t>Dashboard -&gt; Administration -&gt; Hardware -&gt; Servers -&gt; Uninitialized Devices -&gt; </a:t>
            </a:r>
            <a:r>
              <a:rPr lang="en-US" sz="1600" b="0" dirty="0" smtClean="0"/>
              <a:t>Uninitialized with the status “INSTOCK”.</a:t>
            </a:r>
          </a:p>
          <a:p>
            <a:r>
              <a:rPr lang="en-US" sz="1600" b="0" dirty="0" smtClean="0"/>
              <a:t>Click the check box next to the node and click Install OS.  A job will kick off to install the OS and reboot the node.</a:t>
            </a:r>
          </a:p>
          <a:p>
            <a:r>
              <a:rPr lang="en-US" sz="1600" b="0" dirty="0" smtClean="0"/>
              <a:t>Once the job completes, the node’s status will be “ACTIVE”.</a:t>
            </a:r>
            <a:endParaRPr lang="en-US" sz="1600" b="0" dirty="0"/>
          </a:p>
        </p:txBody>
      </p:sp>
      <p:pic>
        <p:nvPicPr>
          <p:cNvPr id="6" name="Picture 5" descr="INSTOCK.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400" y="4114800"/>
            <a:ext cx="5294794" cy="1930474"/>
          </a:xfrm>
          <a:prstGeom prst="rect">
            <a:avLst/>
          </a:prstGeom>
        </p:spPr>
      </p:pic>
    </p:spTree>
    <p:extLst>
      <p:ext uri="{BB962C8B-B14F-4D97-AF65-F5344CB8AC3E}">
        <p14:creationId xmlns:p14="http://schemas.microsoft.com/office/powerpoint/2010/main" val="3428916377"/>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LANs – General Tab</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r>
              <a:rPr lang="en-US" sz="1600" b="0" dirty="0" smtClean="0"/>
              <a:t>LAN </a:t>
            </a:r>
            <a:r>
              <a:rPr lang="en-US" sz="1600" b="0" dirty="0"/>
              <a:t>configuration is handled under Dashboard -&gt; Administration -&gt; AmpliStor Management -&gt; </a:t>
            </a:r>
            <a:r>
              <a:rPr lang="en-US" sz="1600" b="0" dirty="0" smtClean="0"/>
              <a:t>Network -&gt; Add Lan</a:t>
            </a:r>
          </a:p>
          <a:p>
            <a:r>
              <a:rPr lang="en-US" sz="1600" b="0" dirty="0" smtClean="0"/>
              <a:t>LAN configuration options will change based upon the its role in the environment, public or storage.</a:t>
            </a:r>
          </a:p>
          <a:p>
            <a:r>
              <a:rPr lang="en-US" sz="1600" b="0" dirty="0" smtClean="0"/>
              <a:t>On the General tab, specify the Name of the network and the LAN role. </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9800" y="2743200"/>
            <a:ext cx="4572000" cy="327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102656"/>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LANs – Details Tab</a:t>
            </a:r>
            <a:endParaRPr lang="en-US" dirty="0"/>
          </a:p>
        </p:txBody>
      </p:sp>
      <p:sp>
        <p:nvSpPr>
          <p:cNvPr id="4" name="Text Placeholder 3"/>
          <p:cNvSpPr>
            <a:spLocks noGrp="1"/>
          </p:cNvSpPr>
          <p:nvPr>
            <p:ph type="body" idx="1"/>
          </p:nvPr>
        </p:nvSpPr>
        <p:spPr/>
        <p:txBody>
          <a:bodyPr/>
          <a:lstStyle/>
          <a:p>
            <a:r>
              <a:rPr lang="en-US" dirty="0" smtClean="0"/>
              <a:t>Public LAN</a:t>
            </a:r>
            <a:endParaRPr lang="en-US" dirty="0"/>
          </a:p>
        </p:txBody>
      </p:sp>
      <p:sp>
        <p:nvSpPr>
          <p:cNvPr id="3" name="Content Placeholder 2"/>
          <p:cNvSpPr>
            <a:spLocks noGrp="1"/>
          </p:cNvSpPr>
          <p:nvPr>
            <p:ph sz="half" idx="2"/>
          </p:nvPr>
        </p:nvSpPr>
        <p:spPr>
          <a:xfrm>
            <a:off x="457200" y="2174875"/>
            <a:ext cx="4038600" cy="3951288"/>
          </a:xfrm>
        </p:spPr>
        <p:txBody>
          <a:bodyPr>
            <a:normAutofit/>
          </a:bodyPr>
          <a:lstStyle/>
          <a:p>
            <a:r>
              <a:rPr lang="en-US" sz="1600" b="0" dirty="0" smtClean="0"/>
              <a:t>On the details tab, specify the Network, </a:t>
            </a:r>
            <a:r>
              <a:rPr lang="en-US" sz="1600" b="0" dirty="0" err="1" smtClean="0"/>
              <a:t>Netmask</a:t>
            </a:r>
            <a:r>
              <a:rPr lang="en-US" sz="1600" b="0" dirty="0" smtClean="0"/>
              <a:t>, Start and End IP addresses, and the DNS server(s).</a:t>
            </a:r>
          </a:p>
          <a:p>
            <a:endParaRPr lang="en-US" sz="1600" b="0" dirty="0"/>
          </a:p>
          <a:p>
            <a:endParaRPr lang="en-US" sz="1600" b="0" dirty="0"/>
          </a:p>
          <a:p>
            <a:endParaRPr lang="en-US" sz="1600" b="0" dirty="0" smtClean="0"/>
          </a:p>
        </p:txBody>
      </p:sp>
      <p:sp>
        <p:nvSpPr>
          <p:cNvPr id="5" name="Text Placeholder 4"/>
          <p:cNvSpPr>
            <a:spLocks noGrp="1"/>
          </p:cNvSpPr>
          <p:nvPr>
            <p:ph type="body" sz="quarter" idx="3"/>
          </p:nvPr>
        </p:nvSpPr>
        <p:spPr/>
        <p:txBody>
          <a:bodyPr/>
          <a:lstStyle/>
          <a:p>
            <a:r>
              <a:rPr lang="en-US" dirty="0" smtClean="0"/>
              <a:t>Storage LAN</a:t>
            </a:r>
            <a:endParaRPr lang="en-US" dirty="0"/>
          </a:p>
        </p:txBody>
      </p:sp>
      <p:sp>
        <p:nvSpPr>
          <p:cNvPr id="6" name="Content Placeholder 5"/>
          <p:cNvSpPr>
            <a:spLocks noGrp="1"/>
          </p:cNvSpPr>
          <p:nvPr>
            <p:ph sz="quarter" idx="4"/>
          </p:nvPr>
        </p:nvSpPr>
        <p:spPr>
          <a:xfrm>
            <a:off x="4419600" y="2174875"/>
            <a:ext cx="4343400" cy="3951288"/>
          </a:xfrm>
        </p:spPr>
        <p:txBody>
          <a:bodyPr>
            <a:normAutofit/>
          </a:bodyPr>
          <a:lstStyle/>
          <a:p>
            <a:r>
              <a:rPr lang="en-US" sz="1600" b="0" dirty="0" smtClean="0"/>
              <a:t>If the Storage LAN is designated as a management LAN, also specify the number of IPs to reserve for DHCP.</a:t>
            </a:r>
            <a:endParaRPr lang="en-US" sz="1600" b="0"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3105" y="3343289"/>
            <a:ext cx="4177869" cy="29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3343287"/>
            <a:ext cx="4191000" cy="298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94639"/>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LANs– Routing Tab</a:t>
            </a:r>
            <a:endParaRPr lang="en-US" dirty="0"/>
          </a:p>
        </p:txBody>
      </p:sp>
      <p:sp>
        <p:nvSpPr>
          <p:cNvPr id="4" name="Text Placeholder 3"/>
          <p:cNvSpPr>
            <a:spLocks noGrp="1"/>
          </p:cNvSpPr>
          <p:nvPr>
            <p:ph type="body" idx="1"/>
          </p:nvPr>
        </p:nvSpPr>
        <p:spPr/>
        <p:txBody>
          <a:bodyPr/>
          <a:lstStyle/>
          <a:p>
            <a:r>
              <a:rPr lang="en-US" dirty="0" smtClean="0"/>
              <a:t>Public LAN</a:t>
            </a:r>
            <a:endParaRPr lang="en-US" dirty="0"/>
          </a:p>
        </p:txBody>
      </p:sp>
      <p:sp>
        <p:nvSpPr>
          <p:cNvPr id="3" name="Content Placeholder 2"/>
          <p:cNvSpPr>
            <a:spLocks noGrp="1"/>
          </p:cNvSpPr>
          <p:nvPr>
            <p:ph sz="half" idx="2"/>
          </p:nvPr>
        </p:nvSpPr>
        <p:spPr>
          <a:xfrm>
            <a:off x="457200" y="2174875"/>
            <a:ext cx="3962400" cy="3951288"/>
          </a:xfrm>
        </p:spPr>
        <p:txBody>
          <a:bodyPr>
            <a:normAutofit/>
          </a:bodyPr>
          <a:lstStyle/>
          <a:p>
            <a:r>
              <a:rPr lang="en-US" sz="1600" b="0" dirty="0" smtClean="0"/>
              <a:t>On the Routing tab, specify any static routes necessary for nodes on the LAN and the default gateway.</a:t>
            </a:r>
          </a:p>
          <a:p>
            <a:endParaRPr lang="en-US" sz="1600" b="0" dirty="0"/>
          </a:p>
          <a:p>
            <a:endParaRPr lang="en-US" sz="1600" b="0" dirty="0"/>
          </a:p>
          <a:p>
            <a:endParaRPr lang="en-US" sz="1600" b="0" dirty="0" smtClean="0"/>
          </a:p>
        </p:txBody>
      </p:sp>
      <p:sp>
        <p:nvSpPr>
          <p:cNvPr id="5" name="Text Placeholder 4"/>
          <p:cNvSpPr>
            <a:spLocks noGrp="1"/>
          </p:cNvSpPr>
          <p:nvPr>
            <p:ph type="body" sz="quarter" idx="3"/>
          </p:nvPr>
        </p:nvSpPr>
        <p:spPr>
          <a:xfrm>
            <a:off x="4876800" y="1524000"/>
            <a:ext cx="3657600" cy="639762"/>
          </a:xfrm>
        </p:spPr>
        <p:txBody>
          <a:bodyPr/>
          <a:lstStyle/>
          <a:p>
            <a:r>
              <a:rPr lang="en-US" dirty="0" smtClean="0"/>
              <a:t>Storage LAN</a:t>
            </a:r>
            <a:endParaRPr lang="en-US" dirty="0"/>
          </a:p>
        </p:txBody>
      </p:sp>
      <p:sp>
        <p:nvSpPr>
          <p:cNvPr id="6" name="Content Placeholder 5"/>
          <p:cNvSpPr>
            <a:spLocks noGrp="1"/>
          </p:cNvSpPr>
          <p:nvPr>
            <p:ph sz="quarter" idx="4"/>
          </p:nvPr>
        </p:nvSpPr>
        <p:spPr>
          <a:xfrm>
            <a:off x="4648200" y="2209800"/>
            <a:ext cx="4114800" cy="3951288"/>
          </a:xfrm>
        </p:spPr>
        <p:txBody>
          <a:bodyPr>
            <a:normAutofit/>
          </a:bodyPr>
          <a:lstStyle/>
          <a:p>
            <a:r>
              <a:rPr lang="en-US" sz="1600" b="0" dirty="0" smtClean="0"/>
              <a:t>Routes can only be added to for LANs of the same type.</a:t>
            </a:r>
            <a:endParaRPr lang="en-US" sz="1600" b="0"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3154679"/>
            <a:ext cx="4217342" cy="30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 y="3154680"/>
            <a:ext cx="4191000" cy="30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296514"/>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Datacenters</a:t>
            </a:r>
            <a:endParaRPr lang="en-US" dirty="0"/>
          </a:p>
        </p:txBody>
      </p:sp>
      <p:sp>
        <p:nvSpPr>
          <p:cNvPr id="3" name="Content Placeholder 2"/>
          <p:cNvSpPr>
            <a:spLocks noGrp="1"/>
          </p:cNvSpPr>
          <p:nvPr>
            <p:ph idx="1"/>
          </p:nvPr>
        </p:nvSpPr>
        <p:spPr>
          <a:xfrm>
            <a:off x="301624" y="1143000"/>
            <a:ext cx="8537575" cy="5029200"/>
          </a:xfrm>
        </p:spPr>
        <p:txBody>
          <a:bodyPr>
            <a:normAutofit/>
          </a:bodyPr>
          <a:lstStyle/>
          <a:p>
            <a:r>
              <a:rPr lang="en-US" sz="1600" b="0" dirty="0" smtClean="0"/>
              <a:t>Datacenters configuration is handled under </a:t>
            </a:r>
            <a:r>
              <a:rPr lang="en-US" sz="1600" b="0" dirty="0"/>
              <a:t>Dashboard -&gt; Administration -&gt; </a:t>
            </a:r>
            <a:r>
              <a:rPr lang="en-US" sz="1600" b="0" dirty="0" smtClean="0"/>
              <a:t>AmpliStor Management </a:t>
            </a:r>
            <a:r>
              <a:rPr lang="en-US" sz="1600" b="0" dirty="0"/>
              <a:t>-&gt; </a:t>
            </a:r>
            <a:r>
              <a:rPr lang="en-US" sz="1600" b="0" dirty="0" smtClean="0"/>
              <a:t>Locations -&gt; Datacenter Management -&gt; Add Datacenter</a:t>
            </a:r>
            <a:endParaRPr lang="en-US" sz="1600" b="0" dirty="0"/>
          </a:p>
          <a:p>
            <a:r>
              <a:rPr lang="en-US" sz="1600" b="0" dirty="0" smtClean="0"/>
              <a:t>Specify the Name and an optional Description for the Datacenter. </a:t>
            </a:r>
            <a:endParaRPr lang="en-US" sz="1600" b="0" dirty="0"/>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5003" y="2667000"/>
            <a:ext cx="4860925" cy="347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956773"/>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Racks</a:t>
            </a:r>
            <a:endParaRPr lang="en-US" dirty="0"/>
          </a:p>
        </p:txBody>
      </p:sp>
      <p:sp>
        <p:nvSpPr>
          <p:cNvPr id="3" name="Content Placeholder 2"/>
          <p:cNvSpPr>
            <a:spLocks noGrp="1"/>
          </p:cNvSpPr>
          <p:nvPr>
            <p:ph idx="1"/>
          </p:nvPr>
        </p:nvSpPr>
        <p:spPr>
          <a:xfrm>
            <a:off x="301624" y="1143000"/>
            <a:ext cx="8385175" cy="5029200"/>
          </a:xfrm>
        </p:spPr>
        <p:txBody>
          <a:bodyPr>
            <a:normAutofit/>
          </a:bodyPr>
          <a:lstStyle/>
          <a:p>
            <a:r>
              <a:rPr lang="en-US" sz="1600" b="0" dirty="0" smtClean="0"/>
              <a:t>Datacenters configuration is handled under Dashboard -&gt; Administration -&gt; AmpliStor Management -&gt; Locations -&gt; Rack Management -&gt; Add Rack</a:t>
            </a:r>
          </a:p>
          <a:p>
            <a:r>
              <a:rPr lang="en-US" sz="1600" b="0" dirty="0" smtClean="0"/>
              <a:t>Specify the Name and an optional Description for the Rack. </a:t>
            </a:r>
            <a:endParaRPr lang="en-US" sz="1600" b="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17360" y="2667001"/>
            <a:ext cx="4953001" cy="353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147923"/>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a:t>
            </a:r>
            <a:endParaRPr lang="en-US" dirty="0"/>
          </a:p>
        </p:txBody>
      </p:sp>
      <p:sp>
        <p:nvSpPr>
          <p:cNvPr id="3" name="Content Placeholder 2"/>
          <p:cNvSpPr>
            <a:spLocks noGrp="1"/>
          </p:cNvSpPr>
          <p:nvPr>
            <p:ph idx="1"/>
          </p:nvPr>
        </p:nvSpPr>
        <p:spPr>
          <a:xfrm>
            <a:off x="301624" y="1143000"/>
            <a:ext cx="8385175" cy="5029200"/>
          </a:xfrm>
        </p:spPr>
        <p:txBody>
          <a:bodyPr/>
          <a:lstStyle/>
          <a:p>
            <a:r>
              <a:rPr lang="en-US" sz="1800" dirty="0" smtClean="0"/>
              <a:t>To initialize a node, click on a node with active status in the UI.  In the command bar, click Initialize node to launch the wizard.</a:t>
            </a:r>
            <a:endParaRPr lang="en-US" sz="18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2606039"/>
            <a:ext cx="4124282" cy="354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606040"/>
            <a:ext cx="4089580" cy="354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09710"/>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Queuing</a:t>
            </a:r>
            <a:endParaRPr lang="en-US" dirty="0"/>
          </a:p>
        </p:txBody>
      </p:sp>
      <p:sp>
        <p:nvSpPr>
          <p:cNvPr id="3" name="Content Placeholder 2"/>
          <p:cNvSpPr>
            <a:spLocks noGrp="1"/>
          </p:cNvSpPr>
          <p:nvPr>
            <p:ph idx="1"/>
          </p:nvPr>
        </p:nvSpPr>
        <p:spPr>
          <a:xfrm>
            <a:off x="301624" y="1143000"/>
            <a:ext cx="8537576" cy="5029200"/>
          </a:xfrm>
        </p:spPr>
        <p:txBody>
          <a:bodyPr/>
          <a:lstStyle/>
          <a:p>
            <a:r>
              <a:rPr lang="en-US" sz="1400" dirty="0" smtClean="0"/>
              <a:t>The internal system hands out IDs to disks and services that are being initialized.  Running multiple initializations in parallel will cause failures.  Thus the queuing mechanism.</a:t>
            </a:r>
          </a:p>
          <a:p>
            <a:r>
              <a:rPr lang="en-US" sz="1400" dirty="0" smtClean="0"/>
              <a:t>Nodes added to the queue will appear in Dashboard -&gt; Administration -&gt; Hardware -&gt; Servers -&gt; Unmanaged devices -&gt; Queued</a:t>
            </a:r>
          </a:p>
          <a:p>
            <a:r>
              <a:rPr lang="en-US" sz="1400" dirty="0" smtClean="0"/>
              <a:t>Nodes are also found in a command line CSV file. /opt/qbase3/</a:t>
            </a:r>
            <a:r>
              <a:rPr lang="en-US" sz="1400" dirty="0" err="1" smtClean="0"/>
              <a:t>cfg</a:t>
            </a:r>
            <a:r>
              <a:rPr lang="en-US" sz="1400" dirty="0" smtClean="0"/>
              <a:t>/initialize_queue.csv</a:t>
            </a:r>
          </a:p>
          <a:p>
            <a:endParaRPr lang="en-US" sz="1400" dirty="0" smtClean="0"/>
          </a:p>
          <a:p>
            <a:endParaRPr lang="en-US" sz="1400" dirty="0"/>
          </a:p>
          <a:p>
            <a:endParaRPr lang="en-US" sz="1400"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3500" y="3794760"/>
            <a:ext cx="5715000" cy="216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2606041"/>
            <a:ext cx="7315200" cy="830997"/>
          </a:xfrm>
          <a:prstGeom prst="rect">
            <a:avLst/>
          </a:prstGeom>
          <a:noFill/>
        </p:spPr>
        <p:txBody>
          <a:bodyPr wrap="square" rtlCol="0">
            <a:spAutoFit/>
          </a:bodyPr>
          <a:lstStyle/>
          <a:p>
            <a:r>
              <a:rPr lang="en-US" sz="800" dirty="0">
                <a:solidFill>
                  <a:schemeClr val="tx1"/>
                </a:solidFill>
              </a:rPr>
              <a:t>root@cpunode1:~# cat /opt/qbase3/</a:t>
            </a:r>
            <a:r>
              <a:rPr lang="en-US" sz="800" dirty="0" err="1">
                <a:solidFill>
                  <a:schemeClr val="tx1"/>
                </a:solidFill>
              </a:rPr>
              <a:t>cfg</a:t>
            </a:r>
            <a:r>
              <a:rPr lang="en-US" sz="800" dirty="0">
                <a:solidFill>
                  <a:schemeClr val="tx1"/>
                </a:solidFill>
              </a:rPr>
              <a:t>/initialize_queue.csv</a:t>
            </a:r>
          </a:p>
          <a:p>
            <a:r>
              <a:rPr lang="en-US" sz="800" dirty="0">
                <a:solidFill>
                  <a:schemeClr val="tx1"/>
                </a:solidFill>
              </a:rPr>
              <a:t>'</a:t>
            </a:r>
            <a:r>
              <a:rPr lang="en-US" sz="800" dirty="0" err="1">
                <a:solidFill>
                  <a:schemeClr val="tx1"/>
                </a:solidFill>
              </a:rPr>
              <a:t>Serial','Node</a:t>
            </a:r>
            <a:r>
              <a:rPr lang="en-US" sz="800" dirty="0">
                <a:solidFill>
                  <a:schemeClr val="tx1"/>
                </a:solidFill>
              </a:rPr>
              <a:t> </a:t>
            </a:r>
            <a:r>
              <a:rPr lang="en-US" sz="800" dirty="0" err="1">
                <a:solidFill>
                  <a:schemeClr val="tx1"/>
                </a:solidFill>
              </a:rPr>
              <a:t>Name','Description','Node</a:t>
            </a:r>
            <a:r>
              <a:rPr lang="en-US" sz="800" dirty="0">
                <a:solidFill>
                  <a:schemeClr val="tx1"/>
                </a:solidFill>
              </a:rPr>
              <a:t> Type','Datacenter','Rack','MAC1','Lan1','IP1','MAC2','Lan2','IP2','MAC3','Lan3','IP3'</a:t>
            </a:r>
          </a:p>
          <a:p>
            <a:r>
              <a:rPr lang="en-US" sz="800" dirty="0">
                <a:solidFill>
                  <a:schemeClr val="tx1"/>
                </a:solidFill>
              </a:rPr>
              <a:t>,Storage01,,STORAGE,San Francisco,SF-R1,00:25:90:31:43:15,San Francisco - Private2,192.168.112.3,00:25:90:31:43:14,San Francisco - Private1,192.168.111.3</a:t>
            </a:r>
          </a:p>
          <a:p>
            <a:r>
              <a:rPr lang="en-US" sz="800" dirty="0">
                <a:solidFill>
                  <a:schemeClr val="tx1"/>
                </a:solidFill>
              </a:rPr>
              <a:t>,Storage02,,STORAGE,San Francisco,SF-R1,00:25:90:0C:81:09,San Francisco - Private2,192.168.112.4,00:25:90:0C:81:08,San Francisco - Private1,192.168.111.4</a:t>
            </a:r>
          </a:p>
          <a:p>
            <a:r>
              <a:rPr lang="en-US" sz="800" dirty="0">
                <a:solidFill>
                  <a:schemeClr val="tx1"/>
                </a:solidFill>
              </a:rPr>
              <a:t>,Storage03,,STORAGE,San Francisco,SF-R1,00:25:90:0C:81:FD,San Francisco - Private2,192.168.112.5,00:25:90:0C:81:FC,San Francisco - Private1,192.168.111.5</a:t>
            </a:r>
          </a:p>
          <a:p>
            <a:r>
              <a:rPr lang="en-US" sz="800" dirty="0" smtClean="0">
                <a:solidFill>
                  <a:schemeClr val="tx1"/>
                </a:solidFill>
              </a:rPr>
              <a:t>….</a:t>
            </a:r>
            <a:endParaRPr lang="en-US" sz="800" dirty="0">
              <a:solidFill>
                <a:schemeClr val="tx1"/>
              </a:solidFill>
            </a:endParaRPr>
          </a:p>
        </p:txBody>
      </p:sp>
    </p:spTree>
    <p:extLst>
      <p:ext uri="{BB962C8B-B14F-4D97-AF65-F5344CB8AC3E}">
        <p14:creationId xmlns:p14="http://schemas.microsoft.com/office/powerpoint/2010/main" val="2130353794"/>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 on large environments</a:t>
            </a:r>
            <a:endParaRPr lang="en-US" dirty="0"/>
          </a:p>
        </p:txBody>
      </p:sp>
      <p:sp>
        <p:nvSpPr>
          <p:cNvPr id="3" name="Content Placeholder 2"/>
          <p:cNvSpPr>
            <a:spLocks noGrp="1"/>
          </p:cNvSpPr>
          <p:nvPr>
            <p:ph idx="1"/>
          </p:nvPr>
        </p:nvSpPr>
        <p:spPr>
          <a:xfrm>
            <a:off x="301624" y="1143000"/>
            <a:ext cx="8461375" cy="5029200"/>
          </a:xfrm>
        </p:spPr>
        <p:txBody>
          <a:bodyPr/>
          <a:lstStyle/>
          <a:p>
            <a:r>
              <a:rPr lang="en-US" sz="1600" dirty="0" smtClean="0"/>
              <a:t>The UI allows the user to upload a previously prepared </a:t>
            </a:r>
            <a:r>
              <a:rPr lang="en-US" sz="1600" dirty="0" err="1" smtClean="0"/>
              <a:t>csv</a:t>
            </a:r>
            <a:r>
              <a:rPr lang="en-US" sz="1600" dirty="0" smtClean="0"/>
              <a:t> file rather than going through the wizard.</a:t>
            </a:r>
          </a:p>
          <a:p>
            <a:r>
              <a:rPr lang="en-US" sz="1600" dirty="0" smtClean="0"/>
              <a:t>Navigate to </a:t>
            </a:r>
            <a:r>
              <a:rPr lang="en-US" sz="1600" dirty="0"/>
              <a:t>Nodes added to the queue will appear in Dashboard -&gt; Administration -&gt; Hardware -&gt; Servers -&gt; </a:t>
            </a:r>
            <a:r>
              <a:rPr lang="en-US" sz="1600" dirty="0" smtClean="0"/>
              <a:t>Unmanaged </a:t>
            </a:r>
            <a:r>
              <a:rPr lang="en-US" sz="1600" dirty="0"/>
              <a:t>devices </a:t>
            </a:r>
            <a:endParaRPr lang="en-US" sz="1600" dirty="0" smtClean="0"/>
          </a:p>
          <a:p>
            <a:endParaRPr lang="en-US" sz="1600" dirty="0"/>
          </a:p>
          <a:p>
            <a:endParaRPr lang="en-US" sz="1600" dirty="0" smtClean="0"/>
          </a:p>
          <a:p>
            <a:endParaRPr lang="en-US" sz="1600"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2697481"/>
            <a:ext cx="5562600" cy="197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9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65" name="Title 2"/>
          <p:cNvSpPr>
            <a:spLocks noGrp="1"/>
          </p:cNvSpPr>
          <p:nvPr>
            <p:ph type="title"/>
          </p:nvPr>
        </p:nvSpPr>
        <p:spPr/>
        <p:txBody>
          <a:bodyPr/>
          <a:lstStyle/>
          <a:p>
            <a:r>
              <a:rPr lang="en-US" sz="2400" dirty="0" smtClean="0"/>
              <a:t>Advantages of </a:t>
            </a:r>
            <a:r>
              <a:rPr lang="en-US" sz="2400" b="1" i="1" dirty="0" smtClean="0"/>
              <a:t>BitSpread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8587284"/>
              </p:ext>
            </p:extLst>
          </p:nvPr>
        </p:nvGraphicFramePr>
        <p:xfrm>
          <a:off x="457200" y="868680"/>
          <a:ext cx="7620000" cy="5943616"/>
        </p:xfrm>
        <a:graphic>
          <a:graphicData uri="http://schemas.openxmlformats.org/drawingml/2006/table">
            <a:tbl>
              <a:tblPr/>
              <a:tblGrid>
                <a:gridCol w="2539497"/>
                <a:gridCol w="2541007"/>
                <a:gridCol w="2539496"/>
              </a:tblGrid>
              <a:tr h="722656">
                <a:tc>
                  <a:txBody>
                    <a:bodyPr/>
                    <a:lstStyle/>
                    <a:p>
                      <a:pPr marL="0" marR="0" lvl="0" indent="0" algn="ctr" defTabSz="731838"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endParaRP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Erasure Coding</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(e.g. Reed Solomon)</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ea typeface="MS PGothic" pitchFamily="34" charset="-128"/>
                          <a:cs typeface="DejaVu Sans" pitchFamily="34" charset="0"/>
                        </a:rPr>
                        <a:t>BitSpread</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0088D6"/>
                    </a:solidFill>
                  </a:tcPr>
                </a:tc>
              </a:tr>
              <a:tr h="512021">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Maximum Disk Failure Protection</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Any Number</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Cannot be changed</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Any Policy</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Can be changed</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679718">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Data Protection due to bit rot</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(undetected disk errors)</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If checksum is implemented</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 checksum</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1062269">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Encoding performance</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Slow: performance penalty as only applicable on small dataset: metadata overhead</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Fast</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X64, SSE4 optimized</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Supports large objects</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1253543">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Rebuild performance</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Slow as RS is position dependent:</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Exact missing data needs to be identified and rebuilt</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Fast, Parallel, Out-of-band rebuilds on storage nodes</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As simple as generating additional redundant blocks</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r h="870994">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Dynamic reliability policies</a:t>
                      </a:r>
                    </a:p>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On-the-fly policy enhancement</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No</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Fixed at config</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a:t>
                      </a:r>
                    </a:p>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Additional redundant data can be generated any time</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rgbClr val="E7EDF8"/>
                    </a:solidFill>
                  </a:tcPr>
                </a:tc>
              </a:tr>
              <a:tr h="512021">
                <a:tc>
                  <a:txBody>
                    <a:bodyPr/>
                    <a:lstStyle/>
                    <a:p>
                      <a:pPr marL="0" marR="0" lvl="0" indent="0" algn="l" defTabSz="731838"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Verdana" pitchFamily="34" charset="0"/>
                          <a:ea typeface="MS PGothic" pitchFamily="34" charset="-128"/>
                          <a:cs typeface="DejaVu Sans" pitchFamily="34" charset="0"/>
                        </a:rPr>
                        <a:t>Hierarchy aware</a:t>
                      </a:r>
                    </a:p>
                  </a:txBody>
                  <a:tcPr marT="54842" marB="54842" horzOverflow="overflow">
                    <a:lnL w="12700" cap="flat" cmpd="sng" algn="ctr">
                      <a:solidFill>
                        <a:srgbClr val="0088D6"/>
                      </a:solidFill>
                      <a:prstDash val="solid"/>
                      <a:round/>
                      <a:headEnd type="none" w="med" len="med"/>
                      <a:tailEnd type="none" w="med" len="med"/>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MS PGothic" pitchFamily="34" charset="-128"/>
                          <a:cs typeface="DejaVu Sans" pitchFamily="34" charset="0"/>
                        </a:rPr>
                        <a:t>No, typically all disks are treated equal</a:t>
                      </a:r>
                    </a:p>
                  </a:txBody>
                  <a:tcPr marT="54842" marB="54842" horzOverflow="overflow">
                    <a:lnL>
                      <a:noFill/>
                    </a:lnL>
                    <a:lnR>
                      <a:noFill/>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31838"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66A000"/>
                          </a:solidFill>
                          <a:effectLst/>
                          <a:latin typeface="Verdana" pitchFamily="34" charset="0"/>
                          <a:ea typeface="MS PGothic" pitchFamily="34" charset="-128"/>
                          <a:cs typeface="DejaVu Sans" pitchFamily="34" charset="0"/>
                        </a:rPr>
                        <a:t>Yes, spread will consider node, rack, datacenter, …</a:t>
                      </a:r>
                    </a:p>
                  </a:txBody>
                  <a:tcPr marT="54842" marB="54842" horzOverflow="overflow">
                    <a:lnL>
                      <a:noFill/>
                    </a:lnL>
                    <a:lnR w="12700" cap="flat" cmpd="sng" algn="ctr">
                      <a:solidFill>
                        <a:srgbClr val="0088D6"/>
                      </a:solidFill>
                      <a:prstDash val="solid"/>
                      <a:round/>
                      <a:headEnd type="none" w="med" len="med"/>
                      <a:tailEnd type="none" w="med" len="med"/>
                    </a:lnR>
                    <a:lnT w="12700" cap="flat" cmpd="sng" algn="ctr">
                      <a:solidFill>
                        <a:srgbClr val="0088D6"/>
                      </a:solidFill>
                      <a:prstDash val="solid"/>
                      <a:round/>
                      <a:headEnd type="none" w="med" len="med"/>
                      <a:tailEnd type="none" w="med" len="med"/>
                    </a:lnT>
                    <a:lnB w="12700" cap="flat" cmpd="sng" algn="ctr">
                      <a:solidFill>
                        <a:srgbClr val="0088D6"/>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16981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Expanding the Framework Metadata Store</a:t>
            </a:r>
            <a:endParaRPr lang="en-US" dirty="0"/>
          </a:p>
        </p:txBody>
      </p:sp>
      <p:sp>
        <p:nvSpPr>
          <p:cNvPr id="5" name="Content Placeholder 4"/>
          <p:cNvSpPr>
            <a:spLocks noGrp="1"/>
          </p:cNvSpPr>
          <p:nvPr>
            <p:ph idx="1"/>
          </p:nvPr>
        </p:nvSpPr>
        <p:spPr>
          <a:xfrm>
            <a:off x="301624" y="1143000"/>
            <a:ext cx="8385175" cy="5029200"/>
          </a:xfrm>
        </p:spPr>
        <p:txBody>
          <a:bodyPr>
            <a:normAutofit/>
          </a:bodyPr>
          <a:lstStyle/>
          <a:p>
            <a:r>
              <a:rPr lang="en-US" sz="1600" b="0" dirty="0" smtClean="0"/>
              <a:t>In the web GUI, click on the “framework” Metadata Store, found in Dashboard -&gt; Administration -&gt; Storage Management -&gt; Metadata Stores.</a:t>
            </a:r>
          </a:p>
          <a:p>
            <a:r>
              <a:rPr lang="en-US" sz="1600" b="0" dirty="0" smtClean="0"/>
              <a:t>Click the “Edit </a:t>
            </a:r>
            <a:r>
              <a:rPr lang="en-US" sz="1600" b="0" dirty="0" err="1" smtClean="0"/>
              <a:t>MetadataStore</a:t>
            </a:r>
            <a:r>
              <a:rPr lang="en-US" sz="1600" b="0" dirty="0" smtClean="0"/>
              <a:t>” button.</a:t>
            </a:r>
          </a:p>
          <a:p>
            <a:r>
              <a:rPr lang="en-US" sz="1600" b="0" dirty="0" smtClean="0"/>
              <a:t>Specify the new SSDs to include in the Metadata Cluster.</a:t>
            </a:r>
          </a:p>
          <a:p>
            <a:endParaRPr lang="en-US" sz="1600" b="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3604" y="3023286"/>
            <a:ext cx="4562475" cy="324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262747"/>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Questions, Follow ups</a:t>
            </a:r>
            <a:endParaRPr lang="en-US" dirty="0"/>
          </a:p>
        </p:txBody>
      </p:sp>
      <p:sp>
        <p:nvSpPr>
          <p:cNvPr id="4" name="Title 3"/>
          <p:cNvSpPr>
            <a:spLocks noGrp="1"/>
          </p:cNvSpPr>
          <p:nvPr>
            <p:ph type="title"/>
          </p:nvPr>
        </p:nvSpPr>
        <p:spPr/>
        <p:txBody>
          <a:bodyPr/>
          <a:lstStyle/>
          <a:p>
            <a:r>
              <a:rPr lang="en-US" dirty="0" smtClean="0"/>
              <a:t>Open Discussion</a:t>
            </a:r>
            <a:endParaRPr lang="en-US" dirty="0"/>
          </a:p>
        </p:txBody>
      </p:sp>
    </p:spTree>
    <p:extLst>
      <p:ext uri="{BB962C8B-B14F-4D97-AF65-F5344CB8AC3E}">
        <p14:creationId xmlns:p14="http://schemas.microsoft.com/office/powerpoint/2010/main" val="652860775"/>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617970"/>
            <a:ext cx="463550" cy="245746"/>
          </a:xfrm>
        </p:spPr>
        <p:txBody>
          <a:bodyPr/>
          <a:lstStyle/>
          <a:p>
            <a:pPr>
              <a:defRPr/>
            </a:pPr>
            <a:fld id="{46DA649B-A69E-9145-B099-43F07D52B1EC}" type="slidenum">
              <a:rPr lang="en-US" smtClean="0"/>
              <a:pPr>
                <a:defRPr/>
              </a:pPr>
              <a:t>172</a:t>
            </a:fld>
            <a:endParaRPr lang="en-US"/>
          </a:p>
        </p:txBody>
      </p:sp>
    </p:spTree>
    <p:extLst>
      <p:ext uri="{BB962C8B-B14F-4D97-AF65-F5344CB8AC3E}">
        <p14:creationId xmlns:p14="http://schemas.microsoft.com/office/powerpoint/2010/main" val="409101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Line 22"/>
          <p:cNvSpPr>
            <a:spLocks noChangeShapeType="1"/>
          </p:cNvSpPr>
          <p:nvPr/>
        </p:nvSpPr>
        <p:spPr bwMode="auto">
          <a:xfrm flipH="1">
            <a:off x="3993490" y="1759074"/>
            <a:ext cx="1786422" cy="2291479"/>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 name="Line 22"/>
          <p:cNvSpPr>
            <a:spLocks noChangeShapeType="1"/>
          </p:cNvSpPr>
          <p:nvPr/>
        </p:nvSpPr>
        <p:spPr bwMode="auto">
          <a:xfrm>
            <a:off x="6371259" y="1759075"/>
            <a:ext cx="273952" cy="2357468"/>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 name="Title 4"/>
          <p:cNvSpPr>
            <a:spLocks noGrp="1"/>
          </p:cNvSpPr>
          <p:nvPr>
            <p:ph type="title"/>
          </p:nvPr>
        </p:nvSpPr>
        <p:spPr/>
        <p:txBody>
          <a:bodyPr/>
          <a:lstStyle/>
          <a:p>
            <a:r>
              <a:rPr lang="en-US" dirty="0" smtClean="0"/>
              <a:t>DSS Overview</a:t>
            </a:r>
            <a:endParaRPr lang="en-US" dirty="0"/>
          </a:p>
        </p:txBody>
      </p:sp>
      <p:sp>
        <p:nvSpPr>
          <p:cNvPr id="6" name="Content Placeholder 5"/>
          <p:cNvSpPr>
            <a:spLocks noGrp="1"/>
          </p:cNvSpPr>
          <p:nvPr>
            <p:ph idx="1"/>
          </p:nvPr>
        </p:nvSpPr>
        <p:spPr>
          <a:xfrm>
            <a:off x="251529" y="1095941"/>
            <a:ext cx="8365959" cy="5410200"/>
          </a:xfrm>
        </p:spPr>
        <p:txBody>
          <a:bodyPr>
            <a:normAutofit/>
          </a:bodyPr>
          <a:lstStyle/>
          <a:p>
            <a:endParaRPr lang="en-US" sz="1400" dirty="0" smtClean="0"/>
          </a:p>
          <a:p>
            <a:endParaRPr lang="en-US" sz="1400" dirty="0" smtClean="0"/>
          </a:p>
          <a:p>
            <a:pPr marL="457200" indent="-457200">
              <a:buFont typeface="+mj-lt"/>
              <a:buAutoNum type="arabicPeriod"/>
            </a:pPr>
            <a:r>
              <a:rPr lang="en-US" sz="1400" dirty="0" smtClean="0"/>
              <a:t>Client Daemons</a:t>
            </a:r>
          </a:p>
          <a:p>
            <a:pPr lvl="1"/>
            <a:r>
              <a:rPr lang="en-US" sz="1400" dirty="0" smtClean="0"/>
              <a:t>REST API</a:t>
            </a:r>
          </a:p>
          <a:p>
            <a:pPr lvl="1"/>
            <a:r>
              <a:rPr lang="en-US" sz="1400" dirty="0" smtClean="0"/>
              <a:t>BitSpread Encoder</a:t>
            </a:r>
          </a:p>
          <a:p>
            <a:pPr marL="457200" indent="-457200">
              <a:buFont typeface="+mj-lt"/>
              <a:buAutoNum type="arabicPeriod"/>
            </a:pPr>
            <a:r>
              <a:rPr lang="en-US" sz="1400" dirty="0" smtClean="0"/>
              <a:t>Cache Daemons</a:t>
            </a:r>
            <a:endParaRPr lang="en-US" sz="1400" dirty="0"/>
          </a:p>
          <a:p>
            <a:pPr marL="457200" indent="-457200">
              <a:buFont typeface="+mj-lt"/>
              <a:buAutoNum type="arabicPeriod"/>
            </a:pPr>
            <a:r>
              <a:rPr lang="en-US" sz="1400" dirty="0" smtClean="0"/>
              <a:t>Metadata Stores</a:t>
            </a:r>
          </a:p>
          <a:p>
            <a:pPr marL="457200" indent="-457200">
              <a:buFont typeface="+mj-lt"/>
              <a:buAutoNum type="arabicPeriod"/>
            </a:pPr>
            <a:endParaRPr lang="en-US" sz="1400" dirty="0" smtClean="0"/>
          </a:p>
          <a:p>
            <a:pPr marL="457200" indent="-457200">
              <a:buFont typeface="+mj-lt"/>
              <a:buAutoNum type="arabicPeriod"/>
            </a:pPr>
            <a:endParaRPr lang="en-US" sz="1400" dirty="0"/>
          </a:p>
          <a:p>
            <a:pPr marL="457200" indent="-457200">
              <a:buFont typeface="+mj-lt"/>
              <a:buAutoNum type="arabicPeriod"/>
            </a:pPr>
            <a:endParaRPr lang="en-US" sz="1400" dirty="0" smtClean="0"/>
          </a:p>
          <a:p>
            <a:pPr marL="457200" indent="-457200">
              <a:buFont typeface="+mj-lt"/>
              <a:buAutoNum type="arabicPeriod"/>
            </a:pPr>
            <a:endParaRPr lang="en-US" sz="1400" dirty="0"/>
          </a:p>
          <a:p>
            <a:pPr marL="457200" indent="-457200">
              <a:buFont typeface="+mj-lt"/>
              <a:buAutoNum type="arabicPeriod"/>
            </a:pPr>
            <a:endParaRPr lang="en-US" sz="1400" dirty="0" smtClean="0"/>
          </a:p>
          <a:p>
            <a:pPr marL="457200" indent="-457200">
              <a:buFont typeface="+mj-lt"/>
              <a:buAutoNum type="arabicPeriod"/>
            </a:pPr>
            <a:endParaRPr lang="en-US" sz="1400" dirty="0"/>
          </a:p>
          <a:p>
            <a:pPr marL="457200" indent="-457200">
              <a:buFont typeface="+mj-lt"/>
              <a:buAutoNum type="arabicPeriod"/>
            </a:pPr>
            <a:r>
              <a:rPr lang="en-US" sz="1400" dirty="0"/>
              <a:t>Storage </a:t>
            </a:r>
            <a:r>
              <a:rPr lang="en-US" sz="1400" dirty="0" smtClean="0"/>
              <a:t>Daemons</a:t>
            </a:r>
            <a:endParaRPr lang="en-US" sz="1400" dirty="0"/>
          </a:p>
          <a:p>
            <a:pPr marL="457200" indent="-457200">
              <a:buFont typeface="+mj-lt"/>
              <a:buAutoNum type="arabicPeriod"/>
            </a:pPr>
            <a:r>
              <a:rPr lang="en-US" sz="1400" dirty="0"/>
              <a:t>Maintenance </a:t>
            </a:r>
            <a:r>
              <a:rPr lang="en-US" sz="1400" dirty="0" smtClean="0"/>
              <a:t>Agents</a:t>
            </a:r>
          </a:p>
          <a:p>
            <a:pPr marL="457200" indent="-457200">
              <a:buFont typeface="+mj-lt"/>
              <a:buAutoNum type="arabicPeriod"/>
            </a:pPr>
            <a:endParaRPr lang="en-US" sz="1400" dirty="0" smtClean="0"/>
          </a:p>
          <a:p>
            <a:pPr marL="0" indent="0">
              <a:buNone/>
            </a:pPr>
            <a:endParaRPr lang="en-US" sz="1400" dirty="0"/>
          </a:p>
          <a:p>
            <a:pPr marL="457200" indent="-457200">
              <a:buFont typeface="+mj-lt"/>
              <a:buAutoNum type="arabicPeriod"/>
            </a:pPr>
            <a:endParaRPr lang="en-US" sz="1400" dirty="0" smtClean="0"/>
          </a:p>
          <a:p>
            <a:pPr marL="457200" indent="-457200">
              <a:buFont typeface="+mj-lt"/>
              <a:buAutoNum type="arabicPeriod"/>
            </a:pPr>
            <a:endParaRPr lang="en-US" sz="1400" dirty="0"/>
          </a:p>
          <a:p>
            <a:pPr marL="457200" indent="-457200">
              <a:buFont typeface="+mj-lt"/>
              <a:buAutoNum type="arabicPeriod"/>
            </a:pPr>
            <a:endParaRPr lang="en-US" sz="1400" dirty="0" smtClean="0"/>
          </a:p>
          <a:p>
            <a:pPr marL="0" indent="0">
              <a:buNone/>
            </a:pPr>
            <a:endParaRPr lang="en-US" sz="1400" dirty="0"/>
          </a:p>
          <a:p>
            <a:pPr marL="457200" indent="-457200">
              <a:buFont typeface="+mj-lt"/>
              <a:buAutoNum type="arabicPeriod"/>
            </a:pPr>
            <a:endParaRPr lang="en-US" sz="1400" dirty="0" smtClean="0"/>
          </a:p>
          <a:p>
            <a:pPr marL="0" indent="0">
              <a:buNone/>
            </a:pPr>
            <a:endParaRPr lang="en-US" sz="1400" dirty="0" smtClean="0"/>
          </a:p>
        </p:txBody>
      </p:sp>
      <p:sp>
        <p:nvSpPr>
          <p:cNvPr id="113" name="Line 22"/>
          <p:cNvSpPr>
            <a:spLocks noChangeShapeType="1"/>
          </p:cNvSpPr>
          <p:nvPr/>
        </p:nvSpPr>
        <p:spPr bwMode="auto">
          <a:xfrm>
            <a:off x="2775405" y="1717494"/>
            <a:ext cx="549061" cy="2333059"/>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 name="Line 22"/>
          <p:cNvSpPr>
            <a:spLocks noChangeShapeType="1"/>
          </p:cNvSpPr>
          <p:nvPr/>
        </p:nvSpPr>
        <p:spPr bwMode="auto">
          <a:xfrm>
            <a:off x="2964419" y="1717491"/>
            <a:ext cx="3528392" cy="2246650"/>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5" name="AutoShape 23"/>
          <p:cNvSpPr>
            <a:spLocks noChangeArrowheads="1"/>
          </p:cNvSpPr>
          <p:nvPr/>
        </p:nvSpPr>
        <p:spPr bwMode="auto">
          <a:xfrm>
            <a:off x="2955380" y="4352734"/>
            <a:ext cx="750099" cy="343806"/>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Daemon</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cxnSp>
        <p:nvCxnSpPr>
          <p:cNvPr id="116" name="Elbow Connector 115"/>
          <p:cNvCxnSpPr/>
          <p:nvPr/>
        </p:nvCxnSpPr>
        <p:spPr>
          <a:xfrm rot="16200000" flipH="1">
            <a:off x="3136236" y="4686746"/>
            <a:ext cx="280476" cy="300073"/>
          </a:xfrm>
          <a:prstGeom prst="bentConnector2">
            <a:avLst/>
          </a:prstGeom>
          <a:noFill/>
          <a:ln w="25400" cap="flat" cmpd="sng" algn="ctr">
            <a:solidFill>
              <a:srgbClr val="808080"/>
            </a:solidFill>
            <a:prstDash val="solid"/>
            <a:tailEnd type="arrow"/>
          </a:ln>
          <a:effectLst/>
        </p:spPr>
      </p:cxnSp>
      <p:pic>
        <p:nvPicPr>
          <p:cNvPr id="117" name="Picture 116" descr="volume"/>
          <p:cNvPicPr>
            <a:picLocks noChangeAspect="1" noChangeArrowheads="1"/>
          </p:cNvPicPr>
          <p:nvPr/>
        </p:nvPicPr>
        <p:blipFill>
          <a:blip r:embed="rId2">
            <a:grayscl/>
          </a:blip>
          <a:srcRect/>
          <a:stretch>
            <a:fillRect/>
          </a:stretch>
        </p:blipFill>
        <p:spPr bwMode="auto">
          <a:xfrm>
            <a:off x="3451412" y="4836776"/>
            <a:ext cx="368102" cy="477089"/>
          </a:xfrm>
          <a:prstGeom prst="rect">
            <a:avLst/>
          </a:prstGeom>
          <a:noFill/>
        </p:spPr>
      </p:pic>
      <p:pic>
        <p:nvPicPr>
          <p:cNvPr id="118" name="Picture 117" descr="volume"/>
          <p:cNvPicPr>
            <a:picLocks noChangeAspect="1" noChangeArrowheads="1"/>
          </p:cNvPicPr>
          <p:nvPr/>
        </p:nvPicPr>
        <p:blipFill>
          <a:blip r:embed="rId2">
            <a:grayscl/>
          </a:blip>
          <a:srcRect/>
          <a:stretch>
            <a:fillRect/>
          </a:stretch>
        </p:blipFill>
        <p:spPr bwMode="auto">
          <a:xfrm>
            <a:off x="3451412" y="5732714"/>
            <a:ext cx="368102" cy="477089"/>
          </a:xfrm>
          <a:prstGeom prst="rect">
            <a:avLst/>
          </a:prstGeom>
          <a:noFill/>
        </p:spPr>
      </p:pic>
      <p:cxnSp>
        <p:nvCxnSpPr>
          <p:cNvPr id="119" name="Straight Connector 118"/>
          <p:cNvCxnSpPr/>
          <p:nvPr/>
        </p:nvCxnSpPr>
        <p:spPr>
          <a:xfrm>
            <a:off x="3126437" y="4977020"/>
            <a:ext cx="0" cy="824399"/>
          </a:xfrm>
          <a:prstGeom prst="line">
            <a:avLst/>
          </a:prstGeom>
          <a:noFill/>
          <a:ln w="25400" cap="flat" cmpd="sng" algn="ctr">
            <a:solidFill>
              <a:srgbClr val="808080"/>
            </a:solidFill>
            <a:prstDash val="sysDot"/>
          </a:ln>
          <a:effectLst/>
        </p:spPr>
      </p:cxnSp>
      <p:cxnSp>
        <p:nvCxnSpPr>
          <p:cNvPr id="120" name="Elbow Connector 119"/>
          <p:cNvCxnSpPr/>
          <p:nvPr/>
        </p:nvCxnSpPr>
        <p:spPr>
          <a:xfrm rot="16200000" flipH="1">
            <a:off x="3136236" y="5585522"/>
            <a:ext cx="280476" cy="300073"/>
          </a:xfrm>
          <a:prstGeom prst="bentConnector2">
            <a:avLst/>
          </a:prstGeom>
          <a:noFill/>
          <a:ln w="25400" cap="flat" cmpd="sng" algn="ctr">
            <a:solidFill>
              <a:srgbClr val="808080"/>
            </a:solidFill>
            <a:prstDash val="solid"/>
            <a:tailEnd type="arrow"/>
          </a:ln>
          <a:effectLst/>
        </p:spPr>
      </p:cxnSp>
      <p:sp>
        <p:nvSpPr>
          <p:cNvPr id="121" name="Rectangle 120"/>
          <p:cNvSpPr/>
          <p:nvPr/>
        </p:nvSpPr>
        <p:spPr>
          <a:xfrm>
            <a:off x="3748814" y="4904504"/>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1</a:t>
            </a:r>
            <a:endParaRPr lang="en-US" sz="800" b="1" dirty="0">
              <a:solidFill>
                <a:srgbClr val="000000"/>
              </a:solidFill>
              <a:latin typeface="Verdana" pitchFamily="34" charset="0"/>
            </a:endParaRPr>
          </a:p>
        </p:txBody>
      </p:sp>
      <p:sp>
        <p:nvSpPr>
          <p:cNvPr id="122" name="Rectangle 121"/>
          <p:cNvSpPr/>
          <p:nvPr/>
        </p:nvSpPr>
        <p:spPr>
          <a:xfrm>
            <a:off x="3748814" y="5819162"/>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n</a:t>
            </a:r>
            <a:endParaRPr lang="en-US" sz="800" b="1" dirty="0">
              <a:solidFill>
                <a:srgbClr val="000000"/>
              </a:solidFill>
              <a:latin typeface="Verdana" pitchFamily="34" charset="0"/>
            </a:endParaRPr>
          </a:p>
        </p:txBody>
      </p:sp>
      <p:sp>
        <p:nvSpPr>
          <p:cNvPr id="123" name="Rectangle 122"/>
          <p:cNvSpPr/>
          <p:nvPr/>
        </p:nvSpPr>
        <p:spPr>
          <a:xfrm>
            <a:off x="2861608" y="4223370"/>
            <a:ext cx="1772026" cy="2055132"/>
          </a:xfrm>
          <a:prstGeom prst="rect">
            <a:avLst/>
          </a:prstGeom>
          <a:no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24" name="TextBox 123"/>
          <p:cNvSpPr txBox="1"/>
          <p:nvPr/>
        </p:nvSpPr>
        <p:spPr>
          <a:xfrm>
            <a:off x="2706833" y="4017823"/>
            <a:ext cx="1074333" cy="215444"/>
          </a:xfrm>
          <a:prstGeom prst="rect">
            <a:avLst/>
          </a:prstGeom>
          <a:noFill/>
        </p:spPr>
        <p:txBody>
          <a:bodyPr wrap="none" rtlCol="0">
            <a:spAutoFit/>
          </a:bodyPr>
          <a:lstStyle/>
          <a:p>
            <a:pPr algn="ctr"/>
            <a:r>
              <a:rPr lang="en-US" sz="800" b="1" dirty="0" smtClean="0">
                <a:solidFill>
                  <a:srgbClr val="000000"/>
                </a:solidFill>
                <a:latin typeface="Verdana" pitchFamily="34" charset="0"/>
              </a:rPr>
              <a:t>Storage Node 1</a:t>
            </a:r>
          </a:p>
        </p:txBody>
      </p:sp>
      <p:sp>
        <p:nvSpPr>
          <p:cNvPr id="125" name="AutoShape 23"/>
          <p:cNvSpPr>
            <a:spLocks noChangeArrowheads="1"/>
          </p:cNvSpPr>
          <p:nvPr/>
        </p:nvSpPr>
        <p:spPr bwMode="auto">
          <a:xfrm>
            <a:off x="3819523" y="4352734"/>
            <a:ext cx="750099" cy="343806"/>
          </a:xfrm>
          <a:prstGeom prst="roundRect">
            <a:avLst>
              <a:gd name="adj" fmla="val 4144"/>
            </a:avLst>
          </a:prstGeom>
          <a:solidFill>
            <a:srgbClr val="808080">
              <a:lumMod val="20000"/>
              <a:lumOff val="80000"/>
            </a:srgbClr>
          </a:solidFill>
          <a:ln w="28575">
            <a:solidFill>
              <a:srgbClr val="808080">
                <a:lumMod val="20000"/>
                <a:lumOff val="8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Agent</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grpSp>
        <p:nvGrpSpPr>
          <p:cNvPr id="2" name="Group 1"/>
          <p:cNvGrpSpPr/>
          <p:nvPr/>
        </p:nvGrpSpPr>
        <p:grpSpPr>
          <a:xfrm>
            <a:off x="5430460" y="4011410"/>
            <a:ext cx="1994856" cy="2260679"/>
            <a:chOff x="6389963" y="3400942"/>
            <a:chExt cx="1994856" cy="1883899"/>
          </a:xfrm>
        </p:grpSpPr>
        <p:sp>
          <p:nvSpPr>
            <p:cNvPr id="126" name="AutoShape 23"/>
            <p:cNvSpPr>
              <a:spLocks noChangeArrowheads="1"/>
            </p:cNvSpPr>
            <p:nvPr/>
          </p:nvSpPr>
          <p:spPr bwMode="auto">
            <a:xfrm>
              <a:off x="6638578" y="3680033"/>
              <a:ext cx="750099" cy="286505"/>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Daemon</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cxnSp>
          <p:nvCxnSpPr>
            <p:cNvPr id="127" name="Elbow Connector 126"/>
            <p:cNvCxnSpPr/>
            <p:nvPr/>
          </p:nvCxnSpPr>
          <p:spPr>
            <a:xfrm rot="16200000" flipH="1">
              <a:off x="6842816" y="3933367"/>
              <a:ext cx="233730" cy="300073"/>
            </a:xfrm>
            <a:prstGeom prst="bentConnector2">
              <a:avLst/>
            </a:prstGeom>
            <a:noFill/>
            <a:ln w="25400" cap="flat" cmpd="sng" algn="ctr">
              <a:solidFill>
                <a:srgbClr val="808080"/>
              </a:solidFill>
              <a:prstDash val="solid"/>
              <a:tailEnd type="arrow"/>
            </a:ln>
            <a:effectLst/>
          </p:spPr>
        </p:cxnSp>
        <p:pic>
          <p:nvPicPr>
            <p:cNvPr id="128" name="Picture 127" descr="volume"/>
            <p:cNvPicPr>
              <a:picLocks noChangeAspect="1" noChangeArrowheads="1"/>
            </p:cNvPicPr>
            <p:nvPr/>
          </p:nvPicPr>
          <p:blipFill>
            <a:blip r:embed="rId2">
              <a:grayscl/>
            </a:blip>
            <a:srcRect/>
            <a:stretch>
              <a:fillRect/>
            </a:stretch>
          </p:blipFill>
          <p:spPr bwMode="auto">
            <a:xfrm>
              <a:off x="7134619" y="4083403"/>
              <a:ext cx="368102" cy="397574"/>
            </a:xfrm>
            <a:prstGeom prst="rect">
              <a:avLst/>
            </a:prstGeom>
            <a:noFill/>
          </p:spPr>
        </p:pic>
        <p:pic>
          <p:nvPicPr>
            <p:cNvPr id="129" name="Picture 128" descr="volume"/>
            <p:cNvPicPr>
              <a:picLocks noChangeAspect="1" noChangeArrowheads="1"/>
            </p:cNvPicPr>
            <p:nvPr/>
          </p:nvPicPr>
          <p:blipFill>
            <a:blip r:embed="rId2">
              <a:grayscl/>
            </a:blip>
            <a:srcRect/>
            <a:stretch>
              <a:fillRect/>
            </a:stretch>
          </p:blipFill>
          <p:spPr bwMode="auto">
            <a:xfrm>
              <a:off x="7134619" y="4830018"/>
              <a:ext cx="368102" cy="397574"/>
            </a:xfrm>
            <a:prstGeom prst="rect">
              <a:avLst/>
            </a:prstGeom>
            <a:noFill/>
          </p:spPr>
        </p:pic>
        <p:cxnSp>
          <p:nvCxnSpPr>
            <p:cNvPr id="130" name="Straight Connector 129"/>
            <p:cNvCxnSpPr/>
            <p:nvPr/>
          </p:nvCxnSpPr>
          <p:spPr>
            <a:xfrm>
              <a:off x="6809644" y="4200268"/>
              <a:ext cx="0" cy="686999"/>
            </a:xfrm>
            <a:prstGeom prst="line">
              <a:avLst/>
            </a:prstGeom>
            <a:noFill/>
            <a:ln w="25400" cap="flat" cmpd="sng" algn="ctr">
              <a:solidFill>
                <a:srgbClr val="808080"/>
              </a:solidFill>
              <a:prstDash val="sysDot"/>
            </a:ln>
            <a:effectLst/>
          </p:spPr>
        </p:cxnSp>
        <p:cxnSp>
          <p:nvCxnSpPr>
            <p:cNvPr id="131" name="Elbow Connector 130"/>
            <p:cNvCxnSpPr/>
            <p:nvPr/>
          </p:nvCxnSpPr>
          <p:spPr>
            <a:xfrm rot="16200000" flipH="1">
              <a:off x="6842816" y="4682347"/>
              <a:ext cx="233730" cy="300073"/>
            </a:xfrm>
            <a:prstGeom prst="bentConnector2">
              <a:avLst/>
            </a:prstGeom>
            <a:noFill/>
            <a:ln w="25400" cap="flat" cmpd="sng" algn="ctr">
              <a:solidFill>
                <a:srgbClr val="808080"/>
              </a:solidFill>
              <a:prstDash val="solid"/>
              <a:tailEnd type="arrow"/>
            </a:ln>
            <a:effectLst/>
          </p:spPr>
        </p:cxnSp>
        <p:sp>
          <p:nvSpPr>
            <p:cNvPr id="132" name="Rectangle 131"/>
            <p:cNvSpPr/>
            <p:nvPr/>
          </p:nvSpPr>
          <p:spPr>
            <a:xfrm>
              <a:off x="7432012" y="4139843"/>
              <a:ext cx="952807" cy="179537"/>
            </a:xfrm>
            <a:prstGeom prst="rect">
              <a:avLst/>
            </a:prstGeom>
          </p:spPr>
          <p:txBody>
            <a:bodyPr wrap="square">
              <a:spAutoFit/>
            </a:bodyPr>
            <a:lstStyle/>
            <a:p>
              <a:pPr algn="ctr"/>
              <a:r>
                <a:rPr lang="en-US" sz="800" b="1" dirty="0" smtClean="0">
                  <a:solidFill>
                    <a:srgbClr val="000000"/>
                  </a:solidFill>
                  <a:latin typeface="Verdana" pitchFamily="34" charset="0"/>
                </a:rPr>
                <a:t>Blockstore 1</a:t>
              </a:r>
              <a:endParaRPr lang="en-US" sz="800" b="1" dirty="0">
                <a:solidFill>
                  <a:srgbClr val="000000"/>
                </a:solidFill>
                <a:latin typeface="Verdana" pitchFamily="34" charset="0"/>
              </a:endParaRPr>
            </a:p>
          </p:txBody>
        </p:sp>
        <p:sp>
          <p:nvSpPr>
            <p:cNvPr id="133" name="Rectangle 132"/>
            <p:cNvSpPr/>
            <p:nvPr/>
          </p:nvSpPr>
          <p:spPr>
            <a:xfrm>
              <a:off x="7432012" y="4902058"/>
              <a:ext cx="952807" cy="179537"/>
            </a:xfrm>
            <a:prstGeom prst="rect">
              <a:avLst/>
            </a:prstGeom>
          </p:spPr>
          <p:txBody>
            <a:bodyPr wrap="square">
              <a:spAutoFit/>
            </a:bodyPr>
            <a:lstStyle/>
            <a:p>
              <a:pPr algn="ctr"/>
              <a:r>
                <a:rPr lang="en-US" sz="800" b="1" dirty="0" smtClean="0">
                  <a:solidFill>
                    <a:srgbClr val="000000"/>
                  </a:solidFill>
                  <a:latin typeface="Verdana" pitchFamily="34" charset="0"/>
                </a:rPr>
                <a:t>Blockstore n</a:t>
              </a:r>
              <a:endParaRPr lang="en-US" sz="800" b="1" dirty="0">
                <a:solidFill>
                  <a:srgbClr val="000000"/>
                </a:solidFill>
                <a:latin typeface="Verdana" pitchFamily="34" charset="0"/>
              </a:endParaRPr>
            </a:p>
          </p:txBody>
        </p:sp>
        <p:sp>
          <p:nvSpPr>
            <p:cNvPr id="134" name="Rectangle 133"/>
            <p:cNvSpPr/>
            <p:nvPr/>
          </p:nvSpPr>
          <p:spPr>
            <a:xfrm>
              <a:off x="6544815" y="3572231"/>
              <a:ext cx="1772026" cy="1712610"/>
            </a:xfrm>
            <a:prstGeom prst="rect">
              <a:avLst/>
            </a:prstGeom>
            <a:no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5" name="TextBox 134"/>
            <p:cNvSpPr txBox="1"/>
            <p:nvPr/>
          </p:nvSpPr>
          <p:spPr>
            <a:xfrm>
              <a:off x="6389963" y="3400942"/>
              <a:ext cx="1074483" cy="179537"/>
            </a:xfrm>
            <a:prstGeom prst="rect">
              <a:avLst/>
            </a:prstGeom>
            <a:noFill/>
          </p:spPr>
          <p:txBody>
            <a:bodyPr wrap="none" rtlCol="0">
              <a:spAutoFit/>
            </a:bodyPr>
            <a:lstStyle/>
            <a:p>
              <a:pPr algn="ctr"/>
              <a:r>
                <a:rPr lang="en-US" sz="800" b="1" dirty="0" smtClean="0">
                  <a:solidFill>
                    <a:srgbClr val="000000"/>
                  </a:solidFill>
                  <a:latin typeface="Verdana" pitchFamily="34" charset="0"/>
                </a:rPr>
                <a:t>Storage Node n</a:t>
              </a:r>
            </a:p>
          </p:txBody>
        </p:sp>
        <p:sp>
          <p:nvSpPr>
            <p:cNvPr id="136" name="AutoShape 23"/>
            <p:cNvSpPr>
              <a:spLocks noChangeArrowheads="1"/>
            </p:cNvSpPr>
            <p:nvPr/>
          </p:nvSpPr>
          <p:spPr bwMode="auto">
            <a:xfrm>
              <a:off x="7502721" y="3680033"/>
              <a:ext cx="750099" cy="286505"/>
            </a:xfrm>
            <a:prstGeom prst="roundRect">
              <a:avLst>
                <a:gd name="adj" fmla="val 4144"/>
              </a:avLst>
            </a:prstGeom>
            <a:solidFill>
              <a:srgbClr val="808080">
                <a:lumMod val="20000"/>
                <a:lumOff val="80000"/>
              </a:srgbClr>
            </a:solidFill>
            <a:ln w="28575">
              <a:solidFill>
                <a:srgbClr val="808080">
                  <a:lumMod val="20000"/>
                  <a:lumOff val="8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Agent</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grpSp>
      <p:cxnSp>
        <p:nvCxnSpPr>
          <p:cNvPr id="137" name="Straight Connector 136"/>
          <p:cNvCxnSpPr/>
          <p:nvPr/>
        </p:nvCxnSpPr>
        <p:spPr>
          <a:xfrm flipV="1">
            <a:off x="4692614" y="5244522"/>
            <a:ext cx="596281" cy="6415"/>
          </a:xfrm>
          <a:prstGeom prst="line">
            <a:avLst/>
          </a:prstGeom>
          <a:noFill/>
          <a:ln w="25400" cap="flat" cmpd="sng" algn="ctr">
            <a:solidFill>
              <a:srgbClr val="000000"/>
            </a:solidFill>
            <a:prstDash val="dash"/>
          </a:ln>
          <a:effectLst/>
        </p:spPr>
      </p:cxnSp>
      <p:grpSp>
        <p:nvGrpSpPr>
          <p:cNvPr id="138" name="Group 137"/>
          <p:cNvGrpSpPr/>
          <p:nvPr/>
        </p:nvGrpSpPr>
        <p:grpSpPr>
          <a:xfrm>
            <a:off x="2460371" y="2335796"/>
            <a:ext cx="2443741" cy="1305299"/>
            <a:chOff x="35496" y="2636912"/>
            <a:chExt cx="2664296" cy="1368152"/>
          </a:xfrm>
        </p:grpSpPr>
        <p:sp>
          <p:nvSpPr>
            <p:cNvPr id="139" name="Oval 138"/>
            <p:cNvSpPr/>
            <p:nvPr/>
          </p:nvSpPr>
          <p:spPr>
            <a:xfrm>
              <a:off x="35496" y="2636912"/>
              <a:ext cx="2664296" cy="1368152"/>
            </a:xfrm>
            <a:prstGeom prst="ellipse">
              <a:avLst/>
            </a:prstGeom>
            <a:solidFill>
              <a:srgbClr val="FFFFFF"/>
            </a:solid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40" name="Group 139"/>
            <p:cNvGrpSpPr/>
            <p:nvPr/>
          </p:nvGrpSpPr>
          <p:grpSpPr>
            <a:xfrm>
              <a:off x="251520" y="2708920"/>
              <a:ext cx="2292896" cy="1141324"/>
              <a:chOff x="4139952" y="1628800"/>
              <a:chExt cx="2292896" cy="1141324"/>
            </a:xfrm>
          </p:grpSpPr>
          <p:pic>
            <p:nvPicPr>
              <p:cNvPr id="141" name="Picture 17" descr="volume"/>
              <p:cNvPicPr>
                <a:picLocks noChangeAspect="1" noChangeArrowheads="1"/>
              </p:cNvPicPr>
              <p:nvPr/>
            </p:nvPicPr>
            <p:blipFill>
              <a:blip r:embed="rId2">
                <a:grayscl/>
              </a:blip>
              <a:srcRect/>
              <a:stretch>
                <a:fillRect/>
              </a:stretch>
            </p:blipFill>
            <p:spPr bwMode="auto">
              <a:xfrm>
                <a:off x="4139952" y="2132856"/>
                <a:ext cx="420688" cy="407458"/>
              </a:xfrm>
              <a:prstGeom prst="rect">
                <a:avLst/>
              </a:prstGeom>
              <a:noFill/>
            </p:spPr>
          </p:pic>
          <p:pic>
            <p:nvPicPr>
              <p:cNvPr id="142" name="Picture 17" descr="volume"/>
              <p:cNvPicPr>
                <a:picLocks noChangeAspect="1" noChangeArrowheads="1"/>
              </p:cNvPicPr>
              <p:nvPr/>
            </p:nvPicPr>
            <p:blipFill>
              <a:blip r:embed="rId2">
                <a:grayscl/>
              </a:blip>
              <a:srcRect/>
              <a:stretch>
                <a:fillRect/>
              </a:stretch>
            </p:blipFill>
            <p:spPr bwMode="auto">
              <a:xfrm>
                <a:off x="5076056" y="1628800"/>
                <a:ext cx="420688" cy="407458"/>
              </a:xfrm>
              <a:prstGeom prst="rect">
                <a:avLst/>
              </a:prstGeom>
              <a:noFill/>
            </p:spPr>
          </p:pic>
          <p:pic>
            <p:nvPicPr>
              <p:cNvPr id="143" name="Picture 17" descr="volume"/>
              <p:cNvPicPr>
                <a:picLocks noChangeAspect="1" noChangeArrowheads="1"/>
              </p:cNvPicPr>
              <p:nvPr/>
            </p:nvPicPr>
            <p:blipFill>
              <a:blip r:embed="rId2">
                <a:grayscl/>
              </a:blip>
              <a:srcRect/>
              <a:stretch>
                <a:fillRect/>
              </a:stretch>
            </p:blipFill>
            <p:spPr bwMode="auto">
              <a:xfrm>
                <a:off x="6012160" y="2132856"/>
                <a:ext cx="420688" cy="407458"/>
              </a:xfrm>
              <a:prstGeom prst="rect">
                <a:avLst/>
              </a:prstGeom>
              <a:noFill/>
            </p:spPr>
          </p:pic>
          <p:sp>
            <p:nvSpPr>
              <p:cNvPr id="144" name="Line 22"/>
              <p:cNvSpPr>
                <a:spLocks noChangeShapeType="1"/>
              </p:cNvSpPr>
              <p:nvPr/>
            </p:nvSpPr>
            <p:spPr bwMode="auto">
              <a:xfrm flipV="1">
                <a:off x="4572000" y="1869440"/>
                <a:ext cx="497840" cy="335424"/>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5" name="Line 22"/>
              <p:cNvSpPr>
                <a:spLocks noChangeShapeType="1"/>
              </p:cNvSpPr>
              <p:nvPr/>
            </p:nvSpPr>
            <p:spPr bwMode="auto">
              <a:xfrm>
                <a:off x="5536584" y="1892799"/>
                <a:ext cx="475576" cy="31206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6" name="Line 22"/>
              <p:cNvSpPr>
                <a:spLocks noChangeShapeType="1"/>
              </p:cNvSpPr>
              <p:nvPr/>
            </p:nvSpPr>
            <p:spPr bwMode="auto">
              <a:xfrm>
                <a:off x="4572000" y="2348879"/>
                <a:ext cx="1440160" cy="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7" name="TextBox 146"/>
              <p:cNvSpPr txBox="1"/>
              <p:nvPr/>
            </p:nvSpPr>
            <p:spPr>
              <a:xfrm>
                <a:off x="4281718" y="2544306"/>
                <a:ext cx="2020721" cy="22581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Distributed Metadata Store 1</a:t>
                </a:r>
              </a:p>
            </p:txBody>
          </p:sp>
        </p:grpSp>
      </p:grpSp>
      <p:sp>
        <p:nvSpPr>
          <p:cNvPr id="148" name="Oval 147"/>
          <p:cNvSpPr/>
          <p:nvPr/>
        </p:nvSpPr>
        <p:spPr>
          <a:xfrm>
            <a:off x="1772869" y="1305292"/>
            <a:ext cx="1974755" cy="4122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Client Daemon</a:t>
            </a:r>
            <a:r>
              <a:rPr kumimoji="0" lang="en-US" sz="1000" b="1" i="0" u="none" strike="noStrike" kern="0" cap="none" spc="0" normalizeH="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0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rgbClr val="000000"/>
                </a:solidFill>
                <a:latin typeface="Verdana" pitchFamily="34" charset="0"/>
                <a:ea typeface="Verdana" pitchFamily="34" charset="0"/>
                <a:cs typeface="Verdana" pitchFamily="34" charset="0"/>
              </a:rPr>
              <a:t>Cache Daemon 1</a:t>
            </a:r>
            <a:endParaRPr kumimoji="0" lang="nl-BE" sz="1000" b="1" i="0" u="none" strike="noStrike" kern="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
        <p:nvSpPr>
          <p:cNvPr id="149" name="Line 22"/>
          <p:cNvSpPr>
            <a:spLocks noChangeShapeType="1"/>
          </p:cNvSpPr>
          <p:nvPr/>
        </p:nvSpPr>
        <p:spPr bwMode="auto">
          <a:xfrm flipH="1" flipV="1">
            <a:off x="2838405" y="1717495"/>
            <a:ext cx="378042" cy="61830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cxnSp>
        <p:nvCxnSpPr>
          <p:cNvPr id="151" name="Straight Connector 150"/>
          <p:cNvCxnSpPr/>
          <p:nvPr/>
        </p:nvCxnSpPr>
        <p:spPr>
          <a:xfrm>
            <a:off x="3715264" y="1511394"/>
            <a:ext cx="1573631" cy="0"/>
          </a:xfrm>
          <a:prstGeom prst="line">
            <a:avLst/>
          </a:prstGeom>
          <a:noFill/>
          <a:ln w="25400" cap="flat" cmpd="sng" algn="ctr">
            <a:solidFill>
              <a:srgbClr val="808080"/>
            </a:solidFill>
            <a:prstDash val="sysDot"/>
          </a:ln>
          <a:effectLst/>
        </p:spPr>
      </p:cxnSp>
      <p:grpSp>
        <p:nvGrpSpPr>
          <p:cNvPr id="152" name="Group 151"/>
          <p:cNvGrpSpPr/>
          <p:nvPr/>
        </p:nvGrpSpPr>
        <p:grpSpPr>
          <a:xfrm>
            <a:off x="4995049" y="2267096"/>
            <a:ext cx="2331259" cy="1305299"/>
            <a:chOff x="35496" y="2636912"/>
            <a:chExt cx="2664296" cy="1368152"/>
          </a:xfrm>
        </p:grpSpPr>
        <p:sp>
          <p:nvSpPr>
            <p:cNvPr id="153" name="Oval 152"/>
            <p:cNvSpPr/>
            <p:nvPr/>
          </p:nvSpPr>
          <p:spPr>
            <a:xfrm>
              <a:off x="35496" y="2636912"/>
              <a:ext cx="2664296" cy="1368152"/>
            </a:xfrm>
            <a:prstGeom prst="ellipse">
              <a:avLst/>
            </a:prstGeom>
            <a:solidFill>
              <a:srgbClr val="FFFFFF"/>
            </a:solid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54" name="Group 153"/>
            <p:cNvGrpSpPr/>
            <p:nvPr/>
          </p:nvGrpSpPr>
          <p:grpSpPr>
            <a:xfrm>
              <a:off x="251520" y="2708920"/>
              <a:ext cx="2292896" cy="1141324"/>
              <a:chOff x="4139952" y="1628800"/>
              <a:chExt cx="2292896" cy="1141324"/>
            </a:xfrm>
          </p:grpSpPr>
          <p:pic>
            <p:nvPicPr>
              <p:cNvPr id="155" name="Picture 17" descr="volume"/>
              <p:cNvPicPr>
                <a:picLocks noChangeAspect="1" noChangeArrowheads="1"/>
              </p:cNvPicPr>
              <p:nvPr/>
            </p:nvPicPr>
            <p:blipFill>
              <a:blip r:embed="rId2">
                <a:grayscl/>
              </a:blip>
              <a:srcRect/>
              <a:stretch>
                <a:fillRect/>
              </a:stretch>
            </p:blipFill>
            <p:spPr bwMode="auto">
              <a:xfrm>
                <a:off x="4139952" y="2132856"/>
                <a:ext cx="420688" cy="407458"/>
              </a:xfrm>
              <a:prstGeom prst="rect">
                <a:avLst/>
              </a:prstGeom>
              <a:noFill/>
            </p:spPr>
          </p:pic>
          <p:pic>
            <p:nvPicPr>
              <p:cNvPr id="156" name="Picture 17" descr="volume"/>
              <p:cNvPicPr>
                <a:picLocks noChangeAspect="1" noChangeArrowheads="1"/>
              </p:cNvPicPr>
              <p:nvPr/>
            </p:nvPicPr>
            <p:blipFill>
              <a:blip r:embed="rId2">
                <a:grayscl/>
              </a:blip>
              <a:srcRect/>
              <a:stretch>
                <a:fillRect/>
              </a:stretch>
            </p:blipFill>
            <p:spPr bwMode="auto">
              <a:xfrm>
                <a:off x="5076056" y="1628800"/>
                <a:ext cx="420688" cy="407458"/>
              </a:xfrm>
              <a:prstGeom prst="rect">
                <a:avLst/>
              </a:prstGeom>
              <a:noFill/>
            </p:spPr>
          </p:pic>
          <p:pic>
            <p:nvPicPr>
              <p:cNvPr id="157" name="Picture 17" descr="volume"/>
              <p:cNvPicPr>
                <a:picLocks noChangeAspect="1" noChangeArrowheads="1"/>
              </p:cNvPicPr>
              <p:nvPr/>
            </p:nvPicPr>
            <p:blipFill>
              <a:blip r:embed="rId2">
                <a:grayscl/>
              </a:blip>
              <a:srcRect/>
              <a:stretch>
                <a:fillRect/>
              </a:stretch>
            </p:blipFill>
            <p:spPr bwMode="auto">
              <a:xfrm>
                <a:off x="6012160" y="2132856"/>
                <a:ext cx="420688" cy="407458"/>
              </a:xfrm>
              <a:prstGeom prst="rect">
                <a:avLst/>
              </a:prstGeom>
              <a:noFill/>
            </p:spPr>
          </p:pic>
          <p:sp>
            <p:nvSpPr>
              <p:cNvPr id="158" name="Line 22"/>
              <p:cNvSpPr>
                <a:spLocks noChangeShapeType="1"/>
              </p:cNvSpPr>
              <p:nvPr/>
            </p:nvSpPr>
            <p:spPr bwMode="auto">
              <a:xfrm flipV="1">
                <a:off x="4572000" y="1869440"/>
                <a:ext cx="497840" cy="335424"/>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9" name="Line 22"/>
              <p:cNvSpPr>
                <a:spLocks noChangeShapeType="1"/>
              </p:cNvSpPr>
              <p:nvPr/>
            </p:nvSpPr>
            <p:spPr bwMode="auto">
              <a:xfrm>
                <a:off x="5536584" y="1892799"/>
                <a:ext cx="475576" cy="31206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0" name="Line 22"/>
              <p:cNvSpPr>
                <a:spLocks noChangeShapeType="1"/>
              </p:cNvSpPr>
              <p:nvPr/>
            </p:nvSpPr>
            <p:spPr bwMode="auto">
              <a:xfrm>
                <a:off x="4572000" y="2348879"/>
                <a:ext cx="1440160" cy="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1" name="TextBox 160"/>
              <p:cNvSpPr txBox="1"/>
              <p:nvPr/>
            </p:nvSpPr>
            <p:spPr>
              <a:xfrm>
                <a:off x="4269238" y="2544306"/>
                <a:ext cx="2118391" cy="22581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Distributed Metadata Store n</a:t>
                </a:r>
              </a:p>
            </p:txBody>
          </p:sp>
        </p:grpSp>
      </p:grpSp>
      <p:sp>
        <p:nvSpPr>
          <p:cNvPr id="164" name="Rectangle 163"/>
          <p:cNvSpPr/>
          <p:nvPr/>
        </p:nvSpPr>
        <p:spPr>
          <a:xfrm>
            <a:off x="107504" y="6366926"/>
            <a:ext cx="4194466" cy="215444"/>
          </a:xfrm>
          <a:prstGeom prst="rect">
            <a:avLst/>
          </a:prstGeom>
        </p:spPr>
        <p:txBody>
          <a:bodyPr wrap="square">
            <a:spAutoFit/>
          </a:bodyPr>
          <a:lstStyle/>
          <a:p>
            <a:pPr algn="ctr"/>
            <a:r>
              <a:rPr lang="en-US" sz="800" i="1" dirty="0" smtClean="0">
                <a:solidFill>
                  <a:srgbClr val="000000"/>
                </a:solidFill>
                <a:latin typeface="Verdana" pitchFamily="34" charset="0"/>
              </a:rPr>
              <a:t>* 1 Blockstore = storage space on 1 physical disk</a:t>
            </a:r>
            <a:endParaRPr lang="en-US" sz="800" i="1" dirty="0">
              <a:solidFill>
                <a:srgbClr val="000000"/>
              </a:solidFill>
              <a:latin typeface="Verdana" pitchFamily="34" charset="0"/>
            </a:endParaRPr>
          </a:p>
        </p:txBody>
      </p:sp>
      <p:cxnSp>
        <p:nvCxnSpPr>
          <p:cNvPr id="165" name="Straight Connector 164"/>
          <p:cNvCxnSpPr/>
          <p:nvPr/>
        </p:nvCxnSpPr>
        <p:spPr>
          <a:xfrm>
            <a:off x="107504" y="3861048"/>
            <a:ext cx="8928992" cy="86410"/>
          </a:xfrm>
          <a:prstGeom prst="line">
            <a:avLst/>
          </a:prstGeom>
          <a:noFill/>
          <a:ln w="25400" cap="flat" cmpd="sng" algn="ctr">
            <a:solidFill>
              <a:schemeClr val="accent6">
                <a:lumMod val="50000"/>
              </a:schemeClr>
            </a:solidFill>
            <a:prstDash val="sysDot"/>
          </a:ln>
          <a:effectLst/>
        </p:spPr>
      </p:cxnSp>
      <p:sp>
        <p:nvSpPr>
          <p:cNvPr id="167" name="Rounded Rectangle 109"/>
          <p:cNvSpPr>
            <a:spLocks noChangeArrowheads="1"/>
          </p:cNvSpPr>
          <p:nvPr/>
        </p:nvSpPr>
        <p:spPr bwMode="auto">
          <a:xfrm>
            <a:off x="7537435" y="1291520"/>
            <a:ext cx="467544" cy="2592288"/>
          </a:xfrm>
          <a:prstGeom prst="roundRect">
            <a:avLst>
              <a:gd name="adj" fmla="val 16667"/>
            </a:avLst>
          </a:prstGeom>
          <a:solidFill>
            <a:schemeClr val="accent6">
              <a:lumMod val="75000"/>
            </a:schemeClr>
          </a:solidFill>
          <a:ln w="9525">
            <a:solidFill>
              <a:schemeClr val="tx1"/>
            </a:solidFill>
            <a:round/>
            <a:headEnd/>
            <a:tailEnd/>
          </a:ln>
        </p:spPr>
        <p:txBody>
          <a:bodyPr vert="vert"/>
          <a:lstStyle/>
          <a:p>
            <a:pPr algn="ctr" defTabSz="457200">
              <a:buClr>
                <a:srgbClr val="000000"/>
              </a:buClr>
              <a:buSzPct val="100000"/>
              <a:buFont typeface="Times New Roman" charset="0"/>
              <a:buNone/>
              <a:defRPr/>
            </a:pPr>
            <a:r>
              <a:rPr lang="en-US" sz="1100" dirty="0" smtClean="0">
                <a:latin typeface="Verdana" charset="0"/>
                <a:ea typeface="DejaVu Sans" charset="0"/>
              </a:rPr>
              <a:t>CONTROLLER NODE</a:t>
            </a:r>
            <a:endParaRPr lang="en-US" sz="1100" dirty="0">
              <a:latin typeface="Verdana" charset="0"/>
              <a:ea typeface="DejaVu Sans" charset="0"/>
            </a:endParaRPr>
          </a:p>
        </p:txBody>
      </p:sp>
      <p:sp>
        <p:nvSpPr>
          <p:cNvPr id="168" name="Rounded Rectangle 109"/>
          <p:cNvSpPr>
            <a:spLocks noChangeArrowheads="1"/>
          </p:cNvSpPr>
          <p:nvPr/>
        </p:nvSpPr>
        <p:spPr bwMode="auto">
          <a:xfrm>
            <a:off x="7537435" y="3964141"/>
            <a:ext cx="467544" cy="2592288"/>
          </a:xfrm>
          <a:prstGeom prst="roundRect">
            <a:avLst>
              <a:gd name="adj" fmla="val 16667"/>
            </a:avLst>
          </a:prstGeom>
          <a:solidFill>
            <a:schemeClr val="accent6">
              <a:lumMod val="75000"/>
            </a:schemeClr>
          </a:solidFill>
          <a:ln w="9525">
            <a:solidFill>
              <a:schemeClr val="tx1"/>
            </a:solidFill>
            <a:round/>
            <a:headEnd/>
            <a:tailEnd/>
          </a:ln>
        </p:spPr>
        <p:txBody>
          <a:bodyPr vert="vert"/>
          <a:lstStyle/>
          <a:p>
            <a:pPr algn="ctr" defTabSz="457200">
              <a:buClr>
                <a:srgbClr val="000000"/>
              </a:buClr>
              <a:buSzPct val="100000"/>
              <a:buFont typeface="Times New Roman" charset="0"/>
              <a:buNone/>
              <a:defRPr/>
            </a:pPr>
            <a:r>
              <a:rPr lang="en-US" sz="1100" dirty="0" smtClean="0">
                <a:latin typeface="Verdana" charset="0"/>
                <a:ea typeface="DejaVu Sans" charset="0"/>
              </a:rPr>
              <a:t>STORAGE NODE</a:t>
            </a:r>
            <a:endParaRPr lang="en-US" sz="1100" dirty="0">
              <a:latin typeface="Verdana" charset="0"/>
              <a:ea typeface="DejaVu Sans" charset="0"/>
            </a:endParaRPr>
          </a:p>
        </p:txBody>
      </p:sp>
      <p:sp>
        <p:nvSpPr>
          <p:cNvPr id="63" name="Line 22"/>
          <p:cNvSpPr>
            <a:spLocks noChangeShapeType="1"/>
          </p:cNvSpPr>
          <p:nvPr/>
        </p:nvSpPr>
        <p:spPr bwMode="auto">
          <a:xfrm flipH="1" flipV="1">
            <a:off x="6150214" y="1759074"/>
            <a:ext cx="0" cy="435917"/>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 name="Oval 65"/>
          <p:cNvSpPr/>
          <p:nvPr/>
        </p:nvSpPr>
        <p:spPr>
          <a:xfrm>
            <a:off x="5288895" y="1282072"/>
            <a:ext cx="1974755" cy="4122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Client Daemon</a:t>
            </a:r>
            <a:r>
              <a:rPr kumimoji="0" lang="en-US" sz="1000" b="1" i="0" u="none" strike="noStrike" kern="0" cap="none" spc="0" normalizeH="0" noProof="0" dirty="0" smtClean="0">
                <a:ln>
                  <a:noFill/>
                </a:ln>
                <a:solidFill>
                  <a:srgbClr val="000000"/>
                </a:solidFill>
                <a:effectLst/>
                <a:uLnTx/>
                <a:uFillTx/>
                <a:latin typeface="Verdana" pitchFamily="34" charset="0"/>
                <a:ea typeface="Verdana" pitchFamily="34" charset="0"/>
                <a:cs typeface="Verdana" pitchFamily="34" charset="0"/>
              </a:rPr>
              <a:t> </a:t>
            </a:r>
            <a:r>
              <a:rPr lang="en-US" sz="1000" b="1" kern="0" dirty="0">
                <a:solidFill>
                  <a:srgbClr val="000000"/>
                </a:solidFill>
                <a:latin typeface="Verdana" pitchFamily="34" charset="0"/>
                <a:ea typeface="Verdana" pitchFamily="34" charset="0"/>
                <a:cs typeface="Verdana" pitchFamily="34" charset="0"/>
              </a:rPr>
              <a:t>n</a:t>
            </a:r>
            <a:endParaRPr kumimoji="0" lang="en-US" sz="10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rgbClr val="000000"/>
                </a:solidFill>
                <a:latin typeface="Verdana" pitchFamily="34" charset="0"/>
                <a:ea typeface="Verdana" pitchFamily="34" charset="0"/>
                <a:cs typeface="Verdana" pitchFamily="34" charset="0"/>
              </a:rPr>
              <a:t>Cache Daemon n</a:t>
            </a:r>
            <a:endParaRPr kumimoji="0" lang="nl-BE" sz="1000" b="1" i="0" u="none" strike="noStrike" kern="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746217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DSS Architecture</a:t>
            </a:r>
            <a:endParaRPr lang="en-US" dirty="0"/>
          </a:p>
        </p:txBody>
      </p:sp>
      <p:sp>
        <p:nvSpPr>
          <p:cNvPr id="3" name="Content Placeholder 2"/>
          <p:cNvSpPr>
            <a:spLocks noGrp="1"/>
          </p:cNvSpPr>
          <p:nvPr>
            <p:ph idx="1"/>
          </p:nvPr>
        </p:nvSpPr>
        <p:spPr>
          <a:xfrm>
            <a:off x="301624" y="1143000"/>
            <a:ext cx="8537575" cy="5029200"/>
          </a:xfrm>
        </p:spPr>
        <p:txBody>
          <a:bodyPr>
            <a:noAutofit/>
          </a:bodyPr>
          <a:lstStyle/>
          <a:p>
            <a:pPr marL="0" indent="0">
              <a:buNone/>
            </a:pPr>
            <a:r>
              <a:rPr lang="en-US" sz="1400" b="1" dirty="0"/>
              <a:t>Client daemons</a:t>
            </a:r>
            <a:endParaRPr lang="en-US" sz="1400" b="1" dirty="0" smtClean="0"/>
          </a:p>
          <a:p>
            <a:r>
              <a:rPr lang="en-US" sz="1400" b="0" dirty="0" smtClean="0"/>
              <a:t>The DSS </a:t>
            </a:r>
            <a:r>
              <a:rPr lang="en-US" sz="1400" b="0" dirty="0"/>
              <a:t>Client </a:t>
            </a:r>
            <a:r>
              <a:rPr lang="en-US" sz="1400" b="0" dirty="0" smtClean="0"/>
              <a:t>daemon </a:t>
            </a:r>
            <a:r>
              <a:rPr lang="en-US" sz="1400" b="0" dirty="0"/>
              <a:t>is a service/process/daemon running on each </a:t>
            </a:r>
            <a:r>
              <a:rPr lang="en-US" sz="1400" b="0" dirty="0" smtClean="0"/>
              <a:t>controller node.</a:t>
            </a:r>
          </a:p>
          <a:p>
            <a:r>
              <a:rPr lang="en-US" sz="1400" b="0" dirty="0" smtClean="0"/>
              <a:t>Handles REST read, write, update, delete </a:t>
            </a:r>
            <a:r>
              <a:rPr lang="en-US" sz="1400" b="0" dirty="0"/>
              <a:t>requests for </a:t>
            </a:r>
            <a:r>
              <a:rPr lang="en-US" sz="1400" b="0" dirty="0" smtClean="0"/>
              <a:t>data.</a:t>
            </a:r>
          </a:p>
          <a:p>
            <a:r>
              <a:rPr lang="en-US" sz="1400" b="0" dirty="0" smtClean="0"/>
              <a:t>Encodes and decodes data as requested from applications external to the storage system.</a:t>
            </a:r>
          </a:p>
          <a:p>
            <a:r>
              <a:rPr lang="en-US" sz="1400" b="0" dirty="0" smtClean="0"/>
              <a:t>A single controller can have one or more client daemons running.</a:t>
            </a:r>
          </a:p>
          <a:p>
            <a:r>
              <a:rPr lang="en-US" sz="1400" b="0" dirty="0" smtClean="0"/>
              <a:t>Each client daemon has the same view of the underlying storage.</a:t>
            </a:r>
          </a:p>
          <a:p>
            <a:r>
              <a:rPr lang="en-US" sz="1400" b="0" dirty="0" smtClean="0"/>
              <a:t>Each client daemon listens for REST requests on all public networks, but on a unique port to that controller (8080, 8081, etc…).</a:t>
            </a:r>
          </a:p>
          <a:p>
            <a:r>
              <a:rPr lang="en-US" sz="1400" b="0" dirty="0" smtClean="0"/>
              <a:t>Each client daemon communicates internally on a unique port (23510, 23511, etc…).</a:t>
            </a:r>
          </a:p>
          <a:p>
            <a:pPr marL="0" indent="0">
              <a:buNone/>
            </a:pPr>
            <a:endParaRPr lang="en-US" sz="1400" dirty="0"/>
          </a:p>
          <a:p>
            <a:pPr marL="0" indent="0">
              <a:buNone/>
            </a:pPr>
            <a:r>
              <a:rPr lang="en-US" sz="1400" b="1" dirty="0"/>
              <a:t>Cache </a:t>
            </a:r>
            <a:r>
              <a:rPr lang="en-US" sz="1400" b="1" dirty="0" smtClean="0"/>
              <a:t>daemons</a:t>
            </a:r>
          </a:p>
          <a:p>
            <a:r>
              <a:rPr lang="en-US" sz="1400" b="0" dirty="0"/>
              <a:t>The DSS cache daemon is a service/process/daemon running on each controller node.</a:t>
            </a:r>
          </a:p>
          <a:p>
            <a:r>
              <a:rPr lang="en-US" sz="1400" b="0" dirty="0"/>
              <a:t>Caches superblocks (data) for frequently read objects.</a:t>
            </a:r>
          </a:p>
          <a:p>
            <a:r>
              <a:rPr lang="en-US" sz="1400" b="0" dirty="0"/>
              <a:t>Every cache daemon can read from any physical cache location.</a:t>
            </a:r>
          </a:p>
          <a:p>
            <a:r>
              <a:rPr lang="en-US" sz="1400" b="0" dirty="0"/>
              <a:t>The actual cache resides on one or more SSD on one or more </a:t>
            </a:r>
            <a:r>
              <a:rPr lang="en-US" sz="1400" b="0" dirty="0" smtClean="0"/>
              <a:t>controller and is configurable </a:t>
            </a:r>
            <a:r>
              <a:rPr lang="en-US" sz="1400" b="0" dirty="0"/>
              <a:t>in size.</a:t>
            </a:r>
          </a:p>
          <a:p>
            <a:r>
              <a:rPr lang="en-US" sz="1400" b="0" dirty="0"/>
              <a:t>The client daemon process will check for cached data from the cache daemons before requesting the data from backend storage</a:t>
            </a:r>
            <a:r>
              <a:rPr lang="en-US" sz="1400" b="0" dirty="0" smtClean="0"/>
              <a:t>.</a:t>
            </a:r>
            <a:endParaRPr lang="en-US" sz="1400" b="0" dirty="0"/>
          </a:p>
        </p:txBody>
      </p:sp>
    </p:spTree>
    <p:extLst>
      <p:ext uri="{BB962C8B-B14F-4D97-AF65-F5344CB8AC3E}">
        <p14:creationId xmlns:p14="http://schemas.microsoft.com/office/powerpoint/2010/main" val="2107035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sz="half" idx="1"/>
          </p:nvPr>
        </p:nvSpPr>
        <p:spPr/>
        <p:txBody>
          <a:bodyPr/>
          <a:lstStyle/>
          <a:p>
            <a:pPr marL="0" indent="0">
              <a:buNone/>
            </a:pPr>
            <a:r>
              <a:rPr lang="en-US" dirty="0" smtClean="0"/>
              <a:t>Day 1</a:t>
            </a:r>
          </a:p>
          <a:p>
            <a:r>
              <a:rPr lang="en-US" dirty="0"/>
              <a:t>Technical deep </a:t>
            </a:r>
            <a:r>
              <a:rPr lang="en-US" dirty="0" smtClean="0"/>
              <a:t>dive</a:t>
            </a:r>
          </a:p>
          <a:p>
            <a:r>
              <a:rPr lang="en-US" dirty="0" smtClean="0"/>
              <a:t>GUI Demonstration</a:t>
            </a:r>
          </a:p>
          <a:p>
            <a:r>
              <a:rPr lang="en-US" dirty="0"/>
              <a:t>CLI (Python and OSMI) </a:t>
            </a:r>
            <a:endParaRPr lang="en-US" dirty="0" smtClean="0"/>
          </a:p>
          <a:p>
            <a:r>
              <a:rPr lang="en-US" dirty="0"/>
              <a:t>Service </a:t>
            </a:r>
            <a:r>
              <a:rPr lang="en-US" dirty="0" smtClean="0"/>
              <a:t>logins, remote </a:t>
            </a:r>
            <a:r>
              <a:rPr lang="en-US" dirty="0"/>
              <a:t>access, </a:t>
            </a:r>
            <a:r>
              <a:rPr lang="en-US" dirty="0" smtClean="0"/>
              <a:t>and passwords</a:t>
            </a:r>
            <a:endParaRPr lang="en-US" dirty="0"/>
          </a:p>
          <a:p>
            <a:r>
              <a:rPr lang="en-US" dirty="0"/>
              <a:t>Troubleshooting and </a:t>
            </a:r>
            <a:r>
              <a:rPr lang="en-US" dirty="0" smtClean="0"/>
              <a:t>Logs</a:t>
            </a:r>
            <a:endParaRPr lang="en-US" dirty="0"/>
          </a:p>
        </p:txBody>
      </p:sp>
      <p:sp>
        <p:nvSpPr>
          <p:cNvPr id="4" name="Content Placeholder 3"/>
          <p:cNvSpPr>
            <a:spLocks noGrp="1"/>
          </p:cNvSpPr>
          <p:nvPr>
            <p:ph sz="half" idx="2"/>
          </p:nvPr>
        </p:nvSpPr>
        <p:spPr/>
        <p:txBody>
          <a:bodyPr/>
          <a:lstStyle/>
          <a:p>
            <a:pPr marL="0" indent="0">
              <a:buNone/>
            </a:pPr>
            <a:r>
              <a:rPr lang="en-US" dirty="0"/>
              <a:t>Day 2</a:t>
            </a:r>
          </a:p>
          <a:p>
            <a:r>
              <a:rPr lang="en-US" dirty="0"/>
              <a:t>Network </a:t>
            </a:r>
            <a:r>
              <a:rPr lang="en-US" dirty="0" smtClean="0"/>
              <a:t>Switches</a:t>
            </a:r>
          </a:p>
          <a:p>
            <a:r>
              <a:rPr lang="en-US" dirty="0" smtClean="0"/>
              <a:t>Phone </a:t>
            </a:r>
            <a:r>
              <a:rPr lang="en-US" dirty="0"/>
              <a:t>Home</a:t>
            </a:r>
          </a:p>
          <a:p>
            <a:r>
              <a:rPr lang="en-US" dirty="0"/>
              <a:t>Monitoring and service warnings</a:t>
            </a:r>
          </a:p>
          <a:p>
            <a:r>
              <a:rPr lang="en-US" dirty="0" smtClean="0"/>
              <a:t>FRUs </a:t>
            </a:r>
            <a:r>
              <a:rPr lang="en-US" dirty="0"/>
              <a:t>and CRUs</a:t>
            </a:r>
          </a:p>
          <a:p>
            <a:r>
              <a:rPr lang="en-US" dirty="0" smtClean="0"/>
              <a:t>Controller, Storage node, Disk, NIC / Motherboard replacement</a:t>
            </a:r>
            <a:endParaRPr lang="en-US" dirty="0"/>
          </a:p>
          <a:p>
            <a:r>
              <a:rPr lang="en-US" dirty="0"/>
              <a:t>Tools and scripts</a:t>
            </a:r>
          </a:p>
          <a:p>
            <a:r>
              <a:rPr lang="en-US" dirty="0" smtClean="0"/>
              <a:t>Future hardware / software releases</a:t>
            </a:r>
          </a:p>
          <a:p>
            <a:r>
              <a:rPr lang="en-US" dirty="0" smtClean="0"/>
              <a:t>Documentation Overview</a:t>
            </a:r>
          </a:p>
          <a:p>
            <a:r>
              <a:rPr lang="en-US" dirty="0" smtClean="0"/>
              <a:t>Installation Demo</a:t>
            </a:r>
          </a:p>
          <a:p>
            <a:r>
              <a:rPr lang="en-US" dirty="0" smtClean="0"/>
              <a:t>Open </a:t>
            </a:r>
            <a:r>
              <a:rPr lang="en-US" dirty="0"/>
              <a:t>Discussion </a:t>
            </a:r>
          </a:p>
          <a:p>
            <a:endParaRPr lang="en-US" dirty="0"/>
          </a:p>
        </p:txBody>
      </p:sp>
    </p:spTree>
    <p:extLst>
      <p:ext uri="{BB962C8B-B14F-4D97-AF65-F5344CB8AC3E}">
        <p14:creationId xmlns:p14="http://schemas.microsoft.com/office/powerpoint/2010/main" val="19881987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DSS Architecture</a:t>
            </a:r>
          </a:p>
        </p:txBody>
      </p:sp>
      <p:sp>
        <p:nvSpPr>
          <p:cNvPr id="3" name="Content Placeholder 2"/>
          <p:cNvSpPr>
            <a:spLocks noGrp="1"/>
          </p:cNvSpPr>
          <p:nvPr>
            <p:ph idx="1"/>
          </p:nvPr>
        </p:nvSpPr>
        <p:spPr>
          <a:xfrm>
            <a:off x="301624" y="1143000"/>
            <a:ext cx="8537575" cy="5029200"/>
          </a:xfrm>
        </p:spPr>
        <p:txBody>
          <a:bodyPr>
            <a:noAutofit/>
          </a:bodyPr>
          <a:lstStyle/>
          <a:p>
            <a:pPr marL="0" indent="0">
              <a:buNone/>
            </a:pPr>
            <a:r>
              <a:rPr lang="en-US" sz="1400" b="1" dirty="0"/>
              <a:t>Metadata stores</a:t>
            </a:r>
          </a:p>
          <a:p>
            <a:r>
              <a:rPr lang="en-US" sz="1400" b="0" dirty="0" smtClean="0"/>
              <a:t>A system of processes to store metadata of objects, superblocks, spreads, policies and namespaces.</a:t>
            </a:r>
          </a:p>
          <a:p>
            <a:r>
              <a:rPr lang="en-US" sz="1400" b="0" dirty="0" smtClean="0"/>
              <a:t>The underlying technology is the distributed key-value store </a:t>
            </a:r>
            <a:r>
              <a:rPr lang="en-US" sz="1400" dirty="0" err="1"/>
              <a:t>A</a:t>
            </a:r>
            <a:r>
              <a:rPr lang="en-US" sz="1400" b="0" dirty="0" err="1" smtClean="0"/>
              <a:t>rakoon</a:t>
            </a:r>
            <a:r>
              <a:rPr lang="en-US" sz="1400" b="0" dirty="0" smtClean="0"/>
              <a:t> (</a:t>
            </a:r>
            <a:r>
              <a:rPr lang="en-US" sz="1400" b="0" dirty="0" smtClean="0">
                <a:hlinkClick r:id="rId2"/>
              </a:rPr>
              <a:t>http://</a:t>
            </a:r>
            <a:r>
              <a:rPr lang="en-US" sz="1400" b="0" dirty="0" smtClean="0">
                <a:solidFill>
                  <a:schemeClr val="accent4">
                    <a:lumMod val="60000"/>
                    <a:lumOff val="40000"/>
                  </a:schemeClr>
                </a:solidFill>
                <a:hlinkClick r:id="rId2"/>
              </a:rPr>
              <a:t>www.arakoon.org</a:t>
            </a:r>
            <a:r>
              <a:rPr lang="en-US" sz="1400" b="0" dirty="0" smtClean="0">
                <a:hlinkClick r:id="rId2"/>
              </a:rPr>
              <a:t>/</a:t>
            </a:r>
            <a:r>
              <a:rPr lang="en-US" sz="1400" b="0" dirty="0" smtClean="0"/>
              <a:t>).</a:t>
            </a:r>
          </a:p>
          <a:p>
            <a:r>
              <a:rPr lang="en-US" sz="1400" b="0" dirty="0" smtClean="0"/>
              <a:t>Metadata stores are placed on SSDs for high IOPS.</a:t>
            </a:r>
          </a:p>
          <a:p>
            <a:r>
              <a:rPr lang="en-US" sz="1400" b="0" dirty="0" smtClean="0"/>
              <a:t>Each Metadata store consists of 3 or more SSD’s on controller nodes for high availability.  The store is considered a “cluster”, each participating controller is considered a “node”, and each service is considered an “instance”.</a:t>
            </a:r>
          </a:p>
          <a:p>
            <a:r>
              <a:rPr lang="en-US" sz="1400" b="0" dirty="0" smtClean="0"/>
              <a:t>To write and retrieve data from a metadata store, we need a majority of the participating instances available. This means for a Metadata store that spans three nodes, two instances need to be running.</a:t>
            </a:r>
          </a:p>
          <a:p>
            <a:r>
              <a:rPr lang="en-US" sz="1400" b="0" dirty="0" smtClean="0"/>
              <a:t>Each instance also has an associated transaction log, called a </a:t>
            </a:r>
            <a:r>
              <a:rPr lang="en-US" sz="1400" b="0" dirty="0" err="1" smtClean="0"/>
              <a:t>tlog</a:t>
            </a:r>
            <a:r>
              <a:rPr lang="en-US" sz="1400" b="0" dirty="0" smtClean="0"/>
              <a:t>, which resides on an HDD.</a:t>
            </a:r>
          </a:p>
          <a:p>
            <a:r>
              <a:rPr lang="en-US" sz="1400" b="0" dirty="0" smtClean="0"/>
              <a:t>We only need 1 intact copy of the database or </a:t>
            </a:r>
            <a:r>
              <a:rPr lang="en-US" sz="1400" b="0" dirty="0" err="1" smtClean="0"/>
              <a:t>tlogs</a:t>
            </a:r>
            <a:r>
              <a:rPr lang="en-US" sz="1400" b="0" dirty="0" smtClean="0"/>
              <a:t> to rebuild the entire </a:t>
            </a:r>
            <a:r>
              <a:rPr lang="en-US" sz="1400" b="0" dirty="0" err="1" smtClean="0"/>
              <a:t>arakoon</a:t>
            </a:r>
            <a:r>
              <a:rPr lang="en-US" sz="1400" b="0" dirty="0" smtClean="0"/>
              <a:t> array, guaranteeing data safety when multiple components fail.</a:t>
            </a:r>
          </a:p>
          <a:p>
            <a:r>
              <a:rPr lang="en-US" sz="1400" b="0" dirty="0" smtClean="0"/>
              <a:t>Each Namespace will have one associated metadata store.  A Metadata store can service one or more Namespaces.</a:t>
            </a:r>
          </a:p>
        </p:txBody>
      </p:sp>
    </p:spTree>
    <p:extLst>
      <p:ext uri="{BB962C8B-B14F-4D97-AF65-F5344CB8AC3E}">
        <p14:creationId xmlns:p14="http://schemas.microsoft.com/office/powerpoint/2010/main" val="6266497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DSS Architecture</a:t>
            </a:r>
          </a:p>
        </p:txBody>
      </p:sp>
      <p:sp>
        <p:nvSpPr>
          <p:cNvPr id="3" name="Content Placeholder 2"/>
          <p:cNvSpPr>
            <a:spLocks noGrp="1"/>
          </p:cNvSpPr>
          <p:nvPr>
            <p:ph idx="1"/>
          </p:nvPr>
        </p:nvSpPr>
        <p:spPr>
          <a:xfrm>
            <a:off x="301624" y="1143000"/>
            <a:ext cx="8689975" cy="5029200"/>
          </a:xfrm>
        </p:spPr>
        <p:txBody>
          <a:bodyPr>
            <a:normAutofit/>
          </a:bodyPr>
          <a:lstStyle/>
          <a:p>
            <a:pPr marL="0" indent="0">
              <a:buNone/>
            </a:pPr>
            <a:r>
              <a:rPr lang="en-US" sz="1600" b="1" dirty="0"/>
              <a:t>Storage daemons</a:t>
            </a:r>
          </a:p>
          <a:p>
            <a:r>
              <a:rPr lang="en-US" sz="1400" b="0" dirty="0" smtClean="0"/>
              <a:t>The DSS Storage daemon </a:t>
            </a:r>
            <a:r>
              <a:rPr lang="en-US" sz="1400" b="0" dirty="0"/>
              <a:t>is a service/process/daemon running on each </a:t>
            </a:r>
            <a:r>
              <a:rPr lang="en-US" sz="1400" b="0" dirty="0" smtClean="0"/>
              <a:t>storage node.</a:t>
            </a:r>
          </a:p>
          <a:p>
            <a:r>
              <a:rPr lang="en-US" sz="1400" b="0" dirty="0" smtClean="0"/>
              <a:t>It </a:t>
            </a:r>
            <a:r>
              <a:rPr lang="en-US" sz="1400" b="0" dirty="0"/>
              <a:t>receives requests from the client daemon(s) and maintenance agent(s) </a:t>
            </a:r>
            <a:r>
              <a:rPr lang="en-US" sz="1400" b="0" dirty="0" smtClean="0"/>
              <a:t>and acts as a gateway for requests to </a:t>
            </a:r>
            <a:r>
              <a:rPr lang="en-US" sz="1400" b="0" dirty="0" err="1" smtClean="0"/>
              <a:t>blockstores</a:t>
            </a:r>
            <a:r>
              <a:rPr lang="en-US" sz="1400" b="0" dirty="0" smtClean="0"/>
              <a:t>.</a:t>
            </a:r>
            <a:endParaRPr lang="en-US" sz="1400" b="0" dirty="0"/>
          </a:p>
          <a:p>
            <a:r>
              <a:rPr lang="en-US" sz="1400" b="0" dirty="0" smtClean="0"/>
              <a:t>A storage node has by default 2 storage daemons running.  Each daemon is responsible for a set of </a:t>
            </a:r>
            <a:r>
              <a:rPr lang="en-US" sz="1400" b="0" dirty="0" err="1" smtClean="0"/>
              <a:t>blockstores</a:t>
            </a:r>
            <a:r>
              <a:rPr lang="en-US" sz="1400" b="0" dirty="0" smtClean="0"/>
              <a:t> on the node.  Every storage daemon listens on all network segments, but listens on a unique port on that storage node (23520, 23521).</a:t>
            </a:r>
          </a:p>
          <a:p>
            <a:r>
              <a:rPr lang="en-US" sz="1400" b="0" dirty="0"/>
              <a:t>Each Namespace has one storage daemon that acts as </a:t>
            </a:r>
            <a:r>
              <a:rPr lang="en-US" sz="1400" b="0" dirty="0" smtClean="0"/>
              <a:t>an </a:t>
            </a:r>
            <a:r>
              <a:rPr lang="en-US" sz="1400" b="0" dirty="0"/>
              <a:t>entry point for management information on that Namespace</a:t>
            </a:r>
            <a:r>
              <a:rPr lang="en-US" sz="1400" b="0" dirty="0" smtClean="0"/>
              <a:t>.  This is referred to as the master storage daemon for that Namespace.</a:t>
            </a:r>
          </a:p>
          <a:p>
            <a:r>
              <a:rPr lang="en-US" sz="1400" b="0" dirty="0" smtClean="0"/>
              <a:t>The responsibilities for a master storage daemon for a Namespace include troubleshooting </a:t>
            </a:r>
            <a:r>
              <a:rPr lang="en-US" sz="1400" b="0" dirty="0"/>
              <a:t>information as well as keeping a list of objects that need to be repaired or deleted. It </a:t>
            </a:r>
            <a:r>
              <a:rPr lang="en-US" sz="1400" b="0" dirty="0" smtClean="0"/>
              <a:t>enumerates </a:t>
            </a:r>
            <a:r>
              <a:rPr lang="en-US" sz="1400" b="0" dirty="0"/>
              <a:t>objects to be repaired every 4 hours</a:t>
            </a:r>
            <a:r>
              <a:rPr lang="en-US" sz="1400" b="0" dirty="0" smtClean="0"/>
              <a:t>.</a:t>
            </a:r>
          </a:p>
          <a:p>
            <a:r>
              <a:rPr lang="en-US" sz="1400" b="0" dirty="0" smtClean="0"/>
              <a:t>A storage daemon can be the master for more than one Namespace.</a:t>
            </a:r>
          </a:p>
          <a:p>
            <a:endParaRPr lang="en-US" sz="1600" dirty="0"/>
          </a:p>
          <a:p>
            <a:endParaRPr lang="en-US" sz="1600" dirty="0" smtClean="0"/>
          </a:p>
        </p:txBody>
      </p:sp>
    </p:spTree>
    <p:extLst>
      <p:ext uri="{BB962C8B-B14F-4D97-AF65-F5344CB8AC3E}">
        <p14:creationId xmlns:p14="http://schemas.microsoft.com/office/powerpoint/2010/main" val="4660813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DSS Architecture</a:t>
            </a:r>
          </a:p>
        </p:txBody>
      </p:sp>
      <p:sp>
        <p:nvSpPr>
          <p:cNvPr id="3" name="Content Placeholder 2"/>
          <p:cNvSpPr>
            <a:spLocks noGrp="1"/>
          </p:cNvSpPr>
          <p:nvPr>
            <p:ph idx="1"/>
          </p:nvPr>
        </p:nvSpPr>
        <p:spPr>
          <a:xfrm>
            <a:off x="301624" y="1219200"/>
            <a:ext cx="8689975" cy="5029200"/>
          </a:xfrm>
        </p:spPr>
        <p:txBody>
          <a:bodyPr>
            <a:normAutofit fontScale="92500" lnSpcReduction="20000"/>
          </a:bodyPr>
          <a:lstStyle/>
          <a:p>
            <a:pPr marL="0" indent="0">
              <a:buNone/>
            </a:pPr>
            <a:r>
              <a:rPr lang="en-US" sz="1600" b="1" dirty="0" smtClean="0"/>
              <a:t>Maintenance Agents</a:t>
            </a:r>
          </a:p>
          <a:p>
            <a:r>
              <a:rPr lang="en-US" sz="1600" b="0" dirty="0" smtClean="0"/>
              <a:t>The DSS maintenance </a:t>
            </a:r>
            <a:r>
              <a:rPr lang="en-US" sz="1600" b="0" dirty="0"/>
              <a:t>agent is a service/process/daemon running on each </a:t>
            </a:r>
            <a:r>
              <a:rPr lang="en-US" sz="1600" b="0" dirty="0" smtClean="0"/>
              <a:t>storage node.</a:t>
            </a:r>
          </a:p>
          <a:p>
            <a:r>
              <a:rPr lang="en-US" sz="1600" b="0" dirty="0" smtClean="0"/>
              <a:t>Reside on storage nodes by default but can be configured for any node in the environment.</a:t>
            </a:r>
          </a:p>
          <a:p>
            <a:r>
              <a:rPr lang="en-US" sz="1600" b="0" dirty="0"/>
              <a:t>R</a:t>
            </a:r>
            <a:r>
              <a:rPr lang="en-US" sz="1600" b="0" dirty="0" smtClean="0"/>
              <a:t>esponsible </a:t>
            </a:r>
            <a:r>
              <a:rPr lang="en-US" sz="1600" b="0" dirty="0"/>
              <a:t>for the self-repairing nature of the DSS storage backend</a:t>
            </a:r>
            <a:r>
              <a:rPr lang="en-US" sz="1600" b="0" dirty="0" smtClean="0"/>
              <a:t>.</a:t>
            </a:r>
          </a:p>
          <a:p>
            <a:r>
              <a:rPr lang="en-US" sz="1600" b="0" dirty="0" smtClean="0"/>
              <a:t>Polls storage daemons for objects to be repaired every afternoon.</a:t>
            </a:r>
            <a:endParaRPr lang="en-US" sz="1600" b="0" dirty="0"/>
          </a:p>
          <a:p>
            <a:r>
              <a:rPr lang="en-US" sz="1600" b="0" dirty="0" smtClean="0"/>
              <a:t>To </a:t>
            </a:r>
            <a:r>
              <a:rPr lang="en-US" sz="1600" b="0" dirty="0"/>
              <a:t>poll the Storage Daemons for data that needs to be deleted, it then instructs the storage daemon responsible for the namespace to conduct the actual deletion process.</a:t>
            </a:r>
          </a:p>
          <a:p>
            <a:r>
              <a:rPr lang="en-US" sz="1600" b="0" dirty="0"/>
              <a:t>The polling for repair work is done every 15 minutes.</a:t>
            </a:r>
          </a:p>
          <a:p>
            <a:r>
              <a:rPr lang="en-US" sz="1600" b="0" dirty="0"/>
              <a:t>An important fact to take away is that the maintenance agent works closely with the storage daemon, as it in no way needs the client daemon to get access to the DSS </a:t>
            </a:r>
            <a:r>
              <a:rPr lang="en-US" sz="1600" b="0" dirty="0" smtClean="0"/>
              <a:t>backend.</a:t>
            </a:r>
          </a:p>
          <a:p>
            <a:endParaRPr lang="en-US" sz="1600" dirty="0"/>
          </a:p>
          <a:p>
            <a:pPr marL="0" indent="0">
              <a:buNone/>
            </a:pPr>
            <a:r>
              <a:rPr lang="en-US" sz="1600" b="1" dirty="0" err="1" smtClean="0"/>
              <a:t>Blockstores</a:t>
            </a:r>
            <a:endParaRPr lang="en-US" sz="1600" b="1" dirty="0" smtClean="0"/>
          </a:p>
          <a:p>
            <a:r>
              <a:rPr lang="en-US" sz="1600" b="0" dirty="0"/>
              <a:t>A </a:t>
            </a:r>
            <a:r>
              <a:rPr lang="en-US" sz="1600" b="0" dirty="0" err="1"/>
              <a:t>blockstore</a:t>
            </a:r>
            <a:r>
              <a:rPr lang="en-US" sz="1600" b="0" dirty="0"/>
              <a:t> is a logical representation of the disk mount points (ext4 partitions) on which the encoded data is stored.</a:t>
            </a:r>
          </a:p>
          <a:p>
            <a:r>
              <a:rPr lang="en-US" sz="1600" b="0" dirty="0"/>
              <a:t>Each </a:t>
            </a:r>
            <a:r>
              <a:rPr lang="en-US" sz="1600" b="0" dirty="0" err="1"/>
              <a:t>blockstore</a:t>
            </a:r>
            <a:r>
              <a:rPr lang="en-US" sz="1600" b="0" dirty="0"/>
              <a:t> represents a single storage disk.</a:t>
            </a:r>
          </a:p>
          <a:p>
            <a:r>
              <a:rPr lang="en-US" sz="1600" b="0" dirty="0" err="1"/>
              <a:t>Blockstores</a:t>
            </a:r>
            <a:r>
              <a:rPr lang="en-US" sz="1600" b="0" dirty="0"/>
              <a:t> can change states by manual intervention or by the DSS system itself.</a:t>
            </a:r>
          </a:p>
          <a:p>
            <a:r>
              <a:rPr lang="en-US" sz="1600" b="0" dirty="0" err="1"/>
              <a:t>Mountpoints</a:t>
            </a:r>
            <a:r>
              <a:rPr lang="en-US" sz="1600" b="0" dirty="0"/>
              <a:t> for </a:t>
            </a:r>
            <a:r>
              <a:rPr lang="en-US" sz="1600" b="0" dirty="0" err="1"/>
              <a:t>blockstores</a:t>
            </a:r>
            <a:r>
              <a:rPr lang="en-US" sz="1600" b="0" dirty="0"/>
              <a:t> are located at /</a:t>
            </a:r>
            <a:r>
              <a:rPr lang="en-US" sz="1600" b="0" dirty="0" err="1"/>
              <a:t>mnt</a:t>
            </a:r>
            <a:r>
              <a:rPr lang="en-US" sz="1600" b="0" dirty="0"/>
              <a:t>/</a:t>
            </a:r>
            <a:r>
              <a:rPr lang="en-US" sz="1600" b="0" dirty="0" err="1"/>
              <a:t>dss</a:t>
            </a:r>
            <a:r>
              <a:rPr lang="en-US" sz="1600" b="0" dirty="0"/>
              <a:t>/</a:t>
            </a:r>
            <a:r>
              <a:rPr lang="en-US" sz="1600" b="0" dirty="0" err="1"/>
              <a:t>dssX</a:t>
            </a:r>
            <a:r>
              <a:rPr lang="en-US" sz="1600" b="0" dirty="0"/>
              <a:t>, where X is a number that unique that storage node.</a:t>
            </a:r>
          </a:p>
          <a:p>
            <a:r>
              <a:rPr lang="en-US" sz="1600" b="0" dirty="0" err="1"/>
              <a:t>Blockstores</a:t>
            </a:r>
            <a:r>
              <a:rPr lang="en-US" sz="1600" b="0" dirty="0"/>
              <a:t> also have a unique ID across the entire storage system.</a:t>
            </a:r>
          </a:p>
          <a:p>
            <a:r>
              <a:rPr lang="en-US" sz="1600" b="0" dirty="0"/>
              <a:t>Metadata for the data being stored on the </a:t>
            </a:r>
            <a:r>
              <a:rPr lang="en-US" sz="1600" b="0" dirty="0" err="1"/>
              <a:t>blockstore</a:t>
            </a:r>
            <a:r>
              <a:rPr lang="en-US" sz="1600" b="0" dirty="0"/>
              <a:t> is stored in a separate file, called a block store </a:t>
            </a:r>
            <a:r>
              <a:rPr lang="en-US" sz="1600" b="0" dirty="0" err="1"/>
              <a:t>tlog</a:t>
            </a:r>
            <a:r>
              <a:rPr lang="en-US" sz="1600" b="0" dirty="0"/>
              <a:t> (transaction log).</a:t>
            </a:r>
          </a:p>
          <a:p>
            <a:pPr marL="0" indent="0">
              <a:buNone/>
            </a:pPr>
            <a:endParaRPr lang="en-US" sz="1600" dirty="0"/>
          </a:p>
        </p:txBody>
      </p:sp>
    </p:spTree>
    <p:extLst>
      <p:ext uri="{BB962C8B-B14F-4D97-AF65-F5344CB8AC3E}">
        <p14:creationId xmlns:p14="http://schemas.microsoft.com/office/powerpoint/2010/main" val="16217889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Notes on DSS components</a:t>
            </a:r>
            <a:endParaRPr lang="en-US" dirty="0"/>
          </a:p>
        </p:txBody>
      </p:sp>
      <p:sp>
        <p:nvSpPr>
          <p:cNvPr id="3" name="Content Placeholder 2"/>
          <p:cNvSpPr>
            <a:spLocks noGrp="1"/>
          </p:cNvSpPr>
          <p:nvPr>
            <p:ph idx="1"/>
          </p:nvPr>
        </p:nvSpPr>
        <p:spPr>
          <a:xfrm>
            <a:off x="301624" y="1143000"/>
            <a:ext cx="8689975" cy="5029200"/>
          </a:xfrm>
        </p:spPr>
        <p:txBody>
          <a:bodyPr>
            <a:normAutofit/>
          </a:bodyPr>
          <a:lstStyle/>
          <a:p>
            <a:r>
              <a:rPr lang="en-US" sz="1600" b="0" dirty="0" smtClean="0"/>
              <a:t>These notes apply to the Client daemon, Storage daemon, and maintenance agent services.</a:t>
            </a:r>
          </a:p>
          <a:p>
            <a:r>
              <a:rPr lang="en-US" sz="1600" b="0" dirty="0" smtClean="0"/>
              <a:t>Configuration details are cached.  Configuration changes require daemon restarts.</a:t>
            </a:r>
          </a:p>
          <a:p>
            <a:r>
              <a:rPr lang="en-US" sz="1600" b="0" dirty="0" smtClean="0"/>
              <a:t>All three daemon types (client / storage / maintenance) are spawned using the same binary.</a:t>
            </a:r>
          </a:p>
          <a:p>
            <a:endParaRPr lang="en-US" sz="1600" dirty="0"/>
          </a:p>
        </p:txBody>
      </p:sp>
    </p:spTree>
    <p:extLst>
      <p:ext uri="{BB962C8B-B14F-4D97-AF65-F5344CB8AC3E}">
        <p14:creationId xmlns:p14="http://schemas.microsoft.com/office/powerpoint/2010/main" val="11591437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Where is data stored?</a:t>
            </a:r>
            <a:endParaRPr lang="en-US" dirty="0"/>
          </a:p>
        </p:txBody>
      </p:sp>
      <p:sp>
        <p:nvSpPr>
          <p:cNvPr id="6" name="Title 5"/>
          <p:cNvSpPr>
            <a:spLocks noGrp="1"/>
          </p:cNvSpPr>
          <p:nvPr>
            <p:ph type="title"/>
          </p:nvPr>
        </p:nvSpPr>
        <p:spPr/>
        <p:txBody>
          <a:bodyPr/>
          <a:lstStyle/>
          <a:p>
            <a:r>
              <a:rPr lang="en-US" dirty="0" smtClean="0"/>
              <a:t>Protection Concepts and Terminology</a:t>
            </a:r>
            <a:endParaRPr lang="en-US" dirty="0"/>
          </a:p>
        </p:txBody>
      </p:sp>
    </p:spTree>
    <p:extLst>
      <p:ext uri="{BB962C8B-B14F-4D97-AF65-F5344CB8AC3E}">
        <p14:creationId xmlns:p14="http://schemas.microsoft.com/office/powerpoint/2010/main" val="33845578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1600200"/>
            <a:ext cx="6901914" cy="484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AmpliStor</a:t>
            </a:r>
            <a:r>
              <a:rPr lang="en-US" sz="2000" dirty="0" smtClean="0"/>
              <a:t> </a:t>
            </a:r>
            <a:r>
              <a:rPr lang="en-US" dirty="0" smtClean="0"/>
              <a:t>Data Structure</a:t>
            </a:r>
            <a:endParaRPr lang="en-US" dirty="0"/>
          </a:p>
        </p:txBody>
      </p:sp>
      <p:sp>
        <p:nvSpPr>
          <p:cNvPr id="2" name="Content Placeholder 1"/>
          <p:cNvSpPr>
            <a:spLocks noGrp="1"/>
          </p:cNvSpPr>
          <p:nvPr>
            <p:ph idx="1"/>
          </p:nvPr>
        </p:nvSpPr>
        <p:spPr/>
        <p:txBody>
          <a:bodyPr>
            <a:normAutofit/>
          </a:bodyPr>
          <a:lstStyle/>
          <a:p>
            <a:endParaRPr lang="en-US" sz="1400" dirty="0" smtClean="0"/>
          </a:p>
          <a:p>
            <a:r>
              <a:rPr lang="en-US" sz="1400" dirty="0" err="1" smtClean="0"/>
              <a:t>NameSpace</a:t>
            </a:r>
            <a:endParaRPr lang="en-US" sz="1400" dirty="0" smtClean="0"/>
          </a:p>
          <a:p>
            <a:r>
              <a:rPr lang="en-US" sz="1400" dirty="0" smtClean="0"/>
              <a:t>Object</a:t>
            </a:r>
          </a:p>
          <a:p>
            <a:r>
              <a:rPr lang="en-US" sz="1400" dirty="0" smtClean="0"/>
              <a:t>SuperBlock </a:t>
            </a:r>
          </a:p>
          <a:p>
            <a:r>
              <a:rPr lang="en-US" sz="1400" dirty="0" smtClean="0"/>
              <a:t>Spread</a:t>
            </a:r>
            <a:endParaRPr lang="en-US" sz="1400" dirty="0"/>
          </a:p>
        </p:txBody>
      </p:sp>
    </p:spTree>
    <p:extLst>
      <p:ext uri="{BB962C8B-B14F-4D97-AF65-F5344CB8AC3E}">
        <p14:creationId xmlns:p14="http://schemas.microsoft.com/office/powerpoint/2010/main" val="23734215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Namespaces</a:t>
            </a:r>
            <a:endParaRPr lang="en-US" dirty="0"/>
          </a:p>
        </p:txBody>
      </p:sp>
      <p:sp>
        <p:nvSpPr>
          <p:cNvPr id="3" name="Content Placeholder 2"/>
          <p:cNvSpPr>
            <a:spLocks noGrp="1"/>
          </p:cNvSpPr>
          <p:nvPr>
            <p:ph idx="1"/>
          </p:nvPr>
        </p:nvSpPr>
        <p:spPr/>
        <p:txBody>
          <a:bodyPr>
            <a:normAutofit/>
          </a:bodyPr>
          <a:lstStyle/>
          <a:p>
            <a:r>
              <a:rPr lang="en-US" sz="1800" b="0" dirty="0"/>
              <a:t>A </a:t>
            </a:r>
            <a:r>
              <a:rPr lang="en-US" sz="1800" b="0" dirty="0" smtClean="0"/>
              <a:t>Namespace is a logical partitioning of the backend storage to provide organization. </a:t>
            </a:r>
          </a:p>
          <a:p>
            <a:r>
              <a:rPr lang="en-US" sz="1800" b="0" dirty="0"/>
              <a:t>A highly simplified analogy for a </a:t>
            </a:r>
            <a:r>
              <a:rPr lang="en-US" sz="1800" b="0" dirty="0" err="1"/>
              <a:t>NameSpace</a:t>
            </a:r>
            <a:r>
              <a:rPr lang="en-US" sz="1800" b="0" dirty="0"/>
              <a:t> would be a folder in which we group files belonging together</a:t>
            </a:r>
            <a:r>
              <a:rPr lang="en-US" sz="1800" b="0" dirty="0" smtClean="0"/>
              <a:t>.</a:t>
            </a:r>
          </a:p>
          <a:p>
            <a:r>
              <a:rPr lang="en-US" sz="1800" b="0" dirty="0" smtClean="0"/>
              <a:t>Currently </a:t>
            </a:r>
            <a:r>
              <a:rPr lang="en-US" sz="1800" b="0" dirty="0"/>
              <a:t>n</a:t>
            </a:r>
            <a:r>
              <a:rPr lang="en-US" sz="1800" b="0" dirty="0" smtClean="0"/>
              <a:t>o storage size limits or boundaries to the namespace.  All namespaces will use the entire storage.</a:t>
            </a:r>
          </a:p>
          <a:p>
            <a:r>
              <a:rPr lang="en-US" sz="1800" b="0" dirty="0" smtClean="0"/>
              <a:t>A Namespace doesn’t relate to a defined physical distribution of data on disks. Each </a:t>
            </a:r>
            <a:r>
              <a:rPr lang="en-US" sz="1800" b="0" dirty="0"/>
              <a:t>object </a:t>
            </a:r>
            <a:r>
              <a:rPr lang="en-US" sz="1800" b="0" dirty="0" smtClean="0"/>
              <a:t>stored to a </a:t>
            </a:r>
            <a:r>
              <a:rPr lang="en-US" sz="1800" b="0" dirty="0" err="1" smtClean="0"/>
              <a:t>NameSpace</a:t>
            </a:r>
            <a:r>
              <a:rPr lang="en-US" sz="1800" b="0" dirty="0" smtClean="0"/>
              <a:t> may have a different grouping of </a:t>
            </a:r>
            <a:r>
              <a:rPr lang="en-US" sz="1800" b="0" dirty="0" err="1" smtClean="0"/>
              <a:t>blockstores</a:t>
            </a:r>
            <a:r>
              <a:rPr lang="en-US" sz="1800" b="0" dirty="0" smtClean="0"/>
              <a:t> that make up its physical location. </a:t>
            </a:r>
          </a:p>
          <a:p>
            <a:r>
              <a:rPr lang="en-US" sz="1800" b="0" dirty="0" smtClean="0"/>
              <a:t>Each Namespace has an associated DSS Policy, which determines the level of protection</a:t>
            </a:r>
            <a:r>
              <a:rPr lang="en-US" sz="1800" b="0" dirty="0"/>
              <a:t> </a:t>
            </a:r>
            <a:r>
              <a:rPr lang="en-US" sz="1800" b="0" dirty="0" smtClean="0"/>
              <a:t>for the files being stored. </a:t>
            </a:r>
          </a:p>
        </p:txBody>
      </p:sp>
    </p:spTree>
    <p:extLst>
      <p:ext uri="{BB962C8B-B14F-4D97-AF65-F5344CB8AC3E}">
        <p14:creationId xmlns:p14="http://schemas.microsoft.com/office/powerpoint/2010/main" val="11347612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a:t>
            </a:r>
            <a:endParaRPr lang="en-US" dirty="0"/>
          </a:p>
        </p:txBody>
      </p:sp>
      <p:sp>
        <p:nvSpPr>
          <p:cNvPr id="3" name="Content Placeholder 2"/>
          <p:cNvSpPr>
            <a:spLocks noGrp="1"/>
          </p:cNvSpPr>
          <p:nvPr>
            <p:ph idx="1"/>
          </p:nvPr>
        </p:nvSpPr>
        <p:spPr/>
        <p:txBody>
          <a:bodyPr>
            <a:normAutofit/>
          </a:bodyPr>
          <a:lstStyle/>
          <a:p>
            <a:r>
              <a:rPr lang="en-US" sz="1600" b="0" dirty="0"/>
              <a:t>Whatever you store in the DSS storage backend (a file, data stream), everything is logically defined as an </a:t>
            </a:r>
            <a:r>
              <a:rPr lang="en-US" sz="1600" b="0" dirty="0" smtClean="0"/>
              <a:t>object and belongs </a:t>
            </a:r>
            <a:r>
              <a:rPr lang="en-US" sz="1600" b="0" dirty="0"/>
              <a:t>to a specific </a:t>
            </a:r>
            <a:r>
              <a:rPr lang="en-US" sz="1600" b="0" dirty="0" err="1"/>
              <a:t>NameSpace</a:t>
            </a:r>
            <a:r>
              <a:rPr lang="en-US" sz="1600" b="0" dirty="0"/>
              <a:t>.</a:t>
            </a:r>
          </a:p>
          <a:p>
            <a:r>
              <a:rPr lang="en-US" sz="1600" b="0" dirty="0" smtClean="0"/>
              <a:t>An </a:t>
            </a:r>
            <a:r>
              <a:rPr lang="en-US" sz="1600" b="0" dirty="0"/>
              <a:t>object is limited to be </a:t>
            </a:r>
            <a:r>
              <a:rPr lang="en-US" sz="1600" b="0" dirty="0">
                <a:solidFill>
                  <a:srgbClr val="FF0000"/>
                </a:solidFill>
              </a:rPr>
              <a:t>maximum </a:t>
            </a:r>
            <a:r>
              <a:rPr lang="en-US" sz="1600" b="0" dirty="0" smtClean="0">
                <a:solidFill>
                  <a:srgbClr val="FF0000"/>
                </a:solidFill>
              </a:rPr>
              <a:t>4TB</a:t>
            </a:r>
            <a:r>
              <a:rPr lang="en-US" sz="1600" b="0" dirty="0" smtClean="0"/>
              <a:t>.</a:t>
            </a:r>
          </a:p>
          <a:p>
            <a:r>
              <a:rPr lang="en-US" sz="1600" b="0" dirty="0" smtClean="0"/>
              <a:t>An object’s name must be unique within the namespace.</a:t>
            </a:r>
          </a:p>
          <a:p>
            <a:r>
              <a:rPr lang="en-US" sz="1600" b="0" dirty="0" smtClean="0"/>
              <a:t>An object will stored across a spread of block stores that satisfy the spreading requirements of DSS policy being written to.</a:t>
            </a:r>
          </a:p>
          <a:p>
            <a:endParaRPr lang="en-US" sz="1600" dirty="0" smtClean="0"/>
          </a:p>
          <a:p>
            <a:endParaRPr lang="en-US" sz="1600" dirty="0" smtClean="0"/>
          </a:p>
        </p:txBody>
      </p:sp>
    </p:spTree>
    <p:extLst>
      <p:ext uri="{BB962C8B-B14F-4D97-AF65-F5344CB8AC3E}">
        <p14:creationId xmlns:p14="http://schemas.microsoft.com/office/powerpoint/2010/main" val="7244169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Superblocks</a:t>
            </a:r>
            <a:endParaRPr lang="en-US" dirty="0"/>
          </a:p>
        </p:txBody>
      </p:sp>
      <p:sp>
        <p:nvSpPr>
          <p:cNvPr id="3" name="Content Placeholder 2"/>
          <p:cNvSpPr>
            <a:spLocks noGrp="1"/>
          </p:cNvSpPr>
          <p:nvPr>
            <p:ph idx="1"/>
          </p:nvPr>
        </p:nvSpPr>
        <p:spPr/>
        <p:txBody>
          <a:bodyPr>
            <a:normAutofit/>
          </a:bodyPr>
          <a:lstStyle/>
          <a:p>
            <a:r>
              <a:rPr lang="en-US" sz="1600" b="0" dirty="0"/>
              <a:t>When an object is stored in DSS, the client </a:t>
            </a:r>
            <a:r>
              <a:rPr lang="en-US" sz="1600" b="0" dirty="0" smtClean="0"/>
              <a:t>daemon </a:t>
            </a:r>
            <a:r>
              <a:rPr lang="en-US" sz="1600" b="0" dirty="0"/>
              <a:t>divides it in one or more </a:t>
            </a:r>
            <a:r>
              <a:rPr lang="en-US" sz="1600" b="0" dirty="0" smtClean="0"/>
              <a:t>Superblocks </a:t>
            </a:r>
            <a:r>
              <a:rPr lang="en-US" sz="1600" b="0" dirty="0"/>
              <a:t>before encoding this </a:t>
            </a:r>
            <a:r>
              <a:rPr lang="en-US" sz="1600" b="0" dirty="0" smtClean="0"/>
              <a:t>data.</a:t>
            </a:r>
          </a:p>
          <a:p>
            <a:r>
              <a:rPr lang="en-US" sz="1600" b="0" dirty="0" smtClean="0"/>
              <a:t>Superblocks </a:t>
            </a:r>
            <a:r>
              <a:rPr lang="en-US" sz="1600" b="0" dirty="0"/>
              <a:t>are to be considered the logical storage unit of the DSS backend. They are not visible to the API, which makes requests based on an object-namespace pair.</a:t>
            </a:r>
          </a:p>
          <a:p>
            <a:r>
              <a:rPr lang="en-US" sz="1600" b="0" dirty="0" smtClean="0"/>
              <a:t>The maximum size is 64MB but configurable.</a:t>
            </a:r>
          </a:p>
          <a:p>
            <a:r>
              <a:rPr lang="en-US" sz="1600" b="0" dirty="0" smtClean="0"/>
              <a:t>Superblocks are </a:t>
            </a:r>
            <a:r>
              <a:rPr lang="en-US" sz="1600" b="0" dirty="0"/>
              <a:t>a</a:t>
            </a:r>
            <a:r>
              <a:rPr lang="en-US" sz="1600" b="0" dirty="0" smtClean="0"/>
              <a:t>ssigned on a per DSS policy basis.</a:t>
            </a:r>
          </a:p>
          <a:p>
            <a:r>
              <a:rPr lang="en-US" sz="1600" b="0" dirty="0" smtClean="0"/>
              <a:t>All superblocks of a single object will have the same block store spread.</a:t>
            </a:r>
            <a:endParaRPr lang="en-US" sz="1600" b="0" dirty="0"/>
          </a:p>
        </p:txBody>
      </p:sp>
    </p:spTree>
    <p:extLst>
      <p:ext uri="{BB962C8B-B14F-4D97-AF65-F5344CB8AC3E}">
        <p14:creationId xmlns:p14="http://schemas.microsoft.com/office/powerpoint/2010/main" val="1526272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How is data actually saved</a:t>
            </a:r>
            <a:endParaRPr lang="en-US" dirty="0"/>
          </a:p>
        </p:txBody>
      </p:sp>
      <p:sp>
        <p:nvSpPr>
          <p:cNvPr id="6" name="Title 5"/>
          <p:cNvSpPr>
            <a:spLocks noGrp="1"/>
          </p:cNvSpPr>
          <p:nvPr>
            <p:ph type="title"/>
          </p:nvPr>
        </p:nvSpPr>
        <p:spPr/>
        <p:txBody>
          <a:bodyPr/>
          <a:lstStyle/>
          <a:p>
            <a:r>
              <a:rPr lang="en-US" dirty="0" smtClean="0"/>
              <a:t>Protection Policies</a:t>
            </a:r>
            <a:endParaRPr lang="en-US" dirty="0"/>
          </a:p>
        </p:txBody>
      </p:sp>
    </p:spTree>
    <p:extLst>
      <p:ext uri="{BB962C8B-B14F-4D97-AF65-F5344CB8AC3E}">
        <p14:creationId xmlns:p14="http://schemas.microsoft.com/office/powerpoint/2010/main" val="424426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39763"/>
          </a:xfrm>
        </p:spPr>
        <p:txBody>
          <a:bodyPr/>
          <a:lstStyle/>
          <a:p>
            <a:r>
              <a:rPr lang="en-US" sz="2800" dirty="0" smtClean="0"/>
              <a:t>Wide Area Storage Service Training </a:t>
            </a:r>
            <a:r>
              <a:rPr lang="en-US" sz="2800" b="1" dirty="0" smtClean="0"/>
              <a:t>OBJECTIVES</a:t>
            </a:r>
            <a:endParaRPr lang="en-US" sz="2800" b="1" dirty="0"/>
          </a:p>
        </p:txBody>
      </p:sp>
      <p:sp>
        <p:nvSpPr>
          <p:cNvPr id="3" name="Content Placeholder 2"/>
          <p:cNvSpPr>
            <a:spLocks noGrp="1"/>
          </p:cNvSpPr>
          <p:nvPr>
            <p:ph idx="1"/>
          </p:nvPr>
        </p:nvSpPr>
        <p:spPr>
          <a:xfrm>
            <a:off x="838200" y="1447800"/>
            <a:ext cx="7772400" cy="1143000"/>
          </a:xfrm>
        </p:spPr>
        <p:txBody>
          <a:bodyPr/>
          <a:lstStyle/>
          <a:p>
            <a:pPr marL="0" indent="0">
              <a:buNone/>
            </a:pPr>
            <a:r>
              <a:rPr lang="en-US" dirty="0"/>
              <a:t>E</a:t>
            </a:r>
            <a:r>
              <a:rPr lang="en-US" dirty="0" smtClean="0"/>
              <a:t>mpower </a:t>
            </a:r>
            <a:r>
              <a:rPr lang="en-US" dirty="0"/>
              <a:t>service team to service existing POC installs and internal </a:t>
            </a:r>
            <a:r>
              <a:rPr lang="en-US" dirty="0" smtClean="0"/>
              <a:t>deployments with AC1 </a:t>
            </a:r>
            <a:r>
              <a:rPr lang="en-US" dirty="0"/>
              <a:t>controllers and AS30 </a:t>
            </a:r>
            <a:r>
              <a:rPr lang="en-US" dirty="0" smtClean="0"/>
              <a:t>storage nodes</a:t>
            </a:r>
          </a:p>
        </p:txBody>
      </p:sp>
      <p:sp>
        <p:nvSpPr>
          <p:cNvPr id="4" name="TextBox 3"/>
          <p:cNvSpPr txBox="1"/>
          <p:nvPr/>
        </p:nvSpPr>
        <p:spPr>
          <a:xfrm>
            <a:off x="228601" y="1243084"/>
            <a:ext cx="524302" cy="830997"/>
          </a:xfrm>
          <a:prstGeom prst="rect">
            <a:avLst/>
          </a:prstGeom>
          <a:noFill/>
        </p:spPr>
        <p:txBody>
          <a:bodyPr wrap="none" rtlCol="0">
            <a:spAutoFit/>
          </a:bodyPr>
          <a:lstStyle/>
          <a:p>
            <a:r>
              <a:rPr lang="en-US" sz="4800" b="1" dirty="0" smtClean="0">
                <a:solidFill>
                  <a:srgbClr val="0070C0"/>
                </a:solidFill>
                <a:latin typeface="Gill Sans MT" pitchFamily="34" charset="0"/>
              </a:rPr>
              <a:t>1</a:t>
            </a:r>
            <a:endParaRPr lang="en-US" sz="4800" b="1" dirty="0">
              <a:solidFill>
                <a:srgbClr val="0070C0"/>
              </a:solidFill>
              <a:latin typeface="Gill Sans MT" pitchFamily="34" charset="0"/>
            </a:endParaRPr>
          </a:p>
        </p:txBody>
      </p:sp>
      <p:sp>
        <p:nvSpPr>
          <p:cNvPr id="5" name="TextBox 4"/>
          <p:cNvSpPr txBox="1"/>
          <p:nvPr/>
        </p:nvSpPr>
        <p:spPr>
          <a:xfrm>
            <a:off x="228601" y="2880361"/>
            <a:ext cx="524302" cy="830997"/>
          </a:xfrm>
          <a:prstGeom prst="rect">
            <a:avLst/>
          </a:prstGeom>
          <a:noFill/>
        </p:spPr>
        <p:txBody>
          <a:bodyPr wrap="none" rtlCol="0">
            <a:spAutoFit/>
          </a:bodyPr>
          <a:lstStyle/>
          <a:p>
            <a:r>
              <a:rPr lang="en-US" sz="4800" b="1" dirty="0">
                <a:solidFill>
                  <a:srgbClr val="0070C0"/>
                </a:solidFill>
                <a:latin typeface="Gill Sans MT" pitchFamily="34" charset="0"/>
              </a:rPr>
              <a:t>2</a:t>
            </a:r>
          </a:p>
        </p:txBody>
      </p:sp>
      <p:sp>
        <p:nvSpPr>
          <p:cNvPr id="6" name="TextBox 5"/>
          <p:cNvSpPr txBox="1"/>
          <p:nvPr/>
        </p:nvSpPr>
        <p:spPr>
          <a:xfrm>
            <a:off x="228601" y="4443484"/>
            <a:ext cx="524302" cy="830997"/>
          </a:xfrm>
          <a:prstGeom prst="rect">
            <a:avLst/>
          </a:prstGeom>
          <a:noFill/>
        </p:spPr>
        <p:txBody>
          <a:bodyPr wrap="none" rtlCol="0">
            <a:spAutoFit/>
          </a:bodyPr>
          <a:lstStyle/>
          <a:p>
            <a:r>
              <a:rPr lang="en-US" sz="4800" b="1" dirty="0" smtClean="0">
                <a:solidFill>
                  <a:srgbClr val="0070C0"/>
                </a:solidFill>
                <a:latin typeface="Gill Sans MT" pitchFamily="34" charset="0"/>
              </a:rPr>
              <a:t>3</a:t>
            </a:r>
            <a:endParaRPr lang="en-US" sz="4800" b="1" dirty="0">
              <a:solidFill>
                <a:srgbClr val="0070C0"/>
              </a:solidFill>
              <a:latin typeface="Gill Sans MT" pitchFamily="34" charset="0"/>
            </a:endParaRPr>
          </a:p>
        </p:txBody>
      </p:sp>
      <p:sp>
        <p:nvSpPr>
          <p:cNvPr id="7" name="Content Placeholder 2"/>
          <p:cNvSpPr txBox="1">
            <a:spLocks/>
          </p:cNvSpPr>
          <p:nvPr/>
        </p:nvSpPr>
        <p:spPr bwMode="auto">
          <a:xfrm>
            <a:off x="838200" y="30480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400"/>
              </a:spcAft>
              <a:buNone/>
            </a:pPr>
            <a:r>
              <a:rPr lang="en-US" dirty="0"/>
              <a:t>Empower service team to understand diffs between older HW and SW vs. newer HW and </a:t>
            </a:r>
            <a:r>
              <a:rPr lang="en-US" dirty="0" smtClean="0"/>
              <a:t>SW</a:t>
            </a:r>
            <a:endParaRPr lang="en-US" dirty="0"/>
          </a:p>
        </p:txBody>
      </p:sp>
      <p:sp>
        <p:nvSpPr>
          <p:cNvPr id="8" name="Content Placeholder 2"/>
          <p:cNvSpPr txBox="1">
            <a:spLocks/>
          </p:cNvSpPr>
          <p:nvPr/>
        </p:nvSpPr>
        <p:spPr bwMode="auto">
          <a:xfrm>
            <a:off x="838200" y="46482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Empower </a:t>
            </a:r>
            <a:r>
              <a:rPr lang="en-US" dirty="0"/>
              <a:t>key personnel to ramp on technology and product, so they can devise effective JIT service training for rest of org</a:t>
            </a:r>
          </a:p>
        </p:txBody>
      </p:sp>
    </p:spTree>
    <p:extLst>
      <p:ext uri="{BB962C8B-B14F-4D97-AF65-F5344CB8AC3E}">
        <p14:creationId xmlns:p14="http://schemas.microsoft.com/office/powerpoint/2010/main" val="7124578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Spread Width</a:t>
            </a:r>
            <a:endParaRPr lang="en-US" dirty="0"/>
          </a:p>
        </p:txBody>
      </p:sp>
      <p:sp>
        <p:nvSpPr>
          <p:cNvPr id="3" name="Content Placeholder 2"/>
          <p:cNvSpPr>
            <a:spLocks noGrp="1"/>
          </p:cNvSpPr>
          <p:nvPr>
            <p:ph idx="1"/>
          </p:nvPr>
        </p:nvSpPr>
        <p:spPr/>
        <p:txBody>
          <a:bodyPr>
            <a:normAutofit/>
          </a:bodyPr>
          <a:lstStyle/>
          <a:p>
            <a:r>
              <a:rPr lang="en-US" b="0" dirty="0" smtClean="0"/>
              <a:t>A stored </a:t>
            </a:r>
            <a:r>
              <a:rPr lang="en-US" b="0" dirty="0"/>
              <a:t>object in DSS is </a:t>
            </a:r>
            <a:r>
              <a:rPr lang="en-US" b="0" dirty="0" smtClean="0"/>
              <a:t>encoded </a:t>
            </a:r>
            <a:r>
              <a:rPr lang="en-US" b="0" dirty="0"/>
              <a:t>and </a:t>
            </a:r>
            <a:r>
              <a:rPr lang="en-US" b="0" dirty="0" smtClean="0"/>
              <a:t>distributed across a defined number of </a:t>
            </a:r>
            <a:r>
              <a:rPr lang="en-US" b="0" dirty="0" err="1" smtClean="0"/>
              <a:t>blockstores</a:t>
            </a:r>
            <a:r>
              <a:rPr lang="en-US" b="0" dirty="0" smtClean="0"/>
              <a:t>.  The spread width </a:t>
            </a:r>
            <a:r>
              <a:rPr lang="en-US" b="0" dirty="0"/>
              <a:t>parameter dictates the </a:t>
            </a:r>
            <a:r>
              <a:rPr lang="en-US" b="0" dirty="0" smtClean="0"/>
              <a:t>number of </a:t>
            </a:r>
            <a:r>
              <a:rPr lang="en-US" b="0" dirty="0" err="1" smtClean="0"/>
              <a:t>blockstores</a:t>
            </a:r>
            <a:r>
              <a:rPr lang="en-US" b="0" dirty="0" smtClean="0"/>
              <a:t> amount </a:t>
            </a:r>
            <a:r>
              <a:rPr lang="en-US" b="0" dirty="0"/>
              <a:t>of </a:t>
            </a:r>
            <a:r>
              <a:rPr lang="en-US" b="0" dirty="0" err="1"/>
              <a:t>blockstores</a:t>
            </a:r>
            <a:r>
              <a:rPr lang="en-US" b="0" dirty="0"/>
              <a:t> that are in the </a:t>
            </a:r>
            <a:r>
              <a:rPr lang="en-US" b="0" dirty="0" smtClean="0"/>
              <a:t>spread.</a:t>
            </a:r>
            <a:endParaRPr lang="en-US" b="0" dirty="0"/>
          </a:p>
          <a:p>
            <a:r>
              <a:rPr lang="en-US" b="0" dirty="0"/>
              <a:t>For example: A </a:t>
            </a:r>
            <a:r>
              <a:rPr lang="en-US" b="0" dirty="0" smtClean="0"/>
              <a:t>spread width </a:t>
            </a:r>
            <a:r>
              <a:rPr lang="en-US" b="0" dirty="0"/>
              <a:t>of 10 means the object data will be spread over 10 different </a:t>
            </a:r>
            <a:r>
              <a:rPr lang="en-US" b="0" dirty="0" err="1"/>
              <a:t>blockstores</a:t>
            </a:r>
            <a:r>
              <a:rPr lang="en-US" b="0" dirty="0"/>
              <a:t>. </a:t>
            </a:r>
            <a:endParaRPr lang="en-US" b="0" dirty="0" smtClean="0"/>
          </a:p>
          <a:p>
            <a:r>
              <a:rPr lang="en-US" b="0" dirty="0" smtClean="0"/>
              <a:t>The maximum supported spread width is 20.</a:t>
            </a:r>
            <a:endParaRPr lang="en-US" b="0" dirty="0"/>
          </a:p>
        </p:txBody>
      </p:sp>
      <p:sp>
        <p:nvSpPr>
          <p:cNvPr id="7" name="Rectangle 2"/>
          <p:cNvSpPr>
            <a:spLocks noChangeArrowheads="1"/>
          </p:cNvSpPr>
          <p:nvPr/>
        </p:nvSpPr>
        <p:spPr bwMode="auto">
          <a:xfrm>
            <a:off x="457203" y="2766499"/>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421215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Safety</a:t>
            </a:r>
            <a:endParaRPr lang="en-US" dirty="0"/>
          </a:p>
        </p:txBody>
      </p:sp>
      <p:sp>
        <p:nvSpPr>
          <p:cNvPr id="3" name="Content Placeholder 2"/>
          <p:cNvSpPr>
            <a:spLocks noGrp="1"/>
          </p:cNvSpPr>
          <p:nvPr>
            <p:ph idx="1"/>
          </p:nvPr>
        </p:nvSpPr>
        <p:spPr/>
        <p:txBody>
          <a:bodyPr>
            <a:normAutofit/>
          </a:bodyPr>
          <a:lstStyle/>
          <a:p>
            <a:r>
              <a:rPr lang="en-US" sz="1800" b="0" dirty="0" smtClean="0"/>
              <a:t>The Storage Safety indicates </a:t>
            </a:r>
            <a:r>
              <a:rPr lang="en-US" sz="1800" b="0" dirty="0"/>
              <a:t>the number of </a:t>
            </a:r>
            <a:r>
              <a:rPr lang="en-US" sz="1800" b="0" dirty="0" err="1"/>
              <a:t>BlockStores</a:t>
            </a:r>
            <a:r>
              <a:rPr lang="en-US" sz="1800" b="0" dirty="0"/>
              <a:t> </a:t>
            </a:r>
            <a:r>
              <a:rPr lang="en-US" sz="1800" b="0" dirty="0" smtClean="0"/>
              <a:t>that can </a:t>
            </a:r>
            <a:r>
              <a:rPr lang="en-US" sz="1800" b="0" dirty="0"/>
              <a:t>be lost while still being able to recover the original data</a:t>
            </a:r>
            <a:r>
              <a:rPr lang="en-US" sz="1800" b="0" dirty="0" smtClean="0"/>
              <a:t>.</a:t>
            </a:r>
          </a:p>
          <a:p>
            <a:r>
              <a:rPr lang="en-US" sz="1800" b="0" dirty="0" smtClean="0"/>
              <a:t>A lower Storage Safety will equate to less storage overhead but also increases risk. Conversely, a higher Storage Safety will require higher storage overhead but reduces risk.</a:t>
            </a:r>
          </a:p>
          <a:p>
            <a:r>
              <a:rPr lang="en-US" sz="1800" b="0" dirty="0" smtClean="0"/>
              <a:t>The overhead ratio can be calculated with the following equation:</a:t>
            </a:r>
          </a:p>
          <a:p>
            <a:endParaRPr lang="en-US" sz="1800" b="0" dirty="0"/>
          </a:p>
          <a:p>
            <a:pPr marL="0" indent="0">
              <a:buNone/>
            </a:pPr>
            <a:r>
              <a:rPr lang="en-US" sz="1800" b="0" dirty="0" smtClean="0"/>
              <a:t>              (  1.2 </a:t>
            </a:r>
            <a:r>
              <a:rPr lang="en-US" sz="1800" b="0" dirty="0"/>
              <a:t>* 1.0267 * </a:t>
            </a:r>
            <a:r>
              <a:rPr lang="en-US" sz="1800" b="0" dirty="0" err="1"/>
              <a:t>spread_width</a:t>
            </a:r>
            <a:r>
              <a:rPr lang="en-US" sz="1800" b="0" dirty="0"/>
              <a:t> </a:t>
            </a:r>
            <a:r>
              <a:rPr lang="en-US" sz="1800" b="0" dirty="0" smtClean="0"/>
              <a:t>)</a:t>
            </a:r>
          </a:p>
          <a:p>
            <a:pPr marL="0" indent="0">
              <a:buNone/>
            </a:pPr>
            <a:r>
              <a:rPr lang="en-US" sz="1800" b="0" dirty="0"/>
              <a:t> </a:t>
            </a:r>
            <a:r>
              <a:rPr lang="en-US" sz="1800" b="0" dirty="0" smtClean="0"/>
              <a:t>   --------------------------------------------------------  = </a:t>
            </a:r>
            <a:r>
              <a:rPr lang="en-US" sz="1800" b="0" dirty="0" err="1" smtClean="0"/>
              <a:t>overhead_ratio</a:t>
            </a:r>
            <a:endParaRPr lang="en-US" sz="1800" b="0" dirty="0"/>
          </a:p>
          <a:p>
            <a:pPr marL="0" indent="0">
              <a:buNone/>
            </a:pPr>
            <a:r>
              <a:rPr lang="en-US" sz="1800" b="0" dirty="0" smtClean="0"/>
              <a:t>              </a:t>
            </a:r>
            <a:r>
              <a:rPr lang="en-US" sz="1800" b="0" dirty="0"/>
              <a:t>(</a:t>
            </a:r>
            <a:r>
              <a:rPr lang="en-US" sz="1800" b="0" dirty="0" err="1"/>
              <a:t>spread_width</a:t>
            </a:r>
            <a:r>
              <a:rPr lang="en-US" sz="1800" b="0" dirty="0"/>
              <a:t> </a:t>
            </a:r>
            <a:r>
              <a:rPr lang="en-US" sz="1800" b="0" dirty="0" smtClean="0"/>
              <a:t>– </a:t>
            </a:r>
            <a:r>
              <a:rPr lang="en-US" sz="1800" b="0" dirty="0" err="1" smtClean="0"/>
              <a:t>storage_safety</a:t>
            </a:r>
            <a:r>
              <a:rPr lang="en-US" sz="1800" b="0" dirty="0"/>
              <a:t>)</a:t>
            </a:r>
          </a:p>
          <a:p>
            <a:pPr marL="0" indent="0">
              <a:buNone/>
            </a:pPr>
            <a:endParaRPr lang="en-US" sz="1800" dirty="0" smtClean="0"/>
          </a:p>
        </p:txBody>
      </p:sp>
    </p:spTree>
    <p:extLst>
      <p:ext uri="{BB962C8B-B14F-4D97-AF65-F5344CB8AC3E}">
        <p14:creationId xmlns:p14="http://schemas.microsoft.com/office/powerpoint/2010/main" val="13383262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Strategy</a:t>
            </a:r>
            <a:endParaRPr lang="en-US" dirty="0"/>
          </a:p>
        </p:txBody>
      </p:sp>
      <p:sp>
        <p:nvSpPr>
          <p:cNvPr id="3" name="Content Placeholder 2"/>
          <p:cNvSpPr>
            <a:spLocks noGrp="1"/>
          </p:cNvSpPr>
          <p:nvPr>
            <p:ph idx="1"/>
          </p:nvPr>
        </p:nvSpPr>
        <p:spPr/>
        <p:txBody>
          <a:bodyPr>
            <a:normAutofit/>
          </a:bodyPr>
          <a:lstStyle/>
          <a:p>
            <a:r>
              <a:rPr lang="en-US" sz="1800" b="0" dirty="0"/>
              <a:t>The </a:t>
            </a:r>
            <a:r>
              <a:rPr lang="en-US" sz="1800" b="0" dirty="0" smtClean="0"/>
              <a:t>Safety Strategy </a:t>
            </a:r>
            <a:r>
              <a:rPr lang="en-US" sz="1800" b="0" dirty="0"/>
              <a:t>defines the </a:t>
            </a:r>
            <a:r>
              <a:rPr lang="en-US" sz="1800" b="0" dirty="0" smtClean="0"/>
              <a:t>behavior during write operations </a:t>
            </a:r>
            <a:r>
              <a:rPr lang="en-US" sz="1800" b="0" dirty="0"/>
              <a:t>when </a:t>
            </a:r>
            <a:r>
              <a:rPr lang="en-US" sz="1800" b="0" dirty="0" smtClean="0"/>
              <a:t>block stores </a:t>
            </a:r>
            <a:r>
              <a:rPr lang="en-US" sz="1800" b="0" dirty="0"/>
              <a:t>are </a:t>
            </a:r>
            <a:r>
              <a:rPr lang="en-US" sz="1800" b="0" dirty="0" smtClean="0"/>
              <a:t>unavailable.</a:t>
            </a:r>
          </a:p>
        </p:txBody>
      </p:sp>
      <p:graphicFrame>
        <p:nvGraphicFramePr>
          <p:cNvPr id="4" name="Table 3"/>
          <p:cNvGraphicFramePr>
            <a:graphicFrameLocks noGrp="1"/>
          </p:cNvGraphicFramePr>
          <p:nvPr>
            <p:extLst>
              <p:ext uri="{D42A27DB-BD31-4B8C-83A1-F6EECF244321}">
                <p14:modId xmlns:p14="http://schemas.microsoft.com/office/powerpoint/2010/main" val="2148204160"/>
              </p:ext>
            </p:extLst>
          </p:nvPr>
        </p:nvGraphicFramePr>
        <p:xfrm>
          <a:off x="641934" y="2148842"/>
          <a:ext cx="7620001" cy="2880361"/>
        </p:xfrm>
        <a:graphic>
          <a:graphicData uri="http://schemas.openxmlformats.org/drawingml/2006/table">
            <a:tbl>
              <a:tblPr/>
              <a:tblGrid>
                <a:gridCol w="1481667"/>
                <a:gridCol w="6138334"/>
              </a:tblGrid>
              <a:tr h="1275655">
                <a:tc>
                  <a:txBody>
                    <a:bodyPr/>
                    <a:lstStyle/>
                    <a:p>
                      <a:pPr fontAlgn="t">
                        <a:lnSpc>
                          <a:spcPct val="100000"/>
                        </a:lnSpc>
                      </a:pPr>
                      <a:r>
                        <a:rPr lang="en-US" sz="1600" b="1" dirty="0" err="1">
                          <a:solidFill>
                            <a:srgbClr val="333333"/>
                          </a:solidFill>
                          <a:effectLst/>
                        </a:rPr>
                        <a:t>RepairSpread</a:t>
                      </a:r>
                      <a:endParaRPr lang="en-US" sz="1600" b="1" dirty="0">
                        <a:solidFill>
                          <a:srgbClr val="333333"/>
                        </a:solidFill>
                        <a:effectLst/>
                      </a:endParaRPr>
                    </a:p>
                  </a:txBody>
                  <a:tcPr marL="47625" marR="47625" marT="47626" marB="4762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lnSpc>
                          <a:spcPct val="100000"/>
                        </a:lnSpc>
                      </a:pPr>
                      <a:r>
                        <a:rPr lang="en-US" sz="1600" b="0" dirty="0">
                          <a:solidFill>
                            <a:srgbClr val="333333"/>
                          </a:solidFill>
                          <a:effectLst/>
                        </a:rPr>
                        <a:t>If a </a:t>
                      </a:r>
                      <a:r>
                        <a:rPr lang="en-US" sz="1600" b="0" dirty="0" err="1" smtClean="0">
                          <a:solidFill>
                            <a:srgbClr val="333333"/>
                          </a:solidFill>
                          <a:effectLst/>
                        </a:rPr>
                        <a:t>blockstore</a:t>
                      </a:r>
                      <a:r>
                        <a:rPr lang="en-US" sz="1600" b="0" dirty="0" smtClean="0">
                          <a:solidFill>
                            <a:srgbClr val="333333"/>
                          </a:solidFill>
                          <a:effectLst/>
                        </a:rPr>
                        <a:t> from </a:t>
                      </a:r>
                      <a:r>
                        <a:rPr lang="en-US" sz="1600" b="0" dirty="0">
                          <a:solidFill>
                            <a:srgbClr val="333333"/>
                          </a:solidFill>
                          <a:effectLst/>
                        </a:rPr>
                        <a:t>the spread is offline during a put operation, we will immediately select a new spread (that preferably matches the storage </a:t>
                      </a:r>
                      <a:r>
                        <a:rPr lang="en-US" sz="1600" b="0" dirty="0" err="1">
                          <a:solidFill>
                            <a:srgbClr val="333333"/>
                          </a:solidFill>
                          <a:effectLst/>
                        </a:rPr>
                        <a:t>deamons</a:t>
                      </a:r>
                      <a:r>
                        <a:rPr lang="en-US" sz="1600" b="0" dirty="0">
                          <a:solidFill>
                            <a:srgbClr val="333333"/>
                          </a:solidFill>
                          <a:effectLst/>
                        </a:rPr>
                        <a:t> that have already received </a:t>
                      </a:r>
                      <a:r>
                        <a:rPr lang="en-US" sz="1600" b="0" dirty="0" err="1">
                          <a:solidFill>
                            <a:srgbClr val="333333"/>
                          </a:solidFill>
                          <a:effectLst/>
                        </a:rPr>
                        <a:t>checkblocks</a:t>
                      </a:r>
                      <a:r>
                        <a:rPr lang="en-US" sz="1600" b="0" dirty="0">
                          <a:solidFill>
                            <a:srgbClr val="333333"/>
                          </a:solidFill>
                          <a:effectLst/>
                        </a:rPr>
                        <a:t> for the object) and try using this one to satisfy the policy.</a:t>
                      </a:r>
                    </a:p>
                  </a:txBody>
                  <a:tcPr marL="47625" marR="47625" marT="47626" marB="4762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949298">
                <a:tc>
                  <a:txBody>
                    <a:bodyPr/>
                    <a:lstStyle/>
                    <a:p>
                      <a:pPr fontAlgn="t">
                        <a:lnSpc>
                          <a:spcPct val="100000"/>
                        </a:lnSpc>
                      </a:pPr>
                      <a:r>
                        <a:rPr lang="en-US" sz="1600" b="1" dirty="0" err="1">
                          <a:solidFill>
                            <a:srgbClr val="333333"/>
                          </a:solidFill>
                          <a:effectLst/>
                        </a:rPr>
                        <a:t>DynamicSafety</a:t>
                      </a:r>
                      <a:endParaRPr lang="en-US" sz="1600" b="1" dirty="0">
                        <a:solidFill>
                          <a:srgbClr val="333333"/>
                        </a:solidFill>
                        <a:effectLst/>
                      </a:endParaRPr>
                    </a:p>
                  </a:txBody>
                  <a:tcPr marL="47625" marR="47625" marT="47626" marB="4762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lnSpc>
                          <a:spcPct val="100000"/>
                        </a:lnSpc>
                      </a:pPr>
                      <a:r>
                        <a:rPr lang="en-US" sz="1600" b="0" dirty="0">
                          <a:solidFill>
                            <a:srgbClr val="333333"/>
                          </a:solidFill>
                          <a:effectLst/>
                        </a:rPr>
                        <a:t>If a </a:t>
                      </a:r>
                      <a:r>
                        <a:rPr lang="en-US" sz="1600" b="0" dirty="0" err="1" smtClean="0">
                          <a:solidFill>
                            <a:srgbClr val="333333"/>
                          </a:solidFill>
                          <a:effectLst/>
                        </a:rPr>
                        <a:t>blockstore</a:t>
                      </a:r>
                      <a:r>
                        <a:rPr lang="en-US" sz="1600" b="0" dirty="0" smtClean="0">
                          <a:solidFill>
                            <a:srgbClr val="333333"/>
                          </a:solidFill>
                          <a:effectLst/>
                        </a:rPr>
                        <a:t> from </a:t>
                      </a:r>
                      <a:r>
                        <a:rPr lang="en-US" sz="1600" b="0" dirty="0">
                          <a:solidFill>
                            <a:srgbClr val="333333"/>
                          </a:solidFill>
                          <a:effectLst/>
                        </a:rPr>
                        <a:t>the spread is offline during a put operation, we will not generate additional data in order to satisfy the </a:t>
                      </a:r>
                      <a:r>
                        <a:rPr lang="en-US" sz="1600" b="0" dirty="0" err="1">
                          <a:solidFill>
                            <a:srgbClr val="333333"/>
                          </a:solidFill>
                          <a:effectLst/>
                        </a:rPr>
                        <a:t>disksafety</a:t>
                      </a:r>
                      <a:r>
                        <a:rPr lang="en-US" sz="1600" b="0" dirty="0">
                          <a:solidFill>
                            <a:srgbClr val="333333"/>
                          </a:solidFill>
                          <a:effectLst/>
                        </a:rPr>
                        <a:t>. For the next </a:t>
                      </a:r>
                      <a:r>
                        <a:rPr lang="en-US" sz="1600" b="0" dirty="0" err="1">
                          <a:solidFill>
                            <a:srgbClr val="333333"/>
                          </a:solidFill>
                          <a:effectLst/>
                        </a:rPr>
                        <a:t>SuperBlocks</a:t>
                      </a:r>
                      <a:r>
                        <a:rPr lang="en-US" sz="1600" b="0" dirty="0">
                          <a:solidFill>
                            <a:srgbClr val="333333"/>
                          </a:solidFill>
                          <a:effectLst/>
                        </a:rPr>
                        <a:t> we will no longer use this storage daemon.</a:t>
                      </a:r>
                    </a:p>
                  </a:txBody>
                  <a:tcPr marL="47625" marR="47625" marT="47626" marB="4762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655408">
                <a:tc>
                  <a:txBody>
                    <a:bodyPr/>
                    <a:lstStyle/>
                    <a:p>
                      <a:pPr fontAlgn="t">
                        <a:lnSpc>
                          <a:spcPct val="100000"/>
                        </a:lnSpc>
                      </a:pPr>
                      <a:r>
                        <a:rPr lang="en-US" sz="1600" b="1" dirty="0" smtClean="0">
                          <a:solidFill>
                            <a:srgbClr val="333333"/>
                          </a:solidFill>
                          <a:effectLst/>
                        </a:rPr>
                        <a:t>Stop on</a:t>
                      </a:r>
                      <a:r>
                        <a:rPr lang="en-US" sz="1600" b="1" baseline="0" dirty="0" smtClean="0">
                          <a:solidFill>
                            <a:srgbClr val="333333"/>
                          </a:solidFill>
                          <a:effectLst/>
                        </a:rPr>
                        <a:t> Failure</a:t>
                      </a:r>
                      <a:endParaRPr lang="en-US" sz="1600" b="1" dirty="0">
                        <a:solidFill>
                          <a:srgbClr val="333333"/>
                        </a:solidFill>
                        <a:effectLst/>
                      </a:endParaRPr>
                    </a:p>
                  </a:txBody>
                  <a:tcPr marL="47625" marR="47625" marT="47626" marB="4762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lnSpc>
                          <a:spcPct val="100000"/>
                        </a:lnSpc>
                      </a:pPr>
                      <a:r>
                        <a:rPr lang="en-US" sz="1600" b="0" dirty="0" smtClean="0">
                          <a:solidFill>
                            <a:srgbClr val="333333"/>
                          </a:solidFill>
                          <a:effectLst/>
                        </a:rPr>
                        <a:t>If a </a:t>
                      </a:r>
                      <a:r>
                        <a:rPr lang="en-US" sz="1600" b="0" dirty="0" err="1" smtClean="0">
                          <a:solidFill>
                            <a:srgbClr val="333333"/>
                          </a:solidFill>
                          <a:effectLst/>
                        </a:rPr>
                        <a:t>blockstore</a:t>
                      </a:r>
                      <a:r>
                        <a:rPr lang="en-US" sz="1600" b="0" dirty="0" smtClean="0">
                          <a:solidFill>
                            <a:srgbClr val="333333"/>
                          </a:solidFill>
                          <a:effectLst/>
                        </a:rPr>
                        <a:t> from the spread is offline during a put operation, we will stop the put operation and return a failure response over the REST API.</a:t>
                      </a:r>
                      <a:endParaRPr lang="en-US" sz="1600" b="0" dirty="0">
                        <a:solidFill>
                          <a:srgbClr val="333333"/>
                        </a:solidFill>
                        <a:effectLst/>
                      </a:endParaRPr>
                    </a:p>
                  </a:txBody>
                  <a:tcPr marL="47625" marR="47625" marT="47626" marB="4762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3" y="300462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657491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 and Spread Lists</a:t>
            </a:r>
            <a:endParaRPr lang="en-US" dirty="0"/>
          </a:p>
        </p:txBody>
      </p:sp>
      <p:sp>
        <p:nvSpPr>
          <p:cNvPr id="3" name="Content Placeholder 2"/>
          <p:cNvSpPr>
            <a:spLocks noGrp="1"/>
          </p:cNvSpPr>
          <p:nvPr>
            <p:ph idx="1"/>
          </p:nvPr>
        </p:nvSpPr>
        <p:spPr/>
        <p:txBody>
          <a:bodyPr>
            <a:normAutofit/>
          </a:bodyPr>
          <a:lstStyle/>
          <a:p>
            <a:r>
              <a:rPr lang="en-US" sz="1600" b="0" dirty="0" smtClean="0"/>
              <a:t>A spread is simply a grouping of </a:t>
            </a:r>
            <a:r>
              <a:rPr lang="en-US" sz="1600" b="0" dirty="0" err="1" smtClean="0"/>
              <a:t>blockstores</a:t>
            </a:r>
            <a:r>
              <a:rPr lang="en-US" sz="1600" b="0" dirty="0" smtClean="0"/>
              <a:t> on which a given object is stored.</a:t>
            </a:r>
          </a:p>
          <a:p>
            <a:r>
              <a:rPr lang="en-US" sz="1600" b="0" dirty="0" smtClean="0"/>
              <a:t>Spreads are automatically generated by an algorithm based on the protection policy settings.</a:t>
            </a:r>
          </a:p>
          <a:p>
            <a:r>
              <a:rPr lang="en-US" sz="1600" b="0" dirty="0" smtClean="0"/>
              <a:t>The spreads are generated so that data is distributed equally over the backend storage</a:t>
            </a:r>
          </a:p>
          <a:p>
            <a:r>
              <a:rPr lang="en-US" sz="1600" b="0" dirty="0" smtClean="0"/>
              <a:t>A spread list is the total number of defined spreads that created for a protection policy.</a:t>
            </a:r>
          </a:p>
          <a:p>
            <a:pPr marL="0" indent="0">
              <a:buNone/>
            </a:pPr>
            <a:endParaRPr lang="en-US" sz="1600" b="0" dirty="0" smtClean="0"/>
          </a:p>
          <a:p>
            <a:pPr marL="0" indent="0">
              <a:buNone/>
            </a:pPr>
            <a:endParaRPr lang="en-US" sz="1600" b="0" dirty="0"/>
          </a:p>
          <a:p>
            <a:pPr marL="0" indent="0">
              <a:buNone/>
            </a:pPr>
            <a:endParaRPr lang="en-US" sz="1600" b="0" dirty="0" smtClean="0"/>
          </a:p>
          <a:p>
            <a:pPr marL="0" indent="0">
              <a:buNone/>
            </a:pPr>
            <a:endParaRPr lang="en-US" sz="1600" b="0" dirty="0"/>
          </a:p>
          <a:p>
            <a:pPr marL="0" indent="0">
              <a:buNone/>
            </a:pPr>
            <a:endParaRPr lang="en-US" sz="1600" b="0" dirty="0" smtClean="0"/>
          </a:p>
          <a:p>
            <a:pPr marL="0" indent="0">
              <a:buNone/>
            </a:pPr>
            <a:endParaRPr lang="en-US" sz="1600" b="0" dirty="0" smtClean="0"/>
          </a:p>
          <a:p>
            <a:pPr marL="0" indent="0">
              <a:buNone/>
            </a:pPr>
            <a:r>
              <a:rPr lang="en-US" sz="1600" b="0" dirty="0" smtClean="0"/>
              <a:t>Simple example</a:t>
            </a:r>
          </a:p>
          <a:p>
            <a:pPr marL="0" indent="0">
              <a:buNone/>
            </a:pPr>
            <a:endParaRPr lang="en-US" sz="1600" b="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4" y="3337562"/>
            <a:ext cx="3062287" cy="315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4156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Balance</a:t>
            </a:r>
            <a:endParaRPr lang="en-US" dirty="0"/>
          </a:p>
        </p:txBody>
      </p:sp>
      <p:sp>
        <p:nvSpPr>
          <p:cNvPr id="3" name="Content Placeholder 2"/>
          <p:cNvSpPr>
            <a:spLocks noGrp="1"/>
          </p:cNvSpPr>
          <p:nvPr>
            <p:ph idx="1"/>
          </p:nvPr>
        </p:nvSpPr>
        <p:spPr/>
        <p:txBody>
          <a:bodyPr>
            <a:normAutofit/>
          </a:bodyPr>
          <a:lstStyle/>
          <a:p>
            <a:r>
              <a:rPr lang="en-US" sz="1800" b="0" dirty="0" smtClean="0"/>
              <a:t>The Data Balance settings define how data is spread across various levels in the environment.</a:t>
            </a:r>
          </a:p>
          <a:p>
            <a:r>
              <a:rPr lang="en-US" sz="1800" b="0" dirty="0" smtClean="0"/>
              <a:t>The user can choose to spread data at any level (datacenter, rack, or node) independent of the other level choices.</a:t>
            </a:r>
          </a:p>
          <a:p>
            <a:endParaRPr lang="en-US" sz="1800" dirty="0"/>
          </a:p>
          <a:p>
            <a:endParaRPr lang="en-US" sz="1800" dirty="0" smtClean="0"/>
          </a:p>
          <a:p>
            <a:endParaRPr lang="en-US" sz="1800" dirty="0"/>
          </a:p>
          <a:p>
            <a:endParaRPr lang="en-US" sz="18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50632" y="2855402"/>
            <a:ext cx="5838825" cy="317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7135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Amplidata Management and Integration Framework</a:t>
            </a:r>
            <a:endParaRPr lang="en-US" dirty="0"/>
          </a:p>
        </p:txBody>
      </p:sp>
      <p:sp>
        <p:nvSpPr>
          <p:cNvPr id="6" name="Title 5"/>
          <p:cNvSpPr>
            <a:spLocks noGrp="1"/>
          </p:cNvSpPr>
          <p:nvPr>
            <p:ph type="title"/>
          </p:nvPr>
        </p:nvSpPr>
        <p:spPr/>
        <p:txBody>
          <a:bodyPr/>
          <a:lstStyle/>
          <a:p>
            <a:r>
              <a:rPr lang="en-US" dirty="0" smtClean="0"/>
              <a:t>AMIF and </a:t>
            </a:r>
            <a:r>
              <a:rPr lang="en-US" dirty="0" err="1" smtClean="0"/>
              <a:t>Qpackages</a:t>
            </a:r>
            <a:endParaRPr lang="en-US" dirty="0"/>
          </a:p>
        </p:txBody>
      </p:sp>
    </p:spTree>
    <p:extLst>
      <p:ext uri="{BB962C8B-B14F-4D97-AF65-F5344CB8AC3E}">
        <p14:creationId xmlns:p14="http://schemas.microsoft.com/office/powerpoint/2010/main" val="20572555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AMIF</a:t>
            </a:r>
            <a:endParaRPr lang="en-US" dirty="0"/>
          </a:p>
        </p:txBody>
      </p:sp>
      <p:sp>
        <p:nvSpPr>
          <p:cNvPr id="3" name="Content Placeholder 2"/>
          <p:cNvSpPr>
            <a:spLocks noGrp="1"/>
          </p:cNvSpPr>
          <p:nvPr>
            <p:ph idx="1"/>
          </p:nvPr>
        </p:nvSpPr>
        <p:spPr/>
        <p:txBody>
          <a:bodyPr>
            <a:noAutofit/>
          </a:bodyPr>
          <a:lstStyle/>
          <a:p>
            <a:pPr marL="0" indent="0">
              <a:buNone/>
            </a:pPr>
            <a:r>
              <a:rPr lang="en-US" sz="1400" b="1" dirty="0" smtClean="0"/>
              <a:t>Agent</a:t>
            </a:r>
            <a:endParaRPr lang="en-US" sz="1400" b="1" dirty="0"/>
          </a:p>
          <a:p>
            <a:pPr marL="0" indent="0">
              <a:buNone/>
            </a:pPr>
            <a:r>
              <a:rPr lang="en-US" sz="1400" b="0" dirty="0"/>
              <a:t>An agent is a service connected to the </a:t>
            </a:r>
            <a:r>
              <a:rPr lang="en-US" sz="1400" b="0" dirty="0" err="1" smtClean="0"/>
              <a:t>ejabberd</a:t>
            </a:r>
            <a:r>
              <a:rPr lang="en-US" sz="1400" b="0" dirty="0" smtClean="0"/>
              <a:t> </a:t>
            </a:r>
            <a:r>
              <a:rPr lang="en-US" sz="1400" b="0" dirty="0"/>
              <a:t>service. Agents are responsible for executing </a:t>
            </a:r>
            <a:r>
              <a:rPr lang="en-US" sz="1400" b="0" dirty="0" err="1" smtClean="0"/>
              <a:t>rscripts</a:t>
            </a:r>
            <a:r>
              <a:rPr lang="en-US" sz="1400" b="0" dirty="0" smtClean="0"/>
              <a:t> </a:t>
            </a:r>
            <a:r>
              <a:rPr lang="en-US" sz="1400" b="0" dirty="0"/>
              <a:t>which use </a:t>
            </a:r>
            <a:r>
              <a:rPr lang="en-US" sz="1400" b="0" dirty="0" err="1" smtClean="0"/>
              <a:t>tasklets</a:t>
            </a:r>
            <a:r>
              <a:rPr lang="en-US" sz="1400" b="0" dirty="0" smtClean="0"/>
              <a:t> installed </a:t>
            </a:r>
            <a:r>
              <a:rPr lang="en-US" sz="1400" b="0" dirty="0"/>
              <a:t>on the system</a:t>
            </a:r>
            <a:r>
              <a:rPr lang="en-US" sz="1400" b="0" dirty="0" smtClean="0"/>
              <a:t>.  Every node has a running agent service, which runs as part of the Application Server.</a:t>
            </a:r>
            <a:endParaRPr lang="en-US" sz="1400" b="0" dirty="0"/>
          </a:p>
          <a:p>
            <a:pPr marL="0" indent="0">
              <a:buNone/>
            </a:pPr>
            <a:endParaRPr lang="en-US" sz="1400" dirty="0"/>
          </a:p>
          <a:p>
            <a:pPr marL="0" indent="0">
              <a:buNone/>
            </a:pPr>
            <a:r>
              <a:rPr lang="en-US" sz="1400" b="1" dirty="0" smtClean="0"/>
              <a:t>Application </a:t>
            </a:r>
            <a:r>
              <a:rPr lang="en-US" sz="1400" b="1" dirty="0"/>
              <a:t>Server</a:t>
            </a:r>
          </a:p>
          <a:p>
            <a:pPr marL="0" indent="0">
              <a:buNone/>
            </a:pPr>
            <a:r>
              <a:rPr lang="en-US" sz="1400" b="0" dirty="0"/>
              <a:t>The </a:t>
            </a:r>
            <a:r>
              <a:rPr lang="en-US" sz="1400" b="0" dirty="0" smtClean="0"/>
              <a:t>application </a:t>
            </a:r>
            <a:r>
              <a:rPr lang="en-US" sz="1400" b="0" dirty="0"/>
              <a:t>server is the component responsible for exposing </a:t>
            </a:r>
            <a:r>
              <a:rPr lang="en-US" sz="1400" b="0" dirty="0" smtClean="0"/>
              <a:t>various services </a:t>
            </a:r>
            <a:r>
              <a:rPr lang="en-US" sz="1400" b="0" dirty="0"/>
              <a:t>over </a:t>
            </a:r>
            <a:r>
              <a:rPr lang="en-US" sz="1400" b="0" dirty="0" smtClean="0"/>
              <a:t>XML-RPC. </a:t>
            </a:r>
            <a:r>
              <a:rPr lang="en-US" sz="1400" b="0" dirty="0"/>
              <a:t>The definition and implementation of an Application Server service is 100% separated from the underlying transport</a:t>
            </a:r>
            <a:r>
              <a:rPr lang="en-US" sz="1400" b="0" dirty="0" smtClean="0"/>
              <a:t>.  Each node has a running application server, though not all nodes have the same application server services running.</a:t>
            </a:r>
            <a:endParaRPr lang="en-US" sz="1400" b="0" dirty="0"/>
          </a:p>
          <a:p>
            <a:pPr marL="0" indent="0">
              <a:buNone/>
            </a:pPr>
            <a:endParaRPr lang="en-US" sz="1400" dirty="0"/>
          </a:p>
          <a:p>
            <a:pPr marL="0" indent="0">
              <a:buNone/>
            </a:pPr>
            <a:r>
              <a:rPr lang="en-US" sz="1400" b="1" dirty="0" err="1" smtClean="0"/>
              <a:t>Arakoon</a:t>
            </a:r>
            <a:endParaRPr lang="en-US" sz="1400" b="1" dirty="0"/>
          </a:p>
          <a:p>
            <a:pPr marL="0" indent="0">
              <a:buNone/>
            </a:pPr>
            <a:r>
              <a:rPr lang="en-US" sz="1400" b="0" dirty="0" err="1" smtClean="0"/>
              <a:t>Arakoon</a:t>
            </a:r>
            <a:r>
              <a:rPr lang="en-US" sz="1400" b="0" dirty="0" smtClean="0"/>
              <a:t> </a:t>
            </a:r>
            <a:r>
              <a:rPr lang="en-US" sz="1400" b="0" dirty="0"/>
              <a:t>is a key/value store of objects. This database is used to store the actual objects of your application. Although </a:t>
            </a:r>
            <a:r>
              <a:rPr lang="en-US" sz="1400" b="0" dirty="0" err="1"/>
              <a:t>Arakoon</a:t>
            </a:r>
            <a:r>
              <a:rPr lang="en-US" sz="1400" b="0" dirty="0"/>
              <a:t> is a database, it is non-</a:t>
            </a:r>
            <a:r>
              <a:rPr lang="en-US" sz="1400" b="0" dirty="0" err="1"/>
              <a:t>queryable</a:t>
            </a:r>
            <a:r>
              <a:rPr lang="en-US" sz="1400" b="0" dirty="0"/>
              <a:t> nor it is a relational database. </a:t>
            </a:r>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36</a:t>
            </a:fld>
            <a:endParaRPr lang="en-US" dirty="0"/>
          </a:p>
        </p:txBody>
      </p:sp>
    </p:spTree>
    <p:extLst>
      <p:ext uri="{BB962C8B-B14F-4D97-AF65-F5344CB8AC3E}">
        <p14:creationId xmlns:p14="http://schemas.microsoft.com/office/powerpoint/2010/main" val="158999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AMIF</a:t>
            </a:r>
          </a:p>
        </p:txBody>
      </p:sp>
      <p:sp>
        <p:nvSpPr>
          <p:cNvPr id="3" name="Content Placeholder 2"/>
          <p:cNvSpPr>
            <a:spLocks noGrp="1"/>
          </p:cNvSpPr>
          <p:nvPr>
            <p:ph idx="1"/>
          </p:nvPr>
        </p:nvSpPr>
        <p:spPr/>
        <p:txBody>
          <a:bodyPr>
            <a:noAutofit/>
          </a:bodyPr>
          <a:lstStyle/>
          <a:p>
            <a:pPr marL="0" indent="0">
              <a:buNone/>
            </a:pPr>
            <a:r>
              <a:rPr lang="en-US" sz="1400" b="1" dirty="0" err="1" smtClean="0"/>
              <a:t>ejabberd</a:t>
            </a:r>
            <a:endParaRPr lang="en-US" sz="1400" b="1" dirty="0"/>
          </a:p>
          <a:p>
            <a:pPr marL="0" indent="0">
              <a:buNone/>
            </a:pPr>
            <a:r>
              <a:rPr lang="en-US" sz="1400" b="0" dirty="0" err="1" smtClean="0"/>
              <a:t>ejabberd</a:t>
            </a:r>
            <a:r>
              <a:rPr lang="en-US" sz="1400" b="0" dirty="0" smtClean="0"/>
              <a:t> is </a:t>
            </a:r>
            <a:r>
              <a:rPr lang="en-US" sz="1400" b="0" dirty="0"/>
              <a:t>an XMPP </a:t>
            </a:r>
            <a:r>
              <a:rPr lang="en-US" sz="1400" b="0" dirty="0" smtClean="0"/>
              <a:t>application service. The </a:t>
            </a:r>
            <a:r>
              <a:rPr lang="en-US" sz="1400" b="0" dirty="0" err="1" smtClean="0"/>
              <a:t>ejabberd</a:t>
            </a:r>
            <a:r>
              <a:rPr lang="en-US" sz="1400" b="0" dirty="0" smtClean="0"/>
              <a:t> service only runs on the management controller node.  </a:t>
            </a:r>
            <a:r>
              <a:rPr lang="en-US" sz="1400" b="0" dirty="0" err="1" smtClean="0"/>
              <a:t>ejabberd</a:t>
            </a:r>
            <a:r>
              <a:rPr lang="en-US" sz="1400" b="0" dirty="0" smtClean="0"/>
              <a:t> </a:t>
            </a:r>
            <a:r>
              <a:rPr lang="en-US" sz="1400" b="0" dirty="0"/>
              <a:t>is used in </a:t>
            </a:r>
            <a:r>
              <a:rPr lang="en-US" sz="1400" b="0" dirty="0" err="1"/>
              <a:t>PyLabs</a:t>
            </a:r>
            <a:r>
              <a:rPr lang="en-US" sz="1400" b="0" dirty="0"/>
              <a:t> as communication platform between the </a:t>
            </a:r>
            <a:r>
              <a:rPr lang="en-US" sz="1400" b="0" dirty="0" err="1"/>
              <a:t>PyLabs</a:t>
            </a:r>
            <a:r>
              <a:rPr lang="en-US" sz="1400" b="0" dirty="0"/>
              <a:t> agents and the agent controller.</a:t>
            </a:r>
          </a:p>
          <a:p>
            <a:pPr marL="0" indent="0">
              <a:buNone/>
            </a:pPr>
            <a:endParaRPr lang="en-US" sz="1400" dirty="0"/>
          </a:p>
          <a:p>
            <a:pPr marL="0" indent="0">
              <a:buNone/>
            </a:pPr>
            <a:r>
              <a:rPr lang="en-US" sz="1400" b="1" dirty="0" smtClean="0"/>
              <a:t>Monitoring </a:t>
            </a:r>
            <a:r>
              <a:rPr lang="en-US" sz="1400" b="1" dirty="0"/>
              <a:t>Agent</a:t>
            </a:r>
          </a:p>
          <a:p>
            <a:pPr marL="0" indent="0">
              <a:buNone/>
            </a:pPr>
            <a:r>
              <a:rPr lang="en-US" sz="1400" b="0" dirty="0"/>
              <a:t>The monitoring agent is a Python application that contains a scheduler. This scheduler is responsible for starting </a:t>
            </a:r>
            <a:r>
              <a:rPr lang="en-US" sz="1400" b="0" dirty="0" err="1"/>
              <a:t>tasklets</a:t>
            </a:r>
            <a:r>
              <a:rPr lang="en-US" sz="1400" b="0" dirty="0"/>
              <a:t> which </a:t>
            </a:r>
            <a:r>
              <a:rPr lang="en-US" sz="1400" b="0" dirty="0" smtClean="0"/>
              <a:t>gathers system (CPU, </a:t>
            </a:r>
            <a:r>
              <a:rPr lang="en-US" sz="1400" b="0" dirty="0" err="1" smtClean="0"/>
              <a:t>Mem</a:t>
            </a:r>
            <a:r>
              <a:rPr lang="en-US" sz="1400" b="0" dirty="0" smtClean="0"/>
              <a:t>, Network) monitor </a:t>
            </a:r>
            <a:r>
              <a:rPr lang="en-US" sz="1400" b="0" dirty="0"/>
              <a:t>information at </a:t>
            </a:r>
            <a:r>
              <a:rPr lang="en-US" sz="1400" b="0" dirty="0" smtClean="0"/>
              <a:t>10 minute intervals. The </a:t>
            </a:r>
            <a:r>
              <a:rPr lang="en-US" sz="1400" b="0" dirty="0"/>
              <a:t>monitor information is saved </a:t>
            </a:r>
            <a:r>
              <a:rPr lang="en-US" sz="1400" b="0" dirty="0" smtClean="0"/>
              <a:t>in </a:t>
            </a:r>
            <a:r>
              <a:rPr lang="en-US" sz="1400" b="0" dirty="0" err="1" smtClean="0"/>
              <a:t>rrd</a:t>
            </a:r>
            <a:r>
              <a:rPr lang="en-US" sz="1400" b="0" dirty="0" smtClean="0"/>
              <a:t> stores.</a:t>
            </a:r>
            <a:endParaRPr lang="en-US" sz="1400" b="0" dirty="0"/>
          </a:p>
          <a:p>
            <a:pPr marL="0" indent="0">
              <a:buNone/>
            </a:pPr>
            <a:endParaRPr lang="en-US" sz="1400" dirty="0"/>
          </a:p>
          <a:p>
            <a:pPr marL="0" indent="0">
              <a:buNone/>
            </a:pPr>
            <a:r>
              <a:rPr lang="en-US" sz="1400" b="1" dirty="0" smtClean="0"/>
              <a:t>OSIS</a:t>
            </a:r>
            <a:endParaRPr lang="en-US" sz="1400" b="1" dirty="0"/>
          </a:p>
          <a:p>
            <a:pPr marL="0" indent="0">
              <a:buNone/>
            </a:pPr>
            <a:r>
              <a:rPr lang="en-US" sz="1400" b="0" dirty="0"/>
              <a:t>Object Storage and Indexing System</a:t>
            </a:r>
            <a:r>
              <a:rPr lang="en-US" sz="1400" b="0" dirty="0" smtClean="0"/>
              <a:t>.  OSIS </a:t>
            </a:r>
            <a:r>
              <a:rPr lang="en-US" sz="1400" b="0" dirty="0"/>
              <a:t>is a layer on top of </a:t>
            </a:r>
            <a:r>
              <a:rPr lang="en-US" sz="1400" b="0" dirty="0" err="1"/>
              <a:t>Arakoon</a:t>
            </a:r>
            <a:r>
              <a:rPr lang="en-US" sz="1400" b="0" dirty="0"/>
              <a:t> and </a:t>
            </a:r>
            <a:r>
              <a:rPr lang="en-US" sz="1400" b="0" dirty="0" err="1" smtClean="0"/>
              <a:t>PostgreSQL</a:t>
            </a:r>
            <a:r>
              <a:rPr lang="en-US" sz="1400" b="0" dirty="0" smtClean="0"/>
              <a:t>.  OSIS services run only on the management controller node as part of the Application Server. It </a:t>
            </a:r>
            <a:r>
              <a:rPr lang="en-US" sz="1400" b="0" dirty="0"/>
              <a:t>has two </a:t>
            </a:r>
            <a:r>
              <a:rPr lang="en-US" sz="1400" b="0" dirty="0" smtClean="0"/>
              <a:t>functions: store and retrieve objects in and from </a:t>
            </a:r>
            <a:r>
              <a:rPr lang="en-US" sz="1400" b="0" dirty="0" err="1" smtClean="0"/>
              <a:t>Arakoon</a:t>
            </a:r>
            <a:r>
              <a:rPr lang="en-US" sz="1400" b="0" dirty="0" smtClean="0"/>
              <a:t>, and store and update views in </a:t>
            </a:r>
            <a:r>
              <a:rPr lang="en-US" sz="1400" b="0" dirty="0" err="1" smtClean="0"/>
              <a:t>PostgresSQL</a:t>
            </a:r>
            <a:r>
              <a:rPr lang="en-US" sz="1400" b="0" dirty="0" smtClean="0"/>
              <a:t>.</a:t>
            </a:r>
            <a:endParaRPr lang="en-US" sz="1000" b="0"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37</a:t>
            </a:fld>
            <a:endParaRPr lang="en-US" dirty="0"/>
          </a:p>
        </p:txBody>
      </p:sp>
    </p:spTree>
    <p:extLst>
      <p:ext uri="{BB962C8B-B14F-4D97-AF65-F5344CB8AC3E}">
        <p14:creationId xmlns:p14="http://schemas.microsoft.com/office/powerpoint/2010/main" val="40484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AMIF</a:t>
            </a:r>
          </a:p>
        </p:txBody>
      </p:sp>
      <p:sp>
        <p:nvSpPr>
          <p:cNvPr id="3" name="Content Placeholder 2"/>
          <p:cNvSpPr>
            <a:spLocks noGrp="1"/>
          </p:cNvSpPr>
          <p:nvPr>
            <p:ph idx="1"/>
          </p:nvPr>
        </p:nvSpPr>
        <p:spPr/>
        <p:txBody>
          <a:bodyPr>
            <a:normAutofit/>
          </a:bodyPr>
          <a:lstStyle/>
          <a:p>
            <a:pPr marL="0" indent="0">
              <a:buNone/>
            </a:pPr>
            <a:r>
              <a:rPr lang="en-US" sz="1400" b="1" dirty="0" err="1"/>
              <a:t>PostgreSQL</a:t>
            </a:r>
            <a:endParaRPr lang="en-US" sz="1400" b="1" dirty="0"/>
          </a:p>
          <a:p>
            <a:pPr marL="0" indent="0">
              <a:buNone/>
            </a:pPr>
            <a:r>
              <a:rPr lang="en-US" sz="1400" b="0" dirty="0" err="1"/>
              <a:t>PostgreSQL</a:t>
            </a:r>
            <a:r>
              <a:rPr lang="en-US" sz="1400" b="0" dirty="0"/>
              <a:t> is an open source relational database which is fast and </a:t>
            </a:r>
            <a:r>
              <a:rPr lang="en-US" sz="1400" b="0" dirty="0" err="1"/>
              <a:t>queryable</a:t>
            </a:r>
            <a:r>
              <a:rPr lang="en-US" sz="1400" b="0" dirty="0"/>
              <a:t>. This database is used to store views on objects in the DRPDB.  </a:t>
            </a:r>
            <a:r>
              <a:rPr lang="en-US" sz="1400" b="0" dirty="0" err="1" smtClean="0"/>
              <a:t>PostgreSQL</a:t>
            </a:r>
            <a:r>
              <a:rPr lang="en-US" sz="1400" b="0" dirty="0" smtClean="0"/>
              <a:t> </a:t>
            </a:r>
            <a:r>
              <a:rPr lang="en-US" sz="1400" b="0" dirty="0"/>
              <a:t>only runs on the management controller node.</a:t>
            </a:r>
          </a:p>
          <a:p>
            <a:pPr marL="0" indent="0">
              <a:buNone/>
            </a:pPr>
            <a:endParaRPr lang="en-US" sz="1400" dirty="0"/>
          </a:p>
          <a:p>
            <a:pPr marL="0" indent="0">
              <a:buNone/>
            </a:pPr>
            <a:r>
              <a:rPr lang="en-US" sz="1400" b="1" dirty="0" smtClean="0"/>
              <a:t>DRP</a:t>
            </a:r>
          </a:p>
          <a:p>
            <a:pPr marL="0" indent="0">
              <a:buNone/>
            </a:pPr>
            <a:r>
              <a:rPr lang="en-US" sz="1400" b="0" dirty="0" smtClean="0"/>
              <a:t>Datacenter Resource Planning.  This is the database which comprises the sum of OSIS, </a:t>
            </a:r>
            <a:r>
              <a:rPr lang="en-US" sz="1400" b="0" dirty="0" err="1" smtClean="0"/>
              <a:t>PostgreSQL</a:t>
            </a:r>
            <a:r>
              <a:rPr lang="en-US" sz="1400" b="0" dirty="0" smtClean="0"/>
              <a:t>, and </a:t>
            </a:r>
            <a:r>
              <a:rPr lang="en-US" sz="1400" b="0" dirty="0" err="1" smtClean="0"/>
              <a:t>Arakoon</a:t>
            </a:r>
            <a:r>
              <a:rPr lang="en-US" sz="1400" b="0" dirty="0" smtClean="0"/>
              <a:t>.  All environmental information is stored in this database.</a:t>
            </a:r>
          </a:p>
          <a:p>
            <a:pPr marL="0" indent="0">
              <a:buNone/>
            </a:pPr>
            <a:endParaRPr lang="en-US" sz="1400" b="1" dirty="0"/>
          </a:p>
          <a:p>
            <a:pPr marL="0" indent="0">
              <a:buNone/>
            </a:pPr>
            <a:r>
              <a:rPr lang="en-US" sz="1400" b="1" dirty="0" err="1" smtClean="0"/>
              <a:t>Tasklets</a:t>
            </a:r>
            <a:endParaRPr lang="en-US" sz="1400" b="1" dirty="0"/>
          </a:p>
          <a:p>
            <a:pPr marL="0" indent="0">
              <a:buNone/>
            </a:pPr>
            <a:r>
              <a:rPr lang="en-US" sz="1400" b="0" dirty="0"/>
              <a:t>The </a:t>
            </a:r>
            <a:r>
              <a:rPr lang="en-US" sz="1400" b="0" dirty="0" err="1"/>
              <a:t>tasklets</a:t>
            </a:r>
            <a:r>
              <a:rPr lang="en-US" sz="1400" b="0" dirty="0"/>
              <a:t> framework provides an easy and modular way to execute small pieces of reusable Python code which are loaded into memory</a:t>
            </a:r>
            <a:r>
              <a:rPr lang="en-US" sz="1400" b="0" dirty="0" smtClean="0"/>
              <a:t>.  These are the executed by the Agent service.</a:t>
            </a:r>
          </a:p>
          <a:p>
            <a:pPr marL="0" indent="0">
              <a:buNone/>
            </a:pPr>
            <a:endParaRPr lang="en-US" sz="1400" dirty="0"/>
          </a:p>
          <a:p>
            <a:pPr marL="0" indent="0">
              <a:buNone/>
            </a:pPr>
            <a:r>
              <a:rPr lang="en-US" sz="1400" b="1" dirty="0"/>
              <a:t>Workflow Engine</a:t>
            </a:r>
          </a:p>
          <a:p>
            <a:pPr marL="0" indent="0">
              <a:buNone/>
            </a:pPr>
            <a:r>
              <a:rPr lang="en-US" sz="1400" b="0" dirty="0"/>
              <a:t>The Workflow Engine is responsible for the dispatching and monitoring of jobs across all the agents in the domain</a:t>
            </a:r>
            <a:r>
              <a:rPr lang="en-US" sz="1400" b="0" dirty="0" smtClean="0"/>
              <a:t>.</a:t>
            </a:r>
            <a:endParaRPr lang="en-US" sz="1400" b="0" dirty="0"/>
          </a:p>
        </p:txBody>
      </p:sp>
      <p:sp>
        <p:nvSpPr>
          <p:cNvPr id="5" name="Slide Number Placeholder 4"/>
          <p:cNvSpPr>
            <a:spLocks noGrp="1"/>
          </p:cNvSpPr>
          <p:nvPr>
            <p:ph type="sldNum" idx="10"/>
          </p:nvPr>
        </p:nvSpPr>
        <p:spPr/>
        <p:txBody>
          <a:bodyPr/>
          <a:lstStyle/>
          <a:p>
            <a:pPr>
              <a:defRPr/>
            </a:pPr>
            <a:fld id="{46DA649B-A69E-9145-B099-43F07D52B1EC}" type="slidenum">
              <a:rPr lang="en-US" smtClean="0"/>
              <a:pPr>
                <a:defRPr/>
              </a:pPr>
              <a:t>38</a:t>
            </a:fld>
            <a:endParaRPr lang="en-US" dirty="0"/>
          </a:p>
        </p:txBody>
      </p:sp>
    </p:spTree>
    <p:extLst>
      <p:ext uri="{BB962C8B-B14F-4D97-AF65-F5344CB8AC3E}">
        <p14:creationId xmlns:p14="http://schemas.microsoft.com/office/powerpoint/2010/main" val="327507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Qpackages</a:t>
            </a:r>
            <a:r>
              <a:rPr lang="en-US" dirty="0" smtClean="0"/>
              <a:t> Repository System</a:t>
            </a:r>
            <a:endParaRPr lang="en-US" dirty="0"/>
          </a:p>
        </p:txBody>
      </p:sp>
      <p:sp>
        <p:nvSpPr>
          <p:cNvPr id="3" name="Content Placeholder 2"/>
          <p:cNvSpPr>
            <a:spLocks noGrp="1"/>
          </p:cNvSpPr>
          <p:nvPr>
            <p:ph idx="1"/>
          </p:nvPr>
        </p:nvSpPr>
        <p:spPr>
          <a:xfrm>
            <a:off x="301624" y="1143000"/>
            <a:ext cx="8537575" cy="5029200"/>
          </a:xfrm>
        </p:spPr>
        <p:txBody>
          <a:bodyPr>
            <a:normAutofit/>
          </a:bodyPr>
          <a:lstStyle/>
          <a:p>
            <a:r>
              <a:rPr lang="en-US" sz="1400" b="0" dirty="0" smtClean="0"/>
              <a:t>Package management is handled through “</a:t>
            </a:r>
            <a:r>
              <a:rPr lang="en-US" sz="1400" b="0" dirty="0" err="1" smtClean="0"/>
              <a:t>qpackages</a:t>
            </a:r>
            <a:r>
              <a:rPr lang="en-US" sz="1400" b="0" dirty="0" smtClean="0"/>
              <a:t>”, a repository system.</a:t>
            </a:r>
          </a:p>
          <a:p>
            <a:r>
              <a:rPr lang="en-US" sz="1400" b="0" dirty="0" smtClean="0"/>
              <a:t>The repository is located at /</a:t>
            </a:r>
            <a:r>
              <a:rPr lang="en-US" sz="1400" b="0" dirty="0" err="1" smtClean="0"/>
              <a:t>mnt</a:t>
            </a:r>
            <a:r>
              <a:rPr lang="en-US" sz="1400" b="0" dirty="0" smtClean="0"/>
              <a:t>/</a:t>
            </a:r>
            <a:r>
              <a:rPr lang="en-US" sz="1400" b="0" dirty="0" err="1" smtClean="0"/>
              <a:t>qpackagesserver</a:t>
            </a:r>
            <a:r>
              <a:rPr lang="en-US" sz="1400" b="0" dirty="0" smtClean="0"/>
              <a:t> on the management controller node.  All nodes will install new and updated packages from this location.</a:t>
            </a:r>
          </a:p>
          <a:p>
            <a:r>
              <a:rPr lang="en-US" sz="1400" b="0" dirty="0" smtClean="0"/>
              <a:t>The repository location is divided into “domains”, each of which is responsible for various components of the overall system.</a:t>
            </a:r>
          </a:p>
          <a:p>
            <a:r>
              <a:rPr lang="en-US" sz="1400" b="0" dirty="0" smtClean="0"/>
              <a:t>Each domain consists of two elements: </a:t>
            </a:r>
          </a:p>
          <a:p>
            <a:pPr lvl="1"/>
            <a:r>
              <a:rPr lang="en-US" sz="1400" dirty="0" smtClean="0"/>
              <a:t>Bundles: Individual </a:t>
            </a:r>
            <a:r>
              <a:rPr lang="en-US" sz="1400" dirty="0" err="1" smtClean="0"/>
              <a:t>tarballs</a:t>
            </a:r>
            <a:r>
              <a:rPr lang="en-US" sz="1400" dirty="0" smtClean="0"/>
              <a:t>, one or two for each package.</a:t>
            </a:r>
          </a:p>
          <a:p>
            <a:pPr lvl="1"/>
            <a:r>
              <a:rPr lang="en-US" sz="1400" dirty="0" smtClean="0"/>
              <a:t>Metadata: A single </a:t>
            </a:r>
            <a:r>
              <a:rPr lang="en-US" sz="1400" dirty="0" err="1" smtClean="0"/>
              <a:t>tarball</a:t>
            </a:r>
            <a:r>
              <a:rPr lang="en-US" sz="1400" dirty="0" smtClean="0"/>
              <a:t>, called default.branch.tgz, which includes metadata for every bundle. </a:t>
            </a:r>
          </a:p>
          <a:p>
            <a:endParaRPr lang="en-US" sz="1400" b="0" dirty="0" smtClean="0"/>
          </a:p>
          <a:p>
            <a:r>
              <a:rPr lang="en-US" sz="1400" b="0" dirty="0" smtClean="0"/>
              <a:t>Each node will receive packages from the same </a:t>
            </a:r>
            <a:r>
              <a:rPr lang="en-US" sz="1400" b="0" dirty="0" err="1" smtClean="0"/>
              <a:t>qpackage</a:t>
            </a:r>
            <a:r>
              <a:rPr lang="en-US" sz="1400" b="0" dirty="0" smtClean="0"/>
              <a:t> server repository.</a:t>
            </a:r>
          </a:p>
          <a:p>
            <a:r>
              <a:rPr lang="en-US" sz="1400" b="0" dirty="0" smtClean="0"/>
              <a:t>Each node’s interaction with the repository is configured at /opt/qbase3/</a:t>
            </a:r>
            <a:r>
              <a:rPr lang="en-US" sz="1400" b="0" dirty="0" err="1" smtClean="0"/>
              <a:t>cfg</a:t>
            </a:r>
            <a:r>
              <a:rPr lang="en-US" sz="1400" b="0" dirty="0" smtClean="0"/>
              <a:t>/qpackage4/</a:t>
            </a:r>
            <a:r>
              <a:rPr lang="en-US" sz="1400" b="0" dirty="0" err="1" smtClean="0"/>
              <a:t>sources.cfg</a:t>
            </a:r>
            <a:endParaRPr lang="en-US" sz="1400" b="0" dirty="0" smtClean="0"/>
          </a:p>
          <a:p>
            <a:r>
              <a:rPr lang="en-US" sz="1400" b="0" dirty="0"/>
              <a:t>Each node retains its cache of repository metadata.  When packages are updated, each node must have its repository metadata cache updated</a:t>
            </a:r>
            <a:r>
              <a:rPr lang="en-US" sz="1400" b="0" dirty="0" smtClean="0"/>
              <a:t>.</a:t>
            </a:r>
            <a:endParaRPr lang="en-US" sz="1400" b="0" dirty="0"/>
          </a:p>
        </p:txBody>
      </p:sp>
    </p:spTree>
    <p:extLst>
      <p:ext uri="{BB962C8B-B14F-4D97-AF65-F5344CB8AC3E}">
        <p14:creationId xmlns:p14="http://schemas.microsoft.com/office/powerpoint/2010/main" val="18171821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Core technology principles and concepts</a:t>
            </a:r>
            <a:endParaRPr lang="en-US" dirty="0"/>
          </a:p>
        </p:txBody>
      </p:sp>
      <p:sp>
        <p:nvSpPr>
          <p:cNvPr id="6" name="Title 5"/>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410932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Configuration, Management, Monitoring</a:t>
            </a:r>
            <a:endParaRPr lang="en-US" dirty="0"/>
          </a:p>
        </p:txBody>
      </p:sp>
      <p:sp>
        <p:nvSpPr>
          <p:cNvPr id="6" name="Title 5"/>
          <p:cNvSpPr>
            <a:spLocks noGrp="1"/>
          </p:cNvSpPr>
          <p:nvPr>
            <p:ph type="title"/>
          </p:nvPr>
        </p:nvSpPr>
        <p:spPr/>
        <p:txBody>
          <a:bodyPr/>
          <a:lstStyle/>
          <a:p>
            <a:r>
              <a:rPr lang="en-US" dirty="0" smtClean="0"/>
              <a:t>GUI Demo</a:t>
            </a:r>
            <a:endParaRPr lang="en-US" dirty="0"/>
          </a:p>
        </p:txBody>
      </p:sp>
    </p:spTree>
    <p:extLst>
      <p:ext uri="{BB962C8B-B14F-4D97-AF65-F5344CB8AC3E}">
        <p14:creationId xmlns:p14="http://schemas.microsoft.com/office/powerpoint/2010/main" val="26066265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 Features</a:t>
            </a:r>
            <a:endParaRPr lang="en-US" dirty="0"/>
          </a:p>
        </p:txBody>
      </p:sp>
      <p:sp>
        <p:nvSpPr>
          <p:cNvPr id="6" name="Content Placeholder 5"/>
          <p:cNvSpPr>
            <a:spLocks noGrp="1"/>
          </p:cNvSpPr>
          <p:nvPr>
            <p:ph idx="1"/>
          </p:nvPr>
        </p:nvSpPr>
        <p:spPr/>
        <p:txBody>
          <a:bodyPr/>
          <a:lstStyle/>
          <a:p>
            <a:r>
              <a:rPr lang="en-US" sz="1600" dirty="0"/>
              <a:t>Central Web Based Management </a:t>
            </a:r>
            <a:r>
              <a:rPr lang="en-US" sz="1600" dirty="0" smtClean="0"/>
              <a:t>interface</a:t>
            </a:r>
          </a:p>
          <a:p>
            <a:r>
              <a:rPr lang="en-US" sz="1600" dirty="0" smtClean="0"/>
              <a:t>SNMP trapping support &amp; MIB</a:t>
            </a:r>
          </a:p>
          <a:p>
            <a:r>
              <a:rPr lang="en-US" sz="1600" dirty="0" smtClean="0"/>
              <a:t>Trending information on disk capacity, CPU, rebuilds, disk failures…</a:t>
            </a:r>
          </a:p>
          <a:p>
            <a:r>
              <a:rPr lang="en-US" sz="1600" dirty="0" smtClean="0"/>
              <a:t>Call-Home feature: Amplidata analyses information daily</a:t>
            </a:r>
          </a:p>
        </p:txBody>
      </p:sp>
      <p:sp>
        <p:nvSpPr>
          <p:cNvPr id="3" name="Slide Number Placeholder 2"/>
          <p:cNvSpPr>
            <a:spLocks noGrp="1"/>
          </p:cNvSpPr>
          <p:nvPr>
            <p:ph type="sldNum" sz="quarter" idx="10"/>
          </p:nvPr>
        </p:nvSpPr>
        <p:spPr/>
        <p:txBody>
          <a:bodyPr/>
          <a:lstStyle/>
          <a:p>
            <a:pPr>
              <a:defRPr/>
            </a:pPr>
            <a:fld id="{2F306EA7-B47E-FB4F-84F2-77CE38095AE5}" type="slidenum">
              <a:rPr lang="en-US" smtClean="0"/>
              <a:pPr>
                <a:defRPr/>
              </a:pPr>
              <a:t>41</a:t>
            </a:fld>
            <a:endParaRPr lang="en-US"/>
          </a:p>
        </p:txBody>
      </p:sp>
      <p:sp>
        <p:nvSpPr>
          <p:cNvPr id="2" name="Rectangle 1"/>
          <p:cNvSpPr/>
          <p:nvPr/>
        </p:nvSpPr>
        <p:spPr>
          <a:xfrm>
            <a:off x="3657327" y="3198169"/>
            <a:ext cx="1829347" cy="384721"/>
          </a:xfrm>
          <a:prstGeom prst="rect">
            <a:avLst/>
          </a:prstGeom>
        </p:spPr>
        <p:txBody>
          <a:bodyPr wrap="none">
            <a:spAutoFit/>
          </a:bodyPr>
          <a:lstStyle/>
          <a:p>
            <a:r>
              <a:rPr lang="en-US" dirty="0"/>
              <a:t>192.168.107.221</a:t>
            </a:r>
          </a:p>
        </p:txBody>
      </p:sp>
      <p:pic>
        <p:nvPicPr>
          <p:cNvPr id="4" name="Picture 3" descr="Screen Shot 2012-03-19 at 3.05.3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7800" y="2750642"/>
            <a:ext cx="5943600" cy="3759672"/>
          </a:xfrm>
          <a:prstGeom prst="rect">
            <a:avLst/>
          </a:prstGeom>
        </p:spPr>
      </p:pic>
    </p:spTree>
    <p:extLst>
      <p:ext uri="{BB962C8B-B14F-4D97-AF65-F5344CB8AC3E}">
        <p14:creationId xmlns:p14="http://schemas.microsoft.com/office/powerpoint/2010/main" val="9480141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400" dirty="0" smtClean="0"/>
              <a:t>Management services running on one of the controller nodes</a:t>
            </a:r>
          </a:p>
          <a:p>
            <a:pPr lvl="1"/>
            <a:r>
              <a:rPr lang="en-US" sz="1400" dirty="0" smtClean="0"/>
              <a:t>Possible to failover to other controller in case of disaster</a:t>
            </a:r>
          </a:p>
          <a:p>
            <a:pPr lvl="1"/>
            <a:r>
              <a:rPr lang="en-US" sz="1400" dirty="0" smtClean="0"/>
              <a:t>Always accessible on the same IP address</a:t>
            </a:r>
          </a:p>
          <a:p>
            <a:r>
              <a:rPr lang="en-US" sz="1400" dirty="0" smtClean="0"/>
              <a:t>The management framework provides:</a:t>
            </a:r>
          </a:p>
          <a:p>
            <a:pPr lvl="1"/>
            <a:r>
              <a:rPr lang="en-US" sz="1400" dirty="0" smtClean="0"/>
              <a:t>Web-GUI for easy administration and configuration</a:t>
            </a:r>
          </a:p>
          <a:p>
            <a:pPr lvl="1"/>
            <a:r>
              <a:rPr lang="en-US" sz="1400" dirty="0" smtClean="0"/>
              <a:t>Installation framework for automated installation of controllers and storage nodes</a:t>
            </a:r>
          </a:p>
          <a:p>
            <a:pPr lvl="1"/>
            <a:r>
              <a:rPr lang="en-US" sz="1400" dirty="0" smtClean="0"/>
              <a:t>Monitoring and Event reporting framework</a:t>
            </a:r>
          </a:p>
          <a:p>
            <a:pPr lvl="2"/>
            <a:r>
              <a:rPr lang="en-US" sz="1400" dirty="0" smtClean="0"/>
              <a:t>E-mail escalation of events</a:t>
            </a:r>
          </a:p>
          <a:p>
            <a:pPr lvl="2"/>
            <a:r>
              <a:rPr lang="en-US" sz="1400" dirty="0" smtClean="0"/>
              <a:t>Phone-home reporting to Amplidata support (Platinum support contract)</a:t>
            </a:r>
          </a:p>
          <a:p>
            <a:pPr lvl="2"/>
            <a:r>
              <a:rPr lang="en-US" sz="1400" dirty="0" smtClean="0"/>
              <a:t>Escalation of events via SNMP Traps</a:t>
            </a:r>
          </a:p>
          <a:p>
            <a:pPr lvl="2"/>
            <a:r>
              <a:rPr lang="en-US" sz="1400" dirty="0" smtClean="0"/>
              <a:t>SNMP MIB for pulling monitored data </a:t>
            </a:r>
          </a:p>
          <a:p>
            <a:pPr lvl="1"/>
            <a:endParaRPr lang="en-US" sz="1400" dirty="0" smtClean="0"/>
          </a:p>
        </p:txBody>
      </p:sp>
      <p:sp>
        <p:nvSpPr>
          <p:cNvPr id="5" name="Title 4"/>
          <p:cNvSpPr>
            <a:spLocks noGrp="1"/>
          </p:cNvSpPr>
          <p:nvPr>
            <p:ph type="title"/>
          </p:nvPr>
        </p:nvSpPr>
        <p:spPr/>
        <p:txBody>
          <a:bodyPr/>
          <a:lstStyle/>
          <a:p>
            <a:r>
              <a:rPr lang="en-US" dirty="0" smtClean="0"/>
              <a:t>Management Framework</a:t>
            </a:r>
            <a:endParaRPr lang="nl-BE" dirty="0"/>
          </a:p>
        </p:txBody>
      </p:sp>
      <p:sp>
        <p:nvSpPr>
          <p:cNvPr id="3" name="Slide Number Placeholder 2"/>
          <p:cNvSpPr>
            <a:spLocks noGrp="1"/>
          </p:cNvSpPr>
          <p:nvPr>
            <p:ph type="sldNum" idx="10"/>
          </p:nvPr>
        </p:nvSpPr>
        <p:spPr/>
        <p:txBody>
          <a:bodyPr/>
          <a:lstStyle/>
          <a:p>
            <a:pPr>
              <a:defRPr/>
            </a:pPr>
            <a:fld id="{2F306EA7-B47E-FB4F-84F2-77CE38095AE5}" type="slidenum">
              <a:rPr lang="en-US" smtClean="0"/>
              <a:pPr>
                <a:defRPr/>
              </a:pPr>
              <a:t>42</a:t>
            </a:fld>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4791120"/>
            <a:ext cx="2848594" cy="130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creen Shot 2012-02-03 at 6.53.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1" y="4617721"/>
            <a:ext cx="2465865" cy="1508759"/>
          </a:xfrm>
          <a:prstGeom prst="rect">
            <a:avLst/>
          </a:prstGeom>
        </p:spPr>
      </p:pic>
    </p:spTree>
    <p:extLst>
      <p:ext uri="{BB962C8B-B14F-4D97-AF65-F5344CB8AC3E}">
        <p14:creationId xmlns:p14="http://schemas.microsoft.com/office/powerpoint/2010/main" val="9226063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 Framework</a:t>
            </a:r>
            <a:endParaRPr lang="nl-BE" dirty="0"/>
          </a:p>
        </p:txBody>
      </p:sp>
      <p:sp>
        <p:nvSpPr>
          <p:cNvPr id="3" name="Slide Number Placeholder 2"/>
          <p:cNvSpPr>
            <a:spLocks noGrp="1"/>
          </p:cNvSpPr>
          <p:nvPr>
            <p:ph type="sldNum" idx="10"/>
          </p:nvPr>
        </p:nvSpPr>
        <p:spPr/>
        <p:txBody>
          <a:bodyPr/>
          <a:lstStyle/>
          <a:p>
            <a:pPr>
              <a:defRPr/>
            </a:pPr>
            <a:fld id="{2F306EA7-B47E-FB4F-84F2-77CE38095AE5}" type="slidenum">
              <a:rPr lang="en-US" smtClean="0"/>
              <a:pPr>
                <a:defRPr/>
              </a:pPr>
              <a:t>43</a:t>
            </a:fld>
            <a:endParaRPr lang="en-US" dirty="0"/>
          </a:p>
        </p:txBody>
      </p:sp>
      <p:sp>
        <p:nvSpPr>
          <p:cNvPr id="2" name="Rectangle 1"/>
          <p:cNvSpPr/>
          <p:nvPr/>
        </p:nvSpPr>
        <p:spPr>
          <a:xfrm>
            <a:off x="3657327" y="3198169"/>
            <a:ext cx="1829347" cy="384721"/>
          </a:xfrm>
          <a:prstGeom prst="rect">
            <a:avLst/>
          </a:prstGeom>
        </p:spPr>
        <p:txBody>
          <a:bodyPr wrap="none">
            <a:spAutoFit/>
          </a:bodyPr>
          <a:lstStyle/>
          <a:p>
            <a:r>
              <a:rPr lang="en-US" dirty="0"/>
              <a:t>192.168.107.221</a:t>
            </a:r>
          </a:p>
        </p:txBody>
      </p:sp>
      <p:sp>
        <p:nvSpPr>
          <p:cNvPr id="6" name="Rectangle 5"/>
          <p:cNvSpPr/>
          <p:nvPr/>
        </p:nvSpPr>
        <p:spPr>
          <a:xfrm>
            <a:off x="3657327" y="3198169"/>
            <a:ext cx="1829347" cy="384721"/>
          </a:xfrm>
          <a:prstGeom prst="rect">
            <a:avLst/>
          </a:prstGeom>
        </p:spPr>
        <p:txBody>
          <a:bodyPr wrap="none">
            <a:spAutoFit/>
          </a:bodyPr>
          <a:lstStyle/>
          <a:p>
            <a:r>
              <a:rPr lang="en-US" dirty="0"/>
              <a:t>192.168.107.221</a:t>
            </a:r>
          </a:p>
        </p:txBody>
      </p:sp>
      <p:pic>
        <p:nvPicPr>
          <p:cNvPr id="7" name="Picture 6" descr="Screen Shot 2012-03-19 at 3.05.3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 y="1143000"/>
            <a:ext cx="8458200" cy="5350303"/>
          </a:xfrm>
          <a:prstGeom prst="rect">
            <a:avLst/>
          </a:prstGeom>
        </p:spPr>
      </p:pic>
    </p:spTree>
    <p:extLst>
      <p:ext uri="{BB962C8B-B14F-4D97-AF65-F5344CB8AC3E}">
        <p14:creationId xmlns:p14="http://schemas.microsoft.com/office/powerpoint/2010/main" val="35911213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 Framework</a:t>
            </a:r>
            <a:endParaRPr lang="nl-BE" dirty="0"/>
          </a:p>
        </p:txBody>
      </p:sp>
      <p:sp>
        <p:nvSpPr>
          <p:cNvPr id="3" name="Slide Number Placeholder 2"/>
          <p:cNvSpPr>
            <a:spLocks noGrp="1"/>
          </p:cNvSpPr>
          <p:nvPr>
            <p:ph type="sldNum" idx="10"/>
          </p:nvPr>
        </p:nvSpPr>
        <p:spPr/>
        <p:txBody>
          <a:bodyPr/>
          <a:lstStyle/>
          <a:p>
            <a:pPr>
              <a:defRPr/>
            </a:pPr>
            <a:fld id="{2F306EA7-B47E-FB4F-84F2-77CE38095AE5}" type="slidenum">
              <a:rPr lang="en-US" smtClean="0"/>
              <a:pPr>
                <a:defRPr/>
              </a:pPr>
              <a:t>44</a:t>
            </a:fld>
            <a:endParaRPr lang="en-US" dirty="0"/>
          </a:p>
        </p:txBody>
      </p:sp>
      <p:pic>
        <p:nvPicPr>
          <p:cNvPr id="2" name="Picture 1" descr="Screen Shot 2012-03-19 at 3.13.3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1143000"/>
            <a:ext cx="8479098" cy="5394960"/>
          </a:xfrm>
          <a:prstGeom prst="rect">
            <a:avLst/>
          </a:prstGeom>
        </p:spPr>
      </p:pic>
    </p:spTree>
    <p:extLst>
      <p:ext uri="{BB962C8B-B14F-4D97-AF65-F5344CB8AC3E}">
        <p14:creationId xmlns:p14="http://schemas.microsoft.com/office/powerpoint/2010/main" val="8375329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 Framework</a:t>
            </a:r>
            <a:endParaRPr lang="nl-BE" dirty="0"/>
          </a:p>
        </p:txBody>
      </p:sp>
      <p:sp>
        <p:nvSpPr>
          <p:cNvPr id="3" name="Slide Number Placeholder 2"/>
          <p:cNvSpPr>
            <a:spLocks noGrp="1"/>
          </p:cNvSpPr>
          <p:nvPr>
            <p:ph type="sldNum" idx="10"/>
          </p:nvPr>
        </p:nvSpPr>
        <p:spPr/>
        <p:txBody>
          <a:bodyPr/>
          <a:lstStyle/>
          <a:p>
            <a:pPr>
              <a:defRPr/>
            </a:pPr>
            <a:fld id="{2F306EA7-B47E-FB4F-84F2-77CE38095AE5}" type="slidenum">
              <a:rPr lang="en-US" smtClean="0"/>
              <a:pPr>
                <a:defRPr/>
              </a:pPr>
              <a:t>45</a:t>
            </a:fld>
            <a:endParaRPr lang="en-US" dirty="0"/>
          </a:p>
        </p:txBody>
      </p:sp>
      <p:pic>
        <p:nvPicPr>
          <p:cNvPr id="2" name="Picture 1" descr="Screen Shot 2012-03-19 at 3.14.3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1051561"/>
            <a:ext cx="8458200" cy="5559978"/>
          </a:xfrm>
          <a:prstGeom prst="rect">
            <a:avLst/>
          </a:prstGeom>
        </p:spPr>
      </p:pic>
    </p:spTree>
    <p:extLst>
      <p:ext uri="{BB962C8B-B14F-4D97-AF65-F5344CB8AC3E}">
        <p14:creationId xmlns:p14="http://schemas.microsoft.com/office/powerpoint/2010/main" val="22546896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Metadata Stores</a:t>
            </a:r>
            <a:endParaRPr lang="en-US" dirty="0"/>
          </a:p>
        </p:txBody>
      </p:sp>
      <p:sp>
        <p:nvSpPr>
          <p:cNvPr id="3" name="Content Placeholder 2"/>
          <p:cNvSpPr>
            <a:spLocks noGrp="1"/>
          </p:cNvSpPr>
          <p:nvPr>
            <p:ph idx="1"/>
          </p:nvPr>
        </p:nvSpPr>
        <p:spPr/>
        <p:txBody>
          <a:bodyPr>
            <a:normAutofit/>
          </a:bodyPr>
          <a:lstStyle/>
          <a:p>
            <a:r>
              <a:rPr lang="en-US" sz="1600" b="0" dirty="0" smtClean="0"/>
              <a:t>Metadata stores are created in the management GUI under Dashboard -&gt; Administration -&gt; Storage Management -&gt; Metadata Stores -&gt; Add </a:t>
            </a:r>
            <a:r>
              <a:rPr lang="en-US" sz="1600" b="0" dirty="0" err="1" smtClean="0"/>
              <a:t>MetadataStore</a:t>
            </a:r>
            <a:r>
              <a:rPr lang="en-US" sz="1600" b="0" dirty="0" smtClean="0"/>
              <a:t>.</a:t>
            </a:r>
          </a:p>
          <a:p>
            <a:r>
              <a:rPr lang="en-US" sz="1600" b="0" dirty="0" smtClean="0"/>
              <a:t>Specify a name, size, and the SSDs for the Metadata Store.</a:t>
            </a:r>
            <a:endParaRPr lang="en-US" sz="1600" b="0" dirty="0"/>
          </a:p>
          <a:p>
            <a:endParaRPr lang="en-US" sz="1600" b="0"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5393" y="2971800"/>
            <a:ext cx="423837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2971800"/>
            <a:ext cx="4275432" cy="305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74785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Storage Policies</a:t>
            </a:r>
            <a:endParaRPr lang="en-US" dirty="0"/>
          </a:p>
        </p:txBody>
      </p:sp>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51596" y="3000634"/>
            <a:ext cx="4191000" cy="299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42596" y="3000634"/>
            <a:ext cx="4144204"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Storage Policies are created in the management GUI under Dashboard -&gt; Administration -&gt; Storage Management -&gt; Storage Policies -&gt; Add DSS Policy</a:t>
            </a:r>
          </a:p>
          <a:p>
            <a:r>
              <a:rPr lang="en-US" sz="1600" dirty="0"/>
              <a:t>Specify a name, spread width, storage safety, safety strategy, superblock size, and data balance rules for the Storage Policy.</a:t>
            </a:r>
          </a:p>
        </p:txBody>
      </p:sp>
    </p:spTree>
    <p:extLst>
      <p:ext uri="{BB962C8B-B14F-4D97-AF65-F5344CB8AC3E}">
        <p14:creationId xmlns:p14="http://schemas.microsoft.com/office/powerpoint/2010/main" val="229767452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Namespaces</a:t>
            </a:r>
            <a:endParaRPr lang="en-US" dirty="0"/>
          </a:p>
        </p:txBody>
      </p:sp>
      <p:sp>
        <p:nvSpPr>
          <p:cNvPr id="3" name="Content Placeholder 2"/>
          <p:cNvSpPr>
            <a:spLocks noGrp="1"/>
          </p:cNvSpPr>
          <p:nvPr>
            <p:ph idx="1"/>
          </p:nvPr>
        </p:nvSpPr>
        <p:spPr/>
        <p:txBody>
          <a:bodyPr>
            <a:normAutofit/>
          </a:bodyPr>
          <a:lstStyle/>
          <a:p>
            <a:r>
              <a:rPr lang="en-US" sz="1600" b="0" dirty="0" smtClean="0"/>
              <a:t>Namespaces are </a:t>
            </a:r>
            <a:r>
              <a:rPr lang="en-US" sz="1600" b="0" dirty="0"/>
              <a:t>created in the management GUI under Dashboard -&gt; Administration -&gt; Storage Management -&gt; </a:t>
            </a:r>
            <a:r>
              <a:rPr lang="en-US" sz="1600" b="0" dirty="0" smtClean="0"/>
              <a:t>Namespaces -&gt; Add namespace</a:t>
            </a:r>
            <a:endParaRPr lang="en-US" sz="1600" b="0" dirty="0"/>
          </a:p>
          <a:p>
            <a:r>
              <a:rPr lang="en-US" sz="1600" b="0" dirty="0"/>
              <a:t>Specify a name, spread width, storage safety, safety strategy, superblock size, and data balance rules for the Storage Policy.</a:t>
            </a:r>
          </a:p>
          <a:p>
            <a:endParaRPr lang="en-US" sz="1600" b="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663" y="2819401"/>
            <a:ext cx="4341341" cy="316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2828357"/>
            <a:ext cx="4295074" cy="313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9513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SNMP</a:t>
            </a:r>
            <a:endParaRPr lang="en-US" dirty="0"/>
          </a:p>
        </p:txBody>
      </p:sp>
      <p:sp>
        <p:nvSpPr>
          <p:cNvPr id="3" name="Content Placeholder 2"/>
          <p:cNvSpPr>
            <a:spLocks noGrp="1"/>
          </p:cNvSpPr>
          <p:nvPr>
            <p:ph idx="1"/>
          </p:nvPr>
        </p:nvSpPr>
        <p:spPr/>
        <p:txBody>
          <a:bodyPr>
            <a:normAutofit/>
          </a:bodyPr>
          <a:lstStyle/>
          <a:p>
            <a:r>
              <a:rPr lang="en-US" sz="1600" b="0" dirty="0" smtClean="0"/>
              <a:t>SNMP configuration is handled under </a:t>
            </a:r>
            <a:r>
              <a:rPr lang="en-US" sz="1600" b="0" dirty="0"/>
              <a:t>Dashboard -&gt; Administration -&gt; </a:t>
            </a:r>
            <a:r>
              <a:rPr lang="en-US" sz="1600" b="0" dirty="0" smtClean="0"/>
              <a:t>AmpliStor Management </a:t>
            </a:r>
            <a:r>
              <a:rPr lang="en-US" sz="1600" b="0" dirty="0"/>
              <a:t>-&gt; </a:t>
            </a:r>
            <a:r>
              <a:rPr lang="en-US" sz="1600" b="0" dirty="0" smtClean="0"/>
              <a:t>Installation -&gt; Configure SNMP</a:t>
            </a:r>
            <a:endParaRPr lang="en-US" sz="1600" b="0" dirty="0"/>
          </a:p>
          <a:p>
            <a:r>
              <a:rPr lang="en-US" sz="1600" b="0" dirty="0" smtClean="0"/>
              <a:t>Specify the Community String for SNMP polling and the Community String, Server, and Port for SNMP trapping. </a:t>
            </a:r>
            <a:endParaRPr lang="en-US" sz="1600" b="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8671" y="2928442"/>
            <a:ext cx="4099486" cy="293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8157" y="2928443"/>
            <a:ext cx="4244332" cy="302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7893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traditional storage</a:t>
            </a:r>
            <a:endParaRPr lang="en-US" dirty="0"/>
          </a:p>
        </p:txBody>
      </p:sp>
      <p:sp>
        <p:nvSpPr>
          <p:cNvPr id="5" name="Content Placeholder 4"/>
          <p:cNvSpPr>
            <a:spLocks noGrp="1"/>
          </p:cNvSpPr>
          <p:nvPr>
            <p:ph idx="1"/>
          </p:nvPr>
        </p:nvSpPr>
        <p:spPr/>
        <p:txBody>
          <a:bodyPr>
            <a:normAutofit/>
          </a:bodyPr>
          <a:lstStyle/>
          <a:p>
            <a:r>
              <a:rPr lang="en-US" sz="1400" dirty="0" smtClean="0"/>
              <a:t>Protect against data loss on large capacity (2TB+) disk drives</a:t>
            </a:r>
          </a:p>
          <a:p>
            <a:pPr lvl="1"/>
            <a:r>
              <a:rPr lang="en-US" sz="1400" dirty="0" smtClean="0"/>
              <a:t>RAID technology does not work effectively on 1TB+ drives</a:t>
            </a:r>
          </a:p>
          <a:p>
            <a:pPr lvl="2"/>
            <a:r>
              <a:rPr lang="en-US" sz="1400" dirty="0" smtClean="0"/>
              <a:t>Rebuild times of multiple days</a:t>
            </a:r>
          </a:p>
          <a:p>
            <a:pPr lvl="2"/>
            <a:r>
              <a:rPr lang="en-US" sz="1400" dirty="0" smtClean="0"/>
              <a:t>Failures because of unrecoverable bit errors on disks</a:t>
            </a:r>
          </a:p>
          <a:p>
            <a:pPr lvl="1"/>
            <a:r>
              <a:rPr lang="en-US" sz="1400" dirty="0" smtClean="0"/>
              <a:t>Storing multiple full copies of data across drives is expensive</a:t>
            </a:r>
          </a:p>
          <a:p>
            <a:pPr lvl="2"/>
            <a:r>
              <a:rPr lang="en-US" sz="1400" dirty="0" smtClean="0"/>
              <a:t>1TB of data requires 3-4TB disk capacity</a:t>
            </a:r>
          </a:p>
          <a:p>
            <a:pPr lvl="1"/>
            <a:endParaRPr lang="en-US" sz="1400" dirty="0" smtClean="0"/>
          </a:p>
          <a:p>
            <a:r>
              <a:rPr lang="en-US" sz="1400" dirty="0" smtClean="0"/>
              <a:t>Scaling to petabytes and beyond</a:t>
            </a:r>
          </a:p>
          <a:p>
            <a:pPr lvl="1"/>
            <a:r>
              <a:rPr lang="en-US" sz="1400" dirty="0" smtClean="0"/>
              <a:t>Efficiently addressing the needs of Big unstructured data for new applications</a:t>
            </a:r>
          </a:p>
          <a:p>
            <a:pPr lvl="1"/>
            <a:r>
              <a:rPr lang="en-US" sz="1400" dirty="0" smtClean="0"/>
              <a:t>Traditional storage systems do not offer on-line scalable global namespace</a:t>
            </a:r>
          </a:p>
          <a:p>
            <a:pPr lvl="1"/>
            <a:endParaRPr lang="en-US" sz="1400" dirty="0" smtClean="0"/>
          </a:p>
          <a:p>
            <a:r>
              <a:rPr lang="en-US" sz="1400" dirty="0" smtClean="0"/>
              <a:t>Rising administrative and operations costs for petabyte-scale data</a:t>
            </a:r>
          </a:p>
          <a:p>
            <a:pPr lvl="1"/>
            <a:r>
              <a:rPr lang="en-US" sz="1400" dirty="0" smtClean="0"/>
              <a:t>Managing storage systems is complex and expensive</a:t>
            </a:r>
          </a:p>
          <a:p>
            <a:pPr lvl="1"/>
            <a:endParaRPr lang="en-US" sz="1400" dirty="0" smtClean="0"/>
          </a:p>
          <a:p>
            <a:r>
              <a:rPr lang="en-US" sz="1400" dirty="0" smtClean="0"/>
              <a:t>High operational costs; power, cooling, floor space</a:t>
            </a:r>
          </a:p>
          <a:p>
            <a:endParaRPr lang="en-US" sz="1400" dirty="0" smtClean="0"/>
          </a:p>
          <a:p>
            <a:r>
              <a:rPr lang="en-US" sz="1400" dirty="0" smtClean="0"/>
              <a:t>Rising total cost of ownership for petabyte-scale storage</a:t>
            </a:r>
          </a:p>
          <a:p>
            <a:endParaRPr lang="en-US" sz="1400" dirty="0" smtClean="0"/>
          </a:p>
        </p:txBody>
      </p:sp>
    </p:spTree>
    <p:extLst>
      <p:ext uri="{BB962C8B-B14F-4D97-AF65-F5344CB8AC3E}">
        <p14:creationId xmlns:p14="http://schemas.microsoft.com/office/powerpoint/2010/main" val="290178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Call Home</a:t>
            </a:r>
            <a:endParaRPr lang="en-US" dirty="0"/>
          </a:p>
        </p:txBody>
      </p:sp>
      <p:sp>
        <p:nvSpPr>
          <p:cNvPr id="3" name="Content Placeholder 2"/>
          <p:cNvSpPr>
            <a:spLocks noGrp="1"/>
          </p:cNvSpPr>
          <p:nvPr>
            <p:ph idx="1"/>
          </p:nvPr>
        </p:nvSpPr>
        <p:spPr/>
        <p:txBody>
          <a:bodyPr>
            <a:normAutofit/>
          </a:bodyPr>
          <a:lstStyle/>
          <a:p>
            <a:r>
              <a:rPr lang="en-US" sz="1600" b="0" dirty="0" smtClean="0"/>
              <a:t>Call Home functionality is configured under </a:t>
            </a:r>
            <a:r>
              <a:rPr lang="en-US" sz="1600" b="0" dirty="0"/>
              <a:t>Dashboard -&gt; Administration -&gt; </a:t>
            </a:r>
            <a:r>
              <a:rPr lang="en-US" sz="1600" b="0" dirty="0" smtClean="0"/>
              <a:t>AmpliStor Management </a:t>
            </a:r>
            <a:r>
              <a:rPr lang="en-US" sz="1600" b="0" dirty="0"/>
              <a:t>-&gt; </a:t>
            </a:r>
            <a:r>
              <a:rPr lang="en-US" sz="1600" b="0" dirty="0" smtClean="0"/>
              <a:t>Policies</a:t>
            </a:r>
          </a:p>
          <a:p>
            <a:r>
              <a:rPr lang="en-US" sz="1600" b="0" dirty="0" smtClean="0"/>
              <a:t>Click on the policy “Send a report of the highest severity events”.</a:t>
            </a:r>
            <a:endParaRPr lang="en-US" sz="1600" b="0" dirty="0"/>
          </a:p>
          <a:p>
            <a:r>
              <a:rPr lang="en-US" sz="1600" b="0" dirty="0" smtClean="0"/>
              <a:t>Click Edit Policy and specify the E-mail address and maximum error level to be included.</a:t>
            </a:r>
          </a:p>
          <a:p>
            <a:r>
              <a:rPr lang="en-US" sz="1600" b="0" dirty="0" smtClean="0"/>
              <a:t>Click Start Policy to immediately generate a report.</a:t>
            </a:r>
            <a:endParaRPr lang="en-US" sz="1600" b="0"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9800" y="3276601"/>
            <a:ext cx="4241800" cy="304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3605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a failed disk</a:t>
            </a:r>
            <a:endParaRPr lang="en-US" dirty="0"/>
          </a:p>
        </p:txBody>
      </p:sp>
      <p:sp>
        <p:nvSpPr>
          <p:cNvPr id="3" name="Content Placeholder 2"/>
          <p:cNvSpPr>
            <a:spLocks noGrp="1"/>
          </p:cNvSpPr>
          <p:nvPr>
            <p:ph idx="1"/>
          </p:nvPr>
        </p:nvSpPr>
        <p:spPr/>
        <p:txBody>
          <a:bodyPr>
            <a:normAutofit/>
          </a:bodyPr>
          <a:lstStyle/>
          <a:p>
            <a:r>
              <a:rPr lang="en-US" sz="1600" b="0" dirty="0" smtClean="0"/>
              <a:t>Failed disks will appear in the section Dashboard -&gt; Administration -&gt; AmpliStor Management -&gt; Hardware -&gt; Disks -&gt; Degraded.  Notifications will also be made via SNMP and Call Home.</a:t>
            </a:r>
          </a:p>
          <a:p>
            <a:r>
              <a:rPr lang="en-US" sz="1600" b="0" dirty="0" smtClean="0"/>
              <a:t>Diagnose will run a short SMART test on the disk and provide error details.</a:t>
            </a:r>
          </a:p>
          <a:p>
            <a:r>
              <a:rPr lang="en-US" sz="1600" b="0" dirty="0" smtClean="0"/>
              <a:t>Depending upon the state of the disk, the user can abandon or offline the disk by clicking on the partition and selecting the appropriate command.</a:t>
            </a:r>
          </a:p>
          <a:p>
            <a:endParaRPr lang="en-US" sz="1600" b="0" dirty="0"/>
          </a:p>
          <a:p>
            <a:endParaRPr lang="en-US" sz="1600" b="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3124200"/>
            <a:ext cx="7924800" cy="157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43150" y="4732183"/>
            <a:ext cx="1971675" cy="153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6075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and Trending Graphs</a:t>
            </a:r>
            <a:endParaRPr lang="en-US" dirty="0"/>
          </a:p>
        </p:txBody>
      </p:sp>
      <p:pic>
        <p:nvPicPr>
          <p:cNvPr id="9" name="Content Placeholder 8" descr="Client Performance Graphs.png"/>
          <p:cNvPicPr>
            <a:picLocks noGrp="1" noChangeAspect="1"/>
          </p:cNvPicPr>
          <p:nvPr>
            <p:ph idx="1"/>
          </p:nvPr>
        </p:nvPicPr>
        <p:blipFill>
          <a:blip r:embed="rId2" cstate="email">
            <a:extLst>
              <a:ext uri="{28A0092B-C50C-407E-A947-70E740481C1C}">
                <a14:useLocalDpi xmlns:a14="http://schemas.microsoft.com/office/drawing/2010/main" val="0"/>
              </a:ext>
            </a:extLst>
          </a:blip>
          <a:srcRect t="11810" b="11810"/>
          <a:stretch>
            <a:fillRect/>
          </a:stretch>
        </p:blipFill>
        <p:spPr/>
      </p:pic>
      <p:sp>
        <p:nvSpPr>
          <p:cNvPr id="4" name="Slide Number Placeholder 3"/>
          <p:cNvSpPr>
            <a:spLocks noGrp="1"/>
          </p:cNvSpPr>
          <p:nvPr>
            <p:ph type="sldNum" sz="quarter" idx="10"/>
          </p:nvPr>
        </p:nvSpPr>
        <p:spPr/>
        <p:txBody>
          <a:bodyPr/>
          <a:lstStyle/>
          <a:p>
            <a:pPr>
              <a:defRPr/>
            </a:pPr>
            <a:fld id="{46DA649B-A69E-9145-B099-43F07D52B1EC}" type="slidenum">
              <a:rPr lang="en-US" smtClean="0"/>
              <a:pPr>
                <a:defRPr/>
              </a:pPr>
              <a:t>52</a:t>
            </a:fld>
            <a:endParaRPr lang="en-US"/>
          </a:p>
        </p:txBody>
      </p:sp>
    </p:spTree>
    <p:extLst>
      <p:ext uri="{BB962C8B-B14F-4D97-AF65-F5344CB8AC3E}">
        <p14:creationId xmlns:p14="http://schemas.microsoft.com/office/powerpoint/2010/main" val="364675762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Qshell and OSMI</a:t>
            </a:r>
            <a:endParaRPr lang="en-US" dirty="0"/>
          </a:p>
        </p:txBody>
      </p:sp>
      <p:sp>
        <p:nvSpPr>
          <p:cNvPr id="6" name="Title 5"/>
          <p:cNvSpPr>
            <a:spLocks noGrp="1"/>
          </p:cNvSpPr>
          <p:nvPr>
            <p:ph type="title"/>
          </p:nvPr>
        </p:nvSpPr>
        <p:spPr/>
        <p:txBody>
          <a:bodyPr/>
          <a:lstStyle/>
          <a:p>
            <a:r>
              <a:rPr lang="en-US" dirty="0" smtClean="0"/>
              <a:t>CLI</a:t>
            </a:r>
            <a:endParaRPr lang="en-US" dirty="0"/>
          </a:p>
        </p:txBody>
      </p:sp>
    </p:spTree>
    <p:extLst>
      <p:ext uri="{BB962C8B-B14F-4D97-AF65-F5344CB8AC3E}">
        <p14:creationId xmlns:p14="http://schemas.microsoft.com/office/powerpoint/2010/main" val="251668484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Qshell</a:t>
            </a:r>
            <a:endParaRPr lang="en-US" dirty="0"/>
          </a:p>
        </p:txBody>
      </p:sp>
      <p:sp>
        <p:nvSpPr>
          <p:cNvPr id="3" name="Content Placeholder 2"/>
          <p:cNvSpPr>
            <a:spLocks noGrp="1"/>
          </p:cNvSpPr>
          <p:nvPr>
            <p:ph idx="1"/>
          </p:nvPr>
        </p:nvSpPr>
        <p:spPr>
          <a:xfrm>
            <a:off x="301624" y="1143000"/>
            <a:ext cx="8613775" cy="5029200"/>
          </a:xfrm>
        </p:spPr>
        <p:txBody>
          <a:bodyPr>
            <a:normAutofit/>
          </a:bodyPr>
          <a:lstStyle/>
          <a:p>
            <a:r>
              <a:rPr lang="en-US" sz="1400" b="0" dirty="0" smtClean="0"/>
              <a:t>Python based API</a:t>
            </a:r>
          </a:p>
          <a:p>
            <a:r>
              <a:rPr lang="en-US" sz="1400" b="0" dirty="0" smtClean="0"/>
              <a:t>Invoked by `/opt/qbase3/qshell` and allows interaction with most OS and AmpliStor components.</a:t>
            </a:r>
          </a:p>
          <a:p>
            <a:r>
              <a:rPr lang="en-US" sz="1400" b="0" dirty="0" smtClean="0"/>
              <a:t>The &lt;TAB&gt; key can be used to show available options at any level.</a:t>
            </a:r>
          </a:p>
          <a:p>
            <a:r>
              <a:rPr lang="en-US" sz="1400" b="0" dirty="0" smtClean="0"/>
              <a:t>Function calls can be made using a questions mark “?” as the first and only argument to show help information if available.</a:t>
            </a:r>
          </a:p>
          <a:p>
            <a:pPr marL="457200" lvl="1" indent="0">
              <a:buNone/>
            </a:pPr>
            <a:r>
              <a:rPr lang="en-US" sz="1400" dirty="0" err="1" smtClean="0"/>
              <a:t>q.dss.manage.listNameSpaces</a:t>
            </a:r>
            <a:r>
              <a:rPr lang="en-US" sz="1400" dirty="0" smtClean="0"/>
              <a:t>(?</a:t>
            </a:r>
          </a:p>
          <a:p>
            <a:r>
              <a:rPr lang="en-US" sz="1400" b="0" dirty="0" smtClean="0"/>
              <a:t>Supports the creation of python objects, which have their own properties and methods.</a:t>
            </a:r>
          </a:p>
          <a:p>
            <a:pPr marL="457200" lvl="1" indent="0">
              <a:buNone/>
            </a:pPr>
            <a:r>
              <a:rPr lang="en-US" sz="1400" dirty="0" smtClean="0"/>
              <a:t>In </a:t>
            </a:r>
            <a:r>
              <a:rPr lang="en-US" sz="1400" dirty="0"/>
              <a:t>[4]: </a:t>
            </a:r>
            <a:r>
              <a:rPr lang="en-US" sz="1400" dirty="0" err="1"/>
              <a:t>myDiskObj</a:t>
            </a:r>
            <a:r>
              <a:rPr lang="en-US" sz="1400" dirty="0"/>
              <a:t> = </a:t>
            </a:r>
            <a:r>
              <a:rPr lang="en-US" sz="1400" dirty="0" err="1"/>
              <a:t>api.disk.getObject</a:t>
            </a:r>
            <a:r>
              <a:rPr lang="en-US" sz="1400" dirty="0"/>
              <a:t>('beb776f0-dc62-4bf3-907d-d501f5223b8c</a:t>
            </a:r>
            <a:r>
              <a:rPr lang="en-US" sz="1400" dirty="0" smtClean="0"/>
              <a:t>')</a:t>
            </a:r>
          </a:p>
          <a:p>
            <a:pPr marL="457200" lvl="1" indent="0">
              <a:buNone/>
            </a:pPr>
            <a:r>
              <a:rPr lang="en-US" sz="1400" dirty="0"/>
              <a:t>In [5]: </a:t>
            </a:r>
            <a:r>
              <a:rPr lang="en-US" sz="1400" dirty="0" err="1"/>
              <a:t>myDiskObj.dss</a:t>
            </a:r>
            <a:endParaRPr lang="en-US" sz="1400" dirty="0"/>
          </a:p>
          <a:p>
            <a:pPr marL="457200" lvl="1" indent="0">
              <a:buNone/>
            </a:pPr>
            <a:r>
              <a:rPr lang="en-US" sz="1400" dirty="0" err="1"/>
              <a:t>myDiskObj.dssnamespaceguid</a:t>
            </a:r>
            <a:r>
              <a:rPr lang="en-US" sz="1400" dirty="0"/>
              <a:t>  </a:t>
            </a:r>
            <a:r>
              <a:rPr lang="en-US" sz="1400" dirty="0" err="1" smtClean="0"/>
              <a:t>myDiskObj.dsspolicyguid</a:t>
            </a:r>
            <a:endParaRPr lang="en-US" sz="1400" dirty="0" smtClean="0"/>
          </a:p>
          <a:p>
            <a:r>
              <a:rPr lang="en-US" sz="1400" b="0" dirty="0" smtClean="0"/>
              <a:t>Qshell exists on all nodes regardless of role, though not all commands can be run on every node.</a:t>
            </a:r>
          </a:p>
          <a:p>
            <a:r>
              <a:rPr lang="en-US" sz="1400" b="0" dirty="0" smtClean="0"/>
              <a:t>Not all functions are related to this product.</a:t>
            </a:r>
          </a:p>
          <a:p>
            <a:r>
              <a:rPr lang="en-US" sz="1400" dirty="0" smtClean="0"/>
              <a:t>All DSS extensions are located under the “/opt/qbase3/lib/</a:t>
            </a:r>
            <a:r>
              <a:rPr lang="en-US" sz="1400" dirty="0" err="1" smtClean="0"/>
              <a:t>pymonkey</a:t>
            </a:r>
            <a:r>
              <a:rPr lang="en-US" sz="1400" dirty="0" smtClean="0"/>
              <a:t>/extensions/</a:t>
            </a:r>
            <a:r>
              <a:rPr lang="en-US" sz="1400" dirty="0" err="1" smtClean="0"/>
              <a:t>dss</a:t>
            </a:r>
            <a:r>
              <a:rPr lang="en-US" sz="1400" dirty="0" smtClean="0"/>
              <a:t>” directory</a:t>
            </a:r>
          </a:p>
          <a:p>
            <a:r>
              <a:rPr lang="en-US" sz="1400" b="0" dirty="0" smtClean="0"/>
              <a:t>All </a:t>
            </a:r>
            <a:r>
              <a:rPr lang="en-US" sz="1400" b="0" dirty="0" err="1" smtClean="0"/>
              <a:t>Arakoon</a:t>
            </a:r>
            <a:r>
              <a:rPr lang="en-US" sz="1400" b="0" dirty="0" smtClean="0"/>
              <a:t> functions are located under the “/opt/qbase3/lib/</a:t>
            </a:r>
            <a:r>
              <a:rPr lang="en-US" sz="1400" b="0" dirty="0" err="1" smtClean="0"/>
              <a:t>pymonkey</a:t>
            </a:r>
            <a:r>
              <a:rPr lang="en-US" sz="1400" b="0" dirty="0" smtClean="0"/>
              <a:t>/extensions/</a:t>
            </a:r>
            <a:r>
              <a:rPr lang="en-US" sz="1400" b="0" dirty="0" err="1" smtClean="0"/>
              <a:t>dss</a:t>
            </a:r>
            <a:r>
              <a:rPr lang="en-US" sz="1400" b="0" dirty="0" smtClean="0"/>
              <a:t>” directory</a:t>
            </a:r>
            <a:endParaRPr lang="en-US" sz="1400" b="0" dirty="0"/>
          </a:p>
        </p:txBody>
      </p:sp>
    </p:spTree>
    <p:extLst>
      <p:ext uri="{BB962C8B-B14F-4D97-AF65-F5344CB8AC3E}">
        <p14:creationId xmlns:p14="http://schemas.microsoft.com/office/powerpoint/2010/main" val="6033007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Qshell</a:t>
            </a:r>
            <a:endParaRPr lang="en-US" dirty="0"/>
          </a:p>
        </p:txBody>
      </p:sp>
      <p:sp>
        <p:nvSpPr>
          <p:cNvPr id="3" name="Content Placeholder 2"/>
          <p:cNvSpPr>
            <a:spLocks noGrp="1"/>
          </p:cNvSpPr>
          <p:nvPr>
            <p:ph idx="1"/>
          </p:nvPr>
        </p:nvSpPr>
        <p:spPr>
          <a:xfrm>
            <a:off x="301624" y="1143000"/>
            <a:ext cx="8537575" cy="5029200"/>
          </a:xfrm>
        </p:spPr>
        <p:txBody>
          <a:bodyPr>
            <a:normAutofit/>
          </a:bodyPr>
          <a:lstStyle/>
          <a:p>
            <a:pPr marL="0" indent="0">
              <a:buNone/>
            </a:pPr>
            <a:r>
              <a:rPr lang="en-US" sz="1400" b="0" dirty="0" smtClean="0"/>
              <a:t>Major qshell extensions to be familiar with</a:t>
            </a:r>
          </a:p>
          <a:p>
            <a:r>
              <a:rPr lang="en-US" sz="1400" b="0" dirty="0" err="1" smtClean="0"/>
              <a:t>cloudapi</a:t>
            </a:r>
            <a:r>
              <a:rPr lang="en-US" sz="1400" b="0" dirty="0" smtClean="0"/>
              <a:t> – Allows interaction with an instance of the DRPDB</a:t>
            </a:r>
            <a:endParaRPr lang="en-US" sz="1400" b="0" dirty="0"/>
          </a:p>
          <a:p>
            <a:r>
              <a:rPr lang="en-US" sz="1400" b="0" dirty="0" err="1" smtClean="0"/>
              <a:t>q.dss</a:t>
            </a:r>
            <a:r>
              <a:rPr lang="en-US" sz="1400" b="0" dirty="0" smtClean="0"/>
              <a:t>. – Interaction with and management of DSS components</a:t>
            </a:r>
            <a:endParaRPr lang="en-US" sz="1400" b="0" dirty="0"/>
          </a:p>
          <a:p>
            <a:r>
              <a:rPr lang="en-US" sz="1400" b="0" dirty="0" err="1" smtClean="0"/>
              <a:t>q.manage</a:t>
            </a:r>
            <a:r>
              <a:rPr lang="en-US" sz="1400" b="0" dirty="0" smtClean="0"/>
              <a:t>. – Interaction with non DSS services.  </a:t>
            </a:r>
            <a:r>
              <a:rPr lang="en-US" sz="1400" b="0" dirty="0" err="1" smtClean="0"/>
              <a:t>Arakoon</a:t>
            </a:r>
            <a:r>
              <a:rPr lang="en-US" sz="1400" b="0" dirty="0" smtClean="0"/>
              <a:t>, Application Server</a:t>
            </a:r>
            <a:endParaRPr lang="en-US" sz="1400" b="0" dirty="0"/>
          </a:p>
          <a:p>
            <a:r>
              <a:rPr lang="en-US" sz="1400" b="0" dirty="0" err="1" smtClean="0"/>
              <a:t>q.qp</a:t>
            </a:r>
            <a:r>
              <a:rPr lang="en-US" sz="1400" b="0" dirty="0" smtClean="0"/>
              <a:t> – Extension to list installed </a:t>
            </a:r>
            <a:r>
              <a:rPr lang="en-US" sz="1400" b="0" dirty="0" err="1" smtClean="0"/>
              <a:t>qpackages</a:t>
            </a:r>
            <a:r>
              <a:rPr lang="en-US" sz="1400" b="0" dirty="0" smtClean="0"/>
              <a:t>, manually update new </a:t>
            </a:r>
            <a:r>
              <a:rPr lang="en-US" sz="1400" b="0" dirty="0" err="1" smtClean="0"/>
              <a:t>qpackages</a:t>
            </a:r>
            <a:endParaRPr lang="en-US" sz="1400" b="0" dirty="0"/>
          </a:p>
          <a:p>
            <a:r>
              <a:rPr lang="en-US" sz="1400" b="0" dirty="0" err="1" smtClean="0"/>
              <a:t>i.qp</a:t>
            </a:r>
            <a:r>
              <a:rPr lang="en-US" sz="1400" b="0" dirty="0" smtClean="0"/>
              <a:t> – Updating </a:t>
            </a:r>
            <a:r>
              <a:rPr lang="en-US" sz="1400" b="0" dirty="0" err="1" smtClean="0"/>
              <a:t>qpackages</a:t>
            </a:r>
            <a:r>
              <a:rPr lang="en-US" sz="1400" b="0" dirty="0" smtClean="0"/>
              <a:t> metadata on individual nodes.</a:t>
            </a:r>
            <a:endParaRPr lang="en-US" sz="1400" b="0" dirty="0"/>
          </a:p>
          <a:p>
            <a:r>
              <a:rPr lang="en-US" sz="1400" b="0" dirty="0" err="1" smtClean="0"/>
              <a:t>q.cluster</a:t>
            </a:r>
            <a:r>
              <a:rPr lang="en-US" sz="1400" b="0" dirty="0" smtClean="0"/>
              <a:t>.  - Creates “clusters” of servers for doing manipulation</a:t>
            </a:r>
            <a:endParaRPr lang="en-US" sz="1400" b="0" dirty="0"/>
          </a:p>
          <a:p>
            <a:r>
              <a:rPr lang="en-US" sz="1400" b="0" dirty="0" err="1" smtClean="0"/>
              <a:t>q.drp</a:t>
            </a:r>
            <a:r>
              <a:rPr lang="en-US" sz="1400" b="0" dirty="0" smtClean="0"/>
              <a:t> – Extension to save objects back into the DRPDB</a:t>
            </a:r>
            <a:endParaRPr lang="en-US" sz="1400" b="0" dirty="0"/>
          </a:p>
          <a:p>
            <a:r>
              <a:rPr lang="en-US" sz="1400" b="0" dirty="0" err="1" smtClean="0"/>
              <a:t>q.cmdtools</a:t>
            </a:r>
            <a:r>
              <a:rPr lang="en-US" sz="1400" b="0" dirty="0" smtClean="0"/>
              <a:t> – Interaction with many </a:t>
            </a:r>
            <a:r>
              <a:rPr lang="en-US" sz="1400" b="0" dirty="0" err="1" smtClean="0"/>
              <a:t>linux</a:t>
            </a:r>
            <a:r>
              <a:rPr lang="en-US" sz="1400" b="0" dirty="0" smtClean="0"/>
              <a:t> tools (parted, </a:t>
            </a:r>
            <a:r>
              <a:rPr lang="en-US" sz="1400" b="0" dirty="0" err="1" smtClean="0"/>
              <a:t>smartctl</a:t>
            </a:r>
            <a:r>
              <a:rPr lang="en-US" sz="1400" b="0" dirty="0" smtClean="0"/>
              <a:t>, etc…)</a:t>
            </a:r>
          </a:p>
          <a:p>
            <a:pPr marL="0" indent="0">
              <a:buNone/>
            </a:pPr>
            <a:endParaRPr lang="en-US" sz="1400" b="0" dirty="0" smtClean="0"/>
          </a:p>
          <a:p>
            <a:pPr marL="0" indent="0">
              <a:buNone/>
            </a:pPr>
            <a:r>
              <a:rPr lang="en-US" sz="1400" b="0" dirty="0" smtClean="0"/>
              <a:t>Scripting</a:t>
            </a:r>
          </a:p>
          <a:p>
            <a:r>
              <a:rPr lang="en-US" sz="1400" b="0" dirty="0" smtClean="0"/>
              <a:t>The qshell binary allows you to pass a file with qshell extensions contained within to script multiple calls within the qshell.   /opt/qbase3/qshell –</a:t>
            </a:r>
            <a:r>
              <a:rPr lang="en-US" sz="1400" b="0" dirty="0"/>
              <a:t>f</a:t>
            </a:r>
            <a:r>
              <a:rPr lang="en-US" sz="1400" b="0" dirty="0" smtClean="0"/>
              <a:t> &lt;script file&gt;</a:t>
            </a:r>
            <a:endParaRPr lang="en-US" sz="1400" b="0" dirty="0"/>
          </a:p>
          <a:p>
            <a:r>
              <a:rPr lang="en-US" sz="1400" b="0" dirty="0" smtClean="0"/>
              <a:t>The qshell also allows you to pass a qshell command directly from the bash CLI. </a:t>
            </a:r>
            <a:r>
              <a:rPr lang="en-US" sz="1400" b="0" dirty="0">
                <a:solidFill>
                  <a:prstClr val="black"/>
                </a:solidFill>
              </a:rPr>
              <a:t>/opt/qbase3/qshell </a:t>
            </a:r>
            <a:r>
              <a:rPr lang="en-US" sz="1400" b="0" dirty="0" smtClean="0">
                <a:solidFill>
                  <a:prstClr val="black"/>
                </a:solidFill>
              </a:rPr>
              <a:t>–c “&lt;command&gt;”</a:t>
            </a:r>
            <a:endParaRPr lang="en-US" sz="1400" b="0" dirty="0" smtClean="0"/>
          </a:p>
        </p:txBody>
      </p:sp>
    </p:spTree>
    <p:extLst>
      <p:ext uri="{BB962C8B-B14F-4D97-AF65-F5344CB8AC3E}">
        <p14:creationId xmlns:p14="http://schemas.microsoft.com/office/powerpoint/2010/main" val="298668175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Qshell DRP connections</a:t>
            </a:r>
            <a:endParaRPr lang="en-US" dirty="0"/>
          </a:p>
        </p:txBody>
      </p:sp>
      <p:sp>
        <p:nvSpPr>
          <p:cNvPr id="3" name="Content Placeholder 2"/>
          <p:cNvSpPr>
            <a:spLocks noGrp="1"/>
          </p:cNvSpPr>
          <p:nvPr>
            <p:ph idx="1"/>
          </p:nvPr>
        </p:nvSpPr>
        <p:spPr>
          <a:xfrm>
            <a:off x="304800" y="1143000"/>
            <a:ext cx="8534400" cy="5029200"/>
          </a:xfrm>
        </p:spPr>
        <p:txBody>
          <a:bodyPr>
            <a:normAutofit/>
          </a:bodyPr>
          <a:lstStyle/>
          <a:p>
            <a:r>
              <a:rPr lang="en-US" sz="1400" b="0" dirty="0" smtClean="0"/>
              <a:t>Through the </a:t>
            </a:r>
            <a:r>
              <a:rPr lang="en-US" sz="1400" dirty="0" smtClean="0"/>
              <a:t>Qshell, the engineer can interact with query objects in the DRP database</a:t>
            </a:r>
            <a:r>
              <a:rPr lang="en-US" sz="1400" b="0" dirty="0" smtClean="0"/>
              <a:t>.</a:t>
            </a:r>
          </a:p>
          <a:p>
            <a:r>
              <a:rPr lang="en-US" sz="1400" dirty="0" smtClean="0"/>
              <a:t>This is dangerous!  Adding / deleting / updating the wrong thing will cause severe consequences.</a:t>
            </a:r>
            <a:endParaRPr lang="en-US" sz="1400" b="0" dirty="0" smtClean="0"/>
          </a:p>
          <a:p>
            <a:r>
              <a:rPr lang="en-US" sz="1400" dirty="0" smtClean="0"/>
              <a:t>The connection can be created using the following command</a:t>
            </a:r>
          </a:p>
          <a:p>
            <a:pPr lvl="1"/>
            <a:r>
              <a:rPr lang="en-US" sz="1400" dirty="0" err="1"/>
              <a:t>api</a:t>
            </a:r>
            <a:r>
              <a:rPr lang="en-US" sz="1400" dirty="0"/>
              <a:t> = </a:t>
            </a:r>
            <a:r>
              <a:rPr lang="en-US" sz="1400" dirty="0" err="1"/>
              <a:t>i.config.cloudApiConnection.find</a:t>
            </a:r>
            <a:r>
              <a:rPr lang="en-US" sz="1400" dirty="0"/>
              <a:t>('main</a:t>
            </a:r>
            <a:r>
              <a:rPr lang="en-US" sz="1400" dirty="0" smtClean="0"/>
              <a:t>')</a:t>
            </a:r>
          </a:p>
          <a:p>
            <a:r>
              <a:rPr lang="en-US" sz="1400" b="0" dirty="0" smtClean="0"/>
              <a:t>Once the connection is made, the user can list elements in the DRPDB and create objects representing the properties of those elements using its GUID.</a:t>
            </a:r>
          </a:p>
          <a:p>
            <a:pPr lvl="1"/>
            <a:r>
              <a:rPr lang="en-US" sz="1400" dirty="0" err="1" smtClean="0"/>
              <a:t>machineObj</a:t>
            </a:r>
            <a:r>
              <a:rPr lang="en-US" sz="1400" dirty="0" smtClean="0"/>
              <a:t> = </a:t>
            </a:r>
            <a:r>
              <a:rPr lang="en-US" sz="1400" dirty="0" err="1" smtClean="0"/>
              <a:t>api.machine.getObject</a:t>
            </a:r>
            <a:r>
              <a:rPr lang="en-US" sz="1400" dirty="0" smtClean="0"/>
              <a:t>(‘</a:t>
            </a:r>
            <a:r>
              <a:rPr lang="en-US" sz="1400" dirty="0" err="1" smtClean="0"/>
              <a:t>guid</a:t>
            </a:r>
            <a:r>
              <a:rPr lang="en-US" sz="1400" dirty="0" smtClean="0"/>
              <a:t>’)</a:t>
            </a:r>
          </a:p>
          <a:p>
            <a:r>
              <a:rPr lang="en-US" sz="1400" b="0" dirty="0" smtClean="0"/>
              <a:t>The objects have method and properties to interact with.</a:t>
            </a:r>
          </a:p>
          <a:p>
            <a:pPr lvl="1"/>
            <a:r>
              <a:rPr lang="en-US" sz="1200" dirty="0"/>
              <a:t>In [14]: </a:t>
            </a:r>
            <a:r>
              <a:rPr lang="en-US" sz="1200" dirty="0" err="1"/>
              <a:t>machineObj.hostname</a:t>
            </a:r>
            <a:endParaRPr lang="en-US" sz="1200" dirty="0"/>
          </a:p>
          <a:p>
            <a:pPr lvl="1"/>
            <a:r>
              <a:rPr lang="en-US" sz="1200" dirty="0"/>
              <a:t>Out[14]: 'Storage03</a:t>
            </a:r>
            <a:r>
              <a:rPr lang="en-US" sz="1200" dirty="0" smtClean="0"/>
              <a:t>'</a:t>
            </a:r>
            <a:endParaRPr lang="en-US" sz="1400" b="0" dirty="0" smtClean="0"/>
          </a:p>
          <a:p>
            <a:r>
              <a:rPr lang="en-US" sz="1400" dirty="0" smtClean="0"/>
              <a:t>Once an object is updated, it must be saved back into the DRPDB.</a:t>
            </a:r>
          </a:p>
          <a:p>
            <a:pPr lvl="1"/>
            <a:r>
              <a:rPr lang="en-US" sz="1400" dirty="0" err="1" smtClean="0"/>
              <a:t>q.drp.machine.save</a:t>
            </a:r>
            <a:r>
              <a:rPr lang="en-US" sz="1400" dirty="0" smtClean="0"/>
              <a:t>(</a:t>
            </a:r>
            <a:r>
              <a:rPr lang="en-US" sz="1400" dirty="0" err="1" smtClean="0"/>
              <a:t>machineObj</a:t>
            </a:r>
            <a:r>
              <a:rPr lang="en-US" sz="1400" dirty="0" smtClean="0"/>
              <a:t>)</a:t>
            </a:r>
            <a:endParaRPr lang="en-US" sz="1400" b="0" dirty="0" smtClean="0"/>
          </a:p>
          <a:p>
            <a:pPr lvl="1"/>
            <a:endParaRPr lang="en-US" sz="1400" dirty="0" smtClean="0"/>
          </a:p>
        </p:txBody>
      </p:sp>
    </p:spTree>
    <p:extLst>
      <p:ext uri="{BB962C8B-B14F-4D97-AF65-F5344CB8AC3E}">
        <p14:creationId xmlns:p14="http://schemas.microsoft.com/office/powerpoint/2010/main" val="203692814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Qshell Examples</a:t>
            </a:r>
          </a:p>
        </p:txBody>
      </p:sp>
      <p:sp>
        <p:nvSpPr>
          <p:cNvPr id="3" name="Content Placeholder 2"/>
          <p:cNvSpPr>
            <a:spLocks noGrp="1"/>
          </p:cNvSpPr>
          <p:nvPr>
            <p:ph idx="1"/>
          </p:nvPr>
        </p:nvSpPr>
        <p:spPr/>
        <p:txBody>
          <a:bodyPr>
            <a:normAutofit fontScale="92500" lnSpcReduction="10000"/>
          </a:bodyPr>
          <a:lstStyle/>
          <a:p>
            <a:pPr marL="0" indent="0">
              <a:buNone/>
            </a:pPr>
            <a:r>
              <a:rPr lang="en-US" sz="1400" b="0" dirty="0" smtClean="0"/>
              <a:t>Pool level monitoring</a:t>
            </a:r>
          </a:p>
          <a:p>
            <a:pPr lvl="1"/>
            <a:r>
              <a:rPr lang="en-US" sz="1200" dirty="0" err="1"/>
              <a:t>q</a:t>
            </a:r>
            <a:r>
              <a:rPr lang="en-US" sz="1200" dirty="0" err="1" smtClean="0"/>
              <a:t>.dss.manage.monitorStoragePool</a:t>
            </a:r>
            <a:r>
              <a:rPr lang="en-US" sz="1200" dirty="0" smtClean="0"/>
              <a:t>()</a:t>
            </a:r>
          </a:p>
          <a:p>
            <a:pPr lvl="2"/>
            <a:r>
              <a:rPr lang="en-US" sz="1000" dirty="0" smtClean="0"/>
              <a:t>Checks the status of the entire storage pool</a:t>
            </a:r>
          </a:p>
          <a:p>
            <a:pPr lvl="2"/>
            <a:r>
              <a:rPr lang="en-US" sz="1000" dirty="0" smtClean="0"/>
              <a:t>Does not update in real time</a:t>
            </a:r>
          </a:p>
          <a:p>
            <a:pPr lvl="1"/>
            <a:r>
              <a:rPr lang="en-US" sz="1200" dirty="0" err="1" smtClean="0"/>
              <a:t>q.dss.manage.monitorNamespace</a:t>
            </a:r>
            <a:r>
              <a:rPr lang="en-US" sz="1200" dirty="0"/>
              <a:t>(‘[NS-NAME]’)</a:t>
            </a:r>
            <a:endParaRPr lang="en-US" sz="1200" dirty="0" smtClean="0"/>
          </a:p>
          <a:p>
            <a:pPr lvl="2"/>
            <a:r>
              <a:rPr lang="en-US" sz="1000" dirty="0" smtClean="0"/>
              <a:t>Checks the status of </a:t>
            </a:r>
          </a:p>
          <a:p>
            <a:pPr lvl="1"/>
            <a:r>
              <a:rPr lang="en-US" sz="1200" dirty="0" err="1" smtClean="0"/>
              <a:t>q.amplistor.healthCheck</a:t>
            </a:r>
            <a:r>
              <a:rPr lang="en-US" sz="1200" dirty="0" smtClean="0"/>
              <a:t>(</a:t>
            </a:r>
            <a:r>
              <a:rPr lang="en-US" sz="1200" dirty="0" err="1" smtClean="0"/>
              <a:t>printSystemInfo</a:t>
            </a:r>
            <a:r>
              <a:rPr lang="en-US" sz="1200" dirty="0" smtClean="0"/>
              <a:t>=</a:t>
            </a:r>
            <a:r>
              <a:rPr lang="en-US" sz="1200" dirty="0" err="1" smtClean="0"/>
              <a:t>True,interactive</a:t>
            </a:r>
            <a:r>
              <a:rPr lang="en-US" sz="1200" dirty="0" smtClean="0"/>
              <a:t>=False)</a:t>
            </a:r>
            <a:endParaRPr lang="en-US" sz="1200" dirty="0"/>
          </a:p>
          <a:p>
            <a:pPr lvl="2"/>
            <a:r>
              <a:rPr lang="en-US" sz="1000" dirty="0"/>
              <a:t>Will first check state of local node</a:t>
            </a:r>
          </a:p>
          <a:p>
            <a:pPr lvl="2"/>
            <a:r>
              <a:rPr lang="en-US" sz="1000" dirty="0"/>
              <a:t>Then all remote nodes</a:t>
            </a:r>
          </a:p>
          <a:p>
            <a:pPr lvl="2"/>
            <a:r>
              <a:rPr lang="en-US" sz="1000" dirty="0"/>
              <a:t>Interactive=false </a:t>
            </a:r>
          </a:p>
          <a:p>
            <a:pPr lvl="1"/>
            <a:r>
              <a:rPr lang="en-US" sz="1200" dirty="0" err="1" smtClean="0"/>
              <a:t>q.amplistor.systemCheck</a:t>
            </a:r>
            <a:r>
              <a:rPr lang="en-US" sz="1200" dirty="0" smtClean="0"/>
              <a:t>(</a:t>
            </a:r>
            <a:r>
              <a:rPr lang="en-US" sz="1200" dirty="0" err="1" smtClean="0"/>
              <a:t>printSystemInfo</a:t>
            </a:r>
            <a:r>
              <a:rPr lang="en-US" sz="1200" dirty="0" smtClean="0"/>
              <a:t>=</a:t>
            </a:r>
            <a:r>
              <a:rPr lang="en-US" sz="1200" dirty="0" err="1" smtClean="0"/>
              <a:t>True,interactive</a:t>
            </a:r>
            <a:r>
              <a:rPr lang="en-US" sz="1200" dirty="0" smtClean="0"/>
              <a:t>=False)</a:t>
            </a:r>
            <a:endParaRPr lang="en-US" sz="1200" dirty="0"/>
          </a:p>
          <a:p>
            <a:pPr lvl="2"/>
            <a:r>
              <a:rPr lang="en-US" sz="1000" dirty="0"/>
              <a:t>Shows connectivity between systems</a:t>
            </a:r>
          </a:p>
          <a:p>
            <a:pPr lvl="2"/>
            <a:r>
              <a:rPr lang="en-US" sz="1000" dirty="0"/>
              <a:t>Cabling between public &amp; management networks</a:t>
            </a:r>
          </a:p>
          <a:p>
            <a:pPr lvl="2"/>
            <a:r>
              <a:rPr lang="en-US" sz="1000" dirty="0"/>
              <a:t>Default gateways, System times, MAC address </a:t>
            </a:r>
            <a:r>
              <a:rPr lang="en-US" sz="1000" dirty="0" smtClean="0"/>
              <a:t>consistency</a:t>
            </a:r>
          </a:p>
          <a:p>
            <a:pPr lvl="2"/>
            <a:endParaRPr lang="en-US" sz="1000" dirty="0" smtClean="0"/>
          </a:p>
          <a:p>
            <a:pPr marL="0" indent="0">
              <a:buNone/>
            </a:pPr>
            <a:r>
              <a:rPr lang="en-US" sz="1400" dirty="0" smtClean="0"/>
              <a:t>Namespaces</a:t>
            </a:r>
          </a:p>
          <a:p>
            <a:pPr lvl="1"/>
            <a:r>
              <a:rPr lang="en-US" sz="1200" dirty="0" err="1" smtClean="0"/>
              <a:t>q.dss.manage.checkIfNameSpaceExists</a:t>
            </a:r>
            <a:r>
              <a:rPr lang="en-US" sz="1200" dirty="0" smtClean="0"/>
              <a:t>('[NS-NAME]')</a:t>
            </a:r>
          </a:p>
          <a:p>
            <a:pPr lvl="2"/>
            <a:r>
              <a:rPr lang="en-US" sz="1000" dirty="0" smtClean="0"/>
              <a:t>true if it exists, otherwise false</a:t>
            </a:r>
          </a:p>
          <a:p>
            <a:pPr lvl="1"/>
            <a:endParaRPr lang="en-US" sz="1200" dirty="0" smtClean="0"/>
          </a:p>
          <a:p>
            <a:pPr lvl="1"/>
            <a:r>
              <a:rPr lang="en-US" sz="1200" dirty="0" err="1" smtClean="0"/>
              <a:t>q.dss.manage.listNameSpaces</a:t>
            </a:r>
            <a:r>
              <a:rPr lang="en-US" sz="1200" dirty="0" smtClean="0"/>
              <a:t>()</a:t>
            </a:r>
          </a:p>
          <a:p>
            <a:pPr lvl="2"/>
            <a:r>
              <a:rPr lang="en-US" sz="1000" dirty="0" smtClean="0"/>
              <a:t>Lists all available NS’s</a:t>
            </a:r>
          </a:p>
          <a:p>
            <a:pPr lvl="2"/>
            <a:r>
              <a:rPr lang="en-US" sz="1000" dirty="0" smtClean="0"/>
              <a:t>Find NS to monitor</a:t>
            </a:r>
          </a:p>
          <a:p>
            <a:pPr lvl="1"/>
            <a:endParaRPr lang="en-US" sz="1200" dirty="0" smtClean="0"/>
          </a:p>
          <a:p>
            <a:pPr lvl="1"/>
            <a:r>
              <a:rPr lang="en-US" sz="1200" dirty="0" err="1" smtClean="0"/>
              <a:t>q.dss.manage.showNameSpace</a:t>
            </a:r>
            <a:r>
              <a:rPr lang="en-US" sz="1200" dirty="0" smtClean="0"/>
              <a:t>(‘[NS-NAME]’)</a:t>
            </a:r>
          </a:p>
          <a:p>
            <a:pPr lvl="2"/>
            <a:r>
              <a:rPr lang="en-US" sz="1000" dirty="0" smtClean="0"/>
              <a:t>Returns ID, name, policy ID and status</a:t>
            </a:r>
          </a:p>
          <a:p>
            <a:pPr lvl="1"/>
            <a:endParaRPr lang="en-US" sz="1200" dirty="0" smtClean="0"/>
          </a:p>
          <a:p>
            <a:pPr lvl="1"/>
            <a:r>
              <a:rPr lang="en-US" sz="1200" dirty="0" err="1" smtClean="0"/>
              <a:t>q.dss.manage.listNamespaceObjects</a:t>
            </a:r>
            <a:r>
              <a:rPr lang="en-US" sz="1200" dirty="0" smtClean="0"/>
              <a:t>(‘[NS-NAME]’)</a:t>
            </a:r>
          </a:p>
          <a:p>
            <a:pPr lvl="2"/>
            <a:r>
              <a:rPr lang="en-US" sz="1000" dirty="0" smtClean="0"/>
              <a:t>List all objects in NS</a:t>
            </a:r>
          </a:p>
          <a:p>
            <a:pPr lvl="1"/>
            <a:endParaRPr lang="en-US" sz="1200" dirty="0" smtClean="0"/>
          </a:p>
        </p:txBody>
      </p:sp>
    </p:spTree>
    <p:extLst>
      <p:ext uri="{BB962C8B-B14F-4D97-AF65-F5344CB8AC3E}">
        <p14:creationId xmlns:p14="http://schemas.microsoft.com/office/powerpoint/2010/main" val="136699787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Qshell Examples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400" b="0" dirty="0" smtClean="0"/>
              <a:t>Pool level monitoring</a:t>
            </a:r>
          </a:p>
          <a:p>
            <a:pPr lvl="1"/>
            <a:r>
              <a:rPr lang="en-US" sz="1200" dirty="0" err="1"/>
              <a:t>q</a:t>
            </a:r>
            <a:r>
              <a:rPr lang="en-US" sz="1200" dirty="0" err="1" smtClean="0"/>
              <a:t>.dss.manage.monitorStoragePool</a:t>
            </a:r>
            <a:r>
              <a:rPr lang="en-US" sz="1200" dirty="0" smtClean="0"/>
              <a:t>()</a:t>
            </a:r>
          </a:p>
          <a:p>
            <a:pPr lvl="2"/>
            <a:r>
              <a:rPr lang="en-US" sz="1000" dirty="0" smtClean="0"/>
              <a:t>Checks the status of the entire storage pool</a:t>
            </a:r>
          </a:p>
          <a:p>
            <a:pPr lvl="2"/>
            <a:r>
              <a:rPr lang="en-US" sz="1000" dirty="0" smtClean="0"/>
              <a:t>Does not update in real time</a:t>
            </a:r>
          </a:p>
          <a:p>
            <a:pPr lvl="1"/>
            <a:r>
              <a:rPr lang="en-US" sz="1200" dirty="0" err="1" smtClean="0"/>
              <a:t>q.dss.manage.monitorNamespace</a:t>
            </a:r>
            <a:r>
              <a:rPr lang="en-US" sz="1200" dirty="0"/>
              <a:t>(‘[NS-NAME]’)</a:t>
            </a:r>
            <a:endParaRPr lang="en-US" sz="1200" dirty="0" smtClean="0"/>
          </a:p>
          <a:p>
            <a:pPr lvl="2"/>
            <a:r>
              <a:rPr lang="en-US" sz="1000" dirty="0" smtClean="0"/>
              <a:t>Checks the status of </a:t>
            </a:r>
          </a:p>
          <a:p>
            <a:pPr lvl="1"/>
            <a:r>
              <a:rPr lang="en-US" sz="1200" dirty="0" err="1" smtClean="0"/>
              <a:t>q.amplistor.healthCheck</a:t>
            </a:r>
            <a:r>
              <a:rPr lang="en-US" sz="1200" dirty="0" smtClean="0"/>
              <a:t>(</a:t>
            </a:r>
            <a:r>
              <a:rPr lang="en-US" sz="1200" dirty="0" err="1" smtClean="0"/>
              <a:t>printSystemInfo</a:t>
            </a:r>
            <a:r>
              <a:rPr lang="en-US" sz="1200" dirty="0" smtClean="0"/>
              <a:t>=</a:t>
            </a:r>
            <a:r>
              <a:rPr lang="en-US" sz="1200" dirty="0" err="1" smtClean="0"/>
              <a:t>True,interactive</a:t>
            </a:r>
            <a:r>
              <a:rPr lang="en-US" sz="1200" dirty="0" smtClean="0"/>
              <a:t>=False)</a:t>
            </a:r>
            <a:endParaRPr lang="en-US" sz="1200" dirty="0"/>
          </a:p>
          <a:p>
            <a:pPr lvl="2"/>
            <a:r>
              <a:rPr lang="en-US" sz="1000" dirty="0"/>
              <a:t>Will first check state of local node</a:t>
            </a:r>
          </a:p>
          <a:p>
            <a:pPr lvl="2"/>
            <a:r>
              <a:rPr lang="en-US" sz="1000" dirty="0"/>
              <a:t>Then all remote nodes</a:t>
            </a:r>
          </a:p>
          <a:p>
            <a:pPr lvl="2"/>
            <a:r>
              <a:rPr lang="en-US" sz="1000" dirty="0"/>
              <a:t>Interactive=false </a:t>
            </a:r>
          </a:p>
          <a:p>
            <a:pPr lvl="1"/>
            <a:r>
              <a:rPr lang="en-US" sz="1200" dirty="0" err="1" smtClean="0"/>
              <a:t>q.amplistor.systemCheck</a:t>
            </a:r>
            <a:r>
              <a:rPr lang="en-US" sz="1200" dirty="0" smtClean="0"/>
              <a:t>(</a:t>
            </a:r>
            <a:r>
              <a:rPr lang="en-US" sz="1200" dirty="0" err="1" smtClean="0"/>
              <a:t>printSystemInfo</a:t>
            </a:r>
            <a:r>
              <a:rPr lang="en-US" sz="1200" dirty="0" smtClean="0"/>
              <a:t>=</a:t>
            </a:r>
            <a:r>
              <a:rPr lang="en-US" sz="1200" dirty="0" err="1" smtClean="0"/>
              <a:t>True,interactive</a:t>
            </a:r>
            <a:r>
              <a:rPr lang="en-US" sz="1200" dirty="0" smtClean="0"/>
              <a:t>=False)</a:t>
            </a:r>
            <a:endParaRPr lang="en-US" sz="1200" dirty="0"/>
          </a:p>
          <a:p>
            <a:pPr lvl="2"/>
            <a:r>
              <a:rPr lang="en-US" sz="1000" dirty="0"/>
              <a:t>Shows connectivity between systems</a:t>
            </a:r>
          </a:p>
          <a:p>
            <a:pPr lvl="2"/>
            <a:r>
              <a:rPr lang="en-US" sz="1000" dirty="0"/>
              <a:t>Cabling between public &amp; management networks</a:t>
            </a:r>
          </a:p>
          <a:p>
            <a:pPr lvl="2"/>
            <a:r>
              <a:rPr lang="en-US" sz="1000" dirty="0"/>
              <a:t>Default gateways, System times, MAC address </a:t>
            </a:r>
            <a:r>
              <a:rPr lang="en-US" sz="1000" dirty="0" smtClean="0"/>
              <a:t>consistency</a:t>
            </a:r>
          </a:p>
          <a:p>
            <a:pPr lvl="2"/>
            <a:endParaRPr lang="en-US" sz="1000" dirty="0"/>
          </a:p>
          <a:p>
            <a:pPr marL="0" indent="0">
              <a:buNone/>
            </a:pPr>
            <a:r>
              <a:rPr lang="en-US" sz="1400" dirty="0" smtClean="0"/>
              <a:t>Namespaces</a:t>
            </a:r>
            <a:endParaRPr lang="en-US" sz="1400" dirty="0"/>
          </a:p>
          <a:p>
            <a:pPr lvl="1"/>
            <a:r>
              <a:rPr lang="en-US" sz="1200" dirty="0" err="1"/>
              <a:t>q.dss.manage.checkIfNameSpaceExists</a:t>
            </a:r>
            <a:r>
              <a:rPr lang="en-US" sz="1200" dirty="0"/>
              <a:t>('[NS-NAME]')</a:t>
            </a:r>
          </a:p>
          <a:p>
            <a:pPr lvl="2"/>
            <a:r>
              <a:rPr lang="en-US" sz="1000" dirty="0"/>
              <a:t>true if it exists, otherwise false</a:t>
            </a:r>
          </a:p>
          <a:p>
            <a:pPr lvl="1"/>
            <a:endParaRPr lang="en-US" sz="1200" dirty="0"/>
          </a:p>
          <a:p>
            <a:pPr lvl="1"/>
            <a:r>
              <a:rPr lang="en-US" sz="1200" dirty="0" err="1"/>
              <a:t>q.dss.manage.listNameSpaces</a:t>
            </a:r>
            <a:r>
              <a:rPr lang="en-US" sz="1200" dirty="0"/>
              <a:t>()</a:t>
            </a:r>
          </a:p>
          <a:p>
            <a:pPr lvl="2"/>
            <a:r>
              <a:rPr lang="en-US" sz="1000" dirty="0"/>
              <a:t>Lists all available NS’s</a:t>
            </a:r>
          </a:p>
          <a:p>
            <a:pPr lvl="2"/>
            <a:r>
              <a:rPr lang="en-US" sz="1000" dirty="0"/>
              <a:t>Find NS to monitor</a:t>
            </a:r>
          </a:p>
          <a:p>
            <a:pPr lvl="1"/>
            <a:endParaRPr lang="en-US" sz="1200" dirty="0"/>
          </a:p>
          <a:p>
            <a:pPr lvl="1"/>
            <a:r>
              <a:rPr lang="en-US" sz="1200" dirty="0" err="1"/>
              <a:t>q.dss.manage.showNameSpace</a:t>
            </a:r>
            <a:r>
              <a:rPr lang="en-US" sz="1200" dirty="0"/>
              <a:t>(‘[NS-NAME]’)</a:t>
            </a:r>
          </a:p>
          <a:p>
            <a:pPr lvl="2"/>
            <a:r>
              <a:rPr lang="en-US" sz="1000" dirty="0"/>
              <a:t>Returns ID, name, policy ID and status</a:t>
            </a:r>
          </a:p>
          <a:p>
            <a:pPr lvl="1"/>
            <a:endParaRPr lang="en-US" sz="1200" dirty="0"/>
          </a:p>
          <a:p>
            <a:pPr lvl="1"/>
            <a:r>
              <a:rPr lang="en-US" sz="1200" dirty="0" err="1"/>
              <a:t>q.dss.manage.listNamespaceObjects</a:t>
            </a:r>
            <a:r>
              <a:rPr lang="en-US" sz="1200" dirty="0"/>
              <a:t>(‘[NS-NAME]’)</a:t>
            </a:r>
          </a:p>
          <a:p>
            <a:pPr lvl="2"/>
            <a:r>
              <a:rPr lang="en-US" sz="1000" dirty="0"/>
              <a:t>List all objects in NS</a:t>
            </a:r>
          </a:p>
          <a:p>
            <a:pPr lvl="1"/>
            <a:endParaRPr lang="en-US" sz="1200" dirty="0" smtClean="0"/>
          </a:p>
        </p:txBody>
      </p:sp>
    </p:spTree>
    <p:extLst>
      <p:ext uri="{BB962C8B-B14F-4D97-AF65-F5344CB8AC3E}">
        <p14:creationId xmlns:p14="http://schemas.microsoft.com/office/powerpoint/2010/main" val="145739945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Qshell Examples</a:t>
            </a:r>
          </a:p>
        </p:txBody>
      </p:sp>
      <p:sp>
        <p:nvSpPr>
          <p:cNvPr id="3" name="Content Placeholder 2"/>
          <p:cNvSpPr>
            <a:spLocks noGrp="1"/>
          </p:cNvSpPr>
          <p:nvPr>
            <p:ph idx="1"/>
          </p:nvPr>
        </p:nvSpPr>
        <p:spPr/>
        <p:txBody>
          <a:bodyPr>
            <a:normAutofit/>
          </a:bodyPr>
          <a:lstStyle/>
          <a:p>
            <a:pPr marL="0" indent="0">
              <a:buNone/>
            </a:pPr>
            <a:r>
              <a:rPr lang="en-US" sz="1200" dirty="0"/>
              <a:t>Block stores</a:t>
            </a:r>
          </a:p>
          <a:p>
            <a:pPr lvl="1"/>
            <a:r>
              <a:rPr lang="en-US" sz="1000" dirty="0" err="1"/>
              <a:t>q.dss.manage.listBlockStores</a:t>
            </a:r>
            <a:r>
              <a:rPr lang="en-US" sz="1000" dirty="0"/>
              <a:t>()</a:t>
            </a:r>
          </a:p>
          <a:p>
            <a:pPr lvl="2"/>
            <a:r>
              <a:rPr lang="en-US" sz="800" dirty="0"/>
              <a:t>Show all </a:t>
            </a:r>
            <a:r>
              <a:rPr lang="en-US" sz="800" dirty="0" err="1"/>
              <a:t>blockstores</a:t>
            </a:r>
            <a:endParaRPr lang="en-US" sz="800" dirty="0"/>
          </a:p>
          <a:p>
            <a:pPr lvl="1"/>
            <a:r>
              <a:rPr lang="en-US" sz="1000" dirty="0" err="1"/>
              <a:t>q.dss.manage.showBlockStore</a:t>
            </a:r>
            <a:r>
              <a:rPr lang="en-US" sz="1000" dirty="0"/>
              <a:t>(‘[BLOCKSTORE-ID]’)</a:t>
            </a:r>
          </a:p>
          <a:p>
            <a:pPr lvl="2"/>
            <a:r>
              <a:rPr lang="en-US" sz="800" dirty="0"/>
              <a:t>Show info about a specific </a:t>
            </a:r>
            <a:r>
              <a:rPr lang="en-US" sz="800" dirty="0" err="1"/>
              <a:t>blockstore</a:t>
            </a:r>
            <a:endParaRPr lang="en-US" sz="800" dirty="0"/>
          </a:p>
          <a:p>
            <a:pPr marL="0" indent="0">
              <a:buNone/>
            </a:pPr>
            <a:endParaRPr lang="en-US" sz="1200" dirty="0"/>
          </a:p>
          <a:p>
            <a:pPr marL="0" indent="0">
              <a:buNone/>
            </a:pPr>
            <a:r>
              <a:rPr lang="en-US" sz="1200" dirty="0"/>
              <a:t>Policy</a:t>
            </a:r>
          </a:p>
          <a:p>
            <a:pPr lvl="1"/>
            <a:r>
              <a:rPr lang="en-US" sz="1000" dirty="0" err="1"/>
              <a:t>q.dss.manage.listPolicies</a:t>
            </a:r>
            <a:r>
              <a:rPr lang="en-US" sz="1000" dirty="0"/>
              <a:t>()</a:t>
            </a:r>
          </a:p>
          <a:p>
            <a:pPr lvl="2"/>
            <a:r>
              <a:rPr lang="en-US" sz="800" dirty="0"/>
              <a:t>Returns ID, </a:t>
            </a:r>
            <a:r>
              <a:rPr lang="en-US" sz="800" dirty="0" err="1"/>
              <a:t>spreadwidth</a:t>
            </a:r>
            <a:r>
              <a:rPr lang="en-US" sz="800" dirty="0"/>
              <a:t>, BS safety, data balance rule</a:t>
            </a:r>
          </a:p>
          <a:p>
            <a:pPr lvl="1"/>
            <a:r>
              <a:rPr lang="en-US" sz="1000" dirty="0" err="1"/>
              <a:t>q.dss.manage.showPolicy</a:t>
            </a:r>
            <a:r>
              <a:rPr lang="en-US" sz="1000" dirty="0"/>
              <a:t>(‘[POLICY-ID]’)</a:t>
            </a:r>
          </a:p>
          <a:p>
            <a:pPr lvl="2"/>
            <a:r>
              <a:rPr lang="en-US" sz="800" dirty="0"/>
              <a:t>Lists policy </a:t>
            </a:r>
            <a:r>
              <a:rPr lang="en-US" sz="800" dirty="0" smtClean="0"/>
              <a:t>parameters</a:t>
            </a:r>
          </a:p>
          <a:p>
            <a:pPr lvl="2"/>
            <a:endParaRPr lang="en-US" sz="800" dirty="0"/>
          </a:p>
          <a:p>
            <a:pPr marL="0" indent="0">
              <a:buNone/>
            </a:pPr>
            <a:r>
              <a:rPr lang="en-US" sz="1200" dirty="0" smtClean="0"/>
              <a:t>Storage </a:t>
            </a:r>
            <a:r>
              <a:rPr lang="en-US" sz="1200" dirty="0"/>
              <a:t>Daemons</a:t>
            </a:r>
          </a:p>
          <a:p>
            <a:pPr lvl="1"/>
            <a:r>
              <a:rPr lang="en-US" sz="1000" dirty="0" err="1"/>
              <a:t>q.dss.manage.listStorageDaemons</a:t>
            </a:r>
            <a:r>
              <a:rPr lang="en-US" sz="1000" dirty="0"/>
              <a:t>()</a:t>
            </a:r>
          </a:p>
          <a:p>
            <a:pPr lvl="2"/>
            <a:r>
              <a:rPr lang="en-US" sz="800" dirty="0"/>
              <a:t>Lists all SD’s</a:t>
            </a:r>
          </a:p>
          <a:p>
            <a:pPr lvl="1"/>
            <a:r>
              <a:rPr lang="en-US" sz="1000" dirty="0" err="1"/>
              <a:t>q.dss.manage.showStorageDaemon</a:t>
            </a:r>
            <a:r>
              <a:rPr lang="en-US" sz="1000" dirty="0"/>
              <a:t>(‘[SD-ID]’)</a:t>
            </a:r>
          </a:p>
          <a:p>
            <a:pPr lvl="2"/>
            <a:r>
              <a:rPr lang="en-US" sz="800" dirty="0"/>
              <a:t>Returns SD configuration </a:t>
            </a:r>
            <a:r>
              <a:rPr lang="en-US" sz="800" dirty="0" smtClean="0"/>
              <a:t>parameters</a:t>
            </a:r>
          </a:p>
          <a:p>
            <a:pPr marL="57150" indent="0">
              <a:buNone/>
            </a:pPr>
            <a:endParaRPr lang="en-US" sz="1000" dirty="0" smtClean="0"/>
          </a:p>
          <a:p>
            <a:pPr marL="0" indent="0">
              <a:buNone/>
            </a:pPr>
            <a:r>
              <a:rPr lang="en-US" sz="1200" dirty="0" err="1" smtClean="0"/>
              <a:t>Syncstores</a:t>
            </a:r>
            <a:endParaRPr lang="en-US" sz="1200" dirty="0"/>
          </a:p>
          <a:p>
            <a:pPr lvl="1"/>
            <a:r>
              <a:rPr lang="en-US" sz="1000" dirty="0" err="1"/>
              <a:t>q.dss.manage.listSyncstores</a:t>
            </a:r>
            <a:r>
              <a:rPr lang="en-US" sz="1000" dirty="0"/>
              <a:t>()</a:t>
            </a:r>
          </a:p>
          <a:p>
            <a:pPr lvl="2"/>
            <a:r>
              <a:rPr lang="en-US" sz="800" dirty="0"/>
              <a:t>Lists all </a:t>
            </a:r>
            <a:r>
              <a:rPr lang="en-US" sz="800" dirty="0" err="1"/>
              <a:t>syncstores</a:t>
            </a:r>
            <a:endParaRPr lang="en-US" sz="800" dirty="0"/>
          </a:p>
          <a:p>
            <a:pPr lvl="1"/>
            <a:endParaRPr lang="en-US" sz="1200" dirty="0" smtClean="0"/>
          </a:p>
        </p:txBody>
      </p:sp>
    </p:spTree>
    <p:extLst>
      <p:ext uri="{BB962C8B-B14F-4D97-AF65-F5344CB8AC3E}">
        <p14:creationId xmlns:p14="http://schemas.microsoft.com/office/powerpoint/2010/main" val="23438598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US" dirty="0" smtClean="0">
                <a:latin typeface="Trebuchet MS" charset="0"/>
                <a:cs typeface="DejaVu Sans" charset="0"/>
              </a:rPr>
              <a:t>Core Technology Components</a:t>
            </a:r>
            <a:endParaRPr lang="en-US" dirty="0">
              <a:latin typeface="Trebuchet MS" charset="0"/>
              <a:cs typeface="DejaVu Sans" charset="0"/>
            </a:endParaRPr>
          </a:p>
        </p:txBody>
      </p:sp>
      <p:sp>
        <p:nvSpPr>
          <p:cNvPr id="2" name="Content Placeholder 1"/>
          <p:cNvSpPr>
            <a:spLocks noGrp="1"/>
          </p:cNvSpPr>
          <p:nvPr>
            <p:ph idx="1"/>
          </p:nvPr>
        </p:nvSpPr>
        <p:spPr/>
        <p:txBody>
          <a:bodyPr/>
          <a:lstStyle/>
          <a:p>
            <a:pPr>
              <a:spcBef>
                <a:spcPts val="475"/>
              </a:spcBef>
              <a:defRPr/>
            </a:pPr>
            <a:r>
              <a:rPr lang="en-US" sz="1400" dirty="0">
                <a:latin typeface="Verdana" charset="0"/>
                <a:cs typeface="DejaVu Sans" charset="0"/>
              </a:rPr>
              <a:t>BitSpread </a:t>
            </a:r>
            <a:r>
              <a:rPr lang="en-US" sz="1400" dirty="0" smtClean="0">
                <a:latin typeface="Verdana" charset="0"/>
                <a:cs typeface="DejaVu Sans" charset="0"/>
              </a:rPr>
              <a:t>– Distributed Encoder</a:t>
            </a:r>
            <a:r>
              <a:rPr lang="en-US" sz="1400" dirty="0">
                <a:latin typeface="Verdana" charset="0"/>
                <a:cs typeface="DejaVu Sans" charset="0"/>
              </a:rPr>
              <a:t>/Decoder</a:t>
            </a:r>
          </a:p>
          <a:p>
            <a:pPr marL="639763" lvl="1" indent="-274638">
              <a:buFont typeface="Arial" charset="0"/>
              <a:buChar char="•"/>
              <a:defRPr/>
            </a:pPr>
            <a:r>
              <a:rPr lang="en-US" sz="1400" dirty="0" smtClean="0">
                <a:latin typeface="Verdana" charset="0"/>
                <a:ea typeface="DejaVu Sans" charset="0"/>
                <a:cs typeface="DejaVu Sans" charset="0"/>
              </a:rPr>
              <a:t>RAID replacement technology based on unique variant of </a:t>
            </a:r>
            <a:r>
              <a:rPr lang="en-US" sz="1400" u="sng" dirty="0" smtClean="0">
                <a:latin typeface="Verdana" charset="0"/>
                <a:ea typeface="DejaVu Sans" charset="0"/>
                <a:cs typeface="DejaVu Sans" charset="0"/>
              </a:rPr>
              <a:t>Erasure Coding</a:t>
            </a:r>
            <a:endParaRPr lang="en-US" sz="1400" u="sng" dirty="0">
              <a:latin typeface="Verdana" charset="0"/>
              <a:ea typeface="DejaVu Sans" charset="0"/>
              <a:cs typeface="DejaVu Sans" charset="0"/>
            </a:endParaRPr>
          </a:p>
          <a:p>
            <a:pPr marL="639763" lvl="1" indent="-274638">
              <a:buFont typeface="Arial" charset="0"/>
              <a:buChar char="•"/>
              <a:defRPr/>
            </a:pPr>
            <a:r>
              <a:rPr lang="en-US" sz="1400" dirty="0" smtClean="0">
                <a:latin typeface="Verdana" charset="0"/>
                <a:ea typeface="DejaVu Sans" charset="0"/>
                <a:cs typeface="DejaVu Sans" charset="0"/>
              </a:rPr>
              <a:t>“Dial-in” fault tolerance through namespace level policies</a:t>
            </a:r>
            <a:endParaRPr lang="en-US" sz="1400" dirty="0">
              <a:latin typeface="Verdana" charset="0"/>
              <a:ea typeface="DejaVu Sans" charset="0"/>
              <a:cs typeface="DejaVu Sans" charset="0"/>
            </a:endParaRPr>
          </a:p>
          <a:p>
            <a:pPr marL="960283" lvl="2" indent="-274638">
              <a:buFont typeface="Arial" charset="0"/>
              <a:buChar char="•"/>
              <a:defRPr/>
            </a:pPr>
            <a:r>
              <a:rPr lang="en-US" sz="1400" dirty="0">
                <a:latin typeface="Verdana" charset="0"/>
                <a:ea typeface="DejaVu Sans" charset="0"/>
                <a:cs typeface="DejaVu Sans" charset="0"/>
              </a:rPr>
              <a:t>Namespace1: 16/4 policy protects against any 4 failures in 16 disks</a:t>
            </a:r>
          </a:p>
          <a:p>
            <a:pPr marL="960283" lvl="2" indent="-274638">
              <a:buFont typeface="Arial" charset="0"/>
              <a:buChar char="•"/>
              <a:defRPr/>
            </a:pPr>
            <a:r>
              <a:rPr lang="en-US" sz="1400" dirty="0">
                <a:latin typeface="Verdana" charset="0"/>
                <a:ea typeface="DejaVu Sans" charset="0"/>
                <a:cs typeface="DejaVu Sans" charset="0"/>
              </a:rPr>
              <a:t>Namespace2: 18/6 policy protects against any 6 failures in 18 disks</a:t>
            </a:r>
          </a:p>
          <a:p>
            <a:pPr marL="639763" lvl="1" indent="-274638">
              <a:buFont typeface="Arial" charset="0"/>
              <a:buChar char="•"/>
              <a:defRPr/>
            </a:pPr>
            <a:r>
              <a:rPr lang="en-US" sz="1400" dirty="0">
                <a:latin typeface="Verdana" charset="0"/>
                <a:ea typeface="DejaVu Sans" charset="0"/>
                <a:cs typeface="DejaVu Sans" charset="0"/>
              </a:rPr>
              <a:t>Provides availability and reliability even during failures</a:t>
            </a:r>
          </a:p>
          <a:p>
            <a:pPr marL="639763" lvl="1" indent="-274638">
              <a:buFont typeface="Arial" charset="0"/>
              <a:buChar char="•"/>
              <a:defRPr/>
            </a:pPr>
            <a:r>
              <a:rPr lang="en-US" sz="1400" dirty="0">
                <a:latin typeface="Verdana" charset="0"/>
                <a:ea typeface="DejaVu Sans" charset="0"/>
                <a:cs typeface="DejaVu Sans" charset="0"/>
              </a:rPr>
              <a:t>Policies can be dynamically changed</a:t>
            </a:r>
          </a:p>
          <a:p>
            <a:pPr marL="0" indent="0">
              <a:spcBef>
                <a:spcPts val="475"/>
              </a:spcBef>
              <a:buFont typeface="Arial" pitchFamily="34" charset="0"/>
              <a:buNone/>
              <a:defRPr/>
            </a:pPr>
            <a:endParaRPr lang="en-US" sz="1400" dirty="0">
              <a:latin typeface="Verdana" charset="0"/>
              <a:cs typeface="DejaVu Sans" charset="0"/>
            </a:endParaRPr>
          </a:p>
          <a:p>
            <a:pPr>
              <a:spcBef>
                <a:spcPts val="475"/>
              </a:spcBef>
              <a:buFont typeface="Arial" charset="0"/>
              <a:buChar char="•"/>
              <a:defRPr/>
            </a:pPr>
            <a:r>
              <a:rPr lang="en-US" sz="1400" dirty="0">
                <a:latin typeface="Verdana" charset="0"/>
                <a:cs typeface="DejaVu Sans" charset="0"/>
              </a:rPr>
              <a:t>BitDynamics </a:t>
            </a:r>
            <a:r>
              <a:rPr lang="en-US" sz="1400" dirty="0" smtClean="0">
                <a:latin typeface="Verdana" charset="0"/>
                <a:cs typeface="DejaVu Sans" charset="0"/>
              </a:rPr>
              <a:t>– Maintenance &amp; Self-Healing Agent</a:t>
            </a:r>
            <a:endParaRPr lang="en-US" sz="1400" dirty="0">
              <a:latin typeface="Verdana" charset="0"/>
              <a:cs typeface="DejaVu Sans" charset="0"/>
            </a:endParaRPr>
          </a:p>
          <a:p>
            <a:pPr marL="639763" lvl="1" indent="-274638">
              <a:buFont typeface="Arial" charset="0"/>
              <a:buChar char="•"/>
              <a:defRPr/>
            </a:pPr>
            <a:r>
              <a:rPr lang="en-US" sz="1400" dirty="0">
                <a:latin typeface="Verdana" charset="0"/>
                <a:ea typeface="DejaVu Sans" charset="0"/>
                <a:cs typeface="DejaVu Sans" charset="0"/>
              </a:rPr>
              <a:t>Out of band operations agent for disk monitoring, integrity verification &amp; object self-healing</a:t>
            </a:r>
          </a:p>
          <a:p>
            <a:pPr marL="639763" lvl="1" indent="-274638">
              <a:buFont typeface="Arial" charset="0"/>
              <a:buChar char="•"/>
              <a:defRPr/>
            </a:pPr>
            <a:r>
              <a:rPr lang="en-US" sz="1400" dirty="0">
                <a:latin typeface="Verdana" charset="0"/>
                <a:ea typeface="DejaVu Sans" charset="0"/>
                <a:cs typeface="DejaVu Sans" charset="0"/>
              </a:rPr>
              <a:t>Performs </a:t>
            </a:r>
            <a:r>
              <a:rPr lang="en-US" sz="1400" dirty="0" smtClean="0">
                <a:latin typeface="Verdana" charset="0"/>
                <a:ea typeface="DejaVu Sans" charset="0"/>
                <a:cs typeface="DejaVu Sans" charset="0"/>
              </a:rPr>
              <a:t>automated tasks: </a:t>
            </a:r>
            <a:r>
              <a:rPr lang="en-US" sz="1400" dirty="0">
                <a:latin typeface="Verdana" charset="0"/>
                <a:ea typeface="DejaVu Sans" charset="0"/>
                <a:cs typeface="DejaVu Sans" charset="0"/>
              </a:rPr>
              <a:t>scrubs, verifies, self-heals, repairs &amp; optimizes data on </a:t>
            </a:r>
            <a:r>
              <a:rPr lang="en-US" sz="1400" dirty="0" smtClean="0">
                <a:latin typeface="Verdana" charset="0"/>
                <a:ea typeface="DejaVu Sans" charset="0"/>
                <a:cs typeface="DejaVu Sans" charset="0"/>
              </a:rPr>
              <a:t>disk</a:t>
            </a:r>
          </a:p>
          <a:p>
            <a:pPr marL="639763" lvl="1" indent="-274638">
              <a:buFont typeface="Arial" charset="0"/>
              <a:buChar char="•"/>
              <a:defRPr/>
            </a:pPr>
            <a:endParaRPr lang="en-US" sz="1400" dirty="0">
              <a:latin typeface="Verdana" charset="0"/>
              <a:ea typeface="DejaVu Sans" charset="0"/>
              <a:cs typeface="DejaVu Sans" charset="0"/>
            </a:endParaRPr>
          </a:p>
          <a:p>
            <a:pPr marL="0" indent="0">
              <a:buNone/>
              <a:defRPr/>
            </a:pPr>
            <a:r>
              <a:rPr lang="en-US" sz="1400" i="1" dirty="0">
                <a:latin typeface="Verdana" charset="0"/>
                <a:ea typeface="DejaVu Sans" charset="0"/>
                <a:cs typeface="DejaVu Sans" charset="0"/>
              </a:rPr>
              <a:t>* </a:t>
            </a:r>
            <a:r>
              <a:rPr lang="en-US" sz="1400" i="1" dirty="0" smtClean="0">
                <a:latin typeface="Verdana" charset="0"/>
                <a:ea typeface="DejaVu Sans" charset="0"/>
                <a:cs typeface="DejaVu Sans" charset="0"/>
              </a:rPr>
              <a:t>Software </a:t>
            </a:r>
            <a:r>
              <a:rPr lang="en-US" sz="1400" i="1" dirty="0">
                <a:latin typeface="Verdana" charset="0"/>
                <a:ea typeface="DejaVu Sans" charset="0"/>
                <a:cs typeface="DejaVu Sans" charset="0"/>
              </a:rPr>
              <a:t>modules are hardware </a:t>
            </a:r>
            <a:r>
              <a:rPr lang="en-US" sz="1400" i="1" dirty="0" smtClean="0">
                <a:latin typeface="Verdana" charset="0"/>
                <a:ea typeface="DejaVu Sans" charset="0"/>
                <a:cs typeface="DejaVu Sans" charset="0"/>
              </a:rPr>
              <a:t>independent</a:t>
            </a:r>
            <a:endParaRPr lang="en-US" sz="1400" i="1" dirty="0"/>
          </a:p>
        </p:txBody>
      </p:sp>
      <p:grpSp>
        <p:nvGrpSpPr>
          <p:cNvPr id="35844" name="Group 61"/>
          <p:cNvGrpSpPr>
            <a:grpSpLocks/>
          </p:cNvGrpSpPr>
          <p:nvPr/>
        </p:nvGrpSpPr>
        <p:grpSpPr bwMode="auto">
          <a:xfrm>
            <a:off x="152407" y="1106809"/>
            <a:ext cx="377825" cy="461010"/>
            <a:chOff x="7493000" y="2033588"/>
            <a:chExt cx="609600" cy="584200"/>
          </a:xfrm>
        </p:grpSpPr>
        <p:sp>
          <p:nvSpPr>
            <p:cNvPr id="6" name="Rounded Rectangle 5"/>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7" name="Rounded Rectangle 6"/>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8" name="Rounded Rectangle 7"/>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9" name="Rounded Rectangle 8"/>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0" name="Rounded Rectangle 9"/>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 name="Rounded Rectangle 10"/>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2" name="Straight Arrow Connector 11"/>
            <p:cNvCxnSpPr>
              <a:stCxn id="8" idx="1"/>
              <a:endCxn id="10"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grpSp>
        <p:nvGrpSpPr>
          <p:cNvPr id="35845" name="Group 158"/>
          <p:cNvGrpSpPr>
            <a:grpSpLocks/>
          </p:cNvGrpSpPr>
          <p:nvPr/>
        </p:nvGrpSpPr>
        <p:grpSpPr bwMode="auto">
          <a:xfrm>
            <a:off x="152400" y="3611880"/>
            <a:ext cx="419100" cy="502920"/>
            <a:chOff x="1066800" y="4457700"/>
            <a:chExt cx="685800" cy="609600"/>
          </a:xfrm>
        </p:grpSpPr>
        <p:sp>
          <p:nvSpPr>
            <p:cNvPr id="35846"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5" name="Rounded Rectangle 14"/>
            <p:cNvSpPr/>
            <p:nvPr/>
          </p:nvSpPr>
          <p:spPr bwMode="auto">
            <a:xfrm>
              <a:off x="1173308" y="45339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 name="Rounded Rectangle 15"/>
            <p:cNvSpPr/>
            <p:nvPr/>
          </p:nvSpPr>
          <p:spPr bwMode="auto">
            <a:xfrm>
              <a:off x="1326573" y="45339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849" name="Rounded Rectangle 181"/>
            <p:cNvSpPr>
              <a:spLocks noChangeArrowheads="1"/>
            </p:cNvSpPr>
            <p:nvPr/>
          </p:nvSpPr>
          <p:spPr bwMode="auto">
            <a:xfrm>
              <a:off x="1477241" y="4533901"/>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8" name="Rounded Rectangle 17"/>
            <p:cNvSpPr/>
            <p:nvPr/>
          </p:nvSpPr>
          <p:spPr bwMode="auto">
            <a:xfrm>
              <a:off x="1178503" y="4838701"/>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9" name="Rounded Rectangle 18"/>
            <p:cNvSpPr/>
            <p:nvPr/>
          </p:nvSpPr>
          <p:spPr bwMode="auto">
            <a:xfrm>
              <a:off x="1329171" y="4838701"/>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0" name="Rounded Rectangle 19"/>
            <p:cNvSpPr/>
            <p:nvPr/>
          </p:nvSpPr>
          <p:spPr bwMode="auto">
            <a:xfrm>
              <a:off x="1482436" y="4838701"/>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21" name="Straight Arrow Connector 20"/>
            <p:cNvCxnSpPr>
              <a:stCxn id="16" idx="2"/>
              <a:endCxn id="19" idx="0"/>
            </p:cNvCxnSpPr>
            <p:nvPr/>
          </p:nvCxnSpPr>
          <p:spPr bwMode="auto">
            <a:xfrm rot="16200000" flipH="1">
              <a:off x="1328305" y="4759903"/>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spTree>
    <p:extLst>
      <p:ext uri="{BB962C8B-B14F-4D97-AF65-F5344CB8AC3E}">
        <p14:creationId xmlns:p14="http://schemas.microsoft.com/office/powerpoint/2010/main" val="371116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Qshell Examples</a:t>
            </a:r>
          </a:p>
        </p:txBody>
      </p:sp>
      <p:sp>
        <p:nvSpPr>
          <p:cNvPr id="3" name="Content Placeholder 2"/>
          <p:cNvSpPr>
            <a:spLocks noGrp="1"/>
          </p:cNvSpPr>
          <p:nvPr>
            <p:ph idx="1"/>
          </p:nvPr>
        </p:nvSpPr>
        <p:spPr/>
        <p:txBody>
          <a:bodyPr>
            <a:normAutofit/>
          </a:bodyPr>
          <a:lstStyle/>
          <a:p>
            <a:pPr marL="0" indent="0">
              <a:buNone/>
            </a:pPr>
            <a:r>
              <a:rPr lang="en-US" sz="1200" dirty="0"/>
              <a:t>User</a:t>
            </a:r>
          </a:p>
          <a:p>
            <a:pPr lvl="1"/>
            <a:r>
              <a:rPr lang="en-US" sz="1000" dirty="0" err="1"/>
              <a:t>q.dss.manage.listUsers</a:t>
            </a:r>
            <a:r>
              <a:rPr lang="en-US" sz="1000" dirty="0"/>
              <a:t>()</a:t>
            </a:r>
          </a:p>
          <a:p>
            <a:pPr lvl="2"/>
            <a:r>
              <a:rPr lang="en-US" sz="800" dirty="0"/>
              <a:t>Lists all users</a:t>
            </a:r>
          </a:p>
          <a:p>
            <a:pPr lvl="1"/>
            <a:endParaRPr lang="en-US" sz="1000" dirty="0"/>
          </a:p>
          <a:p>
            <a:pPr lvl="1"/>
            <a:r>
              <a:rPr lang="en-US" sz="1000" dirty="0" err="1"/>
              <a:t>q.dss.manage.showUser</a:t>
            </a:r>
            <a:r>
              <a:rPr lang="en-US" sz="1000" dirty="0"/>
              <a:t>(‘USER-NAME’)</a:t>
            </a:r>
          </a:p>
          <a:p>
            <a:pPr lvl="2"/>
            <a:r>
              <a:rPr lang="en-US" sz="800" dirty="0"/>
              <a:t>Returns User configuration</a:t>
            </a:r>
          </a:p>
          <a:p>
            <a:pPr marL="0" indent="0">
              <a:buNone/>
            </a:pPr>
            <a:endParaRPr lang="en-US" sz="1200" dirty="0"/>
          </a:p>
          <a:p>
            <a:pPr marL="0" indent="0">
              <a:buNone/>
            </a:pPr>
            <a:r>
              <a:rPr lang="en-US" sz="1200" dirty="0"/>
              <a:t>Permissions </a:t>
            </a:r>
          </a:p>
          <a:p>
            <a:pPr lvl="1"/>
            <a:r>
              <a:rPr lang="en-US" sz="1000" dirty="0" err="1"/>
              <a:t>q.dss.manage.setPermissions</a:t>
            </a:r>
            <a:r>
              <a:rPr lang="en-US" sz="1000" dirty="0"/>
              <a:t>('PATH' , 'USER-NAME', [PERMISSIONS])</a:t>
            </a:r>
          </a:p>
          <a:p>
            <a:pPr lvl="2"/>
            <a:r>
              <a:rPr lang="en-US" sz="800" dirty="0"/>
              <a:t>Set Specified permissions to the user on the path </a:t>
            </a:r>
          </a:p>
          <a:p>
            <a:pPr lvl="1"/>
            <a:endParaRPr lang="en-US" sz="1000" dirty="0"/>
          </a:p>
          <a:p>
            <a:pPr lvl="1"/>
            <a:r>
              <a:rPr lang="en-US" sz="1000" dirty="0" err="1"/>
              <a:t>q.dss.manage.showPermissionSettings</a:t>
            </a:r>
            <a:r>
              <a:rPr lang="en-US" sz="1000" dirty="0"/>
              <a:t>('PATH')</a:t>
            </a:r>
          </a:p>
          <a:p>
            <a:pPr lvl="2"/>
            <a:r>
              <a:rPr lang="en-US" sz="800" dirty="0"/>
              <a:t>Returns permission </a:t>
            </a:r>
            <a:r>
              <a:rPr lang="en-US" sz="800" dirty="0" smtClean="0"/>
              <a:t>settings</a:t>
            </a:r>
          </a:p>
          <a:p>
            <a:pPr marL="0" indent="0">
              <a:buNone/>
            </a:pPr>
            <a:endParaRPr lang="en-US" sz="1200" dirty="0"/>
          </a:p>
          <a:p>
            <a:pPr marL="0" indent="0">
              <a:buNone/>
            </a:pPr>
            <a:r>
              <a:rPr lang="en-US" sz="1200" dirty="0"/>
              <a:t>Abandon a </a:t>
            </a:r>
            <a:r>
              <a:rPr lang="en-US" sz="1200" dirty="0" err="1" smtClean="0"/>
              <a:t>BlockStore</a:t>
            </a:r>
            <a:endParaRPr lang="en-US" sz="1200" dirty="0"/>
          </a:p>
          <a:p>
            <a:pPr lvl="1"/>
            <a:r>
              <a:rPr lang="en-US" sz="1000" dirty="0" err="1"/>
              <a:t>q.dss.manage.abandonBlockStore</a:t>
            </a:r>
            <a:r>
              <a:rPr lang="en-US" sz="1000" dirty="0"/>
              <a:t>(‘[BS-ID]’)</a:t>
            </a:r>
          </a:p>
          <a:p>
            <a:pPr lvl="2"/>
            <a:r>
              <a:rPr lang="en-US" sz="800" dirty="0" smtClean="0"/>
              <a:t>With </a:t>
            </a:r>
            <a:r>
              <a:rPr lang="en-US" sz="800" dirty="0"/>
              <a:t>this option you can abandon remote BS</a:t>
            </a:r>
          </a:p>
          <a:p>
            <a:pPr marL="0" indent="0">
              <a:buNone/>
            </a:pPr>
            <a:endParaRPr lang="en-US" sz="1200" dirty="0"/>
          </a:p>
          <a:p>
            <a:pPr marL="0" indent="0">
              <a:buNone/>
            </a:pPr>
            <a:r>
              <a:rPr lang="en-US" sz="1200" dirty="0"/>
              <a:t>Abandon a </a:t>
            </a:r>
            <a:r>
              <a:rPr lang="en-US" sz="1200" dirty="0" err="1" smtClean="0"/>
              <a:t>StorageDaemon</a:t>
            </a:r>
            <a:endParaRPr lang="en-US" sz="1200" dirty="0"/>
          </a:p>
          <a:p>
            <a:pPr lvl="1"/>
            <a:r>
              <a:rPr lang="en-US" sz="1000" dirty="0" err="1"/>
              <a:t>q.dss.manage.abandonStoragedaemon</a:t>
            </a:r>
            <a:r>
              <a:rPr lang="en-US" sz="1000" dirty="0"/>
              <a:t>(‘[SD-ID]’)</a:t>
            </a:r>
          </a:p>
          <a:p>
            <a:pPr lvl="2"/>
            <a:r>
              <a:rPr lang="en-US" sz="800" dirty="0" smtClean="0"/>
              <a:t>With </a:t>
            </a:r>
            <a:r>
              <a:rPr lang="en-US" sz="800" dirty="0"/>
              <a:t>this option you can abandon remote SD</a:t>
            </a:r>
          </a:p>
          <a:p>
            <a:pPr marL="0" indent="0">
              <a:buNone/>
            </a:pPr>
            <a:endParaRPr lang="en-US" sz="1200" dirty="0"/>
          </a:p>
        </p:txBody>
      </p:sp>
    </p:spTree>
    <p:extLst>
      <p:ext uri="{BB962C8B-B14F-4D97-AF65-F5344CB8AC3E}">
        <p14:creationId xmlns:p14="http://schemas.microsoft.com/office/powerpoint/2010/main" val="12737558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Qshell Examples</a:t>
            </a:r>
            <a:endParaRPr lang="en-US" dirty="0"/>
          </a:p>
        </p:txBody>
      </p:sp>
      <p:sp>
        <p:nvSpPr>
          <p:cNvPr id="3" name="Content Placeholder 2"/>
          <p:cNvSpPr>
            <a:spLocks noGrp="1"/>
          </p:cNvSpPr>
          <p:nvPr>
            <p:ph idx="1"/>
          </p:nvPr>
        </p:nvSpPr>
        <p:spPr/>
        <p:txBody>
          <a:bodyPr>
            <a:noAutofit/>
          </a:bodyPr>
          <a:lstStyle/>
          <a:p>
            <a:pPr marL="0" indent="0">
              <a:buNone/>
            </a:pPr>
            <a:r>
              <a:rPr lang="en-US" sz="900" dirty="0"/>
              <a:t>DSS Daemons </a:t>
            </a:r>
          </a:p>
          <a:p>
            <a:pPr lvl="1"/>
            <a:r>
              <a:rPr lang="en-US" sz="900" dirty="0" err="1" smtClean="0"/>
              <a:t>q.dss.clientdaemons.getStatus</a:t>
            </a:r>
            <a:r>
              <a:rPr lang="en-US" sz="900" dirty="0" smtClean="0"/>
              <a:t>()</a:t>
            </a:r>
            <a:endParaRPr lang="en-US" sz="900" dirty="0"/>
          </a:p>
          <a:p>
            <a:pPr lvl="1"/>
            <a:r>
              <a:rPr lang="en-US" sz="900" dirty="0" err="1"/>
              <a:t>q.dss.storagedaemons.start</a:t>
            </a:r>
            <a:r>
              <a:rPr lang="en-US" sz="900" dirty="0" smtClean="0"/>
              <a:t>()</a:t>
            </a:r>
            <a:endParaRPr lang="en-US" sz="900" dirty="0"/>
          </a:p>
          <a:p>
            <a:pPr lvl="2"/>
            <a:r>
              <a:rPr lang="en-US" sz="900" dirty="0" smtClean="0"/>
              <a:t>Start </a:t>
            </a:r>
            <a:r>
              <a:rPr lang="en-US" sz="900" dirty="0"/>
              <a:t>all </a:t>
            </a:r>
            <a:r>
              <a:rPr lang="en-US" sz="900" dirty="0" err="1"/>
              <a:t>storagedaemons</a:t>
            </a:r>
            <a:r>
              <a:rPr lang="en-US" sz="900" dirty="0"/>
              <a:t> on local node</a:t>
            </a:r>
          </a:p>
          <a:p>
            <a:pPr lvl="1"/>
            <a:r>
              <a:rPr lang="en-US" sz="900" dirty="0" err="1" smtClean="0"/>
              <a:t>q.dss.maintenanceagents.stop</a:t>
            </a:r>
            <a:r>
              <a:rPr lang="en-US" sz="900" dirty="0" smtClean="0"/>
              <a:t>()</a:t>
            </a:r>
            <a:endParaRPr lang="en-US" sz="900" dirty="0"/>
          </a:p>
          <a:p>
            <a:pPr lvl="2"/>
            <a:r>
              <a:rPr lang="en-US" sz="900" dirty="0" smtClean="0"/>
              <a:t>Stop </a:t>
            </a:r>
            <a:r>
              <a:rPr lang="en-US" sz="900" dirty="0"/>
              <a:t>all </a:t>
            </a:r>
            <a:r>
              <a:rPr lang="en-US" sz="900" dirty="0" err="1"/>
              <a:t>maintenanceagents</a:t>
            </a:r>
            <a:r>
              <a:rPr lang="en-US" sz="900" dirty="0"/>
              <a:t> on local node</a:t>
            </a:r>
          </a:p>
          <a:p>
            <a:pPr lvl="1"/>
            <a:r>
              <a:rPr lang="en-US" sz="900" dirty="0" err="1" smtClean="0"/>
              <a:t>q.dss.clientdaemons.restart</a:t>
            </a:r>
            <a:r>
              <a:rPr lang="en-US" sz="900" dirty="0"/>
              <a:t>() </a:t>
            </a:r>
          </a:p>
          <a:p>
            <a:pPr lvl="2"/>
            <a:r>
              <a:rPr lang="en-US" sz="900" dirty="0" smtClean="0"/>
              <a:t>Restart </a:t>
            </a:r>
            <a:r>
              <a:rPr lang="en-US" sz="900" dirty="0"/>
              <a:t>all </a:t>
            </a:r>
            <a:r>
              <a:rPr lang="en-US" sz="900" dirty="0" err="1"/>
              <a:t>clientdaemons</a:t>
            </a:r>
            <a:r>
              <a:rPr lang="en-US" sz="900" dirty="0"/>
              <a:t> on local node</a:t>
            </a:r>
          </a:p>
          <a:p>
            <a:pPr lvl="1"/>
            <a:r>
              <a:rPr lang="en-US" sz="900" dirty="0" err="1" smtClean="0"/>
              <a:t>q.dss.clientdaemons.StopOne</a:t>
            </a:r>
            <a:r>
              <a:rPr lang="en-US" sz="900" dirty="0" smtClean="0"/>
              <a:t>([DAEMON-ID])</a:t>
            </a:r>
          </a:p>
          <a:p>
            <a:pPr lvl="2"/>
            <a:r>
              <a:rPr lang="en-US" sz="900" dirty="0" smtClean="0"/>
              <a:t>Stop client daemon </a:t>
            </a:r>
            <a:r>
              <a:rPr lang="en-US" sz="900" dirty="0"/>
              <a:t>with ID  DAEMON-ID</a:t>
            </a:r>
          </a:p>
          <a:p>
            <a:pPr marL="0" indent="0">
              <a:buNone/>
            </a:pPr>
            <a:endParaRPr lang="en-US" sz="900" dirty="0"/>
          </a:p>
          <a:p>
            <a:pPr marL="0" indent="0">
              <a:buNone/>
            </a:pPr>
            <a:r>
              <a:rPr lang="en-US" sz="900" dirty="0" err="1" smtClean="0"/>
              <a:t>Arakoon</a:t>
            </a:r>
            <a:endParaRPr lang="en-US" sz="900" dirty="0" smtClean="0"/>
          </a:p>
          <a:p>
            <a:pPr lvl="1"/>
            <a:r>
              <a:rPr lang="en-US" sz="900" dirty="0" err="1" smtClean="0"/>
              <a:t>q.manage.arakoon.listClusters</a:t>
            </a:r>
            <a:r>
              <a:rPr lang="en-US" sz="900" dirty="0" smtClean="0"/>
              <a:t>()</a:t>
            </a:r>
          </a:p>
          <a:p>
            <a:pPr lvl="2"/>
            <a:r>
              <a:rPr lang="en-US" sz="900" dirty="0" smtClean="0"/>
              <a:t>Lists </a:t>
            </a:r>
            <a:r>
              <a:rPr lang="en-US" sz="900" dirty="0"/>
              <a:t>all </a:t>
            </a:r>
            <a:r>
              <a:rPr lang="en-US" sz="900" dirty="0" err="1"/>
              <a:t>arakoon</a:t>
            </a:r>
            <a:r>
              <a:rPr lang="en-US" sz="900" dirty="0"/>
              <a:t> </a:t>
            </a:r>
            <a:r>
              <a:rPr lang="en-US" sz="900" dirty="0" smtClean="0"/>
              <a:t>clusters</a:t>
            </a:r>
          </a:p>
          <a:p>
            <a:pPr lvl="1"/>
            <a:r>
              <a:rPr lang="en-US" sz="900" dirty="0" err="1" smtClean="0"/>
              <a:t>q.manage.arakoon.start</a:t>
            </a:r>
            <a:r>
              <a:rPr lang="en-US" sz="900" dirty="0" smtClean="0"/>
              <a:t>()</a:t>
            </a:r>
          </a:p>
          <a:p>
            <a:pPr lvl="2"/>
            <a:r>
              <a:rPr lang="en-US" sz="900" dirty="0"/>
              <a:t>S</a:t>
            </a:r>
            <a:r>
              <a:rPr lang="en-US" sz="900" dirty="0" smtClean="0"/>
              <a:t>tart </a:t>
            </a:r>
            <a:r>
              <a:rPr lang="en-US" sz="900" dirty="0"/>
              <a:t>all </a:t>
            </a:r>
            <a:r>
              <a:rPr lang="en-US" sz="900" dirty="0" err="1"/>
              <a:t>arakoon</a:t>
            </a:r>
            <a:r>
              <a:rPr lang="en-US" sz="900" dirty="0"/>
              <a:t> clusters local </a:t>
            </a:r>
            <a:r>
              <a:rPr lang="en-US" sz="900" dirty="0" smtClean="0"/>
              <a:t>node</a:t>
            </a:r>
          </a:p>
          <a:p>
            <a:pPr lvl="1"/>
            <a:r>
              <a:rPr lang="en-US" sz="900" dirty="0" err="1" smtClean="0"/>
              <a:t>q.manage.arakoon.stop</a:t>
            </a:r>
            <a:r>
              <a:rPr lang="en-US" sz="900" dirty="0" smtClean="0"/>
              <a:t>()</a:t>
            </a:r>
          </a:p>
          <a:p>
            <a:pPr lvl="2"/>
            <a:r>
              <a:rPr lang="en-US" sz="900" dirty="0"/>
              <a:t>S</a:t>
            </a:r>
            <a:r>
              <a:rPr lang="en-US" sz="900" dirty="0" smtClean="0"/>
              <a:t>top </a:t>
            </a:r>
            <a:r>
              <a:rPr lang="en-US" sz="900" dirty="0"/>
              <a:t>all </a:t>
            </a:r>
            <a:r>
              <a:rPr lang="en-US" sz="900" dirty="0" err="1"/>
              <a:t>arakoon</a:t>
            </a:r>
            <a:r>
              <a:rPr lang="en-US" sz="900" dirty="0"/>
              <a:t> clusters local </a:t>
            </a:r>
            <a:r>
              <a:rPr lang="en-US" sz="900" dirty="0" smtClean="0"/>
              <a:t>node</a:t>
            </a:r>
          </a:p>
          <a:p>
            <a:pPr lvl="1"/>
            <a:r>
              <a:rPr lang="en-US" sz="900" dirty="0" smtClean="0"/>
              <a:t>ac </a:t>
            </a:r>
            <a:r>
              <a:rPr lang="en-US" sz="900" dirty="0"/>
              <a:t>= </a:t>
            </a:r>
            <a:r>
              <a:rPr lang="en-US" sz="900" dirty="0" err="1"/>
              <a:t>q.manage.arakoon.getCluster</a:t>
            </a:r>
            <a:r>
              <a:rPr lang="en-US" sz="900" dirty="0" smtClean="0"/>
              <a:t>(‘&lt;</a:t>
            </a:r>
            <a:r>
              <a:rPr lang="en-US" sz="900" dirty="0" err="1" smtClean="0"/>
              <a:t>arakoon</a:t>
            </a:r>
            <a:r>
              <a:rPr lang="en-US" sz="900" dirty="0" smtClean="0"/>
              <a:t> name&gt;’)</a:t>
            </a:r>
          </a:p>
          <a:p>
            <a:pPr lvl="2"/>
            <a:r>
              <a:rPr lang="en-US" sz="900" dirty="0" smtClean="0"/>
              <a:t>Create </a:t>
            </a:r>
            <a:r>
              <a:rPr lang="en-US" sz="900" dirty="0"/>
              <a:t>an object of cluster </a:t>
            </a:r>
            <a:r>
              <a:rPr lang="en-US" sz="900" dirty="0" smtClean="0"/>
              <a:t>framework to start and stop a specific cluster</a:t>
            </a:r>
          </a:p>
          <a:p>
            <a:pPr lvl="1"/>
            <a:r>
              <a:rPr lang="en-US" sz="900" dirty="0" err="1" smtClean="0"/>
              <a:t>ac.start</a:t>
            </a:r>
            <a:r>
              <a:rPr lang="en-US" sz="900" dirty="0" smtClean="0"/>
              <a:t>()</a:t>
            </a:r>
          </a:p>
          <a:p>
            <a:pPr lvl="2"/>
            <a:r>
              <a:rPr lang="en-US" sz="900" dirty="0"/>
              <a:t>S</a:t>
            </a:r>
            <a:r>
              <a:rPr lang="en-US" sz="900" dirty="0" smtClean="0"/>
              <a:t>tart </a:t>
            </a:r>
            <a:r>
              <a:rPr lang="en-US" sz="900" dirty="0"/>
              <a:t>framework </a:t>
            </a:r>
            <a:r>
              <a:rPr lang="en-US" sz="900" dirty="0" err="1"/>
              <a:t>arakoon</a:t>
            </a:r>
            <a:r>
              <a:rPr lang="en-US" sz="900" dirty="0"/>
              <a:t> cluster local node </a:t>
            </a:r>
            <a:endParaRPr lang="en-US" sz="900" dirty="0" smtClean="0"/>
          </a:p>
          <a:p>
            <a:pPr lvl="1"/>
            <a:r>
              <a:rPr lang="en-US" sz="900" dirty="0" err="1" smtClean="0"/>
              <a:t>ac.stop</a:t>
            </a:r>
            <a:r>
              <a:rPr lang="en-US" sz="900" dirty="0" smtClean="0"/>
              <a:t>()</a:t>
            </a:r>
          </a:p>
          <a:p>
            <a:pPr lvl="2"/>
            <a:r>
              <a:rPr lang="en-US" sz="900" dirty="0"/>
              <a:t>S</a:t>
            </a:r>
            <a:r>
              <a:rPr lang="en-US" sz="900" dirty="0" smtClean="0"/>
              <a:t>top </a:t>
            </a:r>
            <a:r>
              <a:rPr lang="en-US" sz="900" dirty="0"/>
              <a:t>framework </a:t>
            </a:r>
            <a:r>
              <a:rPr lang="en-US" sz="900" dirty="0" err="1"/>
              <a:t>arakoon</a:t>
            </a:r>
            <a:r>
              <a:rPr lang="en-US" sz="900" dirty="0"/>
              <a:t> cluster local node</a:t>
            </a:r>
          </a:p>
          <a:p>
            <a:pPr marL="0" indent="0">
              <a:buNone/>
            </a:pPr>
            <a:endParaRPr lang="en-US" sz="900" dirty="0"/>
          </a:p>
        </p:txBody>
      </p:sp>
    </p:spTree>
    <p:extLst>
      <p:ext uri="{BB962C8B-B14F-4D97-AF65-F5344CB8AC3E}">
        <p14:creationId xmlns:p14="http://schemas.microsoft.com/office/powerpoint/2010/main" val="243703775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3" name="Title 2"/>
          <p:cNvSpPr>
            <a:spLocks noGrp="1"/>
          </p:cNvSpPr>
          <p:nvPr>
            <p:ph type="title"/>
          </p:nvPr>
        </p:nvSpPr>
        <p:spPr/>
        <p:txBody>
          <a:bodyPr/>
          <a:lstStyle/>
          <a:p>
            <a:r>
              <a:rPr lang="en-US" dirty="0"/>
              <a:t>Qs</a:t>
            </a:r>
            <a:r>
              <a:rPr lang="en" dirty="0"/>
              <a:t>hell Clusters</a:t>
            </a:r>
            <a:endParaRPr lang="en-US" dirty="0"/>
          </a:p>
        </p:txBody>
      </p:sp>
      <p:sp>
        <p:nvSpPr>
          <p:cNvPr id="2" name="Content Placeholder 1"/>
          <p:cNvSpPr>
            <a:spLocks noGrp="1"/>
          </p:cNvSpPr>
          <p:nvPr>
            <p:ph idx="1"/>
          </p:nvPr>
        </p:nvSpPr>
        <p:spPr/>
        <p:txBody>
          <a:bodyPr/>
          <a:lstStyle/>
          <a:p>
            <a:pPr marL="0" indent="0">
              <a:buNone/>
            </a:pPr>
            <a:r>
              <a:rPr lang="en-US" sz="1400" dirty="0" smtClean="0"/>
              <a:t>Summary</a:t>
            </a:r>
          </a:p>
          <a:p>
            <a:r>
              <a:rPr lang="en-US" sz="1400" dirty="0" smtClean="0"/>
              <a:t>Clusters is a built-in extension in Qshell used for executing commands on multiple nodes from a the management controllers qshell.</a:t>
            </a:r>
          </a:p>
          <a:p>
            <a:r>
              <a:rPr lang="en-US" sz="1400" dirty="0" smtClean="0"/>
              <a:t>Clusters help in monitoring and management tasks which had to be done on some or all environment nodes.</a:t>
            </a:r>
          </a:p>
          <a:p>
            <a:r>
              <a:rPr lang="en-US" sz="1400" dirty="0" smtClean="0"/>
              <a:t>To access the cluster extension you use the following entry from Qshell</a:t>
            </a:r>
          </a:p>
          <a:p>
            <a:pPr>
              <a:buNone/>
            </a:pPr>
            <a:endParaRPr lang="en-US" sz="1400" dirty="0" smtClean="0"/>
          </a:p>
          <a:p>
            <a:pPr>
              <a:buNone/>
            </a:pPr>
            <a:r>
              <a:rPr lang="en-US" sz="1400" dirty="0" smtClean="0"/>
              <a:t>Manipulating clusters</a:t>
            </a:r>
          </a:p>
          <a:p>
            <a:r>
              <a:rPr lang="en-US" sz="1400" dirty="0" err="1" smtClean="0"/>
              <a:t>q.cluster.list</a:t>
            </a:r>
            <a:r>
              <a:rPr lang="en-US" sz="1400" dirty="0" smtClean="0"/>
              <a:t>()</a:t>
            </a:r>
          </a:p>
          <a:p>
            <a:pPr lvl="1"/>
            <a:r>
              <a:rPr lang="en-US" sz="1400" dirty="0" smtClean="0"/>
              <a:t>Lists available clusters names</a:t>
            </a:r>
          </a:p>
          <a:p>
            <a:r>
              <a:rPr lang="en-US" sz="1400" dirty="0" err="1" smtClean="0"/>
              <a:t>myCluster</a:t>
            </a:r>
            <a:r>
              <a:rPr lang="en-US" sz="1400" dirty="0" smtClean="0"/>
              <a:t> = </a:t>
            </a:r>
            <a:r>
              <a:rPr lang="en-US" sz="1400" dirty="0" err="1" smtClean="0"/>
              <a:t>q.cluster.get</a:t>
            </a:r>
            <a:r>
              <a:rPr lang="en-US" sz="1400" dirty="0" smtClean="0"/>
              <a:t>(</a:t>
            </a:r>
            <a:r>
              <a:rPr lang="en-US" sz="1400" dirty="0" err="1" smtClean="0"/>
              <a:t>clustername</a:t>
            </a:r>
            <a:r>
              <a:rPr lang="en-US" sz="1400" dirty="0" smtClean="0"/>
              <a:t>='&lt;cluster-name&gt;')</a:t>
            </a:r>
          </a:p>
          <a:p>
            <a:pPr lvl="1"/>
            <a:r>
              <a:rPr lang="en-US" sz="1400" dirty="0" smtClean="0"/>
              <a:t>Gets a cluster object from already created cluster</a:t>
            </a:r>
          </a:p>
          <a:p>
            <a:r>
              <a:rPr lang="en-US" sz="1400" dirty="0" err="1" smtClean="0"/>
              <a:t>q.cluster.create</a:t>
            </a:r>
            <a:r>
              <a:rPr lang="en-US" sz="1400" dirty="0" smtClean="0"/>
              <a:t>(?</a:t>
            </a:r>
          </a:p>
          <a:p>
            <a:pPr lvl="1"/>
            <a:r>
              <a:rPr lang="en-US" sz="1400" dirty="0" smtClean="0"/>
              <a:t>Creates a new cluster.  At this step the user provides a list of IP addresses for nodes to include.</a:t>
            </a:r>
          </a:p>
          <a:p>
            <a:r>
              <a:rPr lang="en-US" sz="1400" dirty="0" err="1" smtClean="0"/>
              <a:t>q.cluster.delete</a:t>
            </a:r>
            <a:r>
              <a:rPr lang="en-US" sz="1400" dirty="0" smtClean="0"/>
              <a:t>(</a:t>
            </a:r>
            <a:r>
              <a:rPr lang="en-US" sz="1400" dirty="0" err="1" smtClean="0"/>
              <a:t>clustername</a:t>
            </a:r>
            <a:r>
              <a:rPr lang="en-US" sz="1400" dirty="0" smtClean="0"/>
              <a:t>='&lt;cluster-name&gt;')</a:t>
            </a:r>
          </a:p>
          <a:p>
            <a:pPr lvl="1"/>
            <a:r>
              <a:rPr lang="en-US" sz="1400" dirty="0" smtClean="0"/>
              <a:t>Delete a cluster</a:t>
            </a:r>
          </a:p>
          <a:p>
            <a:pPr>
              <a:buNone/>
            </a:pPr>
            <a:endParaRPr lang="en-US" sz="1400" dirty="0" smtClean="0"/>
          </a:p>
          <a:p>
            <a:pPr>
              <a:buNone/>
            </a:pPr>
            <a:endParaRPr lang="en" sz="1400" dirty="0"/>
          </a:p>
        </p:txBody>
      </p:sp>
    </p:spTree>
    <p:extLst>
      <p:ext uri="{BB962C8B-B14F-4D97-AF65-F5344CB8AC3E}">
        <p14:creationId xmlns:p14="http://schemas.microsoft.com/office/powerpoint/2010/main" val="40420850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en" dirty="0" smtClean="0"/>
              <a:t>Qshell Clusters</a:t>
            </a:r>
            <a:endParaRPr lang="en" dirty="0"/>
          </a:p>
        </p:txBody>
      </p:sp>
      <p:sp>
        <p:nvSpPr>
          <p:cNvPr id="2" name="Content Placeholder 1"/>
          <p:cNvSpPr>
            <a:spLocks noGrp="1"/>
          </p:cNvSpPr>
          <p:nvPr>
            <p:ph idx="1"/>
          </p:nvPr>
        </p:nvSpPr>
        <p:spPr/>
        <p:txBody>
          <a:bodyPr/>
          <a:lstStyle/>
          <a:p>
            <a:pPr>
              <a:buNone/>
            </a:pPr>
            <a:r>
              <a:rPr lang="en-US" sz="1400" dirty="0"/>
              <a:t>Using </a:t>
            </a:r>
            <a:r>
              <a:rPr lang="en-US" sz="1400" dirty="0" smtClean="0"/>
              <a:t>clusters</a:t>
            </a:r>
            <a:endParaRPr lang="en" sz="1400" dirty="0" smtClean="0">
              <a:ea typeface="Courier New"/>
              <a:sym typeface="Courier New"/>
            </a:endParaRPr>
          </a:p>
          <a:p>
            <a:r>
              <a:rPr lang="en-US" sz="1400" dirty="0" err="1"/>
              <a:t>myCluster</a:t>
            </a:r>
            <a:r>
              <a:rPr lang="en" sz="1400" dirty="0" smtClean="0">
                <a:ea typeface="Courier New"/>
                <a:sym typeface="Courier New"/>
              </a:rPr>
              <a:t>.listnodes()</a:t>
            </a:r>
          </a:p>
          <a:p>
            <a:pPr lvl="1"/>
            <a:r>
              <a:rPr lang="en" sz="1400" dirty="0" smtClean="0">
                <a:ea typeface="Courier New"/>
                <a:sym typeface="Courier New"/>
              </a:rPr>
              <a:t>Lists nodes in the cluster</a:t>
            </a:r>
          </a:p>
          <a:p>
            <a:r>
              <a:rPr lang="en-US" sz="1400" dirty="0" err="1"/>
              <a:t>myCluster</a:t>
            </a:r>
            <a:r>
              <a:rPr lang="en" sz="1400" dirty="0" smtClean="0">
                <a:ea typeface="Courier New"/>
                <a:sym typeface="Courier New"/>
              </a:rPr>
              <a:t>.ping()</a:t>
            </a:r>
          </a:p>
          <a:p>
            <a:pPr lvl="1"/>
            <a:r>
              <a:rPr lang="en" sz="1400" dirty="0" smtClean="0">
                <a:ea typeface="Courier New"/>
                <a:sym typeface="Courier New"/>
              </a:rPr>
              <a:t>Performs a ping test to all nodes in the cluster</a:t>
            </a:r>
            <a:endParaRPr lang="en-US" sz="1400" dirty="0"/>
          </a:p>
          <a:p>
            <a:r>
              <a:rPr lang="en-US" sz="1400" dirty="0" err="1"/>
              <a:t>myCluster</a:t>
            </a:r>
            <a:r>
              <a:rPr lang="en" sz="1400" dirty="0" smtClean="0">
                <a:ea typeface="Courier New"/>
                <a:sym typeface="Courier New"/>
              </a:rPr>
              <a:t>.execute</a:t>
            </a:r>
            <a:r>
              <a:rPr lang="en" sz="1400" dirty="0">
                <a:ea typeface="Courier New"/>
                <a:sym typeface="Courier New"/>
              </a:rPr>
              <a:t>('&lt;command&gt;', </a:t>
            </a:r>
            <a:r>
              <a:rPr lang="en" sz="1400" dirty="0" smtClean="0">
                <a:ea typeface="Courier New"/>
                <a:sym typeface="Courier New"/>
              </a:rPr>
              <a:t> </a:t>
            </a:r>
            <a:r>
              <a:rPr lang="en-US" sz="1400" dirty="0" err="1" smtClean="0"/>
              <a:t>myCluster</a:t>
            </a:r>
            <a:r>
              <a:rPr lang="en-US" sz="1400" dirty="0" smtClean="0"/>
              <a:t> </a:t>
            </a:r>
            <a:r>
              <a:rPr lang="en" sz="1400" dirty="0" smtClean="0">
                <a:ea typeface="Courier New"/>
                <a:sym typeface="Courier New"/>
              </a:rPr>
              <a:t>.</a:t>
            </a:r>
            <a:r>
              <a:rPr lang="en" sz="1400" dirty="0">
                <a:ea typeface="Courier New"/>
                <a:sym typeface="Courier New"/>
              </a:rPr>
              <a:t>listnodes</a:t>
            </a:r>
            <a:r>
              <a:rPr lang="en" sz="1400" dirty="0" smtClean="0">
                <a:ea typeface="Courier New"/>
                <a:sym typeface="Courier New"/>
              </a:rPr>
              <a:t>())</a:t>
            </a:r>
          </a:p>
          <a:p>
            <a:pPr lvl="1"/>
            <a:r>
              <a:rPr lang="en" sz="1400" dirty="0" smtClean="0">
                <a:ea typeface="Courier New"/>
                <a:sym typeface="Courier New"/>
              </a:rPr>
              <a:t>Executes a bash command on all nodes in the cluster.</a:t>
            </a:r>
            <a:endParaRPr lang="en" sz="1400" dirty="0">
              <a:ea typeface="Courier New"/>
              <a:sym typeface="Courier New"/>
            </a:endParaRPr>
          </a:p>
          <a:p>
            <a:r>
              <a:rPr lang="en-US" sz="1400" dirty="0" err="1"/>
              <a:t>myCluster</a:t>
            </a:r>
            <a:r>
              <a:rPr lang="en" sz="1400" dirty="0" smtClean="0">
                <a:ea typeface="Courier New"/>
                <a:sym typeface="Courier New"/>
              </a:rPr>
              <a:t>.executeQshell</a:t>
            </a:r>
            <a:r>
              <a:rPr lang="en" sz="1400" dirty="0">
                <a:ea typeface="Courier New"/>
                <a:sym typeface="Courier New"/>
              </a:rPr>
              <a:t>('&lt;command</a:t>
            </a:r>
            <a:r>
              <a:rPr lang="en" sz="1400" dirty="0" smtClean="0">
                <a:ea typeface="Courier New"/>
                <a:sym typeface="Courier New"/>
              </a:rPr>
              <a:t>&gt;',  </a:t>
            </a:r>
            <a:r>
              <a:rPr lang="en-US" sz="1400" dirty="0" err="1"/>
              <a:t>myCluster</a:t>
            </a:r>
            <a:r>
              <a:rPr lang="en-US" sz="1400" dirty="0"/>
              <a:t> </a:t>
            </a:r>
            <a:r>
              <a:rPr lang="en" sz="1400" dirty="0" smtClean="0">
                <a:ea typeface="Courier New"/>
                <a:sym typeface="Courier New"/>
              </a:rPr>
              <a:t>.</a:t>
            </a:r>
            <a:r>
              <a:rPr lang="en" sz="1400" dirty="0">
                <a:ea typeface="Courier New"/>
                <a:sym typeface="Courier New"/>
              </a:rPr>
              <a:t>listnodes())</a:t>
            </a:r>
          </a:p>
          <a:p>
            <a:pPr lvl="1"/>
            <a:r>
              <a:rPr lang="en" sz="1400" dirty="0" smtClean="0">
                <a:ea typeface="Courier New"/>
                <a:sym typeface="Courier New"/>
              </a:rPr>
              <a:t>Executes </a:t>
            </a:r>
            <a:r>
              <a:rPr lang="en" sz="1400" dirty="0">
                <a:ea typeface="Courier New"/>
                <a:sym typeface="Courier New"/>
              </a:rPr>
              <a:t>a </a:t>
            </a:r>
            <a:r>
              <a:rPr lang="en" sz="1400" dirty="0" smtClean="0">
                <a:ea typeface="Courier New"/>
                <a:sym typeface="Courier New"/>
              </a:rPr>
              <a:t>qshell command </a:t>
            </a:r>
            <a:r>
              <a:rPr lang="en" sz="1400" dirty="0">
                <a:ea typeface="Courier New"/>
                <a:sym typeface="Courier New"/>
              </a:rPr>
              <a:t>on all cluster </a:t>
            </a:r>
            <a:r>
              <a:rPr lang="en" sz="1400" dirty="0" smtClean="0">
                <a:ea typeface="Courier New"/>
                <a:sym typeface="Courier New"/>
              </a:rPr>
              <a:t>nodes</a:t>
            </a:r>
            <a:endParaRPr lang="en" sz="1400" dirty="0">
              <a:ea typeface="Courier New"/>
              <a:sym typeface="Courier New"/>
            </a:endParaRPr>
          </a:p>
          <a:p>
            <a:pPr marL="0" indent="0">
              <a:buNone/>
            </a:pPr>
            <a:endParaRPr lang="en-US" sz="1200" dirty="0"/>
          </a:p>
        </p:txBody>
      </p:sp>
    </p:spTree>
    <p:extLst>
      <p:ext uri="{BB962C8B-B14F-4D97-AF65-F5344CB8AC3E}">
        <p14:creationId xmlns:p14="http://schemas.microsoft.com/office/powerpoint/2010/main" val="36664847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en" dirty="0" smtClean="0"/>
              <a:t>Qshell Clusters</a:t>
            </a:r>
            <a:endParaRPr lang="en" dirty="0"/>
          </a:p>
        </p:txBody>
      </p:sp>
      <p:sp>
        <p:nvSpPr>
          <p:cNvPr id="134" name="Shape 134"/>
          <p:cNvSpPr txBox="1">
            <a:spLocks noGrp="1"/>
          </p:cNvSpPr>
          <p:nvPr>
            <p:ph idx="1"/>
          </p:nvPr>
        </p:nvSpPr>
        <p:spPr>
          <a:xfrm>
            <a:off x="301625" y="1143001"/>
            <a:ext cx="7543800" cy="3760999"/>
          </a:xfrm>
          <a:prstGeom prst="rect">
            <a:avLst/>
          </a:prstGeom>
        </p:spPr>
        <p:txBody>
          <a:bodyPr lIns="91425" tIns="91425" rIns="91425" bIns="91425" anchor="t" anchorCtr="0">
            <a:spAutoFit/>
          </a:bodyPr>
          <a:lstStyle/>
          <a:p>
            <a:pPr lvl="0" rtl="0">
              <a:buClr>
                <a:srgbClr val="000000"/>
              </a:buClr>
              <a:buSzPct val="61111"/>
              <a:buFont typeface="Arial"/>
              <a:buNone/>
            </a:pPr>
            <a:r>
              <a:rPr lang="en" sz="1400" dirty="0" smtClean="0"/>
              <a:t>Example</a:t>
            </a:r>
            <a:endParaRPr lang="en" sz="1400" dirty="0"/>
          </a:p>
          <a:p>
            <a:endParaRPr lang="en" sz="1400" b="1" dirty="0"/>
          </a:p>
          <a:p>
            <a:pPr lvl="0" rtl="0">
              <a:buClr>
                <a:srgbClr val="000000"/>
              </a:buClr>
              <a:buSzPct val="68750"/>
              <a:buFont typeface="Arial"/>
              <a:buNone/>
            </a:pPr>
            <a:r>
              <a:rPr lang="en" sz="1400" dirty="0">
                <a:ea typeface="Courier New"/>
                <a:sym typeface="Courier New"/>
              </a:rPr>
              <a:t>In [11]: cu.execute('cat /etc/hostname', cu.listnodes())                                                                 </a:t>
            </a:r>
          </a:p>
          <a:p>
            <a:pPr lvl="0" rtl="0">
              <a:buClr>
                <a:srgbClr val="000000"/>
              </a:buClr>
              <a:buSzPct val="68750"/>
              <a:buFont typeface="Arial"/>
              <a:buNone/>
            </a:pPr>
            <a:r>
              <a:rPr lang="en" sz="1400" dirty="0">
                <a:ea typeface="Courier New"/>
                <a:sym typeface="Courier New"/>
              </a:rPr>
              <a:t>* Execute cat /etc/hostname on cluster.</a:t>
            </a:r>
          </a:p>
          <a:p>
            <a:pPr lvl="0" rtl="0">
              <a:buClr>
                <a:srgbClr val="000000"/>
              </a:buClr>
              <a:buSzPct val="68750"/>
              <a:buFont typeface="Arial"/>
              <a:buNone/>
            </a:pPr>
            <a:r>
              <a:rPr lang="en" sz="1400" dirty="0">
                <a:ea typeface="Courier New"/>
                <a:sym typeface="Courier New"/>
              </a:rPr>
              <a:t> * Execute cat /etc/hostname on node 10.0.1.101 10.0.1.101</a:t>
            </a:r>
          </a:p>
          <a:p>
            <a:pPr lvl="0" rtl="0">
              <a:buClr>
                <a:srgbClr val="000000"/>
              </a:buClr>
              <a:buSzPct val="68750"/>
              <a:buFont typeface="Arial"/>
              <a:buNone/>
            </a:pPr>
            <a:r>
              <a:rPr lang="en" sz="1400" dirty="0">
                <a:ea typeface="Courier New"/>
                <a:sym typeface="Courier New"/>
              </a:rPr>
              <a:t>  AmpliHead001</a:t>
            </a:r>
          </a:p>
          <a:p>
            <a:pPr lvl="0" rtl="0">
              <a:buClr>
                <a:srgbClr val="000000"/>
              </a:buClr>
              <a:buSzPct val="68750"/>
              <a:buFont typeface="Arial"/>
              <a:buNone/>
            </a:pPr>
            <a:r>
              <a:rPr lang="en" sz="1400" dirty="0">
                <a:ea typeface="Courier New"/>
                <a:sym typeface="Courier New"/>
              </a:rPr>
              <a:t> * Execute cat /etc/hostname on node 10.0.1.102 10.0.1.102</a:t>
            </a:r>
          </a:p>
          <a:p>
            <a:pPr lvl="0" rtl="0">
              <a:buClr>
                <a:srgbClr val="000000"/>
              </a:buClr>
              <a:buSzPct val="68750"/>
              <a:buFont typeface="Arial"/>
              <a:buNone/>
            </a:pPr>
            <a:r>
              <a:rPr lang="en" sz="1400" dirty="0">
                <a:ea typeface="Courier New"/>
                <a:sym typeface="Courier New"/>
              </a:rPr>
              <a:t>  AmpliHead002</a:t>
            </a:r>
          </a:p>
          <a:p>
            <a:pPr lvl="0" rtl="0">
              <a:buClr>
                <a:srgbClr val="000000"/>
              </a:buClr>
              <a:buSzPct val="68750"/>
              <a:buFont typeface="Arial"/>
              <a:buNone/>
            </a:pPr>
            <a:r>
              <a:rPr lang="en" sz="1400" dirty="0">
                <a:ea typeface="Courier New"/>
                <a:sym typeface="Courier New"/>
              </a:rPr>
              <a:t> * Execute cat /etc/hostname on node 10.0.1.103 10.0.1.103</a:t>
            </a:r>
          </a:p>
          <a:p>
            <a:pPr lvl="0" rtl="0">
              <a:buClr>
                <a:srgbClr val="000000"/>
              </a:buClr>
              <a:buSzPct val="68750"/>
              <a:buFont typeface="Arial"/>
              <a:buNone/>
            </a:pPr>
            <a:r>
              <a:rPr lang="en" sz="1400" dirty="0">
                <a:ea typeface="Courier New"/>
                <a:sym typeface="Courier New"/>
              </a:rPr>
              <a:t>  AmpliHead003</a:t>
            </a:r>
          </a:p>
          <a:p>
            <a:pPr lvl="0" rtl="0">
              <a:buClr>
                <a:srgbClr val="000000"/>
              </a:buClr>
              <a:buSzPct val="68750"/>
              <a:buFont typeface="Arial"/>
              <a:buNone/>
            </a:pPr>
            <a:r>
              <a:rPr lang="en" sz="1400" dirty="0">
                <a:ea typeface="Courier New"/>
                <a:sym typeface="Courier New"/>
              </a:rPr>
              <a:t>Out[11]: </a:t>
            </a:r>
          </a:p>
          <a:p>
            <a:pPr lvl="0" rtl="0">
              <a:buClr>
                <a:srgbClr val="000000"/>
              </a:buClr>
              <a:buSzPct val="68750"/>
              <a:buFont typeface="Arial"/>
              <a:buNone/>
            </a:pPr>
            <a:r>
              <a:rPr lang="en" sz="1400" dirty="0">
                <a:ea typeface="Courier New"/>
                <a:sym typeface="Courier New"/>
              </a:rPr>
              <a:t>{'10.0.1.101': [0, 'AmpliHead001\n'],</a:t>
            </a:r>
          </a:p>
          <a:p>
            <a:pPr lvl="0" rtl="0">
              <a:buClr>
                <a:srgbClr val="000000"/>
              </a:buClr>
              <a:buSzPct val="68750"/>
              <a:buFont typeface="Arial"/>
              <a:buNone/>
            </a:pPr>
            <a:r>
              <a:rPr lang="en" sz="1400" dirty="0">
                <a:ea typeface="Courier New"/>
                <a:sym typeface="Courier New"/>
              </a:rPr>
              <a:t> '10.0.1.102': [0, 'AmpliHead002\n'],</a:t>
            </a:r>
          </a:p>
          <a:p>
            <a:pPr lvl="0">
              <a:buClr>
                <a:srgbClr val="000000"/>
              </a:buClr>
              <a:buSzPct val="68750"/>
              <a:buFont typeface="Arial"/>
              <a:buNone/>
            </a:pPr>
            <a:r>
              <a:rPr lang="en" sz="1400" dirty="0">
                <a:ea typeface="Courier New"/>
                <a:sym typeface="Courier New"/>
              </a:rPr>
              <a:t> '10.0.1.103': [0, 'AmpliHead003\n']}</a:t>
            </a:r>
          </a:p>
        </p:txBody>
      </p:sp>
    </p:spTree>
    <p:extLst>
      <p:ext uri="{BB962C8B-B14F-4D97-AF65-F5344CB8AC3E}">
        <p14:creationId xmlns:p14="http://schemas.microsoft.com/office/powerpoint/2010/main" val="271818221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en"/>
              <a:t>OSMI</a:t>
            </a:r>
          </a:p>
        </p:txBody>
      </p:sp>
      <p:sp>
        <p:nvSpPr>
          <p:cNvPr id="2" name="Content Placeholder 1"/>
          <p:cNvSpPr>
            <a:spLocks noGrp="1"/>
          </p:cNvSpPr>
          <p:nvPr>
            <p:ph idx="1"/>
          </p:nvPr>
        </p:nvSpPr>
        <p:spPr/>
        <p:txBody>
          <a:bodyPr/>
          <a:lstStyle/>
          <a:p>
            <a:pPr marL="0" indent="0">
              <a:buNone/>
            </a:pPr>
            <a:r>
              <a:rPr lang="en-US" sz="1200" dirty="0" smtClean="0"/>
              <a:t>Introduction</a:t>
            </a:r>
          </a:p>
          <a:p>
            <a:r>
              <a:rPr lang="en-US" sz="1200" dirty="0" smtClean="0"/>
              <a:t>The </a:t>
            </a:r>
            <a:r>
              <a:rPr lang="en-US" sz="1200" dirty="0"/>
              <a:t>Object Store Management Interface is a tool to facilitate </a:t>
            </a:r>
            <a:r>
              <a:rPr lang="en-US" sz="1200" dirty="0" err="1"/>
              <a:t>Amplistor</a:t>
            </a:r>
            <a:r>
              <a:rPr lang="en-US" sz="1200" dirty="0"/>
              <a:t> management for user who are not familiar with Qshell and interactive Python. It provides a means to execute tasks and get information from an environment, by menu-based selections.</a:t>
            </a:r>
          </a:p>
          <a:p>
            <a:endParaRPr lang="en-US" sz="1200" dirty="0"/>
          </a:p>
          <a:p>
            <a:pPr marL="0" indent="0">
              <a:buNone/>
            </a:pPr>
            <a:r>
              <a:rPr lang="en-US" sz="1200" dirty="0"/>
              <a:t>How To run </a:t>
            </a:r>
            <a:r>
              <a:rPr lang="en-US" sz="1200" dirty="0" smtClean="0"/>
              <a:t>OSMI</a:t>
            </a:r>
            <a:endParaRPr lang="en-US" sz="1200" dirty="0"/>
          </a:p>
          <a:p>
            <a:r>
              <a:rPr lang="en-US" sz="1200" dirty="0" smtClean="0"/>
              <a:t>/</a:t>
            </a:r>
            <a:r>
              <a:rPr lang="en-US" sz="1200" dirty="0"/>
              <a:t>opt/qbase3/apps/</a:t>
            </a:r>
            <a:r>
              <a:rPr lang="en-US" sz="1200" dirty="0" err="1"/>
              <a:t>osmi</a:t>
            </a:r>
            <a:r>
              <a:rPr lang="en-US" sz="1200" dirty="0"/>
              <a:t>/</a:t>
            </a:r>
            <a:r>
              <a:rPr lang="en-US" sz="1200" dirty="0" err="1"/>
              <a:t>osmi</a:t>
            </a:r>
            <a:endParaRPr lang="en-US" sz="1200" dirty="0"/>
          </a:p>
          <a:p>
            <a:pPr marL="0" indent="0">
              <a:buNone/>
            </a:pPr>
            <a:endParaRPr lang="en-US" sz="1200" dirty="0" smtClean="0"/>
          </a:p>
          <a:p>
            <a:pPr marL="0" indent="0">
              <a:buNone/>
            </a:pPr>
            <a:r>
              <a:rPr lang="en-US" sz="1200" dirty="0" smtClean="0"/>
              <a:t>Options</a:t>
            </a:r>
          </a:p>
          <a:p>
            <a:r>
              <a:rPr lang="en-US" sz="1200" dirty="0" smtClean="0"/>
              <a:t>-</a:t>
            </a:r>
            <a:r>
              <a:rPr lang="en-US" sz="1200" dirty="0"/>
              <a:t>h, --help        </a:t>
            </a:r>
            <a:r>
              <a:rPr lang="en-US" sz="1200" dirty="0" smtClean="0"/>
              <a:t>  show </a:t>
            </a:r>
            <a:r>
              <a:rPr lang="en-US" sz="1200" dirty="0"/>
              <a:t>this help message and </a:t>
            </a:r>
            <a:r>
              <a:rPr lang="en-US" sz="1200" dirty="0" smtClean="0"/>
              <a:t>exit</a:t>
            </a:r>
          </a:p>
          <a:p>
            <a:r>
              <a:rPr lang="en-US" sz="1200" dirty="0" smtClean="0"/>
              <a:t>-p</a:t>
            </a:r>
            <a:r>
              <a:rPr lang="en-US" sz="1200" dirty="0"/>
              <a:t>, --preload  </a:t>
            </a:r>
            <a:r>
              <a:rPr lang="en-US" sz="1200" dirty="0" smtClean="0"/>
              <a:t>   </a:t>
            </a:r>
            <a:r>
              <a:rPr lang="en-US" sz="1200" dirty="0" err="1"/>
              <a:t>preload</a:t>
            </a:r>
            <a:r>
              <a:rPr lang="en-US" sz="1200" dirty="0"/>
              <a:t> daemon configuration files at </a:t>
            </a:r>
            <a:r>
              <a:rPr lang="en-US" sz="1200" dirty="0" smtClean="0"/>
              <a:t>startup</a:t>
            </a:r>
          </a:p>
          <a:p>
            <a:r>
              <a:rPr lang="en-US" sz="1200" dirty="0" smtClean="0"/>
              <a:t>-d</a:t>
            </a:r>
            <a:r>
              <a:rPr lang="en-US" sz="1200" dirty="0"/>
              <a:t>, --debug     </a:t>
            </a:r>
            <a:r>
              <a:rPr lang="en-US" sz="1200" dirty="0" smtClean="0"/>
              <a:t>  enable </a:t>
            </a:r>
            <a:r>
              <a:rPr lang="en-US" sz="1200" dirty="0"/>
              <a:t>debug </a:t>
            </a:r>
            <a:r>
              <a:rPr lang="en-US" sz="1200" dirty="0" smtClean="0"/>
              <a:t>logging</a:t>
            </a:r>
          </a:p>
          <a:p>
            <a:r>
              <a:rPr lang="en-US" sz="1200" dirty="0" smtClean="0"/>
              <a:t>-v</a:t>
            </a:r>
            <a:r>
              <a:rPr lang="en-US" sz="1200" dirty="0"/>
              <a:t>, --version  </a:t>
            </a:r>
            <a:r>
              <a:rPr lang="en-US" sz="1200" dirty="0" smtClean="0"/>
              <a:t>    </a:t>
            </a:r>
            <a:r>
              <a:rPr lang="en-US" sz="1200" dirty="0"/>
              <a:t>display version </a:t>
            </a:r>
            <a:r>
              <a:rPr lang="en-US" sz="1200" dirty="0" smtClean="0"/>
              <a:t>information</a:t>
            </a:r>
          </a:p>
          <a:p>
            <a:r>
              <a:rPr lang="en-US" sz="1200" dirty="0" smtClean="0"/>
              <a:t>-l</a:t>
            </a:r>
            <a:r>
              <a:rPr lang="en-US" sz="1200" dirty="0"/>
              <a:t>, --list          </a:t>
            </a:r>
            <a:r>
              <a:rPr lang="en-US" sz="1200" dirty="0" smtClean="0"/>
              <a:t>    </a:t>
            </a:r>
            <a:r>
              <a:rPr lang="en-US" sz="1200" dirty="0" err="1"/>
              <a:t>List</a:t>
            </a:r>
            <a:r>
              <a:rPr lang="en-US" sz="1200" dirty="0"/>
              <a:t> menu and exit</a:t>
            </a:r>
          </a:p>
          <a:p>
            <a:endParaRPr lang="en-US" sz="1200" dirty="0"/>
          </a:p>
          <a:p>
            <a:endParaRPr lang="en-US" sz="1200" dirty="0"/>
          </a:p>
          <a:p>
            <a:endParaRPr lang="en-US" sz="1200" dirty="0"/>
          </a:p>
        </p:txBody>
      </p:sp>
      <p:sp>
        <p:nvSpPr>
          <p:cNvPr id="279" name="Shape 279"/>
          <p:cNvSpPr txBox="1">
            <a:spLocks noGrp="1"/>
          </p:cNvSpPr>
          <p:nvPr>
            <p:ph type="sldNum" sz="quarter" idx="10"/>
          </p:nvPr>
        </p:nvSpPr>
        <p:spPr>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a:t> </a:t>
            </a:r>
          </a:p>
        </p:txBody>
      </p:sp>
    </p:spTree>
    <p:extLst>
      <p:ext uri="{BB962C8B-B14F-4D97-AF65-F5344CB8AC3E}">
        <p14:creationId xmlns:p14="http://schemas.microsoft.com/office/powerpoint/2010/main" val="286096912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en"/>
              <a:t>OSMI</a:t>
            </a:r>
          </a:p>
        </p:txBody>
      </p:sp>
      <p:sp>
        <p:nvSpPr>
          <p:cNvPr id="2" name="Content Placeholder 1"/>
          <p:cNvSpPr>
            <a:spLocks noGrp="1"/>
          </p:cNvSpPr>
          <p:nvPr>
            <p:ph idx="1"/>
          </p:nvPr>
        </p:nvSpPr>
        <p:spPr>
          <a:xfrm>
            <a:off x="301624" y="1143000"/>
            <a:ext cx="8537575" cy="5029200"/>
          </a:xfrm>
        </p:spPr>
        <p:txBody>
          <a:bodyPr/>
          <a:lstStyle/>
          <a:p>
            <a:pPr marL="0" indent="0">
              <a:buNone/>
            </a:pPr>
            <a:r>
              <a:rPr lang="en-US" sz="1400" dirty="0"/>
              <a:t>Preloading configuration files</a:t>
            </a:r>
          </a:p>
          <a:p>
            <a:r>
              <a:rPr lang="en-US" sz="1400" dirty="0"/>
              <a:t>The "preload daemon configuration" will contact all running storage and controller nodes and build an in-memory cache of configuration files for all daemons. Still will make listing of the daemons in OSMI faster at run-time, but will make start-up slower.</a:t>
            </a:r>
          </a:p>
          <a:p>
            <a:r>
              <a:rPr lang="en-US" sz="1400" dirty="0"/>
              <a:t>If preload is not specified, the configuration file is loaded on each listing done.</a:t>
            </a:r>
          </a:p>
          <a:p>
            <a:r>
              <a:rPr lang="en-US" sz="1400" dirty="0"/>
              <a:t>Specifying this option will depend on the number of nodes in the environment and the amount of daemon actions that need to be executed in OSMI.</a:t>
            </a:r>
          </a:p>
          <a:p>
            <a:pPr marL="0" indent="0">
              <a:buNone/>
            </a:pPr>
            <a:endParaRPr lang="en-US" sz="1400" dirty="0"/>
          </a:p>
          <a:p>
            <a:pPr marL="0" indent="0">
              <a:buNone/>
            </a:pPr>
            <a:r>
              <a:rPr lang="en-US" sz="1400" dirty="0"/>
              <a:t>Making menu selections</a:t>
            </a:r>
          </a:p>
          <a:p>
            <a:r>
              <a:rPr lang="en-US" sz="1400" dirty="0"/>
              <a:t>Making a selection is possible by three inputs:</a:t>
            </a:r>
          </a:p>
          <a:p>
            <a:r>
              <a:rPr lang="en-US" sz="1400" dirty="0"/>
              <a:t>A single numeric value (</a:t>
            </a:r>
            <a:r>
              <a:rPr lang="en-US" sz="1400" dirty="0" err="1"/>
              <a:t>e.g</a:t>
            </a:r>
            <a:r>
              <a:rPr lang="en-US" sz="1400" dirty="0"/>
              <a:t>: 2)</a:t>
            </a:r>
          </a:p>
          <a:p>
            <a:r>
              <a:rPr lang="en-US" sz="1400" dirty="0"/>
              <a:t>A comma-separated list of values (e.g.: 1,4,5)</a:t>
            </a:r>
          </a:p>
          <a:p>
            <a:r>
              <a:rPr lang="en-US" sz="1400" dirty="0"/>
              <a:t>The letter 'a', indicating all items</a:t>
            </a:r>
          </a:p>
          <a:p>
            <a:pPr marL="0" indent="0">
              <a:buNone/>
            </a:pPr>
            <a:endParaRPr lang="en-US" sz="1400" dirty="0"/>
          </a:p>
          <a:p>
            <a:pPr marL="0" indent="0">
              <a:buNone/>
            </a:pPr>
            <a:endParaRPr lang="en-US" sz="1400" dirty="0"/>
          </a:p>
          <a:p>
            <a:pPr marL="0" indent="0">
              <a:buNone/>
            </a:pPr>
            <a:endParaRPr lang="en-US" sz="1400" dirty="0"/>
          </a:p>
        </p:txBody>
      </p:sp>
      <p:sp>
        <p:nvSpPr>
          <p:cNvPr id="279" name="Shape 279"/>
          <p:cNvSpPr txBox="1">
            <a:spLocks noGrp="1"/>
          </p:cNvSpPr>
          <p:nvPr>
            <p:ph type="sldNum" sz="quarter" idx="10"/>
          </p:nvPr>
        </p:nvSpPr>
        <p:spPr>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a:t> </a:t>
            </a:r>
          </a:p>
        </p:txBody>
      </p:sp>
    </p:spTree>
    <p:extLst>
      <p:ext uri="{BB962C8B-B14F-4D97-AF65-F5344CB8AC3E}">
        <p14:creationId xmlns:p14="http://schemas.microsoft.com/office/powerpoint/2010/main" val="13220081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en"/>
              <a:t>OSMI</a:t>
            </a:r>
          </a:p>
        </p:txBody>
      </p:sp>
      <p:sp>
        <p:nvSpPr>
          <p:cNvPr id="2" name="Content Placeholder 1"/>
          <p:cNvSpPr>
            <a:spLocks noGrp="1"/>
          </p:cNvSpPr>
          <p:nvPr>
            <p:ph idx="1"/>
          </p:nvPr>
        </p:nvSpPr>
        <p:spPr/>
        <p:txBody>
          <a:bodyPr/>
          <a:lstStyle/>
          <a:p>
            <a:pPr marL="0" indent="0">
              <a:buNone/>
            </a:pPr>
            <a:r>
              <a:rPr lang="en-US" sz="1400" dirty="0"/>
              <a:t>Main </a:t>
            </a:r>
            <a:r>
              <a:rPr lang="en-US" sz="1400" dirty="0" smtClean="0"/>
              <a:t>menu</a:t>
            </a:r>
            <a:endParaRPr lang="en-US" sz="1400" dirty="0"/>
          </a:p>
          <a:p>
            <a:pPr marL="400050" lvl="1" indent="0">
              <a:buNone/>
            </a:pPr>
            <a:r>
              <a:rPr lang="en-US" sz="1400" dirty="0"/>
              <a:t>Object Store Management Interface</a:t>
            </a:r>
            <a:br>
              <a:rPr lang="en-US" sz="1400" dirty="0"/>
            </a:br>
            <a:r>
              <a:rPr lang="en-US" sz="1400" dirty="0"/>
              <a:t/>
            </a:r>
            <a:br>
              <a:rPr lang="en-US" sz="1400" dirty="0"/>
            </a:br>
            <a:r>
              <a:rPr lang="en-US" sz="1400" dirty="0"/>
              <a:t>        1) Environment</a:t>
            </a:r>
            <a:br>
              <a:rPr lang="en-US" sz="1400" dirty="0"/>
            </a:br>
            <a:r>
              <a:rPr lang="en-US" sz="1400" dirty="0"/>
              <a:t>        2) Policies and Namespaces</a:t>
            </a:r>
            <a:br>
              <a:rPr lang="en-US" sz="1400" dirty="0"/>
            </a:br>
            <a:r>
              <a:rPr lang="en-US" sz="1400" dirty="0"/>
              <a:t>        3) Machines and services</a:t>
            </a:r>
            <a:br>
              <a:rPr lang="en-US" sz="1400" dirty="0"/>
            </a:br>
            <a:r>
              <a:rPr lang="en-US" sz="1400" dirty="0"/>
              <a:t>        4) Users and permissions</a:t>
            </a:r>
            <a:br>
              <a:rPr lang="en-US" sz="1400" dirty="0"/>
            </a:br>
            <a:r>
              <a:rPr lang="en-US" sz="1400" dirty="0"/>
              <a:t>        5) Events and logging</a:t>
            </a:r>
            <a:br>
              <a:rPr lang="en-US" sz="1400" dirty="0"/>
            </a:br>
            <a:r>
              <a:rPr lang="en-US" sz="1400" dirty="0"/>
              <a:t>        0) Exit</a:t>
            </a:r>
          </a:p>
          <a:p>
            <a:endParaRPr lang="en-US" sz="1400" dirty="0"/>
          </a:p>
          <a:p>
            <a:pPr marL="0" indent="0">
              <a:buNone/>
            </a:pPr>
            <a:r>
              <a:rPr lang="en-US" sz="1400" dirty="0" smtClean="0"/>
              <a:t>Environment menu</a:t>
            </a:r>
            <a:endParaRPr lang="en-US" sz="1400" dirty="0"/>
          </a:p>
          <a:p>
            <a:pPr marL="400050" lvl="1" indent="0">
              <a:buNone/>
            </a:pPr>
            <a:r>
              <a:rPr lang="en-US" sz="1400" dirty="0" smtClean="0"/>
              <a:t>Environment</a:t>
            </a:r>
            <a:r>
              <a:rPr lang="en-US" sz="1400" dirty="0"/>
              <a:t/>
            </a:r>
            <a:br>
              <a:rPr lang="en-US" sz="1400" dirty="0"/>
            </a:br>
            <a:r>
              <a:rPr lang="en-US" sz="1400" dirty="0"/>
              <a:t/>
            </a:r>
            <a:br>
              <a:rPr lang="en-US" sz="1400" dirty="0"/>
            </a:br>
            <a:r>
              <a:rPr lang="en-US" sz="1400" dirty="0"/>
              <a:t>        1) List installed packages</a:t>
            </a:r>
            <a:br>
              <a:rPr lang="en-US" sz="1400" dirty="0"/>
            </a:br>
            <a:r>
              <a:rPr lang="en-US" sz="1400" dirty="0"/>
              <a:t>        2) List management policy</a:t>
            </a:r>
            <a:br>
              <a:rPr lang="en-US" sz="1400" dirty="0"/>
            </a:br>
            <a:r>
              <a:rPr lang="en-US" sz="1400" dirty="0"/>
              <a:t>        3) Execute management policy</a:t>
            </a:r>
            <a:br>
              <a:rPr lang="en-US" sz="1400" dirty="0"/>
            </a:br>
            <a:r>
              <a:rPr lang="en-US" sz="1400" dirty="0"/>
              <a:t>        4) Show repair information</a:t>
            </a:r>
            <a:br>
              <a:rPr lang="en-US" sz="1400" dirty="0"/>
            </a:br>
            <a:r>
              <a:rPr lang="en-US" sz="1400" dirty="0"/>
              <a:t>        0) Return to Main Menu</a:t>
            </a:r>
          </a:p>
          <a:p>
            <a:endParaRPr lang="en-US" sz="1400" dirty="0"/>
          </a:p>
          <a:p>
            <a:endParaRPr lang="en-US" sz="1400" dirty="0"/>
          </a:p>
        </p:txBody>
      </p:sp>
      <p:sp>
        <p:nvSpPr>
          <p:cNvPr id="293" name="Shape 293"/>
          <p:cNvSpPr txBox="1">
            <a:spLocks noGrp="1"/>
          </p:cNvSpPr>
          <p:nvPr>
            <p:ph type="sldNum" sz="quarter" idx="10"/>
          </p:nvPr>
        </p:nvSpPr>
        <p:spPr>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a:t> </a:t>
            </a:r>
          </a:p>
        </p:txBody>
      </p:sp>
    </p:spTree>
    <p:extLst>
      <p:ext uri="{BB962C8B-B14F-4D97-AF65-F5344CB8AC3E}">
        <p14:creationId xmlns:p14="http://schemas.microsoft.com/office/powerpoint/2010/main" val="372485131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en"/>
              <a:t>OSMI</a:t>
            </a:r>
          </a:p>
        </p:txBody>
      </p:sp>
      <p:sp>
        <p:nvSpPr>
          <p:cNvPr id="2" name="Content Placeholder 1"/>
          <p:cNvSpPr>
            <a:spLocks noGrp="1"/>
          </p:cNvSpPr>
          <p:nvPr>
            <p:ph idx="1"/>
          </p:nvPr>
        </p:nvSpPr>
        <p:spPr/>
        <p:txBody>
          <a:bodyPr/>
          <a:lstStyle/>
          <a:p>
            <a:pPr marL="0" indent="0">
              <a:buNone/>
            </a:pPr>
            <a:r>
              <a:rPr lang="en-US" sz="1400" dirty="0"/>
              <a:t>Selection Menu</a:t>
            </a:r>
          </a:p>
          <a:p>
            <a:pPr marL="400050" lvl="1" indent="0">
              <a:buNone/>
            </a:pPr>
            <a:r>
              <a:rPr lang="en-US" sz="1400" dirty="0"/>
              <a:t>------------</a:t>
            </a:r>
            <a:br>
              <a:rPr lang="en-US" sz="1400" dirty="0"/>
            </a:br>
            <a:r>
              <a:rPr lang="en-US" sz="1400" dirty="0"/>
              <a:t>- Machines -</a:t>
            </a:r>
            <a:br>
              <a:rPr lang="en-US" sz="1400" dirty="0"/>
            </a:br>
            <a:r>
              <a:rPr lang="en-US" sz="1400" dirty="0"/>
              <a:t>------------</a:t>
            </a:r>
            <a:br>
              <a:rPr lang="en-US" sz="1400" dirty="0"/>
            </a:br>
            <a:r>
              <a:rPr lang="en-US" sz="1400" dirty="0"/>
              <a:t>1) Machine cpunode1 (type: </a:t>
            </a:r>
            <a:r>
              <a:rPr lang="en-US" sz="1400" dirty="0" err="1"/>
              <a:t>cpunode</a:t>
            </a:r>
            <a:r>
              <a:rPr lang="en-US" sz="1400" dirty="0"/>
              <a:t>, status: RUNNING)</a:t>
            </a:r>
            <a:br>
              <a:rPr lang="en-US" sz="1400" dirty="0"/>
            </a:br>
            <a:r>
              <a:rPr lang="en-US" sz="1400" dirty="0"/>
              <a:t>     Components: 1 management framework(s), 1 client daemon(s)</a:t>
            </a:r>
            <a:br>
              <a:rPr lang="en-US" sz="1400" dirty="0"/>
            </a:br>
            <a:r>
              <a:rPr lang="en-US" sz="1400" dirty="0"/>
              <a:t>2) Machine </a:t>
            </a:r>
            <a:r>
              <a:rPr lang="en-US" sz="1400" dirty="0" err="1"/>
              <a:t>ASStorage</a:t>
            </a:r>
            <a:r>
              <a:rPr lang="en-US" sz="1400" dirty="0"/>
              <a:t> (type: </a:t>
            </a:r>
            <a:r>
              <a:rPr lang="en-US" sz="1400" dirty="0" err="1"/>
              <a:t>storagenode</a:t>
            </a:r>
            <a:r>
              <a:rPr lang="en-US" sz="1400" dirty="0"/>
              <a:t>, status: HALTED)</a:t>
            </a:r>
            <a:br>
              <a:rPr lang="en-US" sz="1400" dirty="0"/>
            </a:br>
            <a:r>
              <a:rPr lang="en-US" sz="1400" dirty="0"/>
              <a:t>     Components: 2 storage daemon(s), 1 maintenance agent(s), 4  block store(s)</a:t>
            </a:r>
            <a:br>
              <a:rPr lang="en-US" sz="1400" dirty="0"/>
            </a:br>
            <a:r>
              <a:rPr lang="en-US" sz="1400" dirty="0"/>
              <a:t>3) Machine </a:t>
            </a:r>
            <a:r>
              <a:rPr lang="en-US" sz="1400" dirty="0" err="1"/>
              <a:t>ASController</a:t>
            </a:r>
            <a:r>
              <a:rPr lang="en-US" sz="1400" dirty="0"/>
              <a:t> (type: </a:t>
            </a:r>
            <a:r>
              <a:rPr lang="en-US" sz="1400" dirty="0" err="1"/>
              <a:t>cpunode</a:t>
            </a:r>
            <a:r>
              <a:rPr lang="en-US" sz="1400" dirty="0"/>
              <a:t>, status: HALTED)</a:t>
            </a:r>
            <a:br>
              <a:rPr lang="en-US" sz="1400" dirty="0"/>
            </a:br>
            <a:r>
              <a:rPr lang="en-US" sz="1400" dirty="0"/>
              <a:t>     Components: 1 client daemon(s)</a:t>
            </a:r>
            <a:br>
              <a:rPr lang="en-US" sz="1400" dirty="0"/>
            </a:br>
            <a:r>
              <a:rPr lang="en-US" sz="1400" dirty="0"/>
              <a:t>Select machine (1-3):</a:t>
            </a:r>
          </a:p>
          <a:p>
            <a:pPr marL="0" indent="0">
              <a:buNone/>
            </a:pPr>
            <a:endParaRPr lang="en-US" sz="1400" dirty="0"/>
          </a:p>
          <a:p>
            <a:pPr marL="0" indent="0">
              <a:buNone/>
            </a:pPr>
            <a:endParaRPr lang="en-US" sz="1400" dirty="0"/>
          </a:p>
        </p:txBody>
      </p:sp>
      <p:sp>
        <p:nvSpPr>
          <p:cNvPr id="293" name="Shape 293"/>
          <p:cNvSpPr txBox="1">
            <a:spLocks noGrp="1"/>
          </p:cNvSpPr>
          <p:nvPr>
            <p:ph type="sldNum" sz="quarter" idx="10"/>
          </p:nvPr>
        </p:nvSpPr>
        <p:spPr>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a:t> </a:t>
            </a:r>
          </a:p>
        </p:txBody>
      </p:sp>
    </p:spTree>
    <p:extLst>
      <p:ext uri="{BB962C8B-B14F-4D97-AF65-F5344CB8AC3E}">
        <p14:creationId xmlns:p14="http://schemas.microsoft.com/office/powerpoint/2010/main" val="424096841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GUI, CLI, Namespace</a:t>
            </a:r>
            <a:endParaRPr lang="en-US" dirty="0"/>
          </a:p>
        </p:txBody>
      </p:sp>
      <p:sp>
        <p:nvSpPr>
          <p:cNvPr id="4" name="Title 3"/>
          <p:cNvSpPr>
            <a:spLocks noGrp="1"/>
          </p:cNvSpPr>
          <p:nvPr>
            <p:ph type="title"/>
          </p:nvPr>
        </p:nvSpPr>
        <p:spPr/>
        <p:txBody>
          <a:bodyPr/>
          <a:lstStyle/>
          <a:p>
            <a:r>
              <a:rPr lang="en-US" dirty="0" smtClean="0"/>
              <a:t>Access and authentication</a:t>
            </a:r>
            <a:endParaRPr lang="en-US" dirty="0"/>
          </a:p>
        </p:txBody>
      </p:sp>
    </p:spTree>
    <p:extLst>
      <p:ext uri="{BB962C8B-B14F-4D97-AF65-F5344CB8AC3E}">
        <p14:creationId xmlns:p14="http://schemas.microsoft.com/office/powerpoint/2010/main" val="2933216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0" name="Picture 159"/>
          <p:cNvPicPr>
            <a:picLocks noChangeAspect="1"/>
          </p:cNvPicPr>
          <p:nvPr/>
        </p:nvPicPr>
        <p:blipFill>
          <a:blip r:embed="rId3"/>
          <a:stretch>
            <a:fillRect/>
          </a:stretch>
        </p:blipFill>
        <p:spPr>
          <a:xfrm>
            <a:off x="5501469" y="4863461"/>
            <a:ext cx="1513378" cy="1767840"/>
          </a:xfrm>
          <a:prstGeom prst="rect">
            <a:avLst/>
          </a:prstGeom>
        </p:spPr>
      </p:pic>
      <p:pic>
        <p:nvPicPr>
          <p:cNvPr id="12" name="Picture 11"/>
          <p:cNvPicPr>
            <a:picLocks noChangeAspect="1"/>
          </p:cNvPicPr>
          <p:nvPr/>
        </p:nvPicPr>
        <p:blipFill>
          <a:blip r:embed="rId3"/>
          <a:stretch>
            <a:fillRect/>
          </a:stretch>
        </p:blipFill>
        <p:spPr>
          <a:xfrm>
            <a:off x="2605869" y="4863461"/>
            <a:ext cx="1513378" cy="1767840"/>
          </a:xfrm>
          <a:prstGeom prst="rect">
            <a:avLst/>
          </a:prstGeom>
        </p:spPr>
      </p:pic>
      <p:pic>
        <p:nvPicPr>
          <p:cNvPr id="133" name="Picture 2"/>
          <p:cNvPicPr>
            <a:picLocks noChangeAspect="1"/>
          </p:cNvPicPr>
          <p:nvPr/>
        </p:nvPicPr>
        <p:blipFill rotWithShape="1">
          <a:blip r:embed="rId4">
            <a:extLst>
              <a:ext uri="{28A0092B-C50C-407E-A947-70E740481C1C}">
                <a14:useLocalDpi xmlns:a14="http://schemas.microsoft.com/office/drawing/2010/main" val="0"/>
              </a:ext>
            </a:extLst>
          </a:blip>
          <a:srcRect t="31208" b="49664"/>
          <a:stretch/>
        </p:blipFill>
        <p:spPr bwMode="auto">
          <a:xfrm>
            <a:off x="3966854" y="3331841"/>
            <a:ext cx="1692275" cy="43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 name="Picture 125"/>
          <p:cNvPicPr>
            <a:picLocks noChangeAspect="1"/>
          </p:cNvPicPr>
          <p:nvPr/>
        </p:nvPicPr>
        <p:blipFill rotWithShape="1">
          <a:blip r:embed="rId4">
            <a:extLst>
              <a:ext uri="{28A0092B-C50C-407E-A947-70E740481C1C}">
                <a14:useLocalDpi xmlns:a14="http://schemas.microsoft.com/office/drawing/2010/main" val="0"/>
              </a:ext>
            </a:extLst>
          </a:blip>
          <a:srcRect t="31376" b="50503"/>
          <a:stretch/>
        </p:blipFill>
        <p:spPr bwMode="auto">
          <a:xfrm>
            <a:off x="5567054" y="3354704"/>
            <a:ext cx="1693863" cy="41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p:cNvPicPr>
          <p:nvPr/>
        </p:nvPicPr>
        <p:blipFill rotWithShape="1">
          <a:blip r:embed="rId4">
            <a:extLst>
              <a:ext uri="{28A0092B-C50C-407E-A947-70E740481C1C}">
                <a14:useLocalDpi xmlns:a14="http://schemas.microsoft.com/office/drawing/2010/main" val="0"/>
              </a:ext>
            </a:extLst>
          </a:blip>
          <a:srcRect t="30705" b="50168"/>
          <a:stretch/>
        </p:blipFill>
        <p:spPr bwMode="auto">
          <a:xfrm>
            <a:off x="2274579" y="3331840"/>
            <a:ext cx="1692275" cy="43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4" name="Straight Connector 153"/>
          <p:cNvCxnSpPr/>
          <p:nvPr/>
        </p:nvCxnSpPr>
        <p:spPr bwMode="auto">
          <a:xfrm rot="5400000">
            <a:off x="5939316" y="498554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5" name="Straight Connector 154"/>
          <p:cNvCxnSpPr/>
          <p:nvPr/>
        </p:nvCxnSpPr>
        <p:spPr bwMode="auto">
          <a:xfrm rot="5400000">
            <a:off x="5864703" y="498554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6" name="Straight Connector 155"/>
          <p:cNvCxnSpPr/>
          <p:nvPr/>
        </p:nvCxnSpPr>
        <p:spPr bwMode="auto">
          <a:xfrm rot="5400000">
            <a:off x="6104416" y="498554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7" name="Straight Connector 156"/>
          <p:cNvCxnSpPr/>
          <p:nvPr/>
        </p:nvCxnSpPr>
        <p:spPr bwMode="auto">
          <a:xfrm rot="5400000">
            <a:off x="6029803" y="498554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0" name="Straight Connector 149"/>
          <p:cNvCxnSpPr/>
          <p:nvPr/>
        </p:nvCxnSpPr>
        <p:spPr bwMode="auto">
          <a:xfrm rot="5400000">
            <a:off x="2800828" y="495506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1" name="Straight Connector 150"/>
          <p:cNvCxnSpPr/>
          <p:nvPr/>
        </p:nvCxnSpPr>
        <p:spPr bwMode="auto">
          <a:xfrm rot="5400000">
            <a:off x="2726216" y="495506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2" name="Straight Connector 151"/>
          <p:cNvCxnSpPr/>
          <p:nvPr/>
        </p:nvCxnSpPr>
        <p:spPr bwMode="auto">
          <a:xfrm rot="5400000">
            <a:off x="2967516" y="495506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153" name="Straight Connector 152"/>
          <p:cNvCxnSpPr/>
          <p:nvPr/>
        </p:nvCxnSpPr>
        <p:spPr bwMode="auto">
          <a:xfrm rot="5400000">
            <a:off x="2892903" y="495506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sp>
        <p:nvSpPr>
          <p:cNvPr id="16395" name="Title 2"/>
          <p:cNvSpPr>
            <a:spLocks noGrp="1"/>
          </p:cNvSpPr>
          <p:nvPr>
            <p:ph type="title"/>
          </p:nvPr>
        </p:nvSpPr>
        <p:spPr/>
        <p:txBody>
          <a:bodyPr/>
          <a:lstStyle/>
          <a:p>
            <a:r>
              <a:rPr lang="en-US" dirty="0" smtClean="0">
                <a:latin typeface="Trebuchet MS" charset="0"/>
                <a:cs typeface="DejaVu Sans" charset="0"/>
              </a:rPr>
              <a:t>Object Storage System </a:t>
            </a:r>
            <a:r>
              <a:rPr lang="en-US" dirty="0">
                <a:latin typeface="Trebuchet MS" charset="0"/>
                <a:cs typeface="DejaVu Sans" charset="0"/>
              </a:rPr>
              <a:t>Topology</a:t>
            </a:r>
          </a:p>
        </p:txBody>
      </p:sp>
      <p:sp>
        <p:nvSpPr>
          <p:cNvPr id="37" name="TextBox 36"/>
          <p:cNvSpPr txBox="1"/>
          <p:nvPr/>
        </p:nvSpPr>
        <p:spPr>
          <a:xfrm>
            <a:off x="4312710" y="4711268"/>
            <a:ext cx="602092" cy="507831"/>
          </a:xfrm>
          <a:prstGeom prst="rect">
            <a:avLst/>
          </a:prstGeom>
          <a:noFill/>
        </p:spPr>
        <p:txBody>
          <a:bodyPr wrap="none">
            <a:spAutoFit/>
          </a:bodyPr>
          <a:lstStyle/>
          <a:p>
            <a:pPr algn="ctr" defTabSz="366309">
              <a:defRPr/>
            </a:pPr>
            <a:r>
              <a:rPr lang="en-US" sz="900" b="1" dirty="0">
                <a:solidFill>
                  <a:schemeClr val="tx1"/>
                </a:solidFill>
                <a:latin typeface="+mn-lt"/>
                <a:ea typeface="DejaVu Sans" pitchFamily="34" charset="2"/>
                <a:cs typeface="DejaVu Sans" pitchFamily="34" charset="2"/>
              </a:rPr>
              <a:t>Gigabit </a:t>
            </a:r>
          </a:p>
          <a:p>
            <a:pPr algn="ctr" defTabSz="366309">
              <a:defRPr/>
            </a:pPr>
            <a:r>
              <a:rPr lang="en-US" sz="900" b="1" dirty="0">
                <a:solidFill>
                  <a:schemeClr val="tx1"/>
                </a:solidFill>
                <a:latin typeface="+mn-lt"/>
                <a:ea typeface="DejaVu Sans" pitchFamily="34" charset="2"/>
                <a:cs typeface="DejaVu Sans" pitchFamily="34" charset="2"/>
              </a:rPr>
              <a:t>Ethernet</a:t>
            </a:r>
          </a:p>
          <a:p>
            <a:pPr algn="ctr" defTabSz="366309">
              <a:defRPr/>
            </a:pPr>
            <a:r>
              <a:rPr lang="en-US" sz="900" b="1" dirty="0">
                <a:solidFill>
                  <a:schemeClr val="tx1"/>
                </a:solidFill>
                <a:latin typeface="+mn-lt"/>
                <a:ea typeface="DejaVu Sans" pitchFamily="34" charset="2"/>
                <a:cs typeface="DejaVu Sans" pitchFamily="34" charset="2"/>
              </a:rPr>
              <a:t>Fabric</a:t>
            </a:r>
          </a:p>
        </p:txBody>
      </p:sp>
      <p:sp>
        <p:nvSpPr>
          <p:cNvPr id="31" name="TextBox 30"/>
          <p:cNvSpPr txBox="1"/>
          <p:nvPr/>
        </p:nvSpPr>
        <p:spPr>
          <a:xfrm>
            <a:off x="4177985" y="5434961"/>
            <a:ext cx="1084262" cy="738664"/>
          </a:xfrm>
          <a:prstGeom prst="rect">
            <a:avLst/>
          </a:prstGeom>
          <a:noFill/>
        </p:spPr>
        <p:txBody>
          <a:bodyPr>
            <a:spAutoFit/>
          </a:bodyPr>
          <a:lstStyle/>
          <a:p>
            <a:pPr algn="ctr" defTabSz="366309">
              <a:defRPr/>
            </a:pPr>
            <a:r>
              <a:rPr lang="en-US" sz="1400" dirty="0" smtClean="0">
                <a:solidFill>
                  <a:srgbClr val="084369"/>
                </a:solidFill>
                <a:latin typeface="+mn-lt"/>
                <a:ea typeface="DejaVu Sans" pitchFamily="34" charset="2"/>
                <a:cs typeface="DejaVu Sans" pitchFamily="34" charset="2"/>
              </a:rPr>
              <a:t>Scalable</a:t>
            </a:r>
          </a:p>
          <a:p>
            <a:pPr algn="ctr" defTabSz="366309">
              <a:defRPr/>
            </a:pPr>
            <a:r>
              <a:rPr lang="en-US" sz="1400" dirty="0" smtClean="0">
                <a:solidFill>
                  <a:srgbClr val="084369"/>
                </a:solidFill>
                <a:latin typeface="+mn-lt"/>
                <a:ea typeface="DejaVu Sans" pitchFamily="34" charset="2"/>
                <a:cs typeface="DejaVu Sans" pitchFamily="34" charset="2"/>
              </a:rPr>
              <a:t>Storage</a:t>
            </a:r>
            <a:endParaRPr lang="en-US" sz="1400" dirty="0">
              <a:solidFill>
                <a:srgbClr val="084369"/>
              </a:solidFill>
              <a:latin typeface="+mn-lt"/>
              <a:ea typeface="DejaVu Sans" pitchFamily="34" charset="2"/>
              <a:cs typeface="DejaVu Sans" pitchFamily="34" charset="2"/>
            </a:endParaRPr>
          </a:p>
          <a:p>
            <a:pPr algn="ctr" defTabSz="366309">
              <a:defRPr/>
            </a:pPr>
            <a:r>
              <a:rPr lang="en-US" sz="1400" dirty="0" smtClean="0">
                <a:solidFill>
                  <a:srgbClr val="084369"/>
                </a:solidFill>
                <a:latin typeface="+mn-lt"/>
                <a:ea typeface="DejaVu Sans" pitchFamily="34" charset="2"/>
                <a:cs typeface="DejaVu Sans" pitchFamily="34" charset="2"/>
              </a:rPr>
              <a:t>Pool</a:t>
            </a:r>
            <a:endParaRPr lang="en-US" sz="1400" dirty="0">
              <a:solidFill>
                <a:srgbClr val="084369"/>
              </a:solidFill>
              <a:latin typeface="+mn-lt"/>
              <a:ea typeface="DejaVu Sans" pitchFamily="34" charset="2"/>
              <a:cs typeface="DejaVu Sans" pitchFamily="34" charset="2"/>
            </a:endParaRPr>
          </a:p>
        </p:txBody>
      </p:sp>
      <p:cxnSp>
        <p:nvCxnSpPr>
          <p:cNvPr id="46" name="Straight Connector 45"/>
          <p:cNvCxnSpPr/>
          <p:nvPr/>
        </p:nvCxnSpPr>
        <p:spPr bwMode="auto">
          <a:xfrm rot="5400000">
            <a:off x="2646841" y="495506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47" name="Straight Connector 46"/>
          <p:cNvCxnSpPr/>
          <p:nvPr/>
        </p:nvCxnSpPr>
        <p:spPr bwMode="auto">
          <a:xfrm rot="5400000">
            <a:off x="5694841" y="4955064"/>
            <a:ext cx="733426" cy="1587"/>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49" name="Straight Connector 48"/>
          <p:cNvCxnSpPr/>
          <p:nvPr/>
        </p:nvCxnSpPr>
        <p:spPr bwMode="auto">
          <a:xfrm rot="5400000">
            <a:off x="2572228" y="495506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cxnSp>
        <p:nvCxnSpPr>
          <p:cNvPr id="51" name="Straight Connector 50"/>
          <p:cNvCxnSpPr/>
          <p:nvPr/>
        </p:nvCxnSpPr>
        <p:spPr bwMode="auto">
          <a:xfrm rot="5400000">
            <a:off x="5772628" y="4955060"/>
            <a:ext cx="733426" cy="1588"/>
          </a:xfrm>
          <a:prstGeom prst="line">
            <a:avLst/>
          </a:prstGeom>
          <a:solidFill>
            <a:srgbClr val="00B8FF"/>
          </a:solidFill>
          <a:ln w="12700" cap="flat" cmpd="sng" algn="ctr">
            <a:solidFill>
              <a:schemeClr val="accent6">
                <a:lumMod val="75000"/>
              </a:schemeClr>
            </a:solidFill>
            <a:prstDash val="solid"/>
            <a:round/>
            <a:headEnd type="none" w="med" len="med"/>
            <a:tailEnd type="none" w="med" len="med"/>
          </a:ln>
          <a:effectLst/>
          <a:extLst/>
        </p:spPr>
      </p:cxnSp>
      <p:grpSp>
        <p:nvGrpSpPr>
          <p:cNvPr id="16407" name="Group 61"/>
          <p:cNvGrpSpPr>
            <a:grpSpLocks/>
          </p:cNvGrpSpPr>
          <p:nvPr/>
        </p:nvGrpSpPr>
        <p:grpSpPr bwMode="auto">
          <a:xfrm>
            <a:off x="2900054" y="3305175"/>
            <a:ext cx="377825" cy="461010"/>
            <a:chOff x="7493000" y="2033588"/>
            <a:chExt cx="609600" cy="584200"/>
          </a:xfrm>
        </p:grpSpPr>
        <p:sp>
          <p:nvSpPr>
            <p:cNvPr id="114" name="Rounded Rectangle 113"/>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5" name="Rounded Rectangle 114"/>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6" name="Rounded Rectangle 115"/>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7" name="Rounded Rectangle 116"/>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8" name="Rounded Rectangle 117"/>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20" name="Rounded Rectangle 119"/>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22" name="Straight Arrow Connector 121"/>
            <p:cNvCxnSpPr>
              <a:stCxn id="116" idx="1"/>
              <a:endCxn id="118"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sp>
        <p:nvSpPr>
          <p:cNvPr id="123" name="Rounded Rectangle 122"/>
          <p:cNvSpPr/>
          <p:nvPr/>
        </p:nvSpPr>
        <p:spPr bwMode="auto">
          <a:xfrm>
            <a:off x="3966847" y="1131567"/>
            <a:ext cx="609600" cy="628650"/>
          </a:xfrm>
          <a:prstGeom prst="roundRect">
            <a:avLst/>
          </a:prstGeom>
          <a:solidFill>
            <a:schemeClr val="bg1">
              <a:lumMod val="50000"/>
              <a:alpha val="51000"/>
            </a:schemeClr>
          </a:solidFill>
          <a:ln w="9525" cap="flat" cmpd="sng" algn="ctr">
            <a:solidFill>
              <a:schemeClr val="tx1"/>
            </a:solidFill>
            <a:prstDash val="solid"/>
            <a:round/>
            <a:headEnd type="none" w="med" len="med"/>
            <a:tailEnd type="none" w="med" len="med"/>
          </a:ln>
          <a:effectLst/>
          <a:extLst/>
        </p:spPr>
        <p:txBody>
          <a:bodyPr/>
          <a:lstStyle/>
          <a:p>
            <a:pPr algn="ctr" defTabSz="457200">
              <a:buClr>
                <a:srgbClr val="000000"/>
              </a:buClr>
              <a:buSzPct val="100000"/>
              <a:buFont typeface="Times New Roman" pitchFamily="16" charset="0"/>
              <a:buNone/>
              <a:defRPr/>
            </a:pPr>
            <a:r>
              <a:rPr lang="en-US" sz="1200" dirty="0">
                <a:latin typeface="+mn-lt"/>
                <a:ea typeface="DejaVu Sans" pitchFamily="34" charset="2"/>
              </a:rPr>
              <a:t>App</a:t>
            </a:r>
          </a:p>
        </p:txBody>
      </p:sp>
      <p:sp>
        <p:nvSpPr>
          <p:cNvPr id="124" name="Rounded Rectangle 123"/>
          <p:cNvSpPr/>
          <p:nvPr/>
        </p:nvSpPr>
        <p:spPr bwMode="auto">
          <a:xfrm>
            <a:off x="4639947" y="1131567"/>
            <a:ext cx="609600" cy="628650"/>
          </a:xfrm>
          <a:prstGeom prst="roundRect">
            <a:avLst/>
          </a:prstGeom>
          <a:solidFill>
            <a:schemeClr val="bg1">
              <a:lumMod val="50000"/>
              <a:alpha val="51000"/>
            </a:schemeClr>
          </a:solidFill>
          <a:ln w="9525" cap="flat" cmpd="sng" algn="ctr">
            <a:solidFill>
              <a:schemeClr val="tx1"/>
            </a:solidFill>
            <a:prstDash val="solid"/>
            <a:round/>
            <a:headEnd type="none" w="med" len="med"/>
            <a:tailEnd type="none" w="med" len="med"/>
          </a:ln>
          <a:effectLst/>
          <a:extLst/>
        </p:spPr>
        <p:txBody>
          <a:bodyPr/>
          <a:lstStyle/>
          <a:p>
            <a:pPr algn="ctr" defTabSz="457200">
              <a:buClr>
                <a:srgbClr val="000000"/>
              </a:buClr>
              <a:buSzPct val="100000"/>
              <a:buFont typeface="Times New Roman" pitchFamily="16" charset="0"/>
              <a:buNone/>
              <a:defRPr/>
            </a:pPr>
            <a:r>
              <a:rPr lang="en-US" sz="1200" dirty="0">
                <a:latin typeface="+mn-lt"/>
                <a:ea typeface="DejaVu Sans" pitchFamily="34" charset="2"/>
              </a:rPr>
              <a:t>App</a:t>
            </a:r>
          </a:p>
        </p:txBody>
      </p:sp>
      <p:cxnSp>
        <p:nvCxnSpPr>
          <p:cNvPr id="125" name="Straight Connector 124"/>
          <p:cNvCxnSpPr>
            <a:stCxn id="114" idx="2"/>
            <a:endCxn id="16422" idx="0"/>
          </p:cNvCxnSpPr>
          <p:nvPr/>
        </p:nvCxnSpPr>
        <p:spPr bwMode="auto">
          <a:xfrm>
            <a:off x="3088967" y="3766181"/>
            <a:ext cx="77787" cy="64008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7" name="Straight Connector 126"/>
          <p:cNvCxnSpPr>
            <a:stCxn id="13" idx="1"/>
            <a:endCxn id="16386" idx="0"/>
          </p:cNvCxnSpPr>
          <p:nvPr/>
        </p:nvCxnSpPr>
        <p:spPr bwMode="auto">
          <a:xfrm flipH="1">
            <a:off x="3120717" y="2633946"/>
            <a:ext cx="1534319" cy="697894"/>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8" name="Straight Connector 127"/>
          <p:cNvCxnSpPr>
            <a:stCxn id="123" idx="2"/>
          </p:cNvCxnSpPr>
          <p:nvPr/>
        </p:nvCxnSpPr>
        <p:spPr bwMode="auto">
          <a:xfrm>
            <a:off x="4271654" y="1760217"/>
            <a:ext cx="3175" cy="37719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29" name="Straight Connector 128"/>
          <p:cNvCxnSpPr/>
          <p:nvPr/>
        </p:nvCxnSpPr>
        <p:spPr bwMode="auto">
          <a:xfrm>
            <a:off x="4954279" y="1760217"/>
            <a:ext cx="3175" cy="37719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3" name="Cloud 12"/>
          <p:cNvSpPr/>
          <p:nvPr/>
        </p:nvSpPr>
        <p:spPr bwMode="auto">
          <a:xfrm>
            <a:off x="4103379" y="2009771"/>
            <a:ext cx="1103313" cy="624840"/>
          </a:xfrm>
          <a:prstGeom prst="cloud">
            <a:avLst/>
          </a:prstGeom>
          <a:solidFill>
            <a:srgbClr val="00B8FF"/>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200" dirty="0">
                <a:latin typeface="Arial" pitchFamily="34" charset="0"/>
                <a:ea typeface="DejaVu Sans" charset="0"/>
                <a:cs typeface="Arial" pitchFamily="34" charset="0"/>
              </a:rPr>
              <a:t>Cloud</a:t>
            </a:r>
          </a:p>
        </p:txBody>
      </p:sp>
      <p:sp>
        <p:nvSpPr>
          <p:cNvPr id="16415" name="TextBox 137"/>
          <p:cNvSpPr txBox="1">
            <a:spLocks noChangeArrowheads="1"/>
          </p:cNvSpPr>
          <p:nvPr/>
        </p:nvSpPr>
        <p:spPr bwMode="auto">
          <a:xfrm>
            <a:off x="5022535" y="1823081"/>
            <a:ext cx="5447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bg1"/>
                </a:solidFill>
                <a:latin typeface="Times New Roman" charset="0"/>
                <a:ea typeface="ＭＳ Ｐゴシック" charset="0"/>
                <a:cs typeface="ＭＳ Ｐゴシック" charset="0"/>
              </a:defRPr>
            </a:lvl1pPr>
            <a:lvl2pPr marL="742950" indent="-285750" eaLnBrk="0" hangingPunct="0">
              <a:defRPr sz="1900">
                <a:solidFill>
                  <a:schemeClr val="bg1"/>
                </a:solidFill>
                <a:latin typeface="Times New Roman" charset="0"/>
                <a:ea typeface="ＭＳ Ｐゴシック" charset="0"/>
              </a:defRPr>
            </a:lvl2pPr>
            <a:lvl3pPr marL="1143000" indent="-228600" eaLnBrk="0" hangingPunct="0">
              <a:defRPr sz="1900">
                <a:solidFill>
                  <a:schemeClr val="bg1"/>
                </a:solidFill>
                <a:latin typeface="Times New Roman" charset="0"/>
                <a:ea typeface="ＭＳ Ｐゴシック" charset="0"/>
              </a:defRPr>
            </a:lvl3pPr>
            <a:lvl4pPr marL="1600200" indent="-228600" eaLnBrk="0" hangingPunct="0">
              <a:defRPr sz="1900">
                <a:solidFill>
                  <a:schemeClr val="bg1"/>
                </a:solidFill>
                <a:latin typeface="Times New Roman" charset="0"/>
                <a:ea typeface="ＭＳ Ｐゴシック" charset="0"/>
              </a:defRPr>
            </a:lvl4pPr>
            <a:lvl5pPr marL="2057400" indent="-228600" eaLnBrk="0" hangingPunct="0">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defRPr sz="1900">
                <a:solidFill>
                  <a:schemeClr val="bg1"/>
                </a:solidFill>
                <a:latin typeface="Times New Roman" charset="0"/>
                <a:ea typeface="ＭＳ Ｐゴシック" charset="0"/>
              </a:defRPr>
            </a:lvl9pPr>
          </a:lstStyle>
          <a:p>
            <a:pPr eaLnBrk="1" hangingPunct="1"/>
            <a:r>
              <a:rPr lang="en-US" sz="1100" dirty="0">
                <a:solidFill>
                  <a:schemeClr val="tx1"/>
                </a:solidFill>
                <a:latin typeface="Verdana" charset="0"/>
                <a:cs typeface="DejaVu Sans" charset="0"/>
              </a:rPr>
              <a:t>HTTP</a:t>
            </a:r>
            <a:endParaRPr lang="en-US" sz="1600" dirty="0">
              <a:solidFill>
                <a:schemeClr val="tx1"/>
              </a:solidFill>
              <a:latin typeface="Verdana" charset="0"/>
              <a:cs typeface="DejaVu Sans" charset="0"/>
            </a:endParaRPr>
          </a:p>
        </p:txBody>
      </p:sp>
      <p:sp>
        <p:nvSpPr>
          <p:cNvPr id="16421" name="TextBox 231"/>
          <p:cNvSpPr txBox="1">
            <a:spLocks noChangeArrowheads="1"/>
          </p:cNvSpPr>
          <p:nvPr/>
        </p:nvSpPr>
        <p:spPr bwMode="auto">
          <a:xfrm>
            <a:off x="2671582" y="1051561"/>
            <a:ext cx="11586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bg1"/>
                </a:solidFill>
                <a:latin typeface="Times New Roman" charset="0"/>
                <a:ea typeface="ＭＳ Ｐゴシック" charset="0"/>
                <a:cs typeface="ＭＳ Ｐゴシック" charset="0"/>
              </a:defRPr>
            </a:lvl1pPr>
            <a:lvl2pPr marL="742950" indent="-285750" eaLnBrk="0" hangingPunct="0">
              <a:defRPr sz="1900">
                <a:solidFill>
                  <a:schemeClr val="bg1"/>
                </a:solidFill>
                <a:latin typeface="Times New Roman" charset="0"/>
                <a:ea typeface="ＭＳ Ｐゴシック" charset="0"/>
              </a:defRPr>
            </a:lvl2pPr>
            <a:lvl3pPr marL="1143000" indent="-228600" eaLnBrk="0" hangingPunct="0">
              <a:defRPr sz="1900">
                <a:solidFill>
                  <a:schemeClr val="bg1"/>
                </a:solidFill>
                <a:latin typeface="Times New Roman" charset="0"/>
                <a:ea typeface="ＭＳ Ｐゴシック" charset="0"/>
              </a:defRPr>
            </a:lvl3pPr>
            <a:lvl4pPr marL="1600200" indent="-228600" eaLnBrk="0" hangingPunct="0">
              <a:defRPr sz="1900">
                <a:solidFill>
                  <a:schemeClr val="bg1"/>
                </a:solidFill>
                <a:latin typeface="Times New Roman" charset="0"/>
                <a:ea typeface="ＭＳ Ｐゴシック" charset="0"/>
              </a:defRPr>
            </a:lvl4pPr>
            <a:lvl5pPr marL="2057400" indent="-228600" eaLnBrk="0" hangingPunct="0">
              <a:defRPr sz="1900">
                <a:solidFill>
                  <a:schemeClr val="bg1"/>
                </a:solidFill>
                <a:latin typeface="Times New Roman" charset="0"/>
                <a:ea typeface="ＭＳ Ｐゴシック" charset="0"/>
              </a:defRPr>
            </a:lvl5pPr>
            <a:lvl6pPr marL="2514600" indent="-228600" defTabSz="365125" eaLnBrk="0" fontAlgn="base" hangingPunct="0">
              <a:spcBef>
                <a:spcPct val="0"/>
              </a:spcBef>
              <a:spcAft>
                <a:spcPct val="0"/>
              </a:spcAft>
              <a:defRPr sz="1900">
                <a:solidFill>
                  <a:schemeClr val="bg1"/>
                </a:solidFill>
                <a:latin typeface="Times New Roman" charset="0"/>
                <a:ea typeface="ＭＳ Ｐゴシック" charset="0"/>
              </a:defRPr>
            </a:lvl6pPr>
            <a:lvl7pPr marL="2971800" indent="-228600" defTabSz="365125" eaLnBrk="0" fontAlgn="base" hangingPunct="0">
              <a:spcBef>
                <a:spcPct val="0"/>
              </a:spcBef>
              <a:spcAft>
                <a:spcPct val="0"/>
              </a:spcAft>
              <a:defRPr sz="1900">
                <a:solidFill>
                  <a:schemeClr val="bg1"/>
                </a:solidFill>
                <a:latin typeface="Times New Roman" charset="0"/>
                <a:ea typeface="ＭＳ Ｐゴシック" charset="0"/>
              </a:defRPr>
            </a:lvl7pPr>
            <a:lvl8pPr marL="3429000" indent="-228600" defTabSz="365125" eaLnBrk="0" fontAlgn="base" hangingPunct="0">
              <a:spcBef>
                <a:spcPct val="0"/>
              </a:spcBef>
              <a:spcAft>
                <a:spcPct val="0"/>
              </a:spcAft>
              <a:defRPr sz="1900">
                <a:solidFill>
                  <a:schemeClr val="bg1"/>
                </a:solidFill>
                <a:latin typeface="Times New Roman" charset="0"/>
                <a:ea typeface="ＭＳ Ｐゴシック" charset="0"/>
              </a:defRPr>
            </a:lvl8pPr>
            <a:lvl9pPr marL="3886200" indent="-228600" defTabSz="365125" eaLnBrk="0" fontAlgn="base" hangingPunct="0">
              <a:spcBef>
                <a:spcPct val="0"/>
              </a:spcBef>
              <a:spcAft>
                <a:spcPct val="0"/>
              </a:spcAft>
              <a:defRPr sz="1900">
                <a:solidFill>
                  <a:schemeClr val="bg1"/>
                </a:solidFill>
                <a:latin typeface="Times New Roman" charset="0"/>
                <a:ea typeface="ＭＳ Ｐゴシック" charset="0"/>
              </a:defRPr>
            </a:lvl9pPr>
          </a:lstStyle>
          <a:p>
            <a:pPr algn="ctr" eaLnBrk="1" hangingPunct="1"/>
            <a:r>
              <a:rPr lang="en-US" sz="1100" b="1" dirty="0" smtClean="0">
                <a:solidFill>
                  <a:srgbClr val="C00000"/>
                </a:solidFill>
                <a:latin typeface="Verdana" charset="0"/>
                <a:cs typeface="DejaVu Sans" charset="0"/>
              </a:rPr>
              <a:t>End-User </a:t>
            </a:r>
          </a:p>
          <a:p>
            <a:pPr algn="ctr" eaLnBrk="1" hangingPunct="1"/>
            <a:r>
              <a:rPr lang="en-US" sz="1100" b="1" dirty="0" smtClean="0">
                <a:solidFill>
                  <a:srgbClr val="C00000"/>
                </a:solidFill>
                <a:latin typeface="Verdana" charset="0"/>
                <a:cs typeface="DejaVu Sans" charset="0"/>
              </a:rPr>
              <a:t>Applications</a:t>
            </a:r>
            <a:endParaRPr lang="en-US" sz="1100" b="1" dirty="0">
              <a:solidFill>
                <a:srgbClr val="C00000"/>
              </a:solidFill>
              <a:latin typeface="Verdana" charset="0"/>
              <a:cs typeface="DejaVu Sans" charset="0"/>
            </a:endParaRPr>
          </a:p>
        </p:txBody>
      </p:sp>
      <p:grpSp>
        <p:nvGrpSpPr>
          <p:cNvPr id="16423" name="Group 61"/>
          <p:cNvGrpSpPr>
            <a:grpSpLocks/>
          </p:cNvGrpSpPr>
          <p:nvPr/>
        </p:nvGrpSpPr>
        <p:grpSpPr bwMode="auto">
          <a:xfrm>
            <a:off x="6256029" y="3308985"/>
            <a:ext cx="377825" cy="461010"/>
            <a:chOff x="7493000" y="2033588"/>
            <a:chExt cx="609600" cy="584200"/>
          </a:xfrm>
        </p:grpSpPr>
        <p:sp>
          <p:nvSpPr>
            <p:cNvPr id="172" name="Rounded Rectangle 171"/>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82" name="Rounded Rectangle 181"/>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85" name="Rounded Rectangle 184"/>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98" name="Rounded Rectangle 197"/>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99" name="Rounded Rectangle 198"/>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200" name="Rounded Rectangle 199"/>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221" name="Straight Arrow Connector 220"/>
            <p:cNvCxnSpPr>
              <a:stCxn id="185" idx="1"/>
              <a:endCxn id="199"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cxnSp>
        <p:nvCxnSpPr>
          <p:cNvPr id="233" name="Straight Connector 232"/>
          <p:cNvCxnSpPr>
            <a:stCxn id="172" idx="2"/>
            <a:endCxn id="16418" idx="0"/>
          </p:cNvCxnSpPr>
          <p:nvPr/>
        </p:nvCxnSpPr>
        <p:spPr bwMode="auto">
          <a:xfrm flipH="1">
            <a:off x="6214747" y="3769991"/>
            <a:ext cx="230188" cy="668656"/>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2" name="TextBox 1"/>
          <p:cNvSpPr txBox="1"/>
          <p:nvPr/>
        </p:nvSpPr>
        <p:spPr>
          <a:xfrm>
            <a:off x="859367" y="3217541"/>
            <a:ext cx="1176236" cy="523220"/>
          </a:xfrm>
          <a:prstGeom prst="rect">
            <a:avLst/>
          </a:prstGeom>
          <a:noFill/>
        </p:spPr>
        <p:txBody>
          <a:bodyPr wrap="none">
            <a:spAutoFit/>
          </a:bodyPr>
          <a:lstStyle/>
          <a:p>
            <a:pPr algn="ctr">
              <a:defRPr/>
            </a:pPr>
            <a:r>
              <a:rPr lang="en-US" sz="1400" dirty="0">
                <a:solidFill>
                  <a:schemeClr val="accent5">
                    <a:lumMod val="25000"/>
                  </a:schemeClr>
                </a:solidFill>
                <a:latin typeface="+mn-lt"/>
                <a:sym typeface="Wingdings"/>
              </a:rPr>
              <a:t>Scale-out</a:t>
            </a:r>
          </a:p>
          <a:p>
            <a:pPr algn="ctr">
              <a:defRPr/>
            </a:pPr>
            <a:r>
              <a:rPr lang="en-US" sz="1400" dirty="0" smtClean="0">
                <a:solidFill>
                  <a:schemeClr val="accent5">
                    <a:lumMod val="25000"/>
                  </a:schemeClr>
                </a:solidFill>
                <a:latin typeface="+mn-lt"/>
                <a:sym typeface="Wingdings"/>
              </a:rPr>
              <a:t>IO controllers</a:t>
            </a:r>
            <a:endParaRPr lang="en-US" sz="1400" dirty="0">
              <a:solidFill>
                <a:schemeClr val="accent5">
                  <a:lumMod val="25000"/>
                </a:schemeClr>
              </a:solidFill>
              <a:latin typeface="+mn-lt"/>
            </a:endParaRPr>
          </a:p>
        </p:txBody>
      </p:sp>
      <p:cxnSp>
        <p:nvCxnSpPr>
          <p:cNvPr id="234" name="Straight Connector 233"/>
          <p:cNvCxnSpPr>
            <a:stCxn id="172" idx="0"/>
            <a:endCxn id="13" idx="1"/>
          </p:cNvCxnSpPr>
          <p:nvPr/>
        </p:nvCxnSpPr>
        <p:spPr bwMode="auto">
          <a:xfrm flipH="1" flipV="1">
            <a:off x="4655029" y="2633950"/>
            <a:ext cx="1789906" cy="675035"/>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31" name="TextBox 130"/>
          <p:cNvSpPr txBox="1"/>
          <p:nvPr/>
        </p:nvSpPr>
        <p:spPr>
          <a:xfrm>
            <a:off x="4043047" y="2941317"/>
            <a:ext cx="609600" cy="230832"/>
          </a:xfrm>
          <a:prstGeom prst="rect">
            <a:avLst/>
          </a:prstGeom>
          <a:noFill/>
        </p:spPr>
        <p:txBody>
          <a:bodyPr>
            <a:spAutoFit/>
          </a:bodyPr>
          <a:lstStyle/>
          <a:p>
            <a:pPr algn="ctr" defTabSz="366309">
              <a:defRPr/>
            </a:pPr>
            <a:r>
              <a:rPr lang="en-US" sz="900" b="1" dirty="0">
                <a:solidFill>
                  <a:schemeClr val="tx1"/>
                </a:solidFill>
                <a:latin typeface="+mn-lt"/>
                <a:ea typeface="DejaVu Sans" pitchFamily="34" charset="2"/>
                <a:cs typeface="DejaVu Sans" pitchFamily="34" charset="2"/>
              </a:rPr>
              <a:t>10GbE</a:t>
            </a:r>
          </a:p>
        </p:txBody>
      </p:sp>
      <p:sp>
        <p:nvSpPr>
          <p:cNvPr id="132" name="TextBox 131"/>
          <p:cNvSpPr txBox="1"/>
          <p:nvPr/>
        </p:nvSpPr>
        <p:spPr>
          <a:xfrm>
            <a:off x="5567047" y="2486021"/>
            <a:ext cx="609600" cy="230832"/>
          </a:xfrm>
          <a:prstGeom prst="rect">
            <a:avLst/>
          </a:prstGeom>
          <a:noFill/>
        </p:spPr>
        <p:txBody>
          <a:bodyPr>
            <a:spAutoFit/>
          </a:bodyPr>
          <a:lstStyle/>
          <a:p>
            <a:pPr algn="ctr" defTabSz="366309">
              <a:defRPr/>
            </a:pPr>
            <a:r>
              <a:rPr lang="en-US" sz="900" b="1" dirty="0" smtClean="0">
                <a:solidFill>
                  <a:schemeClr val="tx1"/>
                </a:solidFill>
                <a:latin typeface="+mn-lt"/>
                <a:ea typeface="DejaVu Sans" pitchFamily="34" charset="2"/>
                <a:cs typeface="DejaVu Sans" pitchFamily="34" charset="2"/>
              </a:rPr>
              <a:t>REST API</a:t>
            </a:r>
            <a:endParaRPr lang="en-US" sz="900" b="1" dirty="0">
              <a:solidFill>
                <a:schemeClr val="tx1"/>
              </a:solidFill>
              <a:latin typeface="+mn-lt"/>
              <a:ea typeface="DejaVu Sans" pitchFamily="34" charset="2"/>
              <a:cs typeface="DejaVu Sans" pitchFamily="34" charset="2"/>
            </a:endParaRPr>
          </a:p>
        </p:txBody>
      </p:sp>
      <p:cxnSp>
        <p:nvCxnSpPr>
          <p:cNvPr id="137" name="Straight Connector 136"/>
          <p:cNvCxnSpPr>
            <a:stCxn id="16418" idx="0"/>
            <a:endCxn id="114" idx="2"/>
          </p:cNvCxnSpPr>
          <p:nvPr/>
        </p:nvCxnSpPr>
        <p:spPr bwMode="auto">
          <a:xfrm flipH="1" flipV="1">
            <a:off x="3088963" y="3766181"/>
            <a:ext cx="3125787" cy="672466"/>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158" name="Straight Connector 157"/>
          <p:cNvCxnSpPr>
            <a:stCxn id="172" idx="2"/>
            <a:endCxn id="16422" idx="0"/>
          </p:cNvCxnSpPr>
          <p:nvPr/>
        </p:nvCxnSpPr>
        <p:spPr bwMode="auto">
          <a:xfrm flipH="1">
            <a:off x="3166747" y="3769995"/>
            <a:ext cx="3278188" cy="63627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sp>
        <p:nvSpPr>
          <p:cNvPr id="168" name="TextBox 167"/>
          <p:cNvSpPr txBox="1"/>
          <p:nvPr/>
        </p:nvSpPr>
        <p:spPr>
          <a:xfrm>
            <a:off x="3281047" y="2486021"/>
            <a:ext cx="609600" cy="230832"/>
          </a:xfrm>
          <a:prstGeom prst="rect">
            <a:avLst/>
          </a:prstGeom>
          <a:noFill/>
        </p:spPr>
        <p:txBody>
          <a:bodyPr>
            <a:spAutoFit/>
          </a:bodyPr>
          <a:lstStyle/>
          <a:p>
            <a:pPr algn="ctr" defTabSz="366309">
              <a:defRPr/>
            </a:pPr>
            <a:r>
              <a:rPr lang="en-US" sz="900" b="1" dirty="0" smtClean="0">
                <a:solidFill>
                  <a:schemeClr val="tx1"/>
                </a:solidFill>
                <a:latin typeface="+mn-lt"/>
                <a:ea typeface="DejaVu Sans" pitchFamily="34" charset="2"/>
                <a:cs typeface="DejaVu Sans" pitchFamily="34" charset="2"/>
              </a:rPr>
              <a:t>REST API</a:t>
            </a:r>
            <a:endParaRPr lang="en-US" sz="900" b="1" dirty="0">
              <a:solidFill>
                <a:schemeClr val="tx1"/>
              </a:solidFill>
              <a:latin typeface="+mn-lt"/>
              <a:ea typeface="DejaVu Sans" pitchFamily="34" charset="2"/>
              <a:cs typeface="DejaVu Sans" pitchFamily="34" charset="2"/>
            </a:endParaRPr>
          </a:p>
        </p:txBody>
      </p:sp>
      <p:cxnSp>
        <p:nvCxnSpPr>
          <p:cNvPr id="134" name="Straight Connector 133"/>
          <p:cNvCxnSpPr>
            <a:stCxn id="13" idx="1"/>
            <a:endCxn id="136" idx="0"/>
          </p:cNvCxnSpPr>
          <p:nvPr/>
        </p:nvCxnSpPr>
        <p:spPr bwMode="auto">
          <a:xfrm>
            <a:off x="4655029" y="2633950"/>
            <a:ext cx="113506" cy="675035"/>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grpSp>
        <p:nvGrpSpPr>
          <p:cNvPr id="135" name="Group 61"/>
          <p:cNvGrpSpPr>
            <a:grpSpLocks/>
          </p:cNvGrpSpPr>
          <p:nvPr/>
        </p:nvGrpSpPr>
        <p:grpSpPr bwMode="auto">
          <a:xfrm>
            <a:off x="4579629" y="3308985"/>
            <a:ext cx="377825" cy="461010"/>
            <a:chOff x="7493000" y="2033588"/>
            <a:chExt cx="609600" cy="584200"/>
          </a:xfrm>
        </p:grpSpPr>
        <p:sp>
          <p:nvSpPr>
            <p:cNvPr id="136" name="Rounded Rectangle 135"/>
            <p:cNvSpPr/>
            <p:nvPr/>
          </p:nvSpPr>
          <p:spPr bwMode="auto">
            <a:xfrm>
              <a:off x="7493000"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38" name="Rounded Rectangle 137"/>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39" name="Rounded Rectangle 138"/>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6" name="Rounded Rectangle 145"/>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7" name="Rounded Rectangle 146"/>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8" name="Rounded Rectangle 147"/>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49" name="Straight Arrow Connector 148"/>
            <p:cNvCxnSpPr>
              <a:stCxn id="139" idx="1"/>
              <a:endCxn id="147"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grpSp>
        <p:nvGrpSpPr>
          <p:cNvPr id="161" name="Group 167"/>
          <p:cNvGrpSpPr>
            <a:grpSpLocks/>
          </p:cNvGrpSpPr>
          <p:nvPr/>
        </p:nvGrpSpPr>
        <p:grpSpPr bwMode="auto">
          <a:xfrm>
            <a:off x="2671447" y="5503541"/>
            <a:ext cx="228600" cy="274320"/>
            <a:chOff x="1066800" y="4457700"/>
            <a:chExt cx="685800" cy="609600"/>
          </a:xfrm>
        </p:grpSpPr>
        <p:sp>
          <p:nvSpPr>
            <p:cNvPr id="162"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63" name="Rounded Rectangle 162"/>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4" name="Rounded Rectangle 163"/>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5"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166" name="Rounded Rectangle 165"/>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67" name="Rounded Rectangle 166"/>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173" name="Rounded Rectangle 172"/>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174" name="Straight Arrow Connector 173"/>
            <p:cNvCxnSpPr>
              <a:stCxn id="164" idx="2"/>
              <a:endCxn id="167"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sp>
        <p:nvSpPr>
          <p:cNvPr id="209" name="TextBox 208"/>
          <p:cNvSpPr txBox="1"/>
          <p:nvPr/>
        </p:nvSpPr>
        <p:spPr>
          <a:xfrm>
            <a:off x="918847" y="5320665"/>
            <a:ext cx="1524000" cy="507831"/>
          </a:xfrm>
          <a:prstGeom prst="rect">
            <a:avLst/>
          </a:prstGeom>
          <a:noFill/>
        </p:spPr>
        <p:txBody>
          <a:bodyPr wrap="square">
            <a:spAutoFit/>
          </a:bodyPr>
          <a:lstStyle/>
          <a:p>
            <a:pPr algn="ctr" defTabSz="366309">
              <a:defRPr/>
            </a:pPr>
            <a:r>
              <a:rPr lang="en-US" sz="900" b="1" dirty="0" smtClean="0">
                <a:solidFill>
                  <a:schemeClr val="tx1"/>
                </a:solidFill>
                <a:latin typeface="+mn-lt"/>
                <a:ea typeface="DejaVu Sans" pitchFamily="34" charset="2"/>
                <a:cs typeface="DejaVu Sans" pitchFamily="34" charset="2"/>
              </a:rPr>
              <a:t>High-density, </a:t>
            </a:r>
          </a:p>
          <a:p>
            <a:pPr algn="ctr" defTabSz="366309">
              <a:defRPr/>
            </a:pPr>
            <a:r>
              <a:rPr lang="en-US" sz="900" b="1" dirty="0" smtClean="0">
                <a:solidFill>
                  <a:schemeClr val="tx1"/>
                </a:solidFill>
                <a:latin typeface="+mn-lt"/>
                <a:ea typeface="DejaVu Sans" pitchFamily="34" charset="2"/>
                <a:cs typeface="DejaVu Sans" pitchFamily="34" charset="2"/>
              </a:rPr>
              <a:t>low-power </a:t>
            </a:r>
          </a:p>
          <a:p>
            <a:pPr algn="ctr" defTabSz="366309">
              <a:defRPr/>
            </a:pPr>
            <a:r>
              <a:rPr lang="en-US" sz="900" b="1" dirty="0" smtClean="0">
                <a:solidFill>
                  <a:schemeClr val="tx1"/>
                </a:solidFill>
                <a:latin typeface="+mn-lt"/>
                <a:ea typeface="DejaVu Sans" pitchFamily="34" charset="2"/>
                <a:cs typeface="DejaVu Sans" pitchFamily="34" charset="2"/>
              </a:rPr>
              <a:t>Storage modules</a:t>
            </a:r>
          </a:p>
        </p:txBody>
      </p:sp>
      <p:cxnSp>
        <p:nvCxnSpPr>
          <p:cNvPr id="217" name="Straight Connector 216"/>
          <p:cNvCxnSpPr>
            <a:stCxn id="16418" idx="0"/>
            <a:endCxn id="136" idx="2"/>
          </p:cNvCxnSpPr>
          <p:nvPr/>
        </p:nvCxnSpPr>
        <p:spPr bwMode="auto">
          <a:xfrm flipH="1" flipV="1">
            <a:off x="4768535" y="3769991"/>
            <a:ext cx="1446212" cy="668656"/>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cxnSp>
        <p:nvCxnSpPr>
          <p:cNvPr id="223" name="Straight Connector 222"/>
          <p:cNvCxnSpPr>
            <a:stCxn id="136" idx="2"/>
            <a:endCxn id="16422" idx="0"/>
          </p:cNvCxnSpPr>
          <p:nvPr/>
        </p:nvCxnSpPr>
        <p:spPr bwMode="auto">
          <a:xfrm flipH="1">
            <a:off x="3166747" y="3769995"/>
            <a:ext cx="1601788" cy="63627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grpSp>
        <p:nvGrpSpPr>
          <p:cNvPr id="224" name="Group 167"/>
          <p:cNvGrpSpPr>
            <a:grpSpLocks/>
          </p:cNvGrpSpPr>
          <p:nvPr/>
        </p:nvGrpSpPr>
        <p:grpSpPr bwMode="auto">
          <a:xfrm>
            <a:off x="3001647" y="5503541"/>
            <a:ext cx="228600" cy="274320"/>
            <a:chOff x="1066800" y="4457700"/>
            <a:chExt cx="685800" cy="609600"/>
          </a:xfrm>
        </p:grpSpPr>
        <p:sp>
          <p:nvSpPr>
            <p:cNvPr id="225"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26" name="Rounded Rectangle 225"/>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27" name="Rounded Rectangle 226"/>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28"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29" name="Rounded Rectangle 228"/>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30" name="Rounded Rectangle 229"/>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31" name="Rounded Rectangle 230"/>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232" name="Straight Arrow Connector 231"/>
            <p:cNvCxnSpPr>
              <a:stCxn id="227" idx="2"/>
              <a:endCxn id="230"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253" name="Group 167"/>
          <p:cNvGrpSpPr>
            <a:grpSpLocks/>
          </p:cNvGrpSpPr>
          <p:nvPr/>
        </p:nvGrpSpPr>
        <p:grpSpPr bwMode="auto">
          <a:xfrm>
            <a:off x="3331847" y="5503541"/>
            <a:ext cx="228600" cy="274320"/>
            <a:chOff x="1066800" y="4457700"/>
            <a:chExt cx="685800" cy="609600"/>
          </a:xfrm>
        </p:grpSpPr>
        <p:sp>
          <p:nvSpPr>
            <p:cNvPr id="254"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55" name="Rounded Rectangle 254"/>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56" name="Rounded Rectangle 255"/>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57"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58" name="Rounded Rectangle 257"/>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59" name="Rounded Rectangle 258"/>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60" name="Rounded Rectangle 259"/>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261" name="Straight Arrow Connector 260"/>
            <p:cNvCxnSpPr>
              <a:stCxn id="256" idx="2"/>
              <a:endCxn id="259"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280" name="Group 167"/>
          <p:cNvGrpSpPr>
            <a:grpSpLocks/>
          </p:cNvGrpSpPr>
          <p:nvPr/>
        </p:nvGrpSpPr>
        <p:grpSpPr bwMode="auto">
          <a:xfrm>
            <a:off x="3662047" y="5503541"/>
            <a:ext cx="228600" cy="274320"/>
            <a:chOff x="1066800" y="4457700"/>
            <a:chExt cx="685800" cy="609600"/>
          </a:xfrm>
        </p:grpSpPr>
        <p:sp>
          <p:nvSpPr>
            <p:cNvPr id="281"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82" name="Rounded Rectangle 281"/>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83" name="Rounded Rectangle 282"/>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84"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285" name="Rounded Rectangle 284"/>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86" name="Rounded Rectangle 285"/>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287" name="Rounded Rectangle 286"/>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288" name="Straight Arrow Connector 287"/>
            <p:cNvCxnSpPr>
              <a:stCxn id="283" idx="2"/>
              <a:endCxn id="286"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07" name="Group 167"/>
          <p:cNvGrpSpPr>
            <a:grpSpLocks/>
          </p:cNvGrpSpPr>
          <p:nvPr/>
        </p:nvGrpSpPr>
        <p:grpSpPr bwMode="auto">
          <a:xfrm>
            <a:off x="2671447" y="5137781"/>
            <a:ext cx="228600" cy="274320"/>
            <a:chOff x="1066800" y="4457700"/>
            <a:chExt cx="685800" cy="609600"/>
          </a:xfrm>
        </p:grpSpPr>
        <p:sp>
          <p:nvSpPr>
            <p:cNvPr id="308"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09" name="Rounded Rectangle 308"/>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0" name="Rounded Rectangle 309"/>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1"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12" name="Rounded Rectangle 311"/>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3" name="Rounded Rectangle 312"/>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4" name="Rounded Rectangle 313"/>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15" name="Straight Arrow Connector 314"/>
            <p:cNvCxnSpPr>
              <a:stCxn id="310" idx="2"/>
              <a:endCxn id="313"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16" name="Group 167"/>
          <p:cNvGrpSpPr>
            <a:grpSpLocks/>
          </p:cNvGrpSpPr>
          <p:nvPr/>
        </p:nvGrpSpPr>
        <p:grpSpPr bwMode="auto">
          <a:xfrm>
            <a:off x="3001647" y="5137781"/>
            <a:ext cx="228600" cy="274320"/>
            <a:chOff x="1066800" y="4457700"/>
            <a:chExt cx="685800" cy="609600"/>
          </a:xfrm>
        </p:grpSpPr>
        <p:sp>
          <p:nvSpPr>
            <p:cNvPr id="317"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18" name="Rounded Rectangle 317"/>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19" name="Rounded Rectangle 318"/>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0"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21" name="Rounded Rectangle 320"/>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2" name="Rounded Rectangle 321"/>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3" name="Rounded Rectangle 322"/>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24" name="Straight Arrow Connector 323"/>
            <p:cNvCxnSpPr>
              <a:stCxn id="319" idx="2"/>
              <a:endCxn id="322"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25" name="Group 167"/>
          <p:cNvGrpSpPr>
            <a:grpSpLocks/>
          </p:cNvGrpSpPr>
          <p:nvPr/>
        </p:nvGrpSpPr>
        <p:grpSpPr bwMode="auto">
          <a:xfrm>
            <a:off x="3331847" y="5137781"/>
            <a:ext cx="228600" cy="274320"/>
            <a:chOff x="1066800" y="4457700"/>
            <a:chExt cx="685800" cy="609600"/>
          </a:xfrm>
        </p:grpSpPr>
        <p:sp>
          <p:nvSpPr>
            <p:cNvPr id="326"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27" name="Rounded Rectangle 326"/>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8" name="Rounded Rectangle 327"/>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29"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30" name="Rounded Rectangle 329"/>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31" name="Rounded Rectangle 330"/>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32" name="Rounded Rectangle 331"/>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33" name="Straight Arrow Connector 332"/>
            <p:cNvCxnSpPr>
              <a:stCxn id="328" idx="2"/>
              <a:endCxn id="331"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34" name="Group 167"/>
          <p:cNvGrpSpPr>
            <a:grpSpLocks/>
          </p:cNvGrpSpPr>
          <p:nvPr/>
        </p:nvGrpSpPr>
        <p:grpSpPr bwMode="auto">
          <a:xfrm>
            <a:off x="3662047" y="5137781"/>
            <a:ext cx="228600" cy="274320"/>
            <a:chOff x="1066800" y="4457700"/>
            <a:chExt cx="685800" cy="609600"/>
          </a:xfrm>
        </p:grpSpPr>
        <p:sp>
          <p:nvSpPr>
            <p:cNvPr id="335"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36" name="Rounded Rectangle 335"/>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37" name="Rounded Rectangle 336"/>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38"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39" name="Rounded Rectangle 338"/>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0" name="Rounded Rectangle 339"/>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1" name="Rounded Rectangle 340"/>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42" name="Straight Arrow Connector 341"/>
            <p:cNvCxnSpPr>
              <a:stCxn id="337" idx="2"/>
              <a:endCxn id="340"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43" name="Group 167"/>
          <p:cNvGrpSpPr>
            <a:grpSpLocks/>
          </p:cNvGrpSpPr>
          <p:nvPr/>
        </p:nvGrpSpPr>
        <p:grpSpPr bwMode="auto">
          <a:xfrm>
            <a:off x="2671447" y="5869301"/>
            <a:ext cx="228600" cy="274320"/>
            <a:chOff x="1066800" y="4457700"/>
            <a:chExt cx="685800" cy="609600"/>
          </a:xfrm>
        </p:grpSpPr>
        <p:sp>
          <p:nvSpPr>
            <p:cNvPr id="344"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45" name="Rounded Rectangle 344"/>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6" name="Rounded Rectangle 345"/>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7"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48" name="Rounded Rectangle 347"/>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49" name="Rounded Rectangle 348"/>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0" name="Rounded Rectangle 349"/>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51" name="Straight Arrow Connector 350"/>
            <p:cNvCxnSpPr>
              <a:stCxn id="346" idx="2"/>
              <a:endCxn id="349"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52" name="Group 167"/>
          <p:cNvGrpSpPr>
            <a:grpSpLocks/>
          </p:cNvGrpSpPr>
          <p:nvPr/>
        </p:nvGrpSpPr>
        <p:grpSpPr bwMode="auto">
          <a:xfrm>
            <a:off x="3001647" y="5869301"/>
            <a:ext cx="228600" cy="274320"/>
            <a:chOff x="1066800" y="4457700"/>
            <a:chExt cx="685800" cy="609600"/>
          </a:xfrm>
        </p:grpSpPr>
        <p:sp>
          <p:nvSpPr>
            <p:cNvPr id="353"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54" name="Rounded Rectangle 353"/>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5" name="Rounded Rectangle 354"/>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6"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57" name="Rounded Rectangle 356"/>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8" name="Rounded Rectangle 357"/>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59" name="Rounded Rectangle 358"/>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60" name="Straight Arrow Connector 359"/>
            <p:cNvCxnSpPr>
              <a:stCxn id="355" idx="2"/>
              <a:endCxn id="358"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61" name="Group 167"/>
          <p:cNvGrpSpPr>
            <a:grpSpLocks/>
          </p:cNvGrpSpPr>
          <p:nvPr/>
        </p:nvGrpSpPr>
        <p:grpSpPr bwMode="auto">
          <a:xfrm>
            <a:off x="3331847" y="5869301"/>
            <a:ext cx="228600" cy="274320"/>
            <a:chOff x="1066800" y="4457700"/>
            <a:chExt cx="685800" cy="609600"/>
          </a:xfrm>
        </p:grpSpPr>
        <p:sp>
          <p:nvSpPr>
            <p:cNvPr id="362"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63" name="Rounded Rectangle 362"/>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64" name="Rounded Rectangle 363"/>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65"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66" name="Rounded Rectangle 365"/>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67" name="Rounded Rectangle 366"/>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68" name="Rounded Rectangle 367"/>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69" name="Straight Arrow Connector 368"/>
            <p:cNvCxnSpPr>
              <a:stCxn id="364" idx="2"/>
              <a:endCxn id="367"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70" name="Group 167"/>
          <p:cNvGrpSpPr>
            <a:grpSpLocks/>
          </p:cNvGrpSpPr>
          <p:nvPr/>
        </p:nvGrpSpPr>
        <p:grpSpPr bwMode="auto">
          <a:xfrm>
            <a:off x="3662047" y="5869301"/>
            <a:ext cx="228600" cy="274320"/>
            <a:chOff x="1066800" y="4457700"/>
            <a:chExt cx="685800" cy="609600"/>
          </a:xfrm>
        </p:grpSpPr>
        <p:sp>
          <p:nvSpPr>
            <p:cNvPr id="371"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72" name="Rounded Rectangle 371"/>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73" name="Rounded Rectangle 372"/>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74"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75" name="Rounded Rectangle 374"/>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76" name="Rounded Rectangle 375"/>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77" name="Rounded Rectangle 376"/>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78" name="Straight Arrow Connector 377"/>
            <p:cNvCxnSpPr>
              <a:stCxn id="373" idx="2"/>
              <a:endCxn id="376"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79" name="Group 167"/>
          <p:cNvGrpSpPr>
            <a:grpSpLocks/>
          </p:cNvGrpSpPr>
          <p:nvPr/>
        </p:nvGrpSpPr>
        <p:grpSpPr bwMode="auto">
          <a:xfrm>
            <a:off x="2671447" y="6235061"/>
            <a:ext cx="228600" cy="274320"/>
            <a:chOff x="1066800" y="4457700"/>
            <a:chExt cx="685800" cy="609600"/>
          </a:xfrm>
        </p:grpSpPr>
        <p:sp>
          <p:nvSpPr>
            <p:cNvPr id="380"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81" name="Rounded Rectangle 380"/>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82" name="Rounded Rectangle 381"/>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83"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84" name="Rounded Rectangle 383"/>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85" name="Rounded Rectangle 384"/>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86" name="Rounded Rectangle 385"/>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87" name="Straight Arrow Connector 386"/>
            <p:cNvCxnSpPr>
              <a:stCxn id="382" idx="2"/>
              <a:endCxn id="385"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88" name="Group 167"/>
          <p:cNvGrpSpPr>
            <a:grpSpLocks/>
          </p:cNvGrpSpPr>
          <p:nvPr/>
        </p:nvGrpSpPr>
        <p:grpSpPr bwMode="auto">
          <a:xfrm>
            <a:off x="3001647" y="6235061"/>
            <a:ext cx="228600" cy="274320"/>
            <a:chOff x="1066800" y="4457700"/>
            <a:chExt cx="685800" cy="609600"/>
          </a:xfrm>
        </p:grpSpPr>
        <p:sp>
          <p:nvSpPr>
            <p:cNvPr id="389"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90" name="Rounded Rectangle 389"/>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91" name="Rounded Rectangle 390"/>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92"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93" name="Rounded Rectangle 392"/>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94" name="Rounded Rectangle 393"/>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395" name="Rounded Rectangle 394"/>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396" name="Straight Arrow Connector 395"/>
            <p:cNvCxnSpPr>
              <a:stCxn id="391" idx="2"/>
              <a:endCxn id="394"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397" name="Group 167"/>
          <p:cNvGrpSpPr>
            <a:grpSpLocks/>
          </p:cNvGrpSpPr>
          <p:nvPr/>
        </p:nvGrpSpPr>
        <p:grpSpPr bwMode="auto">
          <a:xfrm>
            <a:off x="3331847" y="6235061"/>
            <a:ext cx="228600" cy="274320"/>
            <a:chOff x="1066800" y="4457700"/>
            <a:chExt cx="685800" cy="609600"/>
          </a:xfrm>
        </p:grpSpPr>
        <p:sp>
          <p:nvSpPr>
            <p:cNvPr id="398"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399" name="Rounded Rectangle 398"/>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0" name="Rounded Rectangle 399"/>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1"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02" name="Rounded Rectangle 401"/>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3" name="Rounded Rectangle 402"/>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4" name="Rounded Rectangle 403"/>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05" name="Straight Arrow Connector 404"/>
            <p:cNvCxnSpPr>
              <a:stCxn id="400" idx="2"/>
              <a:endCxn id="403"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06" name="Group 167"/>
          <p:cNvGrpSpPr>
            <a:grpSpLocks/>
          </p:cNvGrpSpPr>
          <p:nvPr/>
        </p:nvGrpSpPr>
        <p:grpSpPr bwMode="auto">
          <a:xfrm>
            <a:off x="3662047" y="6235061"/>
            <a:ext cx="228600" cy="274320"/>
            <a:chOff x="1066800" y="4457700"/>
            <a:chExt cx="685800" cy="609600"/>
          </a:xfrm>
        </p:grpSpPr>
        <p:sp>
          <p:nvSpPr>
            <p:cNvPr id="407"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08" name="Rounded Rectangle 407"/>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09" name="Rounded Rectangle 408"/>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0"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11" name="Rounded Rectangle 410"/>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2" name="Rounded Rectangle 411"/>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3" name="Rounded Rectangle 412"/>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14" name="Straight Arrow Connector 413"/>
            <p:cNvCxnSpPr>
              <a:stCxn id="409" idx="2"/>
              <a:endCxn id="412"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15" name="Group 167"/>
          <p:cNvGrpSpPr>
            <a:grpSpLocks/>
          </p:cNvGrpSpPr>
          <p:nvPr/>
        </p:nvGrpSpPr>
        <p:grpSpPr bwMode="auto">
          <a:xfrm>
            <a:off x="5567047" y="5503541"/>
            <a:ext cx="228600" cy="274320"/>
            <a:chOff x="1066800" y="4457700"/>
            <a:chExt cx="685800" cy="609600"/>
          </a:xfrm>
        </p:grpSpPr>
        <p:sp>
          <p:nvSpPr>
            <p:cNvPr id="416"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17" name="Rounded Rectangle 416"/>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8" name="Rounded Rectangle 417"/>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19"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20" name="Rounded Rectangle 419"/>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21" name="Rounded Rectangle 420"/>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22" name="Rounded Rectangle 421"/>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23" name="Straight Arrow Connector 422"/>
            <p:cNvCxnSpPr>
              <a:stCxn id="418" idx="2"/>
              <a:endCxn id="421"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24" name="Group 167"/>
          <p:cNvGrpSpPr>
            <a:grpSpLocks/>
          </p:cNvGrpSpPr>
          <p:nvPr/>
        </p:nvGrpSpPr>
        <p:grpSpPr bwMode="auto">
          <a:xfrm>
            <a:off x="5897247" y="5503541"/>
            <a:ext cx="228600" cy="274320"/>
            <a:chOff x="1066800" y="4457700"/>
            <a:chExt cx="685800" cy="609600"/>
          </a:xfrm>
        </p:grpSpPr>
        <p:sp>
          <p:nvSpPr>
            <p:cNvPr id="425"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26" name="Rounded Rectangle 425"/>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27" name="Rounded Rectangle 426"/>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28"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29" name="Rounded Rectangle 428"/>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0" name="Rounded Rectangle 429"/>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1" name="Rounded Rectangle 430"/>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32" name="Straight Arrow Connector 431"/>
            <p:cNvCxnSpPr>
              <a:stCxn id="427" idx="2"/>
              <a:endCxn id="430"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33" name="Group 167"/>
          <p:cNvGrpSpPr>
            <a:grpSpLocks/>
          </p:cNvGrpSpPr>
          <p:nvPr/>
        </p:nvGrpSpPr>
        <p:grpSpPr bwMode="auto">
          <a:xfrm>
            <a:off x="6227447" y="5503541"/>
            <a:ext cx="228600" cy="274320"/>
            <a:chOff x="1066800" y="4457700"/>
            <a:chExt cx="685800" cy="609600"/>
          </a:xfrm>
        </p:grpSpPr>
        <p:sp>
          <p:nvSpPr>
            <p:cNvPr id="434"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35" name="Rounded Rectangle 434"/>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6" name="Rounded Rectangle 435"/>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7"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38" name="Rounded Rectangle 437"/>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39" name="Rounded Rectangle 438"/>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0" name="Rounded Rectangle 439"/>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41" name="Straight Arrow Connector 440"/>
            <p:cNvCxnSpPr>
              <a:stCxn id="436" idx="2"/>
              <a:endCxn id="439"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42" name="Group 167"/>
          <p:cNvGrpSpPr>
            <a:grpSpLocks/>
          </p:cNvGrpSpPr>
          <p:nvPr/>
        </p:nvGrpSpPr>
        <p:grpSpPr bwMode="auto">
          <a:xfrm>
            <a:off x="6557647" y="5503541"/>
            <a:ext cx="228600" cy="274320"/>
            <a:chOff x="1066800" y="4457700"/>
            <a:chExt cx="685800" cy="609600"/>
          </a:xfrm>
        </p:grpSpPr>
        <p:sp>
          <p:nvSpPr>
            <p:cNvPr id="443"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44" name="Rounded Rectangle 443"/>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5" name="Rounded Rectangle 444"/>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6"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47" name="Rounded Rectangle 446"/>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8" name="Rounded Rectangle 447"/>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49" name="Rounded Rectangle 448"/>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50" name="Straight Arrow Connector 449"/>
            <p:cNvCxnSpPr>
              <a:stCxn id="445" idx="2"/>
              <a:endCxn id="448"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51" name="Group 167"/>
          <p:cNvGrpSpPr>
            <a:grpSpLocks/>
          </p:cNvGrpSpPr>
          <p:nvPr/>
        </p:nvGrpSpPr>
        <p:grpSpPr bwMode="auto">
          <a:xfrm>
            <a:off x="5567047" y="5137781"/>
            <a:ext cx="228600" cy="274320"/>
            <a:chOff x="1066800" y="4457700"/>
            <a:chExt cx="685800" cy="609600"/>
          </a:xfrm>
        </p:grpSpPr>
        <p:sp>
          <p:nvSpPr>
            <p:cNvPr id="452"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53" name="Rounded Rectangle 452"/>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54" name="Rounded Rectangle 453"/>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55"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56" name="Rounded Rectangle 455"/>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57" name="Rounded Rectangle 456"/>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58" name="Rounded Rectangle 457"/>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59" name="Straight Arrow Connector 458"/>
            <p:cNvCxnSpPr>
              <a:stCxn id="454" idx="2"/>
              <a:endCxn id="457"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60" name="Group 167"/>
          <p:cNvGrpSpPr>
            <a:grpSpLocks/>
          </p:cNvGrpSpPr>
          <p:nvPr/>
        </p:nvGrpSpPr>
        <p:grpSpPr bwMode="auto">
          <a:xfrm>
            <a:off x="5897247" y="5137781"/>
            <a:ext cx="228600" cy="274320"/>
            <a:chOff x="1066800" y="4457700"/>
            <a:chExt cx="685800" cy="609600"/>
          </a:xfrm>
        </p:grpSpPr>
        <p:sp>
          <p:nvSpPr>
            <p:cNvPr id="461"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62" name="Rounded Rectangle 461"/>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63" name="Rounded Rectangle 462"/>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64"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65" name="Rounded Rectangle 464"/>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66" name="Rounded Rectangle 465"/>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67" name="Rounded Rectangle 466"/>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68" name="Straight Arrow Connector 467"/>
            <p:cNvCxnSpPr>
              <a:stCxn id="463" idx="2"/>
              <a:endCxn id="466"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69" name="Group 167"/>
          <p:cNvGrpSpPr>
            <a:grpSpLocks/>
          </p:cNvGrpSpPr>
          <p:nvPr/>
        </p:nvGrpSpPr>
        <p:grpSpPr bwMode="auto">
          <a:xfrm>
            <a:off x="6227447" y="5137781"/>
            <a:ext cx="228600" cy="274320"/>
            <a:chOff x="1066800" y="4457700"/>
            <a:chExt cx="685800" cy="609600"/>
          </a:xfrm>
        </p:grpSpPr>
        <p:sp>
          <p:nvSpPr>
            <p:cNvPr id="470"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71" name="Rounded Rectangle 470"/>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72" name="Rounded Rectangle 471"/>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73"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74" name="Rounded Rectangle 473"/>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75" name="Rounded Rectangle 474"/>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76" name="Rounded Rectangle 475"/>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77" name="Straight Arrow Connector 476"/>
            <p:cNvCxnSpPr>
              <a:stCxn id="472" idx="2"/>
              <a:endCxn id="475"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78" name="Group 167"/>
          <p:cNvGrpSpPr>
            <a:grpSpLocks/>
          </p:cNvGrpSpPr>
          <p:nvPr/>
        </p:nvGrpSpPr>
        <p:grpSpPr bwMode="auto">
          <a:xfrm>
            <a:off x="6557647" y="5137781"/>
            <a:ext cx="228600" cy="274320"/>
            <a:chOff x="1066800" y="4457700"/>
            <a:chExt cx="685800" cy="609600"/>
          </a:xfrm>
        </p:grpSpPr>
        <p:sp>
          <p:nvSpPr>
            <p:cNvPr id="479"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80" name="Rounded Rectangle 479"/>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81" name="Rounded Rectangle 480"/>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82"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83" name="Rounded Rectangle 482"/>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84" name="Rounded Rectangle 483"/>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85" name="Rounded Rectangle 484"/>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86" name="Straight Arrow Connector 485"/>
            <p:cNvCxnSpPr>
              <a:stCxn id="481" idx="2"/>
              <a:endCxn id="484"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87" name="Group 167"/>
          <p:cNvGrpSpPr>
            <a:grpSpLocks/>
          </p:cNvGrpSpPr>
          <p:nvPr/>
        </p:nvGrpSpPr>
        <p:grpSpPr bwMode="auto">
          <a:xfrm>
            <a:off x="5567047" y="5869301"/>
            <a:ext cx="228600" cy="274320"/>
            <a:chOff x="1066800" y="4457700"/>
            <a:chExt cx="685800" cy="609600"/>
          </a:xfrm>
        </p:grpSpPr>
        <p:sp>
          <p:nvSpPr>
            <p:cNvPr id="488"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89" name="Rounded Rectangle 488"/>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0" name="Rounded Rectangle 489"/>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1"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92" name="Rounded Rectangle 491"/>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3" name="Rounded Rectangle 492"/>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4" name="Rounded Rectangle 493"/>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495" name="Straight Arrow Connector 494"/>
            <p:cNvCxnSpPr>
              <a:stCxn id="490" idx="2"/>
              <a:endCxn id="493"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496" name="Group 167"/>
          <p:cNvGrpSpPr>
            <a:grpSpLocks/>
          </p:cNvGrpSpPr>
          <p:nvPr/>
        </p:nvGrpSpPr>
        <p:grpSpPr bwMode="auto">
          <a:xfrm>
            <a:off x="5897247" y="5869301"/>
            <a:ext cx="228600" cy="274320"/>
            <a:chOff x="1066800" y="4457700"/>
            <a:chExt cx="685800" cy="609600"/>
          </a:xfrm>
        </p:grpSpPr>
        <p:sp>
          <p:nvSpPr>
            <p:cNvPr id="497"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498" name="Rounded Rectangle 497"/>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499" name="Rounded Rectangle 498"/>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0"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01" name="Rounded Rectangle 500"/>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2" name="Rounded Rectangle 501"/>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3" name="Rounded Rectangle 502"/>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04" name="Straight Arrow Connector 503"/>
            <p:cNvCxnSpPr>
              <a:stCxn id="499" idx="2"/>
              <a:endCxn id="502"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05" name="Group 167"/>
          <p:cNvGrpSpPr>
            <a:grpSpLocks/>
          </p:cNvGrpSpPr>
          <p:nvPr/>
        </p:nvGrpSpPr>
        <p:grpSpPr bwMode="auto">
          <a:xfrm>
            <a:off x="6227447" y="5869301"/>
            <a:ext cx="228600" cy="274320"/>
            <a:chOff x="1066800" y="4457700"/>
            <a:chExt cx="685800" cy="609600"/>
          </a:xfrm>
        </p:grpSpPr>
        <p:sp>
          <p:nvSpPr>
            <p:cNvPr id="506"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07" name="Rounded Rectangle 506"/>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8" name="Rounded Rectangle 507"/>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09"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10" name="Rounded Rectangle 509"/>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11" name="Rounded Rectangle 510"/>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12" name="Rounded Rectangle 511"/>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13" name="Straight Arrow Connector 512"/>
            <p:cNvCxnSpPr>
              <a:stCxn id="508" idx="2"/>
              <a:endCxn id="511"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14" name="Group 167"/>
          <p:cNvGrpSpPr>
            <a:grpSpLocks/>
          </p:cNvGrpSpPr>
          <p:nvPr/>
        </p:nvGrpSpPr>
        <p:grpSpPr bwMode="auto">
          <a:xfrm>
            <a:off x="6557647" y="5869301"/>
            <a:ext cx="228600" cy="274320"/>
            <a:chOff x="1066800" y="4457700"/>
            <a:chExt cx="685800" cy="609600"/>
          </a:xfrm>
        </p:grpSpPr>
        <p:sp>
          <p:nvSpPr>
            <p:cNvPr id="515"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16" name="Rounded Rectangle 515"/>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17" name="Rounded Rectangle 516"/>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18"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19" name="Rounded Rectangle 518"/>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0" name="Rounded Rectangle 519"/>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1" name="Rounded Rectangle 520"/>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22" name="Straight Arrow Connector 521"/>
            <p:cNvCxnSpPr>
              <a:stCxn id="517" idx="2"/>
              <a:endCxn id="520"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23" name="Group 167"/>
          <p:cNvGrpSpPr>
            <a:grpSpLocks/>
          </p:cNvGrpSpPr>
          <p:nvPr/>
        </p:nvGrpSpPr>
        <p:grpSpPr bwMode="auto">
          <a:xfrm>
            <a:off x="5567047" y="6235061"/>
            <a:ext cx="228600" cy="274320"/>
            <a:chOff x="1066800" y="4457700"/>
            <a:chExt cx="685800" cy="609600"/>
          </a:xfrm>
        </p:grpSpPr>
        <p:sp>
          <p:nvSpPr>
            <p:cNvPr id="524"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25" name="Rounded Rectangle 524"/>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6" name="Rounded Rectangle 525"/>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7"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28" name="Rounded Rectangle 527"/>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29" name="Rounded Rectangle 528"/>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0" name="Rounded Rectangle 529"/>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31" name="Straight Arrow Connector 530"/>
            <p:cNvCxnSpPr>
              <a:stCxn id="526" idx="2"/>
              <a:endCxn id="529"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32" name="Group 167"/>
          <p:cNvGrpSpPr>
            <a:grpSpLocks/>
          </p:cNvGrpSpPr>
          <p:nvPr/>
        </p:nvGrpSpPr>
        <p:grpSpPr bwMode="auto">
          <a:xfrm>
            <a:off x="5897247" y="6235061"/>
            <a:ext cx="228600" cy="274320"/>
            <a:chOff x="1066800" y="4457700"/>
            <a:chExt cx="685800" cy="609600"/>
          </a:xfrm>
        </p:grpSpPr>
        <p:sp>
          <p:nvSpPr>
            <p:cNvPr id="533"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34" name="Rounded Rectangle 533"/>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5" name="Rounded Rectangle 534"/>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6"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37" name="Rounded Rectangle 536"/>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8" name="Rounded Rectangle 537"/>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39" name="Rounded Rectangle 538"/>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40" name="Straight Arrow Connector 539"/>
            <p:cNvCxnSpPr>
              <a:stCxn id="535" idx="2"/>
              <a:endCxn id="538"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41" name="Group 167"/>
          <p:cNvGrpSpPr>
            <a:grpSpLocks/>
          </p:cNvGrpSpPr>
          <p:nvPr/>
        </p:nvGrpSpPr>
        <p:grpSpPr bwMode="auto">
          <a:xfrm>
            <a:off x="6227447" y="6235061"/>
            <a:ext cx="228600" cy="274320"/>
            <a:chOff x="1066800" y="4457700"/>
            <a:chExt cx="685800" cy="609600"/>
          </a:xfrm>
        </p:grpSpPr>
        <p:sp>
          <p:nvSpPr>
            <p:cNvPr id="542"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43" name="Rounded Rectangle 542"/>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44" name="Rounded Rectangle 543"/>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45"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46" name="Rounded Rectangle 545"/>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47" name="Rounded Rectangle 546"/>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48" name="Rounded Rectangle 547"/>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49" name="Straight Arrow Connector 548"/>
            <p:cNvCxnSpPr>
              <a:stCxn id="544" idx="2"/>
              <a:endCxn id="547"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grpSp>
        <p:nvGrpSpPr>
          <p:cNvPr id="550" name="Group 167"/>
          <p:cNvGrpSpPr>
            <a:grpSpLocks/>
          </p:cNvGrpSpPr>
          <p:nvPr/>
        </p:nvGrpSpPr>
        <p:grpSpPr bwMode="auto">
          <a:xfrm>
            <a:off x="6557647" y="6235061"/>
            <a:ext cx="228600" cy="274320"/>
            <a:chOff x="1066800" y="4457700"/>
            <a:chExt cx="685800" cy="609600"/>
          </a:xfrm>
        </p:grpSpPr>
        <p:sp>
          <p:nvSpPr>
            <p:cNvPr id="551" name="Rounded Rectangle 120"/>
            <p:cNvSpPr>
              <a:spLocks noChangeArrowheads="1"/>
            </p:cNvSpPr>
            <p:nvPr/>
          </p:nvSpPr>
          <p:spPr bwMode="auto">
            <a:xfrm>
              <a:off x="1066800" y="4457700"/>
              <a:ext cx="685800" cy="609600"/>
            </a:xfrm>
            <a:prstGeom prst="roundRect">
              <a:avLst>
                <a:gd name="adj" fmla="val 16667"/>
              </a:avLst>
            </a:prstGeom>
            <a:solidFill>
              <a:srgbClr val="00B8FF"/>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52" name="Rounded Rectangle 551"/>
            <p:cNvSpPr/>
            <p:nvPr/>
          </p:nvSpPr>
          <p:spPr bwMode="auto">
            <a:xfrm>
              <a:off x="1173308" y="45338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53" name="Rounded Rectangle 552"/>
            <p:cNvSpPr/>
            <p:nvPr/>
          </p:nvSpPr>
          <p:spPr bwMode="auto">
            <a:xfrm>
              <a:off x="1326573" y="45338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54" name="Rounded Rectangle 171"/>
            <p:cNvSpPr>
              <a:spLocks noChangeArrowheads="1"/>
            </p:cNvSpPr>
            <p:nvPr/>
          </p:nvSpPr>
          <p:spPr bwMode="auto">
            <a:xfrm>
              <a:off x="1477241" y="4533899"/>
              <a:ext cx="153267" cy="152400"/>
            </a:xfrm>
            <a:prstGeom prst="roundRect">
              <a:avLst>
                <a:gd name="adj" fmla="val 16667"/>
              </a:avLst>
            </a:prstGeom>
            <a:solidFill>
              <a:srgbClr val="FF0000"/>
            </a:solidFill>
            <a:ln w="9525">
              <a:solidFill>
                <a:schemeClr val="tx1"/>
              </a:solidFill>
              <a:round/>
              <a:headEnd/>
              <a:tailEnd/>
            </a:ln>
          </p:spPr>
          <p:txBody>
            <a:bodyPr/>
            <a:lstStyle/>
            <a:p>
              <a:pPr defTabSz="457200">
                <a:buClr>
                  <a:srgbClr val="000000"/>
                </a:buClr>
                <a:buSzPct val="100000"/>
                <a:buFont typeface="Times New Roman" charset="0"/>
                <a:buNone/>
              </a:pPr>
              <a:endParaRPr lang="en-US" sz="2400" dirty="0"/>
            </a:p>
          </p:txBody>
        </p:sp>
        <p:sp>
          <p:nvSpPr>
            <p:cNvPr id="555" name="Rounded Rectangle 554"/>
            <p:cNvSpPr/>
            <p:nvPr/>
          </p:nvSpPr>
          <p:spPr bwMode="auto">
            <a:xfrm>
              <a:off x="1178503" y="4838699"/>
              <a:ext cx="150668"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56" name="Rounded Rectangle 555"/>
            <p:cNvSpPr/>
            <p:nvPr/>
          </p:nvSpPr>
          <p:spPr bwMode="auto">
            <a:xfrm>
              <a:off x="1329171" y="4838699"/>
              <a:ext cx="153265"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sp>
          <p:nvSpPr>
            <p:cNvPr id="557" name="Rounded Rectangle 556"/>
            <p:cNvSpPr/>
            <p:nvPr/>
          </p:nvSpPr>
          <p:spPr bwMode="auto">
            <a:xfrm>
              <a:off x="1482436" y="4838699"/>
              <a:ext cx="153267" cy="152400"/>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charset="0"/>
              </a:endParaRPr>
            </a:p>
          </p:txBody>
        </p:sp>
        <p:cxnSp>
          <p:nvCxnSpPr>
            <p:cNvPr id="558" name="Straight Arrow Connector 557"/>
            <p:cNvCxnSpPr>
              <a:stCxn id="553" idx="2"/>
              <a:endCxn id="556" idx="0"/>
            </p:cNvCxnSpPr>
            <p:nvPr/>
          </p:nvCxnSpPr>
          <p:spPr bwMode="auto">
            <a:xfrm rot="16200000" flipH="1">
              <a:off x="1328305" y="4759902"/>
              <a:ext cx="152400" cy="5195"/>
            </a:xfrm>
            <a:prstGeom prst="straightConnector1">
              <a:avLst/>
            </a:prstGeom>
            <a:solidFill>
              <a:srgbClr val="00B8FF"/>
            </a:solidFill>
            <a:ln w="9525" cap="flat" cmpd="sng" algn="ctr">
              <a:solidFill>
                <a:schemeClr val="tx1">
                  <a:lumMod val="85000"/>
                  <a:lumOff val="15000"/>
                </a:schemeClr>
              </a:solidFill>
              <a:prstDash val="solid"/>
              <a:round/>
              <a:headEnd type="none" w="med" len="med"/>
              <a:tailEnd type="arrow"/>
            </a:ln>
            <a:effectLst/>
            <a:extLst/>
          </p:spPr>
        </p:cxnSp>
      </p:grpSp>
      <p:cxnSp>
        <p:nvCxnSpPr>
          <p:cNvPr id="559" name="Straight Connector 558"/>
          <p:cNvCxnSpPr/>
          <p:nvPr/>
        </p:nvCxnSpPr>
        <p:spPr bwMode="auto">
          <a:xfrm flipH="1">
            <a:off x="3183423" y="4497701"/>
            <a:ext cx="3044031" cy="0"/>
          </a:xfrm>
          <a:prstGeom prst="line">
            <a:avLst/>
          </a:prstGeom>
          <a:solidFill>
            <a:srgbClr val="00B8FF"/>
          </a:solidFill>
          <a:ln w="57150" cap="flat" cmpd="sng" algn="ctr">
            <a:solidFill>
              <a:schemeClr val="accent6">
                <a:lumMod val="75000"/>
              </a:schemeClr>
            </a:solidFill>
            <a:prstDash val="solid"/>
            <a:round/>
            <a:headEnd type="none" w="med" len="med"/>
            <a:tailEnd type="none" w="med" len="med"/>
          </a:ln>
          <a:effectLst/>
          <a:extLst/>
        </p:spPr>
      </p:cxnSp>
      <p:pic>
        <p:nvPicPr>
          <p:cNvPr id="16422" name="Picture 8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5247" y="4406261"/>
            <a:ext cx="1143000" cy="42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8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3247" y="4438647"/>
            <a:ext cx="1143000" cy="4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6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en"/>
              <a:t>Introduction</a:t>
            </a:r>
          </a:p>
        </p:txBody>
      </p:sp>
      <p:sp>
        <p:nvSpPr>
          <p:cNvPr id="2" name="Content Placeholder 1"/>
          <p:cNvSpPr>
            <a:spLocks noGrp="1"/>
          </p:cNvSpPr>
          <p:nvPr>
            <p:ph idx="1"/>
          </p:nvPr>
        </p:nvSpPr>
        <p:spPr/>
        <p:txBody>
          <a:bodyPr/>
          <a:lstStyle/>
          <a:p>
            <a:pPr marL="0" indent="0">
              <a:buNone/>
            </a:pPr>
            <a:r>
              <a:rPr lang="en-US" sz="1600" dirty="0" smtClean="0"/>
              <a:t>AmpliStor </a:t>
            </a:r>
            <a:r>
              <a:rPr lang="en-US" sz="1600" dirty="0"/>
              <a:t>environments can be accessed by:</a:t>
            </a:r>
          </a:p>
          <a:p>
            <a:pPr marL="0" indent="0">
              <a:buNone/>
            </a:pPr>
            <a:endParaRPr lang="en-US" sz="1600" dirty="0"/>
          </a:p>
          <a:p>
            <a:r>
              <a:rPr lang="en-US" sz="1600" dirty="0" smtClean="0"/>
              <a:t>GUI – A.K.A the Cloud </a:t>
            </a:r>
            <a:r>
              <a:rPr lang="en-US" sz="1600" dirty="0"/>
              <a:t>Management Center "CMC"</a:t>
            </a:r>
          </a:p>
          <a:p>
            <a:r>
              <a:rPr lang="en-US" sz="1600" dirty="0"/>
              <a:t>A web interface accessible only from the management node which provides an overall control, management and monitoring for  the whole environment.</a:t>
            </a:r>
          </a:p>
          <a:p>
            <a:pPr marL="0" indent="0">
              <a:buNone/>
            </a:pPr>
            <a:endParaRPr lang="en-US" sz="1600" dirty="0"/>
          </a:p>
          <a:p>
            <a:r>
              <a:rPr lang="en-US" sz="1600" dirty="0"/>
              <a:t>Command line interface "CLI"</a:t>
            </a:r>
          </a:p>
          <a:p>
            <a:r>
              <a:rPr lang="en-US" sz="1600" dirty="0"/>
              <a:t>A console shell access which is accessible from all nodes providing more in-depth and advanced control over environment nodes as well as all the management done from the CMC interface.</a:t>
            </a:r>
          </a:p>
          <a:p>
            <a:pPr marL="0" indent="0">
              <a:buNone/>
            </a:pPr>
            <a:endParaRPr lang="en-US" sz="1600" dirty="0"/>
          </a:p>
        </p:txBody>
      </p:sp>
    </p:spTree>
    <p:extLst>
      <p:ext uri="{BB962C8B-B14F-4D97-AF65-F5344CB8AC3E}">
        <p14:creationId xmlns:p14="http://schemas.microsoft.com/office/powerpoint/2010/main" val="310635778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en" dirty="0" smtClean="0"/>
              <a:t>GUI Web Access</a:t>
            </a:r>
            <a:endParaRPr lang="en" dirty="0"/>
          </a:p>
        </p:txBody>
      </p:sp>
      <p:sp>
        <p:nvSpPr>
          <p:cNvPr id="2" name="Content Placeholder 1"/>
          <p:cNvSpPr>
            <a:spLocks noGrp="1"/>
          </p:cNvSpPr>
          <p:nvPr>
            <p:ph idx="1"/>
          </p:nvPr>
        </p:nvSpPr>
        <p:spPr/>
        <p:txBody>
          <a:bodyPr/>
          <a:lstStyle/>
          <a:p>
            <a:r>
              <a:rPr lang="en-US" sz="1400" dirty="0"/>
              <a:t>Use your web browser to open your </a:t>
            </a:r>
            <a:r>
              <a:rPr lang="en-US" sz="1400" dirty="0" err="1"/>
              <a:t>Amplistor</a:t>
            </a:r>
            <a:r>
              <a:rPr lang="en-US" sz="1400" dirty="0"/>
              <a:t> environment CMC web interface running on the management node</a:t>
            </a:r>
            <a:r>
              <a:rPr lang="en-US" sz="1400" dirty="0" smtClean="0"/>
              <a:t>.</a:t>
            </a:r>
            <a:endParaRPr lang="en-US" sz="1400" dirty="0"/>
          </a:p>
          <a:p>
            <a:r>
              <a:rPr lang="en-US" sz="1400" dirty="0"/>
              <a:t>http://&lt;ip address or domain name&gt;/</a:t>
            </a:r>
          </a:p>
          <a:p>
            <a:endParaRPr lang="en-US" sz="1400" dirty="0"/>
          </a:p>
          <a:p>
            <a:r>
              <a:rPr lang="en-US" sz="1400" dirty="0"/>
              <a:t>defaults</a:t>
            </a:r>
          </a:p>
          <a:p>
            <a:r>
              <a:rPr lang="en-US" sz="1400" dirty="0"/>
              <a:t>- username: admin</a:t>
            </a:r>
          </a:p>
          <a:p>
            <a:r>
              <a:rPr lang="en-US" sz="1400" dirty="0"/>
              <a:t>- password: admin</a:t>
            </a:r>
          </a:p>
          <a:p>
            <a:endParaRPr lang="en-US" sz="1400" dirty="0"/>
          </a:p>
        </p:txBody>
      </p:sp>
      <p:sp>
        <p:nvSpPr>
          <p:cNvPr id="59" name="Shape 59"/>
          <p:cNvSpPr/>
          <p:nvPr/>
        </p:nvSpPr>
        <p:spPr>
          <a:xfrm>
            <a:off x="1219200" y="3048000"/>
            <a:ext cx="6648450" cy="3000376"/>
          </a:xfrm>
          <a:prstGeom prst="rect">
            <a:avLst/>
          </a:prstGeom>
          <a:blipFill>
            <a:blip r:embed="rId3"/>
            <a:stretch>
              <a:fillRect/>
            </a:stretch>
          </a:blipFill>
          <a:ln>
            <a:noFill/>
          </a:ln>
        </p:spPr>
      </p:sp>
    </p:spTree>
    <p:extLst>
      <p:ext uri="{BB962C8B-B14F-4D97-AF65-F5344CB8AC3E}">
        <p14:creationId xmlns:p14="http://schemas.microsoft.com/office/powerpoint/2010/main" val="31111223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en" dirty="0" smtClean="0"/>
              <a:t>GUI Web Access</a:t>
            </a:r>
            <a:endParaRPr lang="en" dirty="0"/>
          </a:p>
        </p:txBody>
      </p:sp>
      <p:sp>
        <p:nvSpPr>
          <p:cNvPr id="2" name="Content Placeholder 1"/>
          <p:cNvSpPr>
            <a:spLocks noGrp="1"/>
          </p:cNvSpPr>
          <p:nvPr>
            <p:ph idx="1"/>
          </p:nvPr>
        </p:nvSpPr>
        <p:spPr/>
        <p:txBody>
          <a:bodyPr/>
          <a:lstStyle/>
          <a:p>
            <a:r>
              <a:rPr lang="en-US" sz="1400" dirty="0" smtClean="0"/>
              <a:t>After </a:t>
            </a:r>
            <a:r>
              <a:rPr lang="en-US" sz="1400" dirty="0"/>
              <a:t>login you can change default access by going to the menu under</a:t>
            </a:r>
          </a:p>
          <a:p>
            <a:pPr marL="0" indent="0">
              <a:buNone/>
            </a:pPr>
            <a:r>
              <a:rPr lang="en-US" sz="1400" dirty="0" smtClean="0"/>
              <a:t>           Dashboard </a:t>
            </a:r>
            <a:r>
              <a:rPr lang="en-US" sz="1400" dirty="0"/>
              <a:t>&gt; Administration &gt; </a:t>
            </a:r>
            <a:r>
              <a:rPr lang="en-US" sz="1400" dirty="0" err="1"/>
              <a:t>Amplistor</a:t>
            </a:r>
            <a:r>
              <a:rPr lang="en-US" sz="1400" dirty="0"/>
              <a:t> Management &gt; Groups &amp; Users &gt; </a:t>
            </a:r>
            <a:r>
              <a:rPr lang="en-US" sz="1400" dirty="0" smtClean="0"/>
              <a:t>Users</a:t>
            </a:r>
          </a:p>
          <a:p>
            <a:r>
              <a:rPr lang="en-US" sz="1400" dirty="0" smtClean="0"/>
              <a:t>To </a:t>
            </a:r>
            <a:r>
              <a:rPr lang="en-US" sz="1400" dirty="0"/>
              <a:t>change the information and password for the "admin" account, select the user "admin" from "all users" list.</a:t>
            </a:r>
          </a:p>
          <a:p>
            <a:r>
              <a:rPr lang="en-US" sz="1400" dirty="0" smtClean="0"/>
              <a:t>You </a:t>
            </a:r>
            <a:r>
              <a:rPr lang="en-US" sz="1400" dirty="0"/>
              <a:t>will find in the right menu all available options including "Change Password"</a:t>
            </a:r>
          </a:p>
          <a:p>
            <a:endParaRPr lang="en-US" sz="1400" dirty="0"/>
          </a:p>
        </p:txBody>
      </p:sp>
      <p:sp>
        <p:nvSpPr>
          <p:cNvPr id="75" name="Shape 75"/>
          <p:cNvSpPr/>
          <p:nvPr/>
        </p:nvSpPr>
        <p:spPr>
          <a:xfrm>
            <a:off x="1676401" y="2606040"/>
            <a:ext cx="4720581" cy="3383527"/>
          </a:xfrm>
          <a:prstGeom prst="rect">
            <a:avLst/>
          </a:prstGeom>
          <a:blipFill>
            <a:blip r:embed="rId3"/>
            <a:stretch>
              <a:fillRect/>
            </a:stretch>
          </a:blipFill>
          <a:ln>
            <a:noFill/>
          </a:ln>
        </p:spPr>
      </p:sp>
    </p:spTree>
    <p:extLst>
      <p:ext uri="{BB962C8B-B14F-4D97-AF65-F5344CB8AC3E}">
        <p14:creationId xmlns:p14="http://schemas.microsoft.com/office/powerpoint/2010/main" val="348672890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28600" y="191285"/>
            <a:ext cx="7772400" cy="677078"/>
          </a:xfrm>
          <a:prstGeom prst="rect">
            <a:avLst/>
          </a:prstGeom>
        </p:spPr>
        <p:txBody>
          <a:bodyPr lIns="91425" tIns="91425" rIns="91425" bIns="91425" anchor="b" anchorCtr="0">
            <a:spAutoFit/>
          </a:bodyPr>
          <a:lstStyle/>
          <a:p>
            <a:pPr>
              <a:buNone/>
            </a:pPr>
            <a:r>
              <a:rPr lang="en" dirty="0" smtClean="0"/>
              <a:t>CLI </a:t>
            </a:r>
            <a:r>
              <a:rPr lang="en" dirty="0"/>
              <a:t>Access</a:t>
            </a:r>
          </a:p>
        </p:txBody>
      </p:sp>
      <p:sp>
        <p:nvSpPr>
          <p:cNvPr id="2" name="Content Placeholder 1"/>
          <p:cNvSpPr>
            <a:spLocks noGrp="1"/>
          </p:cNvSpPr>
          <p:nvPr>
            <p:ph idx="1"/>
          </p:nvPr>
        </p:nvSpPr>
        <p:spPr/>
        <p:txBody>
          <a:bodyPr/>
          <a:lstStyle/>
          <a:p>
            <a:pPr marL="0" indent="0">
              <a:buNone/>
            </a:pPr>
            <a:r>
              <a:rPr lang="en-US" sz="1400" dirty="0" smtClean="0"/>
              <a:t>Overview</a:t>
            </a:r>
          </a:p>
          <a:p>
            <a:r>
              <a:rPr lang="en-US" sz="1400" dirty="0" smtClean="0"/>
              <a:t>Command </a:t>
            </a:r>
            <a:r>
              <a:rPr lang="en-US" sz="1400" dirty="0"/>
              <a:t>line access is provided through SSH connection to any node</a:t>
            </a:r>
            <a:r>
              <a:rPr lang="en-US" sz="1400" dirty="0" smtClean="0"/>
              <a:t>.</a:t>
            </a:r>
            <a:endParaRPr lang="en-US" sz="1400" dirty="0"/>
          </a:p>
          <a:p>
            <a:r>
              <a:rPr lang="en-US" sz="1400" dirty="0"/>
              <a:t>Controller Nodes Access</a:t>
            </a:r>
          </a:p>
          <a:p>
            <a:pPr lvl="1"/>
            <a:r>
              <a:rPr lang="en-US" sz="1400" dirty="0" smtClean="0"/>
              <a:t>Open </a:t>
            </a:r>
            <a:r>
              <a:rPr lang="en-US" sz="1400" dirty="0"/>
              <a:t>SSH connection on the public LAN network interface for node</a:t>
            </a:r>
            <a:r>
              <a:rPr lang="en-US" sz="1400" dirty="0" smtClean="0"/>
              <a:t>.</a:t>
            </a:r>
            <a:endParaRPr lang="en-US" sz="1400" dirty="0"/>
          </a:p>
          <a:p>
            <a:r>
              <a:rPr lang="en-US" sz="1400" dirty="0"/>
              <a:t>Storage Nodes Access</a:t>
            </a:r>
          </a:p>
          <a:p>
            <a:pPr lvl="1"/>
            <a:r>
              <a:rPr lang="en-US" sz="1400" dirty="0" smtClean="0"/>
              <a:t>First </a:t>
            </a:r>
            <a:r>
              <a:rPr lang="en-US" sz="1400" dirty="0"/>
              <a:t>connect to any of the controller nodes.</a:t>
            </a:r>
          </a:p>
          <a:p>
            <a:pPr lvl="1"/>
            <a:r>
              <a:rPr lang="en-US" sz="1400" dirty="0" smtClean="0"/>
              <a:t>Then </a:t>
            </a:r>
            <a:r>
              <a:rPr lang="en-US" sz="1400" dirty="0"/>
              <a:t>connect to the storage node from any of the </a:t>
            </a:r>
            <a:r>
              <a:rPr lang="en-US" sz="1400" dirty="0" err="1"/>
              <a:t>Amplistor</a:t>
            </a:r>
            <a:r>
              <a:rPr lang="en-US" sz="1400" dirty="0"/>
              <a:t> internal  "Controller-Storage" networks (management LAN, storage LAN</a:t>
            </a:r>
            <a:r>
              <a:rPr lang="en-US" sz="1400" dirty="0" smtClean="0"/>
              <a:t>)</a:t>
            </a:r>
          </a:p>
          <a:p>
            <a:r>
              <a:rPr lang="en-US" sz="1400" dirty="0"/>
              <a:t>Default credentials are root / rooter</a:t>
            </a:r>
          </a:p>
          <a:p>
            <a:pPr marL="57150" indent="0">
              <a:buNone/>
            </a:pPr>
            <a:endParaRPr lang="en-US" sz="1400" dirty="0" smtClean="0"/>
          </a:p>
          <a:p>
            <a:pPr marL="57150" indent="0">
              <a:buNone/>
            </a:pPr>
            <a:r>
              <a:rPr lang="en-US" sz="1400" dirty="0" smtClean="0"/>
              <a:t>Making changes</a:t>
            </a:r>
            <a:endParaRPr lang="en-US" sz="1400" dirty="0"/>
          </a:p>
          <a:p>
            <a:r>
              <a:rPr lang="en" sz="1400" dirty="0" smtClean="0"/>
              <a:t>The root password must be changed on both the system and in the DRPDB.</a:t>
            </a:r>
          </a:p>
          <a:p>
            <a:r>
              <a:rPr lang="en" sz="1400" dirty="0" smtClean="0"/>
              <a:t>At the system level, login to the server and use </a:t>
            </a:r>
            <a:r>
              <a:rPr lang="en" sz="1400" dirty="0"/>
              <a:t>the </a:t>
            </a:r>
            <a:r>
              <a:rPr lang="en" sz="1400" dirty="0" smtClean="0"/>
              <a:t>command ‘passwd’ which </a:t>
            </a:r>
            <a:r>
              <a:rPr lang="en" sz="1400" dirty="0"/>
              <a:t>will request you to </a:t>
            </a:r>
            <a:r>
              <a:rPr lang="en" sz="1400" dirty="0" smtClean="0"/>
              <a:t>enter the </a:t>
            </a:r>
            <a:r>
              <a:rPr lang="en" sz="1400" dirty="0"/>
              <a:t>new password and confirm it</a:t>
            </a:r>
            <a:r>
              <a:rPr lang="en" sz="1400" dirty="0" smtClean="0"/>
              <a:t>.</a:t>
            </a:r>
          </a:p>
          <a:p>
            <a:r>
              <a:rPr lang="en" sz="1400" dirty="0" smtClean="0"/>
              <a:t>In the database, use the Qshell to create an connection to the DRPDB.  Use the following command to make the change</a:t>
            </a:r>
          </a:p>
          <a:p>
            <a:pPr lvl="1"/>
            <a:r>
              <a:rPr lang="en" sz="1400" dirty="0" smtClean="0"/>
              <a:t>api.machine.changePassword(‘&lt;machine guid&gt;’)</a:t>
            </a:r>
          </a:p>
          <a:p>
            <a:r>
              <a:rPr lang="en" sz="1400" dirty="0" smtClean="0"/>
              <a:t>Using the qshell cluster’s makes this a much more manageable task.</a:t>
            </a:r>
          </a:p>
        </p:txBody>
      </p:sp>
    </p:spTree>
    <p:extLst>
      <p:ext uri="{BB962C8B-B14F-4D97-AF65-F5344CB8AC3E}">
        <p14:creationId xmlns:p14="http://schemas.microsoft.com/office/powerpoint/2010/main" val="9766576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Namespace authentication</a:t>
            </a:r>
            <a:endParaRPr lang="en-US" dirty="0"/>
          </a:p>
        </p:txBody>
      </p:sp>
      <p:sp>
        <p:nvSpPr>
          <p:cNvPr id="3" name="Content Placeholder 2"/>
          <p:cNvSpPr>
            <a:spLocks noGrp="1"/>
          </p:cNvSpPr>
          <p:nvPr>
            <p:ph idx="1"/>
          </p:nvPr>
        </p:nvSpPr>
        <p:spPr>
          <a:xfrm>
            <a:off x="301624" y="1143000"/>
            <a:ext cx="8308975" cy="5029200"/>
          </a:xfrm>
        </p:spPr>
        <p:txBody>
          <a:bodyPr/>
          <a:lstStyle/>
          <a:p>
            <a:pPr marL="0" indent="0">
              <a:buNone/>
            </a:pPr>
            <a:r>
              <a:rPr lang="en-US" sz="1200" dirty="0" smtClean="0"/>
              <a:t>Overview</a:t>
            </a:r>
          </a:p>
          <a:p>
            <a:r>
              <a:rPr lang="en-US" sz="1200" dirty="0" smtClean="0"/>
              <a:t>Authentication for Namespace’s can be configured in the Qshell</a:t>
            </a:r>
          </a:p>
          <a:p>
            <a:r>
              <a:rPr lang="en-US" sz="1200" dirty="0" smtClean="0"/>
              <a:t>Authentication can only be set at the ‘/’, ‘/namespace’, ‘/manage’, ‘/namespace/&lt;namespace&gt;’ levels.</a:t>
            </a:r>
          </a:p>
          <a:p>
            <a:endParaRPr lang="en-US" sz="1200" dirty="0"/>
          </a:p>
          <a:p>
            <a:pPr marL="0" indent="0">
              <a:buNone/>
            </a:pPr>
            <a:r>
              <a:rPr lang="en-US" sz="1200" dirty="0" smtClean="0"/>
              <a:t>Related Commands</a:t>
            </a:r>
          </a:p>
          <a:p>
            <a:r>
              <a:rPr lang="en-US" sz="1200" dirty="0" err="1" smtClean="0"/>
              <a:t>q.dss.manage.addUser</a:t>
            </a:r>
            <a:r>
              <a:rPr lang="en-US" sz="1200" dirty="0" smtClean="0"/>
              <a:t>(</a:t>
            </a:r>
          </a:p>
          <a:p>
            <a:pPr lvl="1"/>
            <a:r>
              <a:rPr lang="en-US" sz="1200" dirty="0" smtClean="0"/>
              <a:t>Creates a new user</a:t>
            </a:r>
          </a:p>
          <a:p>
            <a:r>
              <a:rPr lang="en-US" sz="1200" dirty="0" err="1" smtClean="0"/>
              <a:t>q.dss.manage.deleteUser</a:t>
            </a:r>
            <a:r>
              <a:rPr lang="en-US" sz="1200" dirty="0" smtClean="0"/>
              <a:t>(</a:t>
            </a:r>
          </a:p>
          <a:p>
            <a:pPr lvl="1"/>
            <a:r>
              <a:rPr lang="en-US" sz="1200" dirty="0" smtClean="0"/>
              <a:t>Removes a user</a:t>
            </a:r>
          </a:p>
          <a:p>
            <a:r>
              <a:rPr lang="en-US" sz="1200" dirty="0" err="1" smtClean="0"/>
              <a:t>q.dss.manage.changeUser</a:t>
            </a:r>
            <a:r>
              <a:rPr lang="en-US" sz="1200" dirty="0" smtClean="0"/>
              <a:t>(</a:t>
            </a:r>
          </a:p>
          <a:p>
            <a:pPr lvl="1"/>
            <a:r>
              <a:rPr lang="en-US" sz="1200" dirty="0" smtClean="0"/>
              <a:t>Method to change a user’s password</a:t>
            </a:r>
          </a:p>
          <a:p>
            <a:r>
              <a:rPr lang="en-US" sz="1200" dirty="0" err="1" smtClean="0"/>
              <a:t>q.dss.manage.setPermissionFlags</a:t>
            </a:r>
            <a:r>
              <a:rPr lang="en-US" sz="1200" dirty="0" smtClean="0"/>
              <a:t>(</a:t>
            </a:r>
          </a:p>
          <a:p>
            <a:pPr lvl="1"/>
            <a:r>
              <a:rPr lang="en-US" sz="1200" dirty="0" smtClean="0"/>
              <a:t>“Inherit”</a:t>
            </a:r>
          </a:p>
          <a:p>
            <a:r>
              <a:rPr lang="en-US" sz="1200" dirty="0" err="1" smtClean="0"/>
              <a:t>q.dss.manage.setPermissions</a:t>
            </a:r>
            <a:r>
              <a:rPr lang="en-US" sz="1200" dirty="0" smtClean="0"/>
              <a:t>(</a:t>
            </a:r>
          </a:p>
          <a:p>
            <a:pPr lvl="1"/>
            <a:r>
              <a:rPr lang="en-US" sz="1200" dirty="0"/>
              <a:t>"Read", "Create", "Delete", "List", "Update</a:t>
            </a:r>
            <a:r>
              <a:rPr lang="en-US" sz="1200" dirty="0" smtClean="0"/>
              <a:t>".</a:t>
            </a:r>
          </a:p>
          <a:p>
            <a:r>
              <a:rPr lang="en-US" sz="1200" dirty="0" err="1" smtClean="0"/>
              <a:t>q.dss.manage.showPermissions</a:t>
            </a:r>
            <a:r>
              <a:rPr lang="en-US" sz="1200" dirty="0" smtClean="0"/>
              <a:t>(</a:t>
            </a:r>
          </a:p>
          <a:p>
            <a:pPr lvl="1"/>
            <a:r>
              <a:rPr lang="en-US" sz="1200" dirty="0" smtClean="0"/>
              <a:t>Show permissions for a specific username and path</a:t>
            </a:r>
          </a:p>
          <a:p>
            <a:r>
              <a:rPr lang="en-US" sz="1200" dirty="0" err="1"/>
              <a:t>q</a:t>
            </a:r>
            <a:r>
              <a:rPr lang="en-US" sz="1200" dirty="0" err="1" smtClean="0"/>
              <a:t>.dss.manage.showPermissionFlags</a:t>
            </a:r>
            <a:r>
              <a:rPr lang="en-US" sz="1200" dirty="0" smtClean="0"/>
              <a:t>(</a:t>
            </a:r>
          </a:p>
          <a:p>
            <a:pPr lvl="1"/>
            <a:r>
              <a:rPr lang="en-US" sz="1200" dirty="0" smtClean="0"/>
              <a:t>Show permission flags for a specific username and path</a:t>
            </a:r>
          </a:p>
          <a:p>
            <a:r>
              <a:rPr lang="en-US" sz="1200" dirty="0" err="1" smtClean="0"/>
              <a:t>q.dss.manage.listNameSpaces</a:t>
            </a:r>
            <a:r>
              <a:rPr lang="en-US" sz="1200" dirty="0" smtClean="0"/>
              <a:t>(</a:t>
            </a:r>
          </a:p>
          <a:p>
            <a:pPr lvl="1"/>
            <a:r>
              <a:rPr lang="en-US" sz="1200" dirty="0" smtClean="0"/>
              <a:t>List all namespaces as well as all permission settings for that namespace</a:t>
            </a:r>
            <a:endParaRPr lang="en-US" sz="1200" dirty="0"/>
          </a:p>
        </p:txBody>
      </p:sp>
    </p:spTree>
    <p:extLst>
      <p:ext uri="{BB962C8B-B14F-4D97-AF65-F5344CB8AC3E}">
        <p14:creationId xmlns:p14="http://schemas.microsoft.com/office/powerpoint/2010/main" val="74766427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Logs and log collection</a:t>
            </a:r>
            <a:endParaRPr lang="en-US" dirty="0"/>
          </a:p>
        </p:txBody>
      </p:sp>
      <p:sp>
        <p:nvSpPr>
          <p:cNvPr id="4" name="Title 3"/>
          <p:cNvSpPr>
            <a:spLocks noGrp="1"/>
          </p:cNvSpPr>
          <p:nvPr>
            <p:ph type="title"/>
          </p:nvPr>
        </p:nvSpPr>
        <p:spPr/>
        <p:txBody>
          <a:bodyPr/>
          <a:lstStyle/>
          <a:p>
            <a:r>
              <a:rPr lang="en-US" dirty="0" smtClean="0"/>
              <a:t>Troubleshooting</a:t>
            </a:r>
            <a:endParaRPr lang="en-US" dirty="0"/>
          </a:p>
        </p:txBody>
      </p:sp>
    </p:spTree>
    <p:extLst>
      <p:ext uri="{BB962C8B-B14F-4D97-AF65-F5344CB8AC3E}">
        <p14:creationId xmlns:p14="http://schemas.microsoft.com/office/powerpoint/2010/main" val="28789688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x-none" sz="3200" b="0" i="0" u="none" strike="noStrike" cap="none" baseline="0">
                <a:solidFill>
                  <a:srgbClr val="0076BB"/>
                </a:solidFill>
                <a:latin typeface="Arial"/>
                <a:ea typeface="Arial"/>
                <a:cs typeface="Arial"/>
                <a:sym typeface="Arial"/>
              </a:rPr>
              <a:t>Troubleshooting – </a:t>
            </a:r>
            <a:r>
              <a:rPr lang="en-US" sz="3200" b="0" i="0" u="none" strike="noStrike" cap="none" baseline="0" dirty="0" smtClean="0">
                <a:solidFill>
                  <a:srgbClr val="0076BB"/>
                </a:solidFill>
                <a:latin typeface="Arial"/>
                <a:ea typeface="Arial"/>
                <a:cs typeface="Arial"/>
                <a:sym typeface="Arial"/>
              </a:rPr>
              <a:t>First places</a:t>
            </a:r>
            <a:r>
              <a:rPr lang="en-US" sz="3200" b="0" i="0" u="none" strike="noStrike" cap="none" dirty="0" smtClean="0">
                <a:solidFill>
                  <a:srgbClr val="0076BB"/>
                </a:solidFill>
                <a:latin typeface="Arial"/>
                <a:ea typeface="Arial"/>
                <a:cs typeface="Arial"/>
                <a:sym typeface="Arial"/>
              </a:rPr>
              <a:t> to look</a:t>
            </a:r>
            <a:endParaRPr lang="x-none" sz="3200" b="0" i="0" u="none" strike="noStrike" cap="none" baseline="0">
              <a:solidFill>
                <a:srgbClr val="0076BB"/>
              </a:solidFill>
              <a:latin typeface="Arial"/>
              <a:ea typeface="Arial"/>
              <a:cs typeface="Arial"/>
              <a:sym typeface="Arial"/>
            </a:endParaRPr>
          </a:p>
        </p:txBody>
      </p:sp>
      <p:sp>
        <p:nvSpPr>
          <p:cNvPr id="3" name="Content Placeholder 2"/>
          <p:cNvSpPr>
            <a:spLocks noGrp="1"/>
          </p:cNvSpPr>
          <p:nvPr>
            <p:ph idx="1"/>
          </p:nvPr>
        </p:nvSpPr>
        <p:spPr/>
        <p:txBody>
          <a:bodyPr/>
          <a:lstStyle/>
          <a:p>
            <a:pPr lvl="0">
              <a:lnSpc>
                <a:spcPct val="90000"/>
              </a:lnSpc>
              <a:spcBef>
                <a:spcPts val="480"/>
              </a:spcBef>
              <a:spcAft>
                <a:spcPts val="0"/>
              </a:spcAft>
              <a:buFont typeface="Wingdings"/>
              <a:buChar char="§"/>
            </a:pPr>
            <a:r>
              <a:rPr lang="x-none" sz="1400" dirty="0">
                <a:latin typeface="Arial"/>
                <a:ea typeface="Arial"/>
                <a:cs typeface="Arial"/>
                <a:sym typeface="Arial"/>
              </a:rPr>
              <a:t>Qshell: q.dss.amplistor.healthcheck()</a:t>
            </a:r>
          </a:p>
          <a:p>
            <a:pPr lvl="1">
              <a:spcBef>
                <a:spcPts val="360"/>
              </a:spcBef>
              <a:spcAft>
                <a:spcPts val="0"/>
              </a:spcAft>
              <a:buSzPct val="101851"/>
              <a:buFont typeface="Arial"/>
              <a:buChar char="•"/>
            </a:pPr>
            <a:r>
              <a:rPr lang="x-none" sz="1400" dirty="0">
                <a:latin typeface="Arial"/>
                <a:ea typeface="Arial"/>
                <a:cs typeface="Arial"/>
                <a:sym typeface="Arial"/>
              </a:rPr>
              <a:t>Automated environment test</a:t>
            </a:r>
          </a:p>
          <a:p>
            <a:pPr lvl="1">
              <a:spcBef>
                <a:spcPts val="360"/>
              </a:spcBef>
              <a:spcAft>
                <a:spcPts val="0"/>
              </a:spcAft>
              <a:buSzPct val="101851"/>
              <a:buFont typeface="Arial"/>
              <a:buChar char="•"/>
            </a:pPr>
            <a:r>
              <a:rPr lang="x-none" sz="1400" dirty="0">
                <a:latin typeface="Arial"/>
                <a:ea typeface="Arial"/>
                <a:cs typeface="Arial"/>
                <a:sym typeface="Arial"/>
              </a:rPr>
              <a:t>Service checks</a:t>
            </a:r>
          </a:p>
          <a:p>
            <a:pPr lvl="1">
              <a:spcBef>
                <a:spcPts val="360"/>
              </a:spcBef>
              <a:spcAft>
                <a:spcPts val="0"/>
              </a:spcAft>
              <a:buSzPct val="101851"/>
              <a:buFont typeface="Arial"/>
              <a:buChar char="•"/>
            </a:pPr>
            <a:r>
              <a:rPr lang="x-none" sz="1400" dirty="0">
                <a:latin typeface="Arial"/>
                <a:ea typeface="Arial"/>
                <a:cs typeface="Arial"/>
                <a:sym typeface="Arial"/>
              </a:rPr>
              <a:t>Availability checks (all nodes online?)</a:t>
            </a:r>
          </a:p>
          <a:p>
            <a:pPr lvl="1">
              <a:spcBef>
                <a:spcPts val="360"/>
              </a:spcBef>
              <a:spcAft>
                <a:spcPts val="0"/>
              </a:spcAft>
              <a:buSzPct val="101851"/>
              <a:buFont typeface="Arial"/>
              <a:buChar char="•"/>
            </a:pPr>
            <a:r>
              <a:rPr lang="x-none" sz="1400" dirty="0">
                <a:latin typeface="Arial"/>
                <a:ea typeface="Arial"/>
                <a:cs typeface="Arial"/>
                <a:sym typeface="Arial"/>
              </a:rPr>
              <a:t>Model vs Reality checks (mac address identical?)</a:t>
            </a:r>
          </a:p>
          <a:p>
            <a:pPr lvl="0">
              <a:spcBef>
                <a:spcPts val="480"/>
              </a:spcBef>
              <a:spcAft>
                <a:spcPts val="0"/>
              </a:spcAft>
              <a:buFont typeface="Wingdings"/>
              <a:buChar char="§"/>
            </a:pPr>
            <a:r>
              <a:rPr lang="en-US" sz="1400" dirty="0" smtClean="0">
                <a:latin typeface="Arial"/>
                <a:ea typeface="Arial"/>
                <a:cs typeface="Arial"/>
                <a:sym typeface="Arial"/>
              </a:rPr>
              <a:t>GUI</a:t>
            </a:r>
            <a:r>
              <a:rPr lang="x-none" sz="1400" dirty="0" smtClean="0">
                <a:latin typeface="Arial"/>
                <a:ea typeface="Arial"/>
                <a:cs typeface="Arial"/>
                <a:sym typeface="Arial"/>
              </a:rPr>
              <a:t>: </a:t>
            </a:r>
            <a:r>
              <a:rPr lang="en-US" sz="1400" dirty="0" smtClean="0">
                <a:latin typeface="Arial"/>
                <a:ea typeface="Arial"/>
                <a:cs typeface="Arial"/>
                <a:sym typeface="Arial"/>
              </a:rPr>
              <a:t>Dashboard and </a:t>
            </a:r>
            <a:r>
              <a:rPr lang="x-none" sz="1400" dirty="0" smtClean="0">
                <a:latin typeface="Arial"/>
                <a:ea typeface="Arial"/>
                <a:cs typeface="Arial"/>
                <a:sym typeface="Arial"/>
              </a:rPr>
              <a:t>Event </a:t>
            </a:r>
            <a:r>
              <a:rPr lang="x-none" sz="1400" dirty="0">
                <a:latin typeface="Arial"/>
                <a:ea typeface="Arial"/>
                <a:cs typeface="Arial"/>
                <a:sym typeface="Arial"/>
              </a:rPr>
              <a:t>log</a:t>
            </a:r>
          </a:p>
          <a:p>
            <a:endParaRPr lang="x-none" sz="1400" dirty="0">
              <a:latin typeface="Arial"/>
              <a:ea typeface="Arial"/>
              <a:cs typeface="Arial"/>
              <a:sym typeface="Arial"/>
            </a:endParaRPr>
          </a:p>
          <a:p>
            <a:endParaRPr lang="x-none" sz="1400" dirty="0">
              <a:latin typeface="Arial"/>
              <a:ea typeface="Arial"/>
              <a:cs typeface="Arial"/>
              <a:sym typeface="Arial"/>
            </a:endParaRPr>
          </a:p>
          <a:p>
            <a:endParaRPr lang="x-none" sz="1400" dirty="0">
              <a:latin typeface="Arial"/>
              <a:ea typeface="Arial"/>
              <a:cs typeface="Arial"/>
              <a:sym typeface="Arial"/>
            </a:endParaRPr>
          </a:p>
          <a:p>
            <a:endParaRPr lang="en-US" sz="2800" dirty="0"/>
          </a:p>
        </p:txBody>
      </p:sp>
      <p:sp>
        <p:nvSpPr>
          <p:cNvPr id="266" name="Shape 266"/>
          <p:cNvSpPr txBox="1">
            <a:spLocks noGrp="1"/>
          </p:cNvSpPr>
          <p:nvPr>
            <p:ph type="sldNum" sz="quarter" idx="10"/>
          </p:nvPr>
        </p:nvSpPr>
        <p:spPr>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a:t> </a:t>
            </a:r>
          </a:p>
        </p:txBody>
      </p:sp>
      <p:sp>
        <p:nvSpPr>
          <p:cNvPr id="267" name="Shape 267"/>
          <p:cNvSpPr/>
          <p:nvPr/>
        </p:nvSpPr>
        <p:spPr>
          <a:xfrm>
            <a:off x="304800" y="3282697"/>
            <a:ext cx="8096250" cy="2228850"/>
          </a:xfrm>
          <a:prstGeom prst="rect">
            <a:avLst/>
          </a:prstGeom>
          <a:blipFill>
            <a:blip r:embed="rId3"/>
            <a:stretch>
              <a:fillRect/>
            </a:stretch>
          </a:blipFill>
        </p:spPr>
      </p:sp>
    </p:spTree>
    <p:extLst>
      <p:ext uri="{BB962C8B-B14F-4D97-AF65-F5344CB8AC3E}">
        <p14:creationId xmlns:p14="http://schemas.microsoft.com/office/powerpoint/2010/main" val="10037969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x-none" sz="3200" b="0" i="0" u="none" strike="noStrike" cap="none" baseline="0">
                <a:solidFill>
                  <a:srgbClr val="0076BB"/>
                </a:solidFill>
                <a:latin typeface="Arial"/>
                <a:ea typeface="Arial"/>
                <a:cs typeface="Arial"/>
                <a:sym typeface="Arial"/>
              </a:rPr>
              <a:t>Troubleshooting – Log data	</a:t>
            </a:r>
          </a:p>
        </p:txBody>
      </p:sp>
      <p:sp>
        <p:nvSpPr>
          <p:cNvPr id="289" name="Shape 289"/>
          <p:cNvSpPr txBox="1">
            <a:spLocks noGrp="1"/>
          </p:cNvSpPr>
          <p:nvPr>
            <p:ph type="body" idx="1"/>
          </p:nvPr>
        </p:nvSpPr>
        <p:spPr>
          <a:xfrm>
            <a:off x="301625" y="1143002"/>
            <a:ext cx="7543800" cy="307736"/>
          </a:xfrm>
          <a:prstGeom prst="rect">
            <a:avLst/>
          </a:prstGeom>
          <a:noFill/>
          <a:ln>
            <a:noFill/>
          </a:ln>
        </p:spPr>
        <p:txBody>
          <a:bodyPr lIns="91425" tIns="45700" rIns="91425" bIns="45700" anchor="t" anchorCtr="0">
            <a:spAutoFit/>
          </a:bodyPr>
          <a:lstStyle/>
          <a:p>
            <a:pPr marL="342900" marR="0" lvl="0" indent="-342900" algn="l" rtl="0">
              <a:spcBef>
                <a:spcPts val="480"/>
              </a:spcBef>
              <a:spcAft>
                <a:spcPts val="0"/>
              </a:spcAft>
              <a:buClr>
                <a:srgbClr val="0DB6EC"/>
              </a:buClr>
              <a:buSzPct val="75000"/>
              <a:buFont typeface="Wingdings"/>
              <a:buChar char="§"/>
            </a:pPr>
            <a:r>
              <a:rPr lang="en-US" sz="1400" b="0" i="0" u="none" strike="noStrike" cap="none" baseline="0" dirty="0" smtClean="0">
                <a:solidFill>
                  <a:srgbClr val="666666"/>
                </a:solidFill>
                <a:latin typeface="Arial"/>
                <a:ea typeface="Arial"/>
                <a:cs typeface="Arial"/>
                <a:sym typeface="Arial"/>
              </a:rPr>
              <a:t>Application l</a:t>
            </a:r>
            <a:r>
              <a:rPr lang="x-none" sz="1400" b="0" i="0" u="none" strike="noStrike" cap="none" baseline="0" smtClean="0">
                <a:solidFill>
                  <a:srgbClr val="666666"/>
                </a:solidFill>
                <a:latin typeface="Arial"/>
                <a:ea typeface="Arial"/>
                <a:cs typeface="Arial"/>
                <a:sym typeface="Arial"/>
              </a:rPr>
              <a:t>og </a:t>
            </a:r>
            <a:r>
              <a:rPr lang="x-none" sz="1400" b="0" i="0" u="none" strike="noStrike" cap="none" baseline="0">
                <a:solidFill>
                  <a:srgbClr val="666666"/>
                </a:solidFill>
                <a:latin typeface="Arial"/>
                <a:ea typeface="Arial"/>
                <a:cs typeface="Arial"/>
                <a:sym typeface="Arial"/>
              </a:rPr>
              <a:t>files are generally stored in /opt/qbase3/var/log/</a:t>
            </a:r>
          </a:p>
        </p:txBody>
      </p:sp>
      <p:sp>
        <p:nvSpPr>
          <p:cNvPr id="290" name="Shape 290"/>
          <p:cNvSpPr txBox="1">
            <a:spLocks noGrp="1"/>
          </p:cNvSpPr>
          <p:nvPr>
            <p:ph type="sldNum" idx="4294967295"/>
          </p:nvPr>
        </p:nvSpPr>
        <p:spPr>
          <a:xfrm>
            <a:off x="228600" y="6618288"/>
            <a:ext cx="463550" cy="246181"/>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a:t> </a:t>
            </a:r>
          </a:p>
        </p:txBody>
      </p:sp>
      <p:sp>
        <p:nvSpPr>
          <p:cNvPr id="291" name="Shape 291"/>
          <p:cNvSpPr/>
          <p:nvPr/>
        </p:nvSpPr>
        <p:spPr>
          <a:xfrm>
            <a:off x="457201" y="1691640"/>
            <a:ext cx="6934200" cy="3647112"/>
          </a:xfrm>
          <a:prstGeom prst="rect">
            <a:avLst/>
          </a:prstGeom>
          <a:noFill/>
          <a:ln>
            <a:noFill/>
          </a:ln>
        </p:spPr>
        <p:txBody>
          <a:bodyPr wrap="square" lIns="91425" tIns="45700" rIns="91425" bIns="45700" anchor="t" anchorCtr="0">
            <a:spAutoFit/>
          </a:bodyPr>
          <a:lstStyle/>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ls –al /opt/qbase3/var/log/</a:t>
            </a:r>
            <a:br>
              <a:rPr lang="x-none" sz="1100" b="0" i="0" u="none" strike="noStrike" cap="none" baseline="0">
                <a:solidFill>
                  <a:srgbClr val="454E52"/>
                </a:solidFill>
                <a:latin typeface="Consolas"/>
                <a:ea typeface="Consolas"/>
                <a:cs typeface="Consolas"/>
                <a:sym typeface="Consolas"/>
              </a:rPr>
            </a:br>
            <a:r>
              <a:rPr lang="x-none" sz="1100" b="0" i="0" u="none" strike="noStrike" cap="none" baseline="0" smtClean="0">
                <a:solidFill>
                  <a:srgbClr val="454E52"/>
                </a:solidFill>
                <a:latin typeface="Consolas"/>
                <a:ea typeface="Consolas"/>
                <a:cs typeface="Consolas"/>
                <a:sym typeface="Consolas"/>
              </a:rPr>
              <a:t>-</a:t>
            </a:r>
            <a:r>
              <a:rPr lang="x-none" sz="1100" b="0" i="0" u="none" strike="noStrike" cap="none" baseline="0">
                <a:solidFill>
                  <a:srgbClr val="454E52"/>
                </a:solidFill>
                <a:latin typeface="Consolas"/>
                <a:ea typeface="Consolas"/>
                <a:cs typeface="Consolas"/>
                <a:sym typeface="Consolas"/>
              </a:rPr>
              <a:t>rw-r--r--  1 root  root     186799 2012-06-25 16:25 AmpliStor_2.5.1_k_2012-06-25.log</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-rw-r--r--  1 root  root       1750 2012-07-16 15:25 AmpliStor_2.5.2_2012-07-16.log</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drwxr-xr-x  2 root  root       4096 2012-07-26 07:58 apache</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-rw-r--r--  1 root  root   23920437 2012-07-26 14:43 applicationserver.log</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drwxr-xr-x  3 root  root       4096 2012-04-16 11:42 arakoon</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drwxr-xr-x  3 root  root       4096 2012-04-16 11:42 dss</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drwxrwxrwx  4 root  root       4096 2012-07-25 08:03 errors</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-rw-rw-rw-  1 root  root         13 2012-07-26 14:42 monitoring_agent.initSuccess</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-rw-rw-rw-  1 root  root    4392121 2012-07-26 14:43 monitoring_agent.log</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-rw-rw-rw-  1 root  root    4999984 2012-07-25 22:27 monitoring_agent.log.1</a:t>
            </a:r>
          </a:p>
          <a:p>
            <a:pPr marL="0" marR="0" lvl="0" indent="0" algn="l" rtl="0">
              <a:spcBef>
                <a:spcPts val="0"/>
              </a:spcBef>
              <a:spcAft>
                <a:spcPts val="0"/>
              </a:spcAft>
              <a:buSzPct val="25000"/>
              <a:buNone/>
            </a:pPr>
            <a:r>
              <a:rPr lang="x-none" sz="1100" b="0" i="0" u="none" strike="noStrike" cap="none" baseline="0" smtClean="0">
                <a:solidFill>
                  <a:srgbClr val="454E52"/>
                </a:solidFill>
                <a:latin typeface="Consolas"/>
                <a:ea typeface="Consolas"/>
                <a:cs typeface="Consolas"/>
                <a:sym typeface="Consolas"/>
              </a:rPr>
              <a:t>-</a:t>
            </a:r>
            <a:r>
              <a:rPr lang="x-none" sz="1100" b="0" i="0" u="none" strike="noStrike" cap="none" baseline="0">
                <a:solidFill>
                  <a:srgbClr val="454E52"/>
                </a:solidFill>
                <a:latin typeface="Consolas"/>
                <a:ea typeface="Consolas"/>
                <a:cs typeface="Consolas"/>
                <a:sym typeface="Consolas"/>
              </a:rPr>
              <a:t>rwxr-xr-x  1 root  root  124885499 2012-07-26 14:43 monitoring_agent.stderr</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-rwxr-xr-x  1 root  root  102595837 2012-07-26 14:41 monitoring_agent.stdout</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drwxr-xr-x  2 qbase qbase      4096 2012-04-16 11:26 postgresql</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drwxrwxrwx 11 root  root       4096 2012-07-26 07:58 pylabslogs</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-rw-r--r--  1 root  root      83292 2012-07-26 02:09 rsync.log</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-rw-r--r--  1 root  root         23 2012-06-25 16:47 snmpd.log</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-rw-r--r--  1 root  root       3926 2012-06-25 16:47 twistd_dnsserver.log</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-rw-rw-rw-  1 root  root          0 2012-06-25 16:47 workflowengine.initSuccess</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-rwxr-xr-x  1 root  root         53 2012-07-16 15:02 workflowengine.stderr</a:t>
            </a:r>
          </a:p>
          <a:p>
            <a:pPr marL="0" marR="0" lvl="0" indent="0" algn="l" rtl="0">
              <a:spcBef>
                <a:spcPts val="0"/>
              </a:spcBef>
              <a:spcAft>
                <a:spcPts val="0"/>
              </a:spcAft>
              <a:buSzPct val="25000"/>
              <a:buNone/>
            </a:pPr>
            <a:r>
              <a:rPr lang="x-none" sz="1100" b="0" i="0" u="none" strike="noStrike" cap="none" baseline="0">
                <a:solidFill>
                  <a:srgbClr val="454E52"/>
                </a:solidFill>
                <a:latin typeface="Consolas"/>
                <a:ea typeface="Consolas"/>
                <a:cs typeface="Consolas"/>
                <a:sym typeface="Consolas"/>
              </a:rPr>
              <a:t>-rwxr-xr-x  1 root  root     610804 2012-07-26 14:24 workflowengine.stdout</a:t>
            </a:r>
          </a:p>
        </p:txBody>
      </p:sp>
    </p:spTree>
    <p:extLst>
      <p:ext uri="{BB962C8B-B14F-4D97-AF65-F5344CB8AC3E}">
        <p14:creationId xmlns:p14="http://schemas.microsoft.com/office/powerpoint/2010/main" val="5130938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x-none" sz="3200" b="0" i="0" u="none" strike="noStrike" cap="none" baseline="0">
                <a:solidFill>
                  <a:srgbClr val="0076BB"/>
                </a:solidFill>
                <a:latin typeface="Arial"/>
                <a:ea typeface="Arial"/>
                <a:cs typeface="Arial"/>
                <a:sym typeface="Arial"/>
              </a:rPr>
              <a:t>Troubleshooting – </a:t>
            </a:r>
            <a:r>
              <a:rPr lang="en-US" dirty="0" smtClean="0">
                <a:latin typeface="Arial"/>
                <a:ea typeface="Arial"/>
                <a:cs typeface="Arial"/>
                <a:sym typeface="Arial"/>
              </a:rPr>
              <a:t>Main log </a:t>
            </a:r>
            <a:r>
              <a:rPr lang="en-US" sz="3200" b="0" i="0" u="none" strike="noStrike" cap="none" baseline="0" dirty="0" smtClean="0">
                <a:solidFill>
                  <a:srgbClr val="0076BB"/>
                </a:solidFill>
                <a:latin typeface="Arial"/>
                <a:ea typeface="Arial"/>
                <a:cs typeface="Arial"/>
                <a:sym typeface="Arial"/>
              </a:rPr>
              <a:t>Overview</a:t>
            </a:r>
            <a:endParaRPr lang="x-none" sz="3200" b="0" i="0" u="none" strike="noStrike" cap="none" baseline="0">
              <a:solidFill>
                <a:srgbClr val="0076BB"/>
              </a:solidFill>
              <a:latin typeface="Arial"/>
              <a:ea typeface="Arial"/>
              <a:cs typeface="Arial"/>
              <a:sym typeface="Arial"/>
            </a:endParaRPr>
          </a:p>
        </p:txBody>
      </p:sp>
      <p:sp>
        <p:nvSpPr>
          <p:cNvPr id="298" name="Shape 298"/>
          <p:cNvSpPr txBox="1">
            <a:spLocks noGrp="1"/>
          </p:cNvSpPr>
          <p:nvPr>
            <p:ph type="sldNum" idx="4294967295"/>
          </p:nvPr>
        </p:nvSpPr>
        <p:spPr>
          <a:xfrm>
            <a:off x="228600" y="6618288"/>
            <a:ext cx="463550" cy="246181"/>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a:t> </a:t>
            </a:r>
          </a:p>
        </p:txBody>
      </p:sp>
      <p:sp>
        <p:nvSpPr>
          <p:cNvPr id="2" name="Content Placeholder 1"/>
          <p:cNvSpPr>
            <a:spLocks noGrp="1"/>
          </p:cNvSpPr>
          <p:nvPr>
            <p:ph idx="1"/>
          </p:nvPr>
        </p:nvSpPr>
        <p:spPr/>
        <p:txBody>
          <a:bodyPr/>
          <a:lstStyle/>
          <a:p>
            <a:pPr marL="0" lvl="0" indent="0">
              <a:spcBef>
                <a:spcPts val="480"/>
              </a:spcBef>
              <a:spcAft>
                <a:spcPts val="0"/>
              </a:spcAft>
              <a:buNone/>
            </a:pPr>
            <a:r>
              <a:rPr lang="x-none" sz="1400" dirty="0" smtClean="0">
                <a:latin typeface="Arial"/>
                <a:ea typeface="Arial"/>
                <a:cs typeface="Arial"/>
                <a:sym typeface="Arial"/>
              </a:rPr>
              <a:t>Clientdaemons</a:t>
            </a:r>
            <a:endParaRPr lang="en-US" sz="1400" dirty="0" smtClean="0">
              <a:latin typeface="Arial"/>
              <a:ea typeface="Arial"/>
              <a:cs typeface="Arial"/>
              <a:sym typeface="Arial"/>
            </a:endParaRPr>
          </a:p>
          <a:p>
            <a:pPr>
              <a:spcBef>
                <a:spcPts val="480"/>
              </a:spcBef>
              <a:spcAft>
                <a:spcPts val="0"/>
              </a:spcAft>
            </a:pPr>
            <a:r>
              <a:rPr lang="x-none" sz="1400" dirty="0" smtClean="0">
                <a:latin typeface="Arial"/>
                <a:ea typeface="Arial"/>
                <a:cs typeface="Arial"/>
                <a:sym typeface="Arial"/>
              </a:rPr>
              <a:t>/</a:t>
            </a:r>
            <a:r>
              <a:rPr lang="x-none" sz="1400" dirty="0">
                <a:latin typeface="Arial"/>
                <a:ea typeface="Arial"/>
                <a:cs typeface="Arial"/>
                <a:sym typeface="Arial"/>
              </a:rPr>
              <a:t>opt/qbase3/var/log/dss/clientdaemons/clientx.log</a:t>
            </a:r>
          </a:p>
          <a:p>
            <a:pPr marL="0" lvl="0" indent="0">
              <a:spcBef>
                <a:spcPts val="480"/>
              </a:spcBef>
              <a:spcAft>
                <a:spcPts val="0"/>
              </a:spcAft>
              <a:buNone/>
            </a:pPr>
            <a:endParaRPr lang="en-US" sz="1400" dirty="0" smtClean="0">
              <a:latin typeface="Arial"/>
              <a:ea typeface="Arial"/>
              <a:cs typeface="Arial"/>
              <a:sym typeface="Arial"/>
            </a:endParaRPr>
          </a:p>
          <a:p>
            <a:pPr marL="0" lvl="0" indent="0">
              <a:spcBef>
                <a:spcPts val="480"/>
              </a:spcBef>
              <a:spcAft>
                <a:spcPts val="0"/>
              </a:spcAft>
              <a:buNone/>
            </a:pPr>
            <a:r>
              <a:rPr lang="x-none" sz="1400" dirty="0" smtClean="0">
                <a:latin typeface="Arial"/>
                <a:ea typeface="Arial"/>
                <a:cs typeface="Arial"/>
                <a:sym typeface="Arial"/>
              </a:rPr>
              <a:t>Storagedaemons</a:t>
            </a:r>
            <a:endParaRPr lang="en-US" sz="1400" dirty="0" smtClean="0">
              <a:latin typeface="Arial"/>
              <a:ea typeface="Arial"/>
              <a:cs typeface="Arial"/>
              <a:sym typeface="Arial"/>
            </a:endParaRPr>
          </a:p>
          <a:p>
            <a:pPr>
              <a:spcBef>
                <a:spcPts val="480"/>
              </a:spcBef>
              <a:spcAft>
                <a:spcPts val="0"/>
              </a:spcAft>
            </a:pPr>
            <a:r>
              <a:rPr lang="x-none" sz="1400" dirty="0" smtClean="0">
                <a:latin typeface="Arial"/>
                <a:ea typeface="Arial"/>
                <a:cs typeface="Arial"/>
                <a:sym typeface="Arial"/>
              </a:rPr>
              <a:t>/</a:t>
            </a:r>
            <a:r>
              <a:rPr lang="x-none" sz="1400" dirty="0">
                <a:latin typeface="Arial"/>
                <a:ea typeface="Arial"/>
                <a:cs typeface="Arial"/>
                <a:sym typeface="Arial"/>
              </a:rPr>
              <a:t>opt/qbase3/var/log/dss/storagedaemons/?/</a:t>
            </a:r>
            <a:r>
              <a:rPr lang="x-none" sz="1400" dirty="0" smtClean="0">
                <a:latin typeface="Arial"/>
                <a:ea typeface="Arial"/>
                <a:cs typeface="Arial"/>
                <a:sym typeface="Arial"/>
              </a:rPr>
              <a:t>node.log</a:t>
            </a:r>
            <a:endParaRPr lang="en-US" sz="1400" dirty="0" smtClean="0">
              <a:latin typeface="Arial"/>
              <a:ea typeface="Arial"/>
              <a:cs typeface="Arial"/>
              <a:sym typeface="Arial"/>
            </a:endParaRPr>
          </a:p>
          <a:p>
            <a:pPr>
              <a:spcBef>
                <a:spcPts val="480"/>
              </a:spcBef>
              <a:spcAft>
                <a:spcPts val="0"/>
              </a:spcAft>
            </a:pPr>
            <a:r>
              <a:rPr lang="x-none" sz="1400" dirty="0" smtClean="0">
                <a:latin typeface="Arial"/>
                <a:ea typeface="Arial"/>
                <a:cs typeface="Arial"/>
                <a:sym typeface="Arial"/>
              </a:rPr>
              <a:t>Each </a:t>
            </a:r>
            <a:r>
              <a:rPr lang="x-none" sz="1400" dirty="0">
                <a:latin typeface="Arial"/>
                <a:ea typeface="Arial"/>
                <a:cs typeface="Arial"/>
                <a:sym typeface="Arial"/>
              </a:rPr>
              <a:t>storagenode runs two storagedaemon services</a:t>
            </a:r>
            <a:r>
              <a:rPr lang="x-none" sz="1400" dirty="0" smtClean="0">
                <a:latin typeface="Arial"/>
                <a:ea typeface="Arial"/>
                <a:cs typeface="Arial"/>
                <a:sym typeface="Arial"/>
              </a:rPr>
              <a:t>.</a:t>
            </a:r>
            <a:endParaRPr lang="en-US" sz="1400" dirty="0" smtClean="0">
              <a:latin typeface="Arial"/>
              <a:ea typeface="Arial"/>
              <a:cs typeface="Arial"/>
              <a:sym typeface="Arial"/>
            </a:endParaRPr>
          </a:p>
          <a:p>
            <a:pPr>
              <a:spcBef>
                <a:spcPts val="480"/>
              </a:spcBef>
              <a:spcAft>
                <a:spcPts val="0"/>
              </a:spcAft>
            </a:pPr>
            <a:r>
              <a:rPr lang="x-none" sz="1400" dirty="0" smtClean="0">
                <a:latin typeface="Arial"/>
                <a:ea typeface="Arial"/>
                <a:cs typeface="Arial"/>
                <a:sym typeface="Arial"/>
              </a:rPr>
              <a:t>The </a:t>
            </a:r>
            <a:r>
              <a:rPr lang="x-none" sz="1400" dirty="0">
                <a:latin typeface="Arial"/>
                <a:ea typeface="Arial"/>
                <a:cs typeface="Arial"/>
                <a:sym typeface="Arial"/>
              </a:rPr>
              <a:t>path is based on the storagedaemon its ID.</a:t>
            </a:r>
          </a:p>
          <a:p>
            <a:pPr marL="0" lvl="0" indent="0">
              <a:spcBef>
                <a:spcPts val="480"/>
              </a:spcBef>
              <a:spcAft>
                <a:spcPts val="0"/>
              </a:spcAft>
              <a:buNone/>
            </a:pPr>
            <a:endParaRPr lang="en-US" sz="1400" dirty="0" smtClean="0">
              <a:latin typeface="Arial"/>
              <a:ea typeface="Arial"/>
              <a:cs typeface="Arial"/>
              <a:sym typeface="Arial"/>
            </a:endParaRPr>
          </a:p>
          <a:p>
            <a:pPr marL="0" lvl="0" indent="0">
              <a:spcBef>
                <a:spcPts val="480"/>
              </a:spcBef>
              <a:spcAft>
                <a:spcPts val="0"/>
              </a:spcAft>
              <a:buNone/>
            </a:pPr>
            <a:r>
              <a:rPr lang="x-none" sz="1400" dirty="0" smtClean="0">
                <a:latin typeface="Arial"/>
                <a:ea typeface="Arial"/>
                <a:cs typeface="Arial"/>
                <a:sym typeface="Arial"/>
              </a:rPr>
              <a:t>Maintenanceagents</a:t>
            </a:r>
            <a:r>
              <a:rPr lang="en-US" sz="1400" dirty="0" smtClean="0">
                <a:latin typeface="Arial"/>
                <a:ea typeface="Arial"/>
                <a:cs typeface="Arial"/>
                <a:sym typeface="Arial"/>
              </a:rPr>
              <a:t>: </a:t>
            </a:r>
          </a:p>
          <a:p>
            <a:pPr>
              <a:spcBef>
                <a:spcPts val="480"/>
              </a:spcBef>
              <a:spcAft>
                <a:spcPts val="0"/>
              </a:spcAft>
            </a:pPr>
            <a:r>
              <a:rPr lang="x-none" sz="1400" dirty="0" smtClean="0">
                <a:latin typeface="Arial"/>
                <a:ea typeface="Arial"/>
                <a:cs typeface="Arial"/>
                <a:sym typeface="Arial"/>
              </a:rPr>
              <a:t>/opt/qbase3/var/log/dss/maintenanceagents</a:t>
            </a:r>
            <a:r>
              <a:rPr lang="x-none" sz="1400" dirty="0">
                <a:latin typeface="Arial"/>
                <a:ea typeface="Arial"/>
                <a:cs typeface="Arial"/>
                <a:sym typeface="Arial"/>
              </a:rPr>
              <a:t>/*</a:t>
            </a:r>
          </a:p>
          <a:p>
            <a:pPr marL="0" lvl="0" indent="0">
              <a:spcBef>
                <a:spcPts val="400"/>
              </a:spcBef>
              <a:spcAft>
                <a:spcPts val="0"/>
              </a:spcAft>
              <a:buNone/>
            </a:pPr>
            <a:endParaRPr lang="en-US" sz="1400" dirty="0">
              <a:latin typeface="Arial"/>
              <a:ea typeface="Arial"/>
              <a:cs typeface="Arial"/>
              <a:sym typeface="Arial"/>
            </a:endParaRPr>
          </a:p>
          <a:p>
            <a:pPr marL="0" lvl="0" indent="0">
              <a:spcBef>
                <a:spcPts val="400"/>
              </a:spcBef>
              <a:spcAft>
                <a:spcPts val="0"/>
              </a:spcAft>
              <a:buNone/>
            </a:pPr>
            <a:r>
              <a:rPr lang="en-US" sz="1400" dirty="0" smtClean="0">
                <a:latin typeface="Arial"/>
                <a:ea typeface="Arial"/>
                <a:cs typeface="Arial"/>
                <a:sym typeface="Arial"/>
              </a:rPr>
              <a:t>Notes</a:t>
            </a:r>
          </a:p>
          <a:p>
            <a:pPr lvl="0">
              <a:spcBef>
                <a:spcPts val="400"/>
              </a:spcBef>
              <a:spcAft>
                <a:spcPts val="0"/>
              </a:spcAft>
              <a:buFont typeface="Wingdings"/>
              <a:buChar char="§"/>
            </a:pPr>
            <a:r>
              <a:rPr lang="x-none" sz="1400" dirty="0" smtClean="0">
                <a:latin typeface="Arial"/>
                <a:ea typeface="Arial"/>
                <a:cs typeface="Arial"/>
                <a:sym typeface="Arial"/>
              </a:rPr>
              <a:t>Dss </a:t>
            </a:r>
            <a:r>
              <a:rPr lang="x-none" sz="1400" dirty="0">
                <a:latin typeface="Arial"/>
                <a:ea typeface="Arial"/>
                <a:cs typeface="Arial"/>
                <a:sym typeface="Arial"/>
              </a:rPr>
              <a:t>stores and monitors performance statistics and will output this info in the log every 5 minutes. You can retrieve this information by using “grep Statistics” on DSS log files</a:t>
            </a:r>
          </a:p>
          <a:p>
            <a:pPr lvl="0">
              <a:spcBef>
                <a:spcPts val="400"/>
              </a:spcBef>
              <a:spcAft>
                <a:spcPts val="0"/>
              </a:spcAft>
              <a:buFont typeface="Wingdings"/>
              <a:buChar char="§"/>
            </a:pPr>
            <a:r>
              <a:rPr lang="x-none" sz="1400" dirty="0">
                <a:latin typeface="Arial"/>
                <a:ea typeface="Arial"/>
                <a:cs typeface="Arial"/>
                <a:sym typeface="Arial"/>
              </a:rPr>
              <a:t>You can change the </a:t>
            </a:r>
            <a:r>
              <a:rPr lang="x-none" sz="1400" dirty="0" smtClean="0">
                <a:latin typeface="Arial"/>
                <a:ea typeface="Arial"/>
                <a:cs typeface="Arial"/>
                <a:sym typeface="Arial"/>
              </a:rPr>
              <a:t>log </a:t>
            </a:r>
            <a:r>
              <a:rPr lang="x-none" sz="1400" dirty="0">
                <a:latin typeface="Arial"/>
                <a:ea typeface="Arial"/>
                <a:cs typeface="Arial"/>
                <a:sym typeface="Arial"/>
              </a:rPr>
              <a:t>level to debug in the dss configuration </a:t>
            </a:r>
            <a:r>
              <a:rPr lang="x-none" sz="1400" dirty="0" smtClean="0">
                <a:latin typeface="Arial"/>
                <a:ea typeface="Arial"/>
                <a:cs typeface="Arial"/>
                <a:sym typeface="Arial"/>
              </a:rPr>
              <a:t>files</a:t>
            </a:r>
            <a:r>
              <a:rPr lang="en-US" sz="1400" dirty="0" smtClean="0">
                <a:latin typeface="Arial"/>
                <a:ea typeface="Arial"/>
                <a:cs typeface="Arial"/>
                <a:sym typeface="Arial"/>
              </a:rPr>
              <a:t>.  This requires a service restart.</a:t>
            </a:r>
            <a:endParaRPr lang="x-none" sz="1400" dirty="0">
              <a:latin typeface="Arial"/>
              <a:ea typeface="Arial"/>
              <a:cs typeface="Arial"/>
              <a:sym typeface="Arial"/>
            </a:endParaRPr>
          </a:p>
        </p:txBody>
      </p:sp>
    </p:spTree>
    <p:extLst>
      <p:ext uri="{BB962C8B-B14F-4D97-AF65-F5344CB8AC3E}">
        <p14:creationId xmlns:p14="http://schemas.microsoft.com/office/powerpoint/2010/main" val="35492298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x-none" sz="3200" b="0" i="0" u="none" strike="noStrike" cap="none" baseline="0">
                <a:solidFill>
                  <a:srgbClr val="0076BB"/>
                </a:solidFill>
                <a:latin typeface="Arial"/>
                <a:ea typeface="Arial"/>
                <a:cs typeface="Arial"/>
                <a:sym typeface="Arial"/>
              </a:rPr>
              <a:t>Troubleshooting – Arakoon Log data</a:t>
            </a:r>
          </a:p>
        </p:txBody>
      </p:sp>
      <p:sp>
        <p:nvSpPr>
          <p:cNvPr id="2" name="Content Placeholder 1"/>
          <p:cNvSpPr>
            <a:spLocks noGrp="1"/>
          </p:cNvSpPr>
          <p:nvPr>
            <p:ph idx="1"/>
          </p:nvPr>
        </p:nvSpPr>
        <p:spPr/>
        <p:txBody>
          <a:bodyPr/>
          <a:lstStyle/>
          <a:p>
            <a:pPr marL="0" lvl="0" indent="0">
              <a:spcBef>
                <a:spcPts val="400"/>
              </a:spcBef>
              <a:spcAft>
                <a:spcPts val="0"/>
              </a:spcAft>
              <a:buNone/>
            </a:pPr>
            <a:r>
              <a:rPr lang="en-US" sz="1400" dirty="0" err="1" smtClean="0">
                <a:latin typeface="Arial"/>
                <a:ea typeface="Arial"/>
                <a:cs typeface="Arial"/>
                <a:sym typeface="Arial"/>
              </a:rPr>
              <a:t>Arakoon</a:t>
            </a:r>
            <a:endParaRPr lang="en-US" sz="1400" dirty="0" smtClean="0">
              <a:latin typeface="Arial"/>
              <a:ea typeface="Arial"/>
              <a:cs typeface="Arial"/>
              <a:sym typeface="Arial"/>
            </a:endParaRPr>
          </a:p>
          <a:p>
            <a:pPr lvl="0">
              <a:spcBef>
                <a:spcPts val="400"/>
              </a:spcBef>
              <a:spcAft>
                <a:spcPts val="0"/>
              </a:spcAft>
              <a:buFont typeface="Wingdings"/>
              <a:buChar char="§"/>
            </a:pPr>
            <a:r>
              <a:rPr lang="x-none" sz="1400" dirty="0" smtClean="0">
                <a:latin typeface="Arial"/>
                <a:ea typeface="Arial"/>
                <a:cs typeface="Arial"/>
                <a:sym typeface="Arial"/>
              </a:rPr>
              <a:t>/</a:t>
            </a:r>
            <a:r>
              <a:rPr lang="x-none" sz="1400" dirty="0">
                <a:latin typeface="Arial"/>
                <a:ea typeface="Arial"/>
                <a:cs typeface="Arial"/>
                <a:sym typeface="Arial"/>
              </a:rPr>
              <a:t>opt/qbase3/var/log/arakoon/framework/node_*</a:t>
            </a:r>
            <a:br>
              <a:rPr lang="x-none" sz="1400" dirty="0">
                <a:latin typeface="Arial"/>
                <a:ea typeface="Arial"/>
                <a:cs typeface="Arial"/>
                <a:sym typeface="Arial"/>
              </a:rPr>
            </a:br>
            <a:r>
              <a:rPr lang="x-none" sz="1400" dirty="0">
                <a:latin typeface="Arial"/>
                <a:ea typeface="Arial"/>
                <a:cs typeface="Arial"/>
                <a:sym typeface="Arial"/>
              </a:rPr>
              <a:t>The log file and path naming depends on the metadatastore and the node </a:t>
            </a:r>
            <a:r>
              <a:rPr lang="en-US" sz="1400" dirty="0">
                <a:latin typeface="Arial"/>
                <a:ea typeface="Arial"/>
                <a:cs typeface="Arial"/>
                <a:sym typeface="Arial"/>
              </a:rPr>
              <a:t>id</a:t>
            </a:r>
            <a:r>
              <a:rPr lang="x-none" sz="1400" dirty="0">
                <a:latin typeface="Arial"/>
                <a:ea typeface="Arial"/>
                <a:cs typeface="Arial"/>
                <a:sym typeface="Arial"/>
              </a:rPr>
              <a:t>.</a:t>
            </a:r>
            <a:br>
              <a:rPr lang="x-none" sz="1400" dirty="0">
                <a:latin typeface="Arial"/>
                <a:ea typeface="Arial"/>
                <a:cs typeface="Arial"/>
                <a:sym typeface="Arial"/>
              </a:rPr>
            </a:br>
            <a:r>
              <a:rPr lang="x-none" sz="1400" dirty="0">
                <a:latin typeface="Arial"/>
                <a:ea typeface="Arial"/>
                <a:cs typeface="Arial"/>
                <a:sym typeface="Arial"/>
              </a:rPr>
              <a:t>The framework metadatastore is a default primairy metadatastore used by the framework</a:t>
            </a:r>
            <a:r>
              <a:rPr lang="x-none" sz="1400" dirty="0" smtClean="0">
                <a:latin typeface="Arial"/>
                <a:ea typeface="Arial"/>
                <a:cs typeface="Arial"/>
                <a:sym typeface="Arial"/>
              </a:rPr>
              <a:t>.</a:t>
            </a:r>
            <a:endParaRPr lang="x-none" sz="1400" dirty="0">
              <a:latin typeface="Arial"/>
              <a:ea typeface="Arial"/>
              <a:cs typeface="Arial"/>
              <a:sym typeface="Arial"/>
            </a:endParaRPr>
          </a:p>
          <a:p>
            <a:pPr lvl="0">
              <a:spcBef>
                <a:spcPts val="400"/>
              </a:spcBef>
              <a:spcAft>
                <a:spcPts val="0"/>
              </a:spcAft>
              <a:buFont typeface="Wingdings"/>
              <a:buChar char="§"/>
            </a:pPr>
            <a:r>
              <a:rPr lang="x-none" sz="1400" dirty="0">
                <a:latin typeface="Arial"/>
                <a:ea typeface="Arial"/>
                <a:cs typeface="Arial"/>
                <a:sym typeface="Arial"/>
              </a:rPr>
              <a:t>When an arakoon node is having problem it will log the specific problem</a:t>
            </a:r>
            <a:r>
              <a:rPr lang="x-none" sz="1400" dirty="0" smtClean="0">
                <a:latin typeface="Arial"/>
                <a:ea typeface="Arial"/>
                <a:cs typeface="Arial"/>
                <a:sym typeface="Arial"/>
              </a:rPr>
              <a:t>.</a:t>
            </a:r>
            <a:endParaRPr lang="x-none" sz="1400" dirty="0">
              <a:latin typeface="Arial"/>
              <a:ea typeface="Arial"/>
              <a:cs typeface="Arial"/>
              <a:sym typeface="Arial"/>
            </a:endParaRPr>
          </a:p>
          <a:p>
            <a:pPr lvl="0">
              <a:spcBef>
                <a:spcPts val="400"/>
              </a:spcBef>
              <a:spcAft>
                <a:spcPts val="0"/>
              </a:spcAft>
              <a:buFont typeface="Wingdings"/>
              <a:buChar char="§"/>
            </a:pPr>
            <a:r>
              <a:rPr lang="x-none" sz="1400" dirty="0">
                <a:latin typeface="Arial"/>
                <a:ea typeface="Arial"/>
                <a:cs typeface="Arial"/>
                <a:sym typeface="Arial"/>
              </a:rPr>
              <a:t>Arakoon has statistic information in its logs </a:t>
            </a:r>
            <a:r>
              <a:rPr lang="x-none" sz="1400" dirty="0" smtClean="0">
                <a:latin typeface="Arial"/>
                <a:ea typeface="Arial"/>
                <a:cs typeface="Arial"/>
                <a:sym typeface="Arial"/>
              </a:rPr>
              <a:t>aswell.</a:t>
            </a:r>
            <a:endParaRPr lang="en-US" sz="1400" dirty="0" smtClean="0">
              <a:latin typeface="Arial"/>
              <a:ea typeface="Arial"/>
              <a:cs typeface="Arial"/>
              <a:sym typeface="Arial"/>
            </a:endParaRPr>
          </a:p>
          <a:p>
            <a:pPr lvl="0">
              <a:spcBef>
                <a:spcPts val="400"/>
              </a:spcBef>
              <a:spcAft>
                <a:spcPts val="0"/>
              </a:spcAft>
              <a:buFont typeface="Wingdings"/>
              <a:buChar char="§"/>
            </a:pPr>
            <a:r>
              <a:rPr lang="x-none" sz="1400" dirty="0" smtClean="0">
                <a:latin typeface="Arial"/>
                <a:ea typeface="Arial"/>
                <a:cs typeface="Arial"/>
                <a:sym typeface="Arial"/>
              </a:rPr>
              <a:t>Use </a:t>
            </a:r>
            <a:r>
              <a:rPr lang="x-none" sz="1400" dirty="0">
                <a:latin typeface="Arial"/>
                <a:ea typeface="Arial"/>
                <a:cs typeface="Arial"/>
                <a:sym typeface="Arial"/>
              </a:rPr>
              <a:t>“grep stats” to get this info from log</a:t>
            </a:r>
            <a:r>
              <a:rPr lang="x-none" sz="1400" dirty="0" smtClean="0">
                <a:latin typeface="Arial"/>
                <a:ea typeface="Arial"/>
                <a:cs typeface="Arial"/>
                <a:sym typeface="Arial"/>
              </a:rPr>
              <a:t>.</a:t>
            </a:r>
            <a:endParaRPr lang="en-US" sz="1400" dirty="0" smtClean="0">
              <a:latin typeface="Arial"/>
              <a:ea typeface="Arial"/>
              <a:cs typeface="Arial"/>
              <a:sym typeface="Arial"/>
            </a:endParaRPr>
          </a:p>
          <a:p>
            <a:pPr lvl="0">
              <a:spcBef>
                <a:spcPts val="400"/>
              </a:spcBef>
              <a:spcAft>
                <a:spcPts val="0"/>
              </a:spcAft>
              <a:buFont typeface="Wingdings"/>
              <a:buChar char="§"/>
            </a:pPr>
            <a:r>
              <a:rPr lang="en-US" sz="1400" dirty="0" smtClean="0">
                <a:latin typeface="Arial"/>
                <a:ea typeface="Arial"/>
                <a:cs typeface="Arial"/>
                <a:sym typeface="Arial"/>
              </a:rPr>
              <a:t>The </a:t>
            </a:r>
            <a:r>
              <a:rPr lang="en-US" sz="1400" dirty="0" err="1" smtClean="0">
                <a:latin typeface="Arial"/>
                <a:ea typeface="Arial"/>
                <a:cs typeface="Arial"/>
                <a:sym typeface="Arial"/>
              </a:rPr>
              <a:t>Arakoon</a:t>
            </a:r>
            <a:r>
              <a:rPr lang="en-US" sz="1400" dirty="0" smtClean="0">
                <a:latin typeface="Arial"/>
                <a:ea typeface="Arial"/>
                <a:cs typeface="Arial"/>
                <a:sym typeface="Arial"/>
              </a:rPr>
              <a:t> JIRA is available online at </a:t>
            </a:r>
            <a:r>
              <a:rPr lang="en-US" sz="1400" dirty="0">
                <a:hlinkClick r:id="rId3"/>
              </a:rPr>
              <a:t>http://</a:t>
            </a:r>
            <a:r>
              <a:rPr lang="en-US" sz="1400" dirty="0" smtClean="0">
                <a:hlinkClick r:id="rId3"/>
              </a:rPr>
              <a:t>jira.incubaid.com/browse/ARAKOON</a:t>
            </a:r>
            <a:endParaRPr lang="en-US" sz="1400" dirty="0"/>
          </a:p>
        </p:txBody>
      </p:sp>
      <p:sp>
        <p:nvSpPr>
          <p:cNvPr id="305" name="Shape 305"/>
          <p:cNvSpPr txBox="1">
            <a:spLocks noGrp="1"/>
          </p:cNvSpPr>
          <p:nvPr>
            <p:ph type="sldNum" sz="quarter" idx="10"/>
          </p:nvPr>
        </p:nvSpPr>
        <p:spPr>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a:t> </a:t>
            </a:r>
          </a:p>
        </p:txBody>
      </p:sp>
    </p:spTree>
    <p:extLst>
      <p:ext uri="{BB962C8B-B14F-4D97-AF65-F5344CB8AC3E}">
        <p14:creationId xmlns:p14="http://schemas.microsoft.com/office/powerpoint/2010/main" val="402093881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err="1" smtClean="0"/>
              <a:t>Amplidata’s</a:t>
            </a:r>
            <a:r>
              <a:rPr lang="en-US" dirty="0" smtClean="0"/>
              <a:t> BitSpread technology</a:t>
            </a:r>
            <a:endParaRPr lang="en-US" dirty="0"/>
          </a:p>
        </p:txBody>
      </p:sp>
      <p:sp>
        <p:nvSpPr>
          <p:cNvPr id="2" name="Content Placeholder 1"/>
          <p:cNvSpPr>
            <a:spLocks noGrp="1"/>
          </p:cNvSpPr>
          <p:nvPr>
            <p:ph idx="1"/>
          </p:nvPr>
        </p:nvSpPr>
        <p:spPr/>
        <p:txBody>
          <a:bodyPr/>
          <a:lstStyle/>
          <a:p>
            <a:r>
              <a:rPr lang="en-US" sz="1400" dirty="0" smtClean="0"/>
              <a:t>BitSpread – Distributed Encoder / Decoder</a:t>
            </a:r>
          </a:p>
          <a:p>
            <a:pPr lvl="1"/>
            <a:r>
              <a:rPr lang="en-US" sz="1400" dirty="0" smtClean="0"/>
              <a:t>Amplidata’s unique Erasure Coding (EC) implementation </a:t>
            </a:r>
          </a:p>
          <a:p>
            <a:pPr lvl="1"/>
            <a:r>
              <a:rPr lang="en-US" sz="1400" dirty="0" smtClean="0"/>
              <a:t>Similar in principle to rate-less erasure codes*</a:t>
            </a:r>
          </a:p>
          <a:p>
            <a:pPr lvl="1"/>
            <a:r>
              <a:rPr lang="en-US" sz="1400" dirty="0" smtClean="0"/>
              <a:t>Designed for ultra-high durability, performance &amp; storage policy flexibility</a:t>
            </a:r>
          </a:p>
          <a:p>
            <a:pPr lvl="1"/>
            <a:r>
              <a:rPr lang="en-US" sz="1400" dirty="0" smtClean="0"/>
              <a:t>Leverages low-level Intel CPU instruction sets for 10x faster performance &amp; rebuilds than other EC implementations</a:t>
            </a:r>
          </a:p>
          <a:p>
            <a:pPr lvl="1"/>
            <a:r>
              <a:rPr lang="en-US" sz="1400" dirty="0" smtClean="0"/>
              <a:t>Not based on Reed-Solomon codes, Cauchy-RS or variants thereof</a:t>
            </a:r>
          </a:p>
          <a:p>
            <a:pPr lvl="1"/>
            <a:r>
              <a:rPr lang="en-US" sz="1400" dirty="0" smtClean="0"/>
              <a:t>Advanced bitrot (Unrecoverable Read Error) protection</a:t>
            </a:r>
          </a:p>
          <a:p>
            <a:pPr lvl="1"/>
            <a:endParaRPr lang="en-US" sz="1400" dirty="0" smtClean="0"/>
          </a:p>
          <a:p>
            <a:r>
              <a:rPr lang="en-US" sz="1400" dirty="0" smtClean="0"/>
              <a:t>Key Capabilities</a:t>
            </a:r>
          </a:p>
          <a:p>
            <a:pPr lvl="1"/>
            <a:r>
              <a:rPr lang="en-US" sz="1400" dirty="0" smtClean="0"/>
              <a:t>Dynamic spread selection – utilizes all spindles in the entire storage pool for performance and leverages newly added capacity immediately</a:t>
            </a:r>
          </a:p>
          <a:p>
            <a:pPr lvl="1"/>
            <a:r>
              <a:rPr lang="en-US" sz="1400" dirty="0" smtClean="0"/>
              <a:t>Order independent: order &amp; location of check blocks do not matter for object recall</a:t>
            </a:r>
          </a:p>
          <a:p>
            <a:pPr lvl="1"/>
            <a:r>
              <a:rPr lang="en-US" sz="1400" dirty="0" smtClean="0"/>
              <a:t>Extra blocks can be generated out of previous ones without knowing what is missing</a:t>
            </a:r>
          </a:p>
          <a:p>
            <a:pPr lvl="1"/>
            <a:r>
              <a:rPr lang="en-US" sz="1400" dirty="0" smtClean="0"/>
              <a:t>Hierarchy aware - data can be spread widely across hierarchy even if asymmetric</a:t>
            </a:r>
          </a:p>
          <a:p>
            <a:pPr lvl="1"/>
            <a:r>
              <a:rPr lang="en-US" sz="1400" dirty="0" smtClean="0"/>
              <a:t>Scalable distributed metadata storage; no performance bottleneck</a:t>
            </a:r>
          </a:p>
          <a:p>
            <a:endParaRPr lang="en-US" sz="1400" dirty="0"/>
          </a:p>
        </p:txBody>
      </p:sp>
      <p:pic>
        <p:nvPicPr>
          <p:cNvPr id="10" name="Picture 13" descr="Screen shot 2011-06-29 at 11.22.25 AM.png"/>
          <p:cNvPicPr>
            <a:picLocks noChangeAspect="1"/>
          </p:cNvPicPr>
          <p:nvPr/>
        </p:nvPicPr>
        <p:blipFill rotWithShape="1">
          <a:blip r:embed="rId2" cstate="email">
            <a:extLst>
              <a:ext uri="{28A0092B-C50C-407E-A947-70E740481C1C}">
                <a14:useLocalDpi xmlns:a14="http://schemas.microsoft.com/office/drawing/2010/main" val="0"/>
              </a:ext>
            </a:extLst>
          </a:blip>
          <a:srcRect l="2903" r="3483" b="18182"/>
          <a:stretch/>
        </p:blipFill>
        <p:spPr bwMode="auto">
          <a:xfrm>
            <a:off x="4876800" y="5273040"/>
            <a:ext cx="409575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1"/>
          <p:cNvGrpSpPr>
            <a:grpSpLocks/>
          </p:cNvGrpSpPr>
          <p:nvPr/>
        </p:nvGrpSpPr>
        <p:grpSpPr bwMode="auto">
          <a:xfrm>
            <a:off x="228603" y="228602"/>
            <a:ext cx="377825" cy="461010"/>
            <a:chOff x="7493003" y="2033588"/>
            <a:chExt cx="609600" cy="584200"/>
          </a:xfrm>
        </p:grpSpPr>
        <p:sp>
          <p:nvSpPr>
            <p:cNvPr id="8" name="Rounded Rectangle 7"/>
            <p:cNvSpPr/>
            <p:nvPr/>
          </p:nvSpPr>
          <p:spPr bwMode="auto">
            <a:xfrm>
              <a:off x="7493003" y="2033588"/>
              <a:ext cx="609600" cy="5842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9" name="Rounded Rectangle 8"/>
            <p:cNvSpPr/>
            <p:nvPr/>
          </p:nvSpPr>
          <p:spPr bwMode="auto">
            <a:xfrm>
              <a:off x="7646681" y="2096353"/>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1" name="Rounded Rectangle 10"/>
            <p:cNvSpPr/>
            <p:nvPr/>
          </p:nvSpPr>
          <p:spPr bwMode="auto">
            <a:xfrm>
              <a:off x="7797801" y="2096353"/>
              <a:ext cx="153681"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2" name="Rounded Rectangle 11"/>
            <p:cNvSpPr/>
            <p:nvPr/>
          </p:nvSpPr>
          <p:spPr bwMode="auto">
            <a:xfrm>
              <a:off x="7569840" y="2400524"/>
              <a:ext cx="151120"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3" name="Rounded Rectangle 12"/>
            <p:cNvSpPr/>
            <p:nvPr/>
          </p:nvSpPr>
          <p:spPr bwMode="auto">
            <a:xfrm>
              <a:off x="7720960" y="2395695"/>
              <a:ext cx="153681" cy="154499"/>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sp>
          <p:nvSpPr>
            <p:cNvPr id="14" name="Rounded Rectangle 13"/>
            <p:cNvSpPr/>
            <p:nvPr/>
          </p:nvSpPr>
          <p:spPr bwMode="auto">
            <a:xfrm>
              <a:off x="7874641" y="2400524"/>
              <a:ext cx="151119" cy="15208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2400" dirty="0">
                <a:latin typeface="Times New Roman" pitchFamily="16" charset="0"/>
                <a:ea typeface="DejaVu Sans" pitchFamily="34" charset="2"/>
              </a:endParaRPr>
            </a:p>
          </p:txBody>
        </p:sp>
        <p:cxnSp>
          <p:nvCxnSpPr>
            <p:cNvPr id="15" name="Straight Arrow Connector 14"/>
            <p:cNvCxnSpPr>
              <a:stCxn id="11" idx="1"/>
              <a:endCxn id="13" idx="0"/>
            </p:cNvCxnSpPr>
            <p:nvPr/>
          </p:nvCxnSpPr>
          <p:spPr bwMode="auto">
            <a:xfrm>
              <a:off x="7797801" y="2171190"/>
              <a:ext cx="0" cy="224506"/>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grpSp>
    </p:spTree>
    <p:extLst>
      <p:ext uri="{BB962C8B-B14F-4D97-AF65-F5344CB8AC3E}">
        <p14:creationId xmlns:p14="http://schemas.microsoft.com/office/powerpoint/2010/main" val="372505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228600" y="256115"/>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x-none" sz="3200" b="0" i="0" u="none" strike="noStrike" cap="none" baseline="0">
                <a:solidFill>
                  <a:srgbClr val="0076BB"/>
                </a:solidFill>
                <a:latin typeface="Arial"/>
                <a:ea typeface="Arial"/>
                <a:cs typeface="Arial"/>
                <a:sym typeface="Arial"/>
              </a:rPr>
              <a:t>Troubleshooting – Other </a:t>
            </a:r>
            <a:r>
              <a:rPr lang="x-none" sz="3200" b="0" i="0" u="none" strike="noStrike" cap="none" baseline="0" smtClean="0">
                <a:solidFill>
                  <a:srgbClr val="0076BB"/>
                </a:solidFill>
                <a:latin typeface="Arial"/>
                <a:ea typeface="Arial"/>
                <a:cs typeface="Arial"/>
                <a:sym typeface="Arial"/>
              </a:rPr>
              <a:t>useful </a:t>
            </a:r>
            <a:r>
              <a:rPr lang="x-none" sz="3200" b="0" i="0" u="none" strike="noStrike" cap="none" baseline="0">
                <a:solidFill>
                  <a:srgbClr val="0076BB"/>
                </a:solidFill>
                <a:latin typeface="Arial"/>
                <a:ea typeface="Arial"/>
                <a:cs typeface="Arial"/>
                <a:sym typeface="Arial"/>
              </a:rPr>
              <a:t>log </a:t>
            </a:r>
            <a:r>
              <a:rPr lang="en-US" sz="3200" b="0" i="0" u="none" strike="noStrike" cap="none" baseline="0" dirty="0" smtClean="0">
                <a:solidFill>
                  <a:srgbClr val="0076BB"/>
                </a:solidFill>
                <a:latin typeface="Arial"/>
                <a:ea typeface="Arial"/>
                <a:cs typeface="Arial"/>
                <a:sym typeface="Arial"/>
              </a:rPr>
              <a:t>info</a:t>
            </a:r>
            <a:endParaRPr lang="x-none" sz="3200" b="0" i="0" u="none" strike="noStrike" cap="none" baseline="0">
              <a:solidFill>
                <a:srgbClr val="0076BB"/>
              </a:solidFill>
              <a:latin typeface="Arial"/>
              <a:ea typeface="Arial"/>
              <a:cs typeface="Arial"/>
              <a:sym typeface="Arial"/>
            </a:endParaRPr>
          </a:p>
        </p:txBody>
      </p:sp>
      <p:sp>
        <p:nvSpPr>
          <p:cNvPr id="2" name="Content Placeholder 1"/>
          <p:cNvSpPr>
            <a:spLocks noGrp="1"/>
          </p:cNvSpPr>
          <p:nvPr>
            <p:ph idx="1"/>
          </p:nvPr>
        </p:nvSpPr>
        <p:spPr/>
        <p:txBody>
          <a:bodyPr/>
          <a:lstStyle/>
          <a:p>
            <a:pPr lvl="0">
              <a:spcBef>
                <a:spcPts val="400"/>
              </a:spcBef>
              <a:spcAft>
                <a:spcPts val="0"/>
              </a:spcAft>
              <a:buFont typeface="Wingdings"/>
              <a:buChar char="§"/>
            </a:pPr>
            <a:r>
              <a:rPr lang="en-US" sz="1400" dirty="0" smtClean="0">
                <a:latin typeface="Arial"/>
                <a:ea typeface="Arial"/>
                <a:cs typeface="Arial"/>
                <a:sym typeface="Arial"/>
              </a:rPr>
              <a:t>/</a:t>
            </a:r>
            <a:r>
              <a:rPr lang="en-US" sz="1400" dirty="0" err="1">
                <a:latin typeface="Arial"/>
                <a:ea typeface="Arial"/>
                <a:cs typeface="Arial"/>
                <a:sym typeface="Arial"/>
              </a:rPr>
              <a:t>var</a:t>
            </a:r>
            <a:r>
              <a:rPr lang="en-US" sz="1400" dirty="0">
                <a:latin typeface="Arial"/>
                <a:ea typeface="Arial"/>
                <a:cs typeface="Arial"/>
                <a:sym typeface="Arial"/>
              </a:rPr>
              <a:t>/log/kern.log</a:t>
            </a:r>
          </a:p>
          <a:p>
            <a:pPr lvl="1">
              <a:spcBef>
                <a:spcPts val="400"/>
              </a:spcBef>
              <a:spcAft>
                <a:spcPts val="0"/>
              </a:spcAft>
              <a:buFont typeface="Wingdings"/>
              <a:buChar char="§"/>
            </a:pPr>
            <a:r>
              <a:rPr lang="en-US" sz="1400" dirty="0">
                <a:latin typeface="Arial"/>
                <a:ea typeface="Arial"/>
                <a:cs typeface="Arial"/>
                <a:sym typeface="Arial"/>
              </a:rPr>
              <a:t>May contains hints of hardware issues</a:t>
            </a:r>
          </a:p>
          <a:p>
            <a:pPr lvl="0">
              <a:spcBef>
                <a:spcPts val="400"/>
              </a:spcBef>
              <a:spcAft>
                <a:spcPts val="0"/>
              </a:spcAft>
              <a:buFont typeface="Wingdings"/>
              <a:buChar char="§"/>
            </a:pPr>
            <a:r>
              <a:rPr lang="en-US" sz="1400" dirty="0">
                <a:latin typeface="Arial"/>
                <a:ea typeface="Arial"/>
                <a:cs typeface="Arial"/>
                <a:sym typeface="Arial"/>
              </a:rPr>
              <a:t>/</a:t>
            </a:r>
            <a:r>
              <a:rPr lang="en-US" sz="1400" dirty="0" err="1">
                <a:latin typeface="Arial"/>
                <a:ea typeface="Arial"/>
                <a:cs typeface="Arial"/>
                <a:sym typeface="Arial"/>
              </a:rPr>
              <a:t>var</a:t>
            </a:r>
            <a:r>
              <a:rPr lang="en-US" sz="1400" dirty="0">
                <a:latin typeface="Arial"/>
                <a:ea typeface="Arial"/>
                <a:cs typeface="Arial"/>
                <a:sym typeface="Arial"/>
              </a:rPr>
              <a:t>/log/daemon.log</a:t>
            </a:r>
          </a:p>
          <a:p>
            <a:pPr lvl="1">
              <a:spcBef>
                <a:spcPts val="400"/>
              </a:spcBef>
              <a:spcAft>
                <a:spcPts val="0"/>
              </a:spcAft>
              <a:buFont typeface="Wingdings"/>
              <a:buChar char="§"/>
            </a:pPr>
            <a:r>
              <a:rPr lang="en-US" sz="1400" dirty="0">
                <a:latin typeface="Arial"/>
                <a:ea typeface="Arial"/>
                <a:cs typeface="Arial"/>
                <a:sym typeface="Arial"/>
              </a:rPr>
              <a:t>Contains </a:t>
            </a:r>
            <a:r>
              <a:rPr lang="en-US" sz="1400" dirty="0" err="1">
                <a:latin typeface="Arial"/>
                <a:ea typeface="Arial"/>
                <a:cs typeface="Arial"/>
                <a:sym typeface="Arial"/>
              </a:rPr>
              <a:t>dhcpd</a:t>
            </a:r>
            <a:r>
              <a:rPr lang="en-US" sz="1400" dirty="0">
                <a:latin typeface="Arial"/>
                <a:ea typeface="Arial"/>
                <a:cs typeface="Arial"/>
                <a:sym typeface="Arial"/>
              </a:rPr>
              <a:t> log data. Useful for troubleshooting PXE boot issues.</a:t>
            </a:r>
          </a:p>
          <a:p>
            <a:pPr lvl="0">
              <a:spcBef>
                <a:spcPts val="400"/>
              </a:spcBef>
              <a:spcAft>
                <a:spcPts val="0"/>
              </a:spcAft>
              <a:buFont typeface="Wingdings"/>
              <a:buChar char="§"/>
            </a:pPr>
            <a:r>
              <a:rPr lang="en-US" sz="1400" dirty="0">
                <a:latin typeface="Arial"/>
                <a:ea typeface="Arial"/>
                <a:cs typeface="Arial"/>
                <a:sym typeface="Arial"/>
              </a:rPr>
              <a:t>/opt/qbase3/</a:t>
            </a:r>
            <a:r>
              <a:rPr lang="en-US" sz="1400" dirty="0" err="1">
                <a:latin typeface="Arial"/>
                <a:ea typeface="Arial"/>
                <a:cs typeface="Arial"/>
                <a:sym typeface="Arial"/>
              </a:rPr>
              <a:t>var</a:t>
            </a:r>
            <a:r>
              <a:rPr lang="en-US" sz="1400" dirty="0">
                <a:latin typeface="Arial"/>
                <a:ea typeface="Arial"/>
                <a:cs typeface="Arial"/>
                <a:sym typeface="Arial"/>
              </a:rPr>
              <a:t>/log/apache/access.log</a:t>
            </a:r>
          </a:p>
          <a:p>
            <a:pPr lvl="1">
              <a:spcBef>
                <a:spcPts val="400"/>
              </a:spcBef>
              <a:spcAft>
                <a:spcPts val="0"/>
              </a:spcAft>
              <a:buFont typeface="Wingdings"/>
              <a:buChar char="§"/>
            </a:pPr>
            <a:r>
              <a:rPr lang="en-US" sz="1400" dirty="0">
                <a:latin typeface="Arial"/>
                <a:ea typeface="Arial"/>
                <a:cs typeface="Arial"/>
                <a:sym typeface="Arial"/>
              </a:rPr>
              <a:t>POST &amp; GET requests to the </a:t>
            </a:r>
            <a:r>
              <a:rPr lang="en-US" sz="1400" dirty="0" err="1">
                <a:latin typeface="Arial"/>
                <a:ea typeface="Arial"/>
                <a:cs typeface="Arial"/>
                <a:sym typeface="Arial"/>
              </a:rPr>
              <a:t>appliation</a:t>
            </a:r>
            <a:r>
              <a:rPr lang="en-US" sz="1400" dirty="0">
                <a:latin typeface="Arial"/>
                <a:ea typeface="Arial"/>
                <a:cs typeface="Arial"/>
                <a:sym typeface="Arial"/>
              </a:rPr>
              <a:t> server. Can be useful to troubleshoot PXE boot issues as well. </a:t>
            </a:r>
          </a:p>
          <a:p>
            <a:pPr lvl="0">
              <a:spcBef>
                <a:spcPts val="400"/>
              </a:spcBef>
              <a:spcAft>
                <a:spcPts val="0"/>
              </a:spcAft>
              <a:buFont typeface="Wingdings"/>
              <a:buChar char="§"/>
            </a:pPr>
            <a:r>
              <a:rPr lang="en-US" sz="1400" dirty="0">
                <a:latin typeface="Arial"/>
                <a:ea typeface="Arial"/>
                <a:cs typeface="Arial"/>
                <a:sym typeface="Arial"/>
              </a:rPr>
              <a:t>/opt/qbase3/</a:t>
            </a:r>
            <a:r>
              <a:rPr lang="en-US" sz="1400" dirty="0" err="1">
                <a:latin typeface="Arial"/>
                <a:ea typeface="Arial"/>
                <a:cs typeface="Arial"/>
                <a:sym typeface="Arial"/>
              </a:rPr>
              <a:t>var</a:t>
            </a:r>
            <a:r>
              <a:rPr lang="en-US" sz="1400" dirty="0">
                <a:latin typeface="Arial"/>
                <a:ea typeface="Arial"/>
                <a:cs typeface="Arial"/>
                <a:sym typeface="Arial"/>
              </a:rPr>
              <a:t>/log/monitoring_agent.log. </a:t>
            </a:r>
          </a:p>
          <a:p>
            <a:pPr lvl="1">
              <a:spcBef>
                <a:spcPts val="400"/>
              </a:spcBef>
              <a:spcAft>
                <a:spcPts val="0"/>
              </a:spcAft>
              <a:buFont typeface="Wingdings"/>
              <a:buChar char="§"/>
            </a:pPr>
            <a:r>
              <a:rPr lang="en-US" sz="1400" dirty="0">
                <a:latin typeface="Arial"/>
                <a:ea typeface="Arial"/>
                <a:cs typeface="Arial"/>
                <a:sym typeface="Arial"/>
              </a:rPr>
              <a:t>Holds </a:t>
            </a:r>
            <a:r>
              <a:rPr lang="en-US" sz="1400" dirty="0" err="1">
                <a:latin typeface="Arial"/>
                <a:ea typeface="Arial"/>
                <a:cs typeface="Arial"/>
                <a:sym typeface="Arial"/>
              </a:rPr>
              <a:t>monitorring</a:t>
            </a:r>
            <a:r>
              <a:rPr lang="en-US" sz="1400" dirty="0">
                <a:latin typeface="Arial"/>
                <a:ea typeface="Arial"/>
                <a:cs typeface="Arial"/>
                <a:sym typeface="Arial"/>
              </a:rPr>
              <a:t> agent info for the node it runs on.</a:t>
            </a:r>
          </a:p>
          <a:p>
            <a:pPr lvl="0">
              <a:spcBef>
                <a:spcPts val="400"/>
              </a:spcBef>
              <a:spcAft>
                <a:spcPts val="0"/>
              </a:spcAft>
              <a:buFont typeface="Wingdings"/>
              <a:buChar char="§"/>
            </a:pPr>
            <a:r>
              <a:rPr lang="en-US" sz="1400" dirty="0">
                <a:latin typeface="Arial"/>
                <a:ea typeface="Arial"/>
                <a:cs typeface="Arial"/>
                <a:sym typeface="Arial"/>
              </a:rPr>
              <a:t>/</a:t>
            </a:r>
            <a:r>
              <a:rPr lang="en-US" sz="1400" dirty="0" err="1">
                <a:latin typeface="Arial"/>
                <a:ea typeface="Arial"/>
                <a:cs typeface="Arial"/>
                <a:sym typeface="Arial"/>
              </a:rPr>
              <a:t>var</a:t>
            </a:r>
            <a:r>
              <a:rPr lang="en-US" sz="1400" dirty="0">
                <a:latin typeface="Arial"/>
                <a:ea typeface="Arial"/>
                <a:cs typeface="Arial"/>
                <a:sym typeface="Arial"/>
              </a:rPr>
              <a:t>/log</a:t>
            </a:r>
          </a:p>
          <a:p>
            <a:pPr lvl="1">
              <a:spcBef>
                <a:spcPts val="400"/>
              </a:spcBef>
              <a:spcAft>
                <a:spcPts val="0"/>
              </a:spcAft>
              <a:buFont typeface="Wingdings"/>
              <a:buChar char="§"/>
            </a:pPr>
            <a:r>
              <a:rPr lang="en-US" sz="1400" dirty="0">
                <a:latin typeface="Arial"/>
                <a:ea typeface="Arial"/>
                <a:cs typeface="Arial"/>
                <a:sym typeface="Arial"/>
              </a:rPr>
              <a:t>System / OS level logging</a:t>
            </a:r>
          </a:p>
          <a:p>
            <a:pPr lvl="0">
              <a:spcBef>
                <a:spcPts val="400"/>
              </a:spcBef>
              <a:spcAft>
                <a:spcPts val="0"/>
              </a:spcAft>
              <a:buFont typeface="Wingdings"/>
              <a:buChar char="§"/>
            </a:pPr>
            <a:r>
              <a:rPr lang="en-US" sz="1400" dirty="0">
                <a:latin typeface="Arial"/>
                <a:ea typeface="Arial"/>
                <a:cs typeface="Arial"/>
                <a:sym typeface="Arial"/>
              </a:rPr>
              <a:t>/</a:t>
            </a:r>
            <a:r>
              <a:rPr lang="en-US" sz="1400" dirty="0" err="1">
                <a:latin typeface="Arial"/>
                <a:ea typeface="Arial"/>
                <a:cs typeface="Arial"/>
                <a:sym typeface="Arial"/>
              </a:rPr>
              <a:t>var</a:t>
            </a:r>
            <a:r>
              <a:rPr lang="en-US" sz="1400" dirty="0">
                <a:latin typeface="Arial"/>
                <a:ea typeface="Arial"/>
                <a:cs typeface="Arial"/>
                <a:sym typeface="Arial"/>
              </a:rPr>
              <a:t>/crash </a:t>
            </a:r>
          </a:p>
          <a:p>
            <a:pPr lvl="1">
              <a:spcBef>
                <a:spcPts val="400"/>
              </a:spcBef>
              <a:spcAft>
                <a:spcPts val="0"/>
              </a:spcAft>
              <a:buFont typeface="Wingdings"/>
              <a:buChar char="§"/>
            </a:pPr>
            <a:r>
              <a:rPr lang="en-US" sz="1400" dirty="0">
                <a:latin typeface="Arial"/>
                <a:ea typeface="Arial"/>
                <a:cs typeface="Arial"/>
                <a:sym typeface="Arial"/>
              </a:rPr>
              <a:t>Core </a:t>
            </a:r>
            <a:r>
              <a:rPr lang="en-US" sz="1400" dirty="0" smtClean="0">
                <a:latin typeface="Arial"/>
                <a:ea typeface="Arial"/>
                <a:cs typeface="Arial"/>
                <a:sym typeface="Arial"/>
              </a:rPr>
              <a:t>dumps</a:t>
            </a:r>
          </a:p>
          <a:p>
            <a:pPr lvl="1">
              <a:spcBef>
                <a:spcPts val="400"/>
              </a:spcBef>
              <a:spcAft>
                <a:spcPts val="0"/>
              </a:spcAft>
              <a:buFont typeface="Wingdings"/>
              <a:buChar char="§"/>
            </a:pPr>
            <a:r>
              <a:rPr lang="en-US" sz="1400" dirty="0" smtClean="0">
                <a:latin typeface="Arial"/>
                <a:ea typeface="Arial"/>
                <a:cs typeface="Arial"/>
                <a:sym typeface="Arial"/>
              </a:rPr>
              <a:t>GDB </a:t>
            </a:r>
            <a:r>
              <a:rPr lang="en-US" sz="1400" dirty="0">
                <a:latin typeface="Arial"/>
                <a:ea typeface="Arial"/>
                <a:cs typeface="Arial"/>
                <a:sym typeface="Arial"/>
              </a:rPr>
              <a:t>- Not installed by default, but can be installed with </a:t>
            </a:r>
            <a:r>
              <a:rPr lang="en-US" sz="1400" dirty="0" err="1">
                <a:latin typeface="Arial"/>
                <a:ea typeface="Arial"/>
                <a:cs typeface="Arial"/>
                <a:sym typeface="Arial"/>
              </a:rPr>
              <a:t>qpackages</a:t>
            </a:r>
            <a:r>
              <a:rPr lang="en-US" sz="1400" dirty="0" smtClean="0">
                <a:latin typeface="Arial"/>
                <a:ea typeface="Arial"/>
                <a:cs typeface="Arial"/>
                <a:sym typeface="Arial"/>
              </a:rPr>
              <a:t>.</a:t>
            </a:r>
          </a:p>
          <a:p>
            <a:pPr lvl="1">
              <a:spcBef>
                <a:spcPts val="400"/>
              </a:spcBef>
              <a:spcAft>
                <a:spcPts val="0"/>
              </a:spcAft>
              <a:buFont typeface="Wingdings"/>
              <a:buChar char="§"/>
            </a:pPr>
            <a:endParaRPr lang="en-US" sz="1400" dirty="0">
              <a:latin typeface="Arial"/>
              <a:ea typeface="Arial"/>
              <a:cs typeface="Arial"/>
              <a:sym typeface="Arial"/>
            </a:endParaRPr>
          </a:p>
          <a:p>
            <a:pPr>
              <a:spcBef>
                <a:spcPts val="400"/>
              </a:spcBef>
              <a:spcAft>
                <a:spcPts val="0"/>
              </a:spcAft>
              <a:buFont typeface="Wingdings"/>
              <a:buChar char="§"/>
            </a:pPr>
            <a:r>
              <a:rPr lang="en-US" sz="1400" dirty="0" smtClean="0">
                <a:latin typeface="Arial"/>
                <a:ea typeface="Arial"/>
                <a:cs typeface="Arial"/>
                <a:sym typeface="Arial"/>
              </a:rPr>
              <a:t>Logs are rotated using the </a:t>
            </a:r>
            <a:r>
              <a:rPr lang="en-US" sz="1400" dirty="0" err="1" smtClean="0">
                <a:latin typeface="Arial"/>
                <a:ea typeface="Arial"/>
                <a:cs typeface="Arial"/>
                <a:sym typeface="Arial"/>
              </a:rPr>
              <a:t>logrotate</a:t>
            </a:r>
            <a:r>
              <a:rPr lang="en-US" sz="1400" dirty="0" smtClean="0">
                <a:latin typeface="Arial"/>
                <a:ea typeface="Arial"/>
                <a:cs typeface="Arial"/>
                <a:sym typeface="Arial"/>
              </a:rPr>
              <a:t> service.</a:t>
            </a:r>
            <a:endParaRPr lang="en-US" sz="1400" dirty="0">
              <a:latin typeface="Arial"/>
              <a:ea typeface="Arial"/>
              <a:cs typeface="Arial"/>
              <a:sym typeface="Arial"/>
            </a:endParaRPr>
          </a:p>
        </p:txBody>
      </p:sp>
      <p:sp>
        <p:nvSpPr>
          <p:cNvPr id="312" name="Shape 312"/>
          <p:cNvSpPr txBox="1">
            <a:spLocks noGrp="1"/>
          </p:cNvSpPr>
          <p:nvPr>
            <p:ph type="sldNum" sz="quarter" idx="10"/>
          </p:nvPr>
        </p:nvSpPr>
        <p:spPr>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a:t> </a:t>
            </a:r>
          </a:p>
        </p:txBody>
      </p:sp>
    </p:spTree>
    <p:extLst>
      <p:ext uri="{BB962C8B-B14F-4D97-AF65-F5344CB8AC3E}">
        <p14:creationId xmlns:p14="http://schemas.microsoft.com/office/powerpoint/2010/main" val="261105950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normAutofit/>
          </a:bodyPr>
          <a:lstStyle/>
          <a:p>
            <a:pPr marL="0" indent="0">
              <a:buNone/>
            </a:pPr>
            <a:r>
              <a:rPr lang="en-US" sz="1400" b="0" dirty="0" smtClean="0"/>
              <a:t>Client daemons</a:t>
            </a:r>
          </a:p>
          <a:p>
            <a:r>
              <a:rPr lang="en-US" sz="1400" b="0" dirty="0" smtClean="0"/>
              <a:t>Configuration: </a:t>
            </a:r>
            <a:r>
              <a:rPr lang="en-US" sz="1400" b="0" dirty="0"/>
              <a:t>/opt/qbase3/</a:t>
            </a:r>
            <a:r>
              <a:rPr lang="en-US" sz="1400" b="0" dirty="0" err="1"/>
              <a:t>cfg</a:t>
            </a:r>
            <a:r>
              <a:rPr lang="en-US" sz="1400" b="0" dirty="0"/>
              <a:t>/</a:t>
            </a:r>
            <a:r>
              <a:rPr lang="en-US" sz="1400" b="0" dirty="0" err="1"/>
              <a:t>dss</a:t>
            </a:r>
            <a:r>
              <a:rPr lang="en-US" sz="1400" b="0" dirty="0"/>
              <a:t>/</a:t>
            </a:r>
            <a:r>
              <a:rPr lang="en-US" sz="1400" b="0" dirty="0" err="1"/>
              <a:t>clientdaemons</a:t>
            </a:r>
            <a:r>
              <a:rPr lang="en-US" sz="1400" b="0" dirty="0"/>
              <a:t>/</a:t>
            </a:r>
          </a:p>
          <a:p>
            <a:r>
              <a:rPr lang="en-US" sz="1400" b="0" dirty="0" smtClean="0"/>
              <a:t>Log:  /opt/qbase3/</a:t>
            </a:r>
            <a:r>
              <a:rPr lang="en-US" sz="1400" b="0" dirty="0" err="1" smtClean="0"/>
              <a:t>var</a:t>
            </a:r>
            <a:r>
              <a:rPr lang="en-US" sz="1400" b="0" dirty="0" smtClean="0"/>
              <a:t>/log/</a:t>
            </a:r>
            <a:r>
              <a:rPr lang="en-US" sz="1400" b="0" dirty="0" err="1" smtClean="0"/>
              <a:t>dss</a:t>
            </a:r>
            <a:r>
              <a:rPr lang="en-US" sz="1400" b="0" dirty="0" smtClean="0"/>
              <a:t>/</a:t>
            </a:r>
            <a:r>
              <a:rPr lang="en-US" sz="1400" b="0" dirty="0" err="1" smtClean="0"/>
              <a:t>clientdaemons</a:t>
            </a:r>
            <a:r>
              <a:rPr lang="en-US" sz="1400" b="0" dirty="0" smtClean="0"/>
              <a:t>/</a:t>
            </a:r>
          </a:p>
          <a:p>
            <a:r>
              <a:rPr lang="en-US" sz="1400" b="0" dirty="0"/>
              <a:t>Process </a:t>
            </a:r>
            <a:r>
              <a:rPr lang="en-US" sz="1400" b="0" dirty="0" smtClean="0"/>
              <a:t>example:  /</a:t>
            </a:r>
            <a:r>
              <a:rPr lang="en-US" sz="1400" b="0" dirty="0"/>
              <a:t>opt/qbase3/bin/</a:t>
            </a:r>
            <a:r>
              <a:rPr lang="en-US" sz="1400" b="0" dirty="0" err="1"/>
              <a:t>dss</a:t>
            </a:r>
            <a:r>
              <a:rPr lang="en-US" sz="1400" b="0" dirty="0"/>
              <a:t> -d --</a:t>
            </a:r>
            <a:r>
              <a:rPr lang="en-US" sz="1400" b="0" dirty="0" err="1"/>
              <a:t>clientdaemon</a:t>
            </a:r>
            <a:r>
              <a:rPr lang="en-US" sz="1400" b="0" dirty="0"/>
              <a:t> /</a:t>
            </a:r>
            <a:r>
              <a:rPr lang="en-US" sz="1400" b="0" dirty="0" smtClean="0"/>
              <a:t>opt/qbase3/</a:t>
            </a:r>
            <a:r>
              <a:rPr lang="en-US" sz="1400" b="0" dirty="0" err="1" smtClean="0"/>
              <a:t>cfg</a:t>
            </a:r>
            <a:r>
              <a:rPr lang="en-US" sz="1400" b="0" dirty="0" smtClean="0"/>
              <a:t>/</a:t>
            </a:r>
            <a:r>
              <a:rPr lang="en-US" sz="1400" b="0" dirty="0" err="1" smtClean="0"/>
              <a:t>dss</a:t>
            </a:r>
            <a:r>
              <a:rPr lang="en-US" sz="1400" b="0" dirty="0" smtClean="0"/>
              <a:t>/</a:t>
            </a:r>
            <a:r>
              <a:rPr lang="en-US" sz="1400" b="0" dirty="0" err="1" smtClean="0"/>
              <a:t>clientdaemons</a:t>
            </a:r>
            <a:r>
              <a:rPr lang="en-US" sz="1400" b="0" dirty="0" smtClean="0"/>
              <a:t>/2fa78455-0b15-4b12-bbfe-690ef0eb3929.cfg</a:t>
            </a:r>
          </a:p>
          <a:p>
            <a:pPr marL="0" indent="0">
              <a:buNone/>
            </a:pPr>
            <a:endParaRPr lang="en-US" sz="1400" b="0" dirty="0" smtClean="0"/>
          </a:p>
          <a:p>
            <a:pPr marL="0" indent="0">
              <a:buNone/>
            </a:pPr>
            <a:r>
              <a:rPr lang="en-US" sz="1400" b="0" dirty="0" smtClean="0"/>
              <a:t>Storage daemons</a:t>
            </a:r>
            <a:endParaRPr lang="en-US" sz="1400" b="0" dirty="0"/>
          </a:p>
          <a:p>
            <a:r>
              <a:rPr lang="en-US" sz="1400" b="0" dirty="0"/>
              <a:t>Configuration: /</a:t>
            </a:r>
            <a:r>
              <a:rPr lang="en-US" sz="1400" b="0" dirty="0" smtClean="0"/>
              <a:t>opt/qbase3/</a:t>
            </a:r>
            <a:r>
              <a:rPr lang="en-US" sz="1400" b="0" dirty="0" err="1" smtClean="0"/>
              <a:t>cfg</a:t>
            </a:r>
            <a:r>
              <a:rPr lang="en-US" sz="1400" b="0" dirty="0" smtClean="0"/>
              <a:t>/</a:t>
            </a:r>
            <a:r>
              <a:rPr lang="en-US" sz="1400" b="0" dirty="0" err="1" smtClean="0"/>
              <a:t>dss</a:t>
            </a:r>
            <a:r>
              <a:rPr lang="en-US" sz="1400" b="0" dirty="0" smtClean="0"/>
              <a:t>/</a:t>
            </a:r>
            <a:r>
              <a:rPr lang="en-US" sz="1400" b="0" dirty="0" err="1" smtClean="0"/>
              <a:t>storagedaemons</a:t>
            </a:r>
            <a:r>
              <a:rPr lang="en-US" sz="1400" b="0" dirty="0"/>
              <a:t>/</a:t>
            </a:r>
          </a:p>
          <a:p>
            <a:r>
              <a:rPr lang="en-US" sz="1400" b="0" dirty="0"/>
              <a:t>Log:  /</a:t>
            </a:r>
            <a:r>
              <a:rPr lang="en-US" sz="1400" b="0" dirty="0" smtClean="0"/>
              <a:t>opt/qbase3/</a:t>
            </a:r>
            <a:r>
              <a:rPr lang="en-US" sz="1400" b="0" dirty="0" err="1" smtClean="0"/>
              <a:t>var</a:t>
            </a:r>
            <a:r>
              <a:rPr lang="en-US" sz="1400" b="0" dirty="0" smtClean="0"/>
              <a:t>/log/</a:t>
            </a:r>
            <a:r>
              <a:rPr lang="en-US" sz="1400" b="0" dirty="0" err="1" smtClean="0"/>
              <a:t>dss</a:t>
            </a:r>
            <a:r>
              <a:rPr lang="en-US" sz="1400" b="0" dirty="0" smtClean="0"/>
              <a:t>/</a:t>
            </a:r>
            <a:r>
              <a:rPr lang="en-US" sz="1400" b="0" dirty="0" err="1" smtClean="0"/>
              <a:t>storagedaemons</a:t>
            </a:r>
            <a:r>
              <a:rPr lang="en-US" sz="1400" b="0" dirty="0"/>
              <a:t>/</a:t>
            </a:r>
          </a:p>
          <a:p>
            <a:r>
              <a:rPr lang="en-US" sz="1400" b="0" dirty="0"/>
              <a:t>Process example:  /opt/qbase3/bin/</a:t>
            </a:r>
            <a:r>
              <a:rPr lang="en-US" sz="1400" b="0" dirty="0" err="1"/>
              <a:t>dss</a:t>
            </a:r>
            <a:r>
              <a:rPr lang="en-US" sz="1400" b="0" dirty="0"/>
              <a:t> -d --</a:t>
            </a:r>
            <a:r>
              <a:rPr lang="en-US" sz="1400" b="0" dirty="0" err="1"/>
              <a:t>storagedaemon</a:t>
            </a:r>
            <a:r>
              <a:rPr lang="en-US" sz="1400" b="0" dirty="0"/>
              <a:t> /</a:t>
            </a:r>
            <a:r>
              <a:rPr lang="en-US" sz="1400" b="0" dirty="0" smtClean="0"/>
              <a:t>opt/qbase3/</a:t>
            </a:r>
            <a:r>
              <a:rPr lang="en-US" sz="1400" b="0" dirty="0" err="1" smtClean="0"/>
              <a:t>cfg</a:t>
            </a:r>
            <a:r>
              <a:rPr lang="en-US" sz="1400" b="0" dirty="0" smtClean="0"/>
              <a:t>/</a:t>
            </a:r>
            <a:r>
              <a:rPr lang="en-US" sz="1400" b="0" dirty="0" err="1" smtClean="0"/>
              <a:t>dss</a:t>
            </a:r>
            <a:r>
              <a:rPr lang="en-US" sz="1400" b="0" dirty="0" smtClean="0"/>
              <a:t>/</a:t>
            </a:r>
            <a:r>
              <a:rPr lang="en-US" sz="1400" b="0" dirty="0" err="1" smtClean="0"/>
              <a:t>storagedaemons</a:t>
            </a:r>
            <a:r>
              <a:rPr lang="en-US" sz="1400" b="0" dirty="0" smtClean="0"/>
              <a:t>/d35ac9f7-2ad1-4236-94db-44b8e72010b6.cfg</a:t>
            </a:r>
            <a:endParaRPr lang="en-US" sz="1400" b="0" dirty="0"/>
          </a:p>
          <a:p>
            <a:pPr marL="0" indent="0">
              <a:buNone/>
            </a:pPr>
            <a:endParaRPr lang="en-US" sz="1400" b="0" dirty="0"/>
          </a:p>
          <a:p>
            <a:pPr marL="0" indent="0">
              <a:buNone/>
            </a:pPr>
            <a:r>
              <a:rPr lang="en-US" sz="1400" b="0" dirty="0" smtClean="0"/>
              <a:t>Maintenance Agents</a:t>
            </a:r>
            <a:endParaRPr lang="en-US" sz="1400" b="0" dirty="0"/>
          </a:p>
          <a:p>
            <a:r>
              <a:rPr lang="en-US" sz="1400" b="0" dirty="0"/>
              <a:t>Configuration: /</a:t>
            </a:r>
            <a:r>
              <a:rPr lang="en-US" sz="1400" b="0" dirty="0" smtClean="0"/>
              <a:t>opt/qbase3/</a:t>
            </a:r>
            <a:r>
              <a:rPr lang="en-US" sz="1400" b="0" dirty="0" err="1" smtClean="0"/>
              <a:t>cfg</a:t>
            </a:r>
            <a:r>
              <a:rPr lang="en-US" sz="1400" b="0" dirty="0" smtClean="0"/>
              <a:t>/</a:t>
            </a:r>
            <a:r>
              <a:rPr lang="en-US" sz="1400" b="0" dirty="0" err="1" smtClean="0"/>
              <a:t>dss</a:t>
            </a:r>
            <a:r>
              <a:rPr lang="en-US" sz="1400" b="0" dirty="0" smtClean="0"/>
              <a:t>/</a:t>
            </a:r>
            <a:r>
              <a:rPr lang="en-US" sz="1400" b="0" dirty="0" err="1" smtClean="0"/>
              <a:t>maintenanceagents</a:t>
            </a:r>
            <a:r>
              <a:rPr lang="en-US" sz="1400" b="0" dirty="0" smtClean="0"/>
              <a:t>/</a:t>
            </a:r>
            <a:endParaRPr lang="en-US" sz="1400" b="0" dirty="0"/>
          </a:p>
          <a:p>
            <a:r>
              <a:rPr lang="en-US" sz="1400" b="0" dirty="0"/>
              <a:t>Log:  /</a:t>
            </a:r>
            <a:r>
              <a:rPr lang="en-US" sz="1400" b="0" dirty="0" smtClean="0"/>
              <a:t>opt/qbase3/</a:t>
            </a:r>
            <a:r>
              <a:rPr lang="en-US" sz="1400" b="0" dirty="0" err="1" smtClean="0"/>
              <a:t>var</a:t>
            </a:r>
            <a:r>
              <a:rPr lang="en-US" sz="1400" b="0" dirty="0" smtClean="0"/>
              <a:t>/log/</a:t>
            </a:r>
            <a:r>
              <a:rPr lang="en-US" sz="1400" b="0" dirty="0" err="1" smtClean="0"/>
              <a:t>dss</a:t>
            </a:r>
            <a:r>
              <a:rPr lang="en-US" sz="1400" b="0" dirty="0" smtClean="0"/>
              <a:t>/</a:t>
            </a:r>
            <a:r>
              <a:rPr lang="en-US" sz="1400" b="0" dirty="0" err="1" smtClean="0"/>
              <a:t>maintenanceagents</a:t>
            </a:r>
            <a:r>
              <a:rPr lang="en-US" sz="1400" b="0" dirty="0" smtClean="0"/>
              <a:t>/</a:t>
            </a:r>
            <a:endParaRPr lang="en-US" sz="1400" b="0" dirty="0"/>
          </a:p>
          <a:p>
            <a:r>
              <a:rPr lang="en-US" sz="1400" b="0" dirty="0"/>
              <a:t>Process example:  /opt/qbase3/bin/</a:t>
            </a:r>
            <a:r>
              <a:rPr lang="en-US" sz="1400" b="0" dirty="0" err="1"/>
              <a:t>dss</a:t>
            </a:r>
            <a:r>
              <a:rPr lang="en-US" sz="1400" b="0" dirty="0"/>
              <a:t> -d --</a:t>
            </a:r>
            <a:r>
              <a:rPr lang="en-US" sz="1400" b="0" dirty="0" err="1"/>
              <a:t>maintenanceagent</a:t>
            </a:r>
            <a:r>
              <a:rPr lang="en-US" sz="1400" b="0" dirty="0"/>
              <a:t> /</a:t>
            </a:r>
            <a:r>
              <a:rPr lang="en-US" sz="1400" b="0" dirty="0" smtClean="0"/>
              <a:t>opt/qbase3/</a:t>
            </a:r>
            <a:r>
              <a:rPr lang="en-US" sz="1400" b="0" dirty="0" err="1" smtClean="0"/>
              <a:t>cfg</a:t>
            </a:r>
            <a:r>
              <a:rPr lang="en-US" sz="1400" b="0" dirty="0" smtClean="0"/>
              <a:t>/</a:t>
            </a:r>
            <a:r>
              <a:rPr lang="en-US" sz="1400" b="0" dirty="0" err="1" smtClean="0"/>
              <a:t>dss</a:t>
            </a:r>
            <a:r>
              <a:rPr lang="en-US" sz="1400" b="0" dirty="0" smtClean="0"/>
              <a:t>/</a:t>
            </a:r>
            <a:r>
              <a:rPr lang="en-US" sz="1400" b="0" dirty="0" err="1" smtClean="0"/>
              <a:t>maintenanceagents</a:t>
            </a:r>
            <a:r>
              <a:rPr lang="en-US" sz="1400" b="0" dirty="0" smtClean="0"/>
              <a:t>/d52cde10-ccb0-4c14-81ac-df8e82992c31.cfg</a:t>
            </a:r>
            <a:endParaRPr lang="en-US" sz="1400" b="0" dirty="0"/>
          </a:p>
        </p:txBody>
      </p:sp>
    </p:spTree>
    <p:extLst>
      <p:ext uri="{BB962C8B-B14F-4D97-AF65-F5344CB8AC3E}">
        <p14:creationId xmlns:p14="http://schemas.microsoft.com/office/powerpoint/2010/main" val="309086982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pPr marL="0" indent="0">
              <a:buNone/>
            </a:pPr>
            <a:r>
              <a:rPr lang="en-US" sz="1400" b="0" dirty="0" smtClean="0"/>
              <a:t>Cache daemons</a:t>
            </a:r>
          </a:p>
          <a:p>
            <a:r>
              <a:rPr lang="en-US" sz="1400" b="0" dirty="0" smtClean="0"/>
              <a:t>Configuration: </a:t>
            </a:r>
            <a:r>
              <a:rPr lang="en-US" sz="1400" b="0" dirty="0"/>
              <a:t>/opt/qbase3/</a:t>
            </a:r>
            <a:r>
              <a:rPr lang="en-US" sz="1400" b="0" dirty="0" err="1"/>
              <a:t>cfg</a:t>
            </a:r>
            <a:r>
              <a:rPr lang="en-US" sz="1400" b="0" dirty="0"/>
              <a:t>/</a:t>
            </a:r>
            <a:r>
              <a:rPr lang="en-US" sz="1400" b="0" dirty="0" err="1"/>
              <a:t>dss</a:t>
            </a:r>
            <a:r>
              <a:rPr lang="en-US" sz="1400" b="0" dirty="0"/>
              <a:t>/</a:t>
            </a:r>
            <a:r>
              <a:rPr lang="en-US" sz="1400" b="0" dirty="0" err="1"/>
              <a:t>cachedaemons</a:t>
            </a:r>
            <a:r>
              <a:rPr lang="en-US" sz="1400" b="0" dirty="0" smtClean="0"/>
              <a:t>/</a:t>
            </a:r>
            <a:endParaRPr lang="en-US" sz="1400" b="0" dirty="0"/>
          </a:p>
          <a:p>
            <a:r>
              <a:rPr lang="en-US" sz="1400" b="0" dirty="0" smtClean="0"/>
              <a:t>Log:  /opt/qbase3/</a:t>
            </a:r>
            <a:r>
              <a:rPr lang="en-US" sz="1400" b="0" dirty="0" err="1" smtClean="0"/>
              <a:t>var</a:t>
            </a:r>
            <a:r>
              <a:rPr lang="en-US" sz="1400" b="0" dirty="0" smtClean="0"/>
              <a:t>/log/</a:t>
            </a:r>
            <a:r>
              <a:rPr lang="en-US" sz="1400" b="0" dirty="0" err="1" smtClean="0"/>
              <a:t>dss</a:t>
            </a:r>
            <a:r>
              <a:rPr lang="en-US" sz="1400" b="0" dirty="0" smtClean="0"/>
              <a:t>/</a:t>
            </a:r>
            <a:r>
              <a:rPr lang="en-US" sz="1400" b="0" dirty="0" err="1" smtClean="0"/>
              <a:t>cachedaemons</a:t>
            </a:r>
            <a:r>
              <a:rPr lang="en-US" sz="1400" b="0" dirty="0" smtClean="0"/>
              <a:t>/</a:t>
            </a:r>
          </a:p>
          <a:p>
            <a:r>
              <a:rPr lang="en-US" sz="1400" b="0" dirty="0"/>
              <a:t>Process </a:t>
            </a:r>
            <a:r>
              <a:rPr lang="en-US" sz="1400" b="0" dirty="0" smtClean="0"/>
              <a:t>example:  </a:t>
            </a:r>
            <a:r>
              <a:rPr lang="en-US" sz="1400" b="0" dirty="0"/>
              <a:t>/opt/qbase3/bin/</a:t>
            </a:r>
            <a:r>
              <a:rPr lang="en-US" sz="1400" b="0" dirty="0" err="1"/>
              <a:t>dsscached</a:t>
            </a:r>
            <a:r>
              <a:rPr lang="en-US" sz="1400" b="0" dirty="0"/>
              <a:t> -d /</a:t>
            </a:r>
            <a:r>
              <a:rPr lang="en-US" sz="1400" b="0" dirty="0" smtClean="0"/>
              <a:t>opt/qbase3/</a:t>
            </a:r>
            <a:r>
              <a:rPr lang="en-US" sz="1400" b="0" dirty="0" err="1" smtClean="0"/>
              <a:t>cfg</a:t>
            </a:r>
            <a:r>
              <a:rPr lang="en-US" sz="1400" b="0" dirty="0" smtClean="0"/>
              <a:t>/</a:t>
            </a:r>
            <a:r>
              <a:rPr lang="en-US" sz="1400" b="0" dirty="0" err="1" smtClean="0"/>
              <a:t>dss</a:t>
            </a:r>
            <a:r>
              <a:rPr lang="en-US" sz="1400" b="0" dirty="0" smtClean="0"/>
              <a:t>/</a:t>
            </a:r>
            <a:r>
              <a:rPr lang="en-US" sz="1400" b="0" dirty="0" err="1" smtClean="0"/>
              <a:t>cachedaemons</a:t>
            </a:r>
            <a:r>
              <a:rPr lang="en-US" sz="1400" b="0" dirty="0" smtClean="0"/>
              <a:t>/fa1e970e-95cb-4ddf-9380-4d1a17984307.cfg</a:t>
            </a:r>
          </a:p>
          <a:p>
            <a:pPr marL="0" indent="0">
              <a:buNone/>
            </a:pPr>
            <a:endParaRPr lang="en-US" sz="1400" b="0" dirty="0" smtClean="0"/>
          </a:p>
          <a:p>
            <a:pPr marL="0" indent="0">
              <a:buNone/>
            </a:pPr>
            <a:r>
              <a:rPr lang="en-US" sz="1400" b="0" dirty="0" smtClean="0"/>
              <a:t>Monitoring Agent</a:t>
            </a:r>
            <a:endParaRPr lang="en-US" sz="1400" b="0" dirty="0"/>
          </a:p>
          <a:p>
            <a:r>
              <a:rPr lang="en-US" sz="1400" b="0" dirty="0"/>
              <a:t>Configuration: /</a:t>
            </a:r>
            <a:r>
              <a:rPr lang="en-US" sz="1400" b="0" dirty="0" smtClean="0"/>
              <a:t>opt/qbase3/</a:t>
            </a:r>
            <a:r>
              <a:rPr lang="en-US" sz="1400" b="0" dirty="0" err="1" smtClean="0"/>
              <a:t>cfg</a:t>
            </a:r>
            <a:r>
              <a:rPr lang="en-US" sz="1400" b="0" dirty="0" smtClean="0"/>
              <a:t>/</a:t>
            </a:r>
            <a:r>
              <a:rPr lang="en-US" sz="1400" b="0" dirty="0" err="1" smtClean="0"/>
              <a:t>qconfig</a:t>
            </a:r>
            <a:r>
              <a:rPr lang="en-US" sz="1400" b="0" dirty="0" smtClean="0"/>
              <a:t>/</a:t>
            </a:r>
            <a:r>
              <a:rPr lang="en-US" sz="1400" b="0" dirty="0" err="1" smtClean="0"/>
              <a:t>monitoringAgent.cfg</a:t>
            </a:r>
            <a:endParaRPr lang="en-US" sz="1400" b="0" dirty="0"/>
          </a:p>
          <a:p>
            <a:r>
              <a:rPr lang="en-US" sz="1400" b="0" dirty="0"/>
              <a:t>Log:  /</a:t>
            </a:r>
            <a:r>
              <a:rPr lang="en-US" sz="1400" b="0" dirty="0" smtClean="0"/>
              <a:t>opt/qbase3/</a:t>
            </a:r>
            <a:r>
              <a:rPr lang="en-US" sz="1400" b="0" dirty="0" err="1" smtClean="0"/>
              <a:t>var</a:t>
            </a:r>
            <a:r>
              <a:rPr lang="en-US" sz="1400" b="0" dirty="0" smtClean="0"/>
              <a:t>/log/</a:t>
            </a:r>
            <a:endParaRPr lang="en-US" sz="1400" b="0" dirty="0"/>
          </a:p>
          <a:p>
            <a:r>
              <a:rPr lang="en-US" sz="1400" b="0" dirty="0"/>
              <a:t>Process example:  /opt/qbase3/bin/</a:t>
            </a:r>
            <a:r>
              <a:rPr lang="en-US" sz="1400" b="0" dirty="0" err="1"/>
              <a:t>dss</a:t>
            </a:r>
            <a:r>
              <a:rPr lang="en-US" sz="1400" b="0" dirty="0"/>
              <a:t> -d --</a:t>
            </a:r>
            <a:r>
              <a:rPr lang="en-US" sz="1400" b="0" dirty="0" err="1"/>
              <a:t>storagedaemon</a:t>
            </a:r>
            <a:r>
              <a:rPr lang="en-US" sz="1400" b="0" dirty="0"/>
              <a:t> /</a:t>
            </a:r>
            <a:r>
              <a:rPr lang="en-US" sz="1400" b="0" dirty="0" smtClean="0"/>
              <a:t>opt/qbase3/</a:t>
            </a:r>
            <a:r>
              <a:rPr lang="en-US" sz="1400" b="0" dirty="0" err="1" smtClean="0"/>
              <a:t>cfg</a:t>
            </a:r>
            <a:r>
              <a:rPr lang="en-US" sz="1400" b="0" dirty="0" smtClean="0"/>
              <a:t>/</a:t>
            </a:r>
            <a:r>
              <a:rPr lang="en-US" sz="1400" b="0" dirty="0" err="1" smtClean="0"/>
              <a:t>dss</a:t>
            </a:r>
            <a:r>
              <a:rPr lang="en-US" sz="1400" b="0" dirty="0" smtClean="0"/>
              <a:t>/</a:t>
            </a:r>
            <a:r>
              <a:rPr lang="en-US" sz="1400" b="0" dirty="0" err="1" smtClean="0"/>
              <a:t>storagedaemons</a:t>
            </a:r>
            <a:r>
              <a:rPr lang="en-US" sz="1400" b="0" dirty="0" smtClean="0"/>
              <a:t>/d35ac9f7-2ad1-4236-94db-44b8e72010b6.cfg</a:t>
            </a:r>
            <a:endParaRPr lang="en-US" sz="1400" b="0" dirty="0"/>
          </a:p>
          <a:p>
            <a:pPr marL="0" indent="0">
              <a:buNone/>
            </a:pPr>
            <a:endParaRPr lang="en-US" sz="1400" b="0" dirty="0"/>
          </a:p>
          <a:p>
            <a:pPr marL="0" indent="0">
              <a:buNone/>
            </a:pPr>
            <a:r>
              <a:rPr lang="en-US" sz="1400" b="0" dirty="0" smtClean="0"/>
              <a:t>Apache</a:t>
            </a:r>
            <a:endParaRPr lang="en-US" sz="1400" b="0" dirty="0"/>
          </a:p>
          <a:p>
            <a:r>
              <a:rPr lang="en-US" sz="1400" b="0" dirty="0"/>
              <a:t>Configuration: /opt/qbase3/apps/apache/</a:t>
            </a:r>
            <a:r>
              <a:rPr lang="en-US" sz="1400" b="0" dirty="0" err="1"/>
              <a:t>conf</a:t>
            </a:r>
            <a:r>
              <a:rPr lang="en-US" sz="1400" b="0" dirty="0"/>
              <a:t>/</a:t>
            </a:r>
            <a:r>
              <a:rPr lang="en-US" sz="1400" b="0" dirty="0" err="1"/>
              <a:t>httpd.conf</a:t>
            </a:r>
            <a:endParaRPr lang="en-US" sz="1400" b="0" dirty="0"/>
          </a:p>
          <a:p>
            <a:r>
              <a:rPr lang="en-US" sz="1400" b="0" dirty="0"/>
              <a:t>Logs: /opt/qbase3/</a:t>
            </a:r>
            <a:r>
              <a:rPr lang="en-US" sz="1400" b="0" dirty="0" err="1"/>
              <a:t>var</a:t>
            </a:r>
            <a:r>
              <a:rPr lang="en-US" sz="1400" b="0" dirty="0"/>
              <a:t>/log/apache</a:t>
            </a:r>
          </a:p>
          <a:p>
            <a:r>
              <a:rPr lang="en-US" sz="1400" b="0" dirty="0"/>
              <a:t>Process example:  /opt/qbase3/apps/apache/bin/</a:t>
            </a:r>
            <a:r>
              <a:rPr lang="en-US" sz="1400" b="0" dirty="0" err="1"/>
              <a:t>httpd</a:t>
            </a:r>
            <a:r>
              <a:rPr lang="en-US" sz="1400" b="0" dirty="0"/>
              <a:t> -f </a:t>
            </a:r>
            <a:r>
              <a:rPr lang="en-US" sz="1400" b="0" dirty="0" err="1"/>
              <a:t>conf</a:t>
            </a:r>
            <a:r>
              <a:rPr lang="en-US" sz="1400" b="0" dirty="0"/>
              <a:t>/</a:t>
            </a:r>
            <a:r>
              <a:rPr lang="en-US" sz="1400" b="0" dirty="0" err="1"/>
              <a:t>httpd.conf</a:t>
            </a:r>
            <a:r>
              <a:rPr lang="en-US" sz="1400" b="0" dirty="0"/>
              <a:t> -k </a:t>
            </a:r>
            <a:r>
              <a:rPr lang="en-US" sz="1400" b="0" dirty="0" smtClean="0"/>
              <a:t>start</a:t>
            </a:r>
            <a:endParaRPr lang="en-US" sz="1400" b="0" dirty="0"/>
          </a:p>
        </p:txBody>
      </p:sp>
    </p:spTree>
    <p:extLst>
      <p:ext uri="{BB962C8B-B14F-4D97-AF65-F5344CB8AC3E}">
        <p14:creationId xmlns:p14="http://schemas.microsoft.com/office/powerpoint/2010/main" val="3356812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a:xfrm>
            <a:off x="301624" y="1143000"/>
            <a:ext cx="7775575" cy="5029200"/>
          </a:xfrm>
        </p:spPr>
        <p:txBody>
          <a:bodyPr>
            <a:normAutofit/>
          </a:bodyPr>
          <a:lstStyle/>
          <a:p>
            <a:pPr marL="0" indent="0">
              <a:buNone/>
            </a:pPr>
            <a:r>
              <a:rPr lang="en-US" sz="1400" dirty="0" err="1"/>
              <a:t>Arakoon</a:t>
            </a:r>
            <a:endParaRPr lang="en-US" sz="1400" dirty="0"/>
          </a:p>
          <a:p>
            <a:r>
              <a:rPr lang="en-US" sz="1400" dirty="0"/>
              <a:t>Configuration: /opt/qbase3/</a:t>
            </a:r>
            <a:r>
              <a:rPr lang="en-US" sz="1400" dirty="0" err="1"/>
              <a:t>cfg</a:t>
            </a:r>
            <a:r>
              <a:rPr lang="en-US" sz="1400" dirty="0"/>
              <a:t>/</a:t>
            </a:r>
            <a:r>
              <a:rPr lang="en-US" sz="1400" dirty="0" err="1"/>
              <a:t>qconfig</a:t>
            </a:r>
            <a:r>
              <a:rPr lang="en-US" sz="1400" dirty="0"/>
              <a:t>/</a:t>
            </a:r>
            <a:r>
              <a:rPr lang="en-US" sz="1400" dirty="0" err="1"/>
              <a:t>arakoon</a:t>
            </a:r>
            <a:endParaRPr lang="en-US" sz="1400" dirty="0"/>
          </a:p>
          <a:p>
            <a:r>
              <a:rPr lang="en-US" sz="1400" dirty="0"/>
              <a:t>Log: /opt/qbase3/</a:t>
            </a:r>
            <a:r>
              <a:rPr lang="en-US" sz="1400" dirty="0" err="1"/>
              <a:t>var</a:t>
            </a:r>
            <a:r>
              <a:rPr lang="en-US" sz="1400" dirty="0"/>
              <a:t>/log/</a:t>
            </a:r>
            <a:r>
              <a:rPr lang="en-US" sz="1400" dirty="0" err="1"/>
              <a:t>arakoon</a:t>
            </a:r>
            <a:r>
              <a:rPr lang="en-US" sz="1400" dirty="0"/>
              <a:t>/&lt;</a:t>
            </a:r>
            <a:r>
              <a:rPr lang="en-US" sz="1400" dirty="0" err="1"/>
              <a:t>metadataStoreName</a:t>
            </a:r>
            <a:r>
              <a:rPr lang="en-US" sz="1400" dirty="0"/>
              <a:t>&gt;/</a:t>
            </a:r>
          </a:p>
          <a:p>
            <a:r>
              <a:rPr lang="en-US" sz="1400" dirty="0"/>
              <a:t>Process example:  /opt/qbase3/apps/</a:t>
            </a:r>
            <a:r>
              <a:rPr lang="en-US" sz="1400" dirty="0" err="1"/>
              <a:t>arakoon</a:t>
            </a:r>
            <a:r>
              <a:rPr lang="en-US" sz="1400" dirty="0"/>
              <a:t>/bin/</a:t>
            </a:r>
            <a:r>
              <a:rPr lang="en-US" sz="1400" dirty="0" err="1"/>
              <a:t>arakoon</a:t>
            </a:r>
            <a:r>
              <a:rPr lang="en-US" sz="1400" dirty="0"/>
              <a:t> --node node_0_9001 -</a:t>
            </a:r>
            <a:r>
              <a:rPr lang="en-US" sz="1400" dirty="0" err="1"/>
              <a:t>config</a:t>
            </a:r>
            <a:r>
              <a:rPr lang="en-US" sz="1400" dirty="0"/>
              <a:t> /opt/qbase3/</a:t>
            </a:r>
            <a:r>
              <a:rPr lang="en-US" sz="1400" dirty="0" err="1"/>
              <a:t>cfg</a:t>
            </a:r>
            <a:r>
              <a:rPr lang="en-US" sz="1400" dirty="0"/>
              <a:t>/</a:t>
            </a:r>
            <a:r>
              <a:rPr lang="en-US" sz="1400" dirty="0" err="1"/>
              <a:t>qconfig</a:t>
            </a:r>
            <a:r>
              <a:rPr lang="en-US" sz="1400" dirty="0"/>
              <a:t>/</a:t>
            </a:r>
            <a:r>
              <a:rPr lang="en-US" sz="1400" dirty="0" err="1"/>
              <a:t>arakoon</a:t>
            </a:r>
            <a:r>
              <a:rPr lang="en-US" sz="1400" dirty="0"/>
              <a:t>/framework/</a:t>
            </a:r>
            <a:r>
              <a:rPr lang="en-US" sz="1400" dirty="0" err="1"/>
              <a:t>framework.cfg</a:t>
            </a:r>
            <a:r>
              <a:rPr lang="en-US" sz="1400" dirty="0"/>
              <a:t> –</a:t>
            </a:r>
            <a:r>
              <a:rPr lang="en-US" sz="1400" dirty="0" err="1"/>
              <a:t>daemonize</a:t>
            </a:r>
            <a:endParaRPr lang="en-US" sz="1400" dirty="0"/>
          </a:p>
          <a:p>
            <a:pPr marL="0" indent="0">
              <a:buNone/>
            </a:pPr>
            <a:endParaRPr lang="en-US" sz="1400" dirty="0"/>
          </a:p>
          <a:p>
            <a:pPr marL="0" indent="0">
              <a:buNone/>
            </a:pPr>
            <a:r>
              <a:rPr lang="en-US" sz="1400" dirty="0"/>
              <a:t>Application Server</a:t>
            </a:r>
          </a:p>
          <a:p>
            <a:r>
              <a:rPr lang="en-US" sz="1400" dirty="0"/>
              <a:t>Configuration: /opt/qbase3/</a:t>
            </a:r>
            <a:r>
              <a:rPr lang="en-US" sz="1400" dirty="0" err="1"/>
              <a:t>cfg</a:t>
            </a:r>
            <a:r>
              <a:rPr lang="en-US" sz="1400" dirty="0"/>
              <a:t>/</a:t>
            </a:r>
            <a:r>
              <a:rPr lang="en-US" sz="1400" dirty="0" err="1"/>
              <a:t>qconfig</a:t>
            </a:r>
            <a:r>
              <a:rPr lang="en-US" sz="1400" dirty="0"/>
              <a:t>/</a:t>
            </a:r>
            <a:r>
              <a:rPr lang="en-US" sz="1400" dirty="0" err="1"/>
              <a:t>applicationserver.cfg</a:t>
            </a:r>
            <a:r>
              <a:rPr lang="en-US" sz="1400" dirty="0"/>
              <a:t>, /opt/qbase3/</a:t>
            </a:r>
            <a:r>
              <a:rPr lang="en-US" sz="1400" dirty="0" err="1"/>
              <a:t>cfg</a:t>
            </a:r>
            <a:r>
              <a:rPr lang="en-US" sz="1400" dirty="0"/>
              <a:t>/</a:t>
            </a:r>
            <a:r>
              <a:rPr lang="en-US" sz="1400" dirty="0" err="1"/>
              <a:t>qconfig</a:t>
            </a:r>
            <a:r>
              <a:rPr lang="en-US" sz="1400" dirty="0"/>
              <a:t>/</a:t>
            </a:r>
            <a:r>
              <a:rPr lang="en-US" sz="1400" dirty="0" err="1"/>
              <a:t>applicationserverservice.cfg</a:t>
            </a:r>
            <a:endParaRPr lang="en-US" sz="1400" dirty="0"/>
          </a:p>
          <a:p>
            <a:r>
              <a:rPr lang="en-US" sz="1400" dirty="0"/>
              <a:t>Log: /opt/qbase3/</a:t>
            </a:r>
            <a:r>
              <a:rPr lang="en-US" sz="1400" dirty="0" err="1"/>
              <a:t>var</a:t>
            </a:r>
            <a:r>
              <a:rPr lang="en-US" sz="1400" dirty="0"/>
              <a:t>/log/applicationserver.log, /opt/qbase3/</a:t>
            </a:r>
            <a:r>
              <a:rPr lang="en-US" sz="1400" dirty="0" err="1"/>
              <a:t>var</a:t>
            </a:r>
            <a:r>
              <a:rPr lang="en-US" sz="1400" dirty="0"/>
              <a:t>/log/</a:t>
            </a:r>
            <a:r>
              <a:rPr lang="en-US" sz="1400" dirty="0" err="1"/>
              <a:t>pylabslogs</a:t>
            </a:r>
            <a:r>
              <a:rPr lang="en-US" sz="1400" dirty="0"/>
              <a:t>/</a:t>
            </a:r>
            <a:r>
              <a:rPr lang="en-US" sz="1400" dirty="0" err="1"/>
              <a:t>applicationserver</a:t>
            </a:r>
            <a:endParaRPr lang="en-US" sz="1400" dirty="0"/>
          </a:p>
          <a:p>
            <a:r>
              <a:rPr lang="en-US" sz="1400" dirty="0"/>
              <a:t>Process example:  /opt/qbase3/bin/python /opt/qbase3/bin/</a:t>
            </a:r>
            <a:r>
              <a:rPr lang="en-US" sz="1400" dirty="0" err="1"/>
              <a:t>twistd</a:t>
            </a:r>
            <a:r>
              <a:rPr lang="en-US" sz="1400" dirty="0"/>
              <a:t> --</a:t>
            </a:r>
            <a:r>
              <a:rPr lang="en-US" sz="1400" dirty="0" err="1"/>
              <a:t>pidfile</a:t>
            </a:r>
            <a:r>
              <a:rPr lang="en-US" sz="1400" dirty="0"/>
              <a:t>=/opt/qbase3/</a:t>
            </a:r>
            <a:r>
              <a:rPr lang="en-US" sz="1400" dirty="0" err="1"/>
              <a:t>var</a:t>
            </a:r>
            <a:r>
              <a:rPr lang="en-US" sz="1400" dirty="0"/>
              <a:t>/</a:t>
            </a:r>
            <a:r>
              <a:rPr lang="en-US" sz="1400" dirty="0" err="1"/>
              <a:t>pid</a:t>
            </a:r>
            <a:r>
              <a:rPr lang="en-US" sz="1400" dirty="0"/>
              <a:t>/</a:t>
            </a:r>
            <a:r>
              <a:rPr lang="en-US" sz="1400" dirty="0" err="1"/>
              <a:t>applicationserver.pid</a:t>
            </a:r>
            <a:r>
              <a:rPr lang="en-US" sz="1400" dirty="0"/>
              <a:t> -y /opt/qbase3/apps/</a:t>
            </a:r>
            <a:r>
              <a:rPr lang="en-US" sz="1400" dirty="0" err="1"/>
              <a:t>applicationserver</a:t>
            </a:r>
            <a:r>
              <a:rPr lang="en-US" sz="1400" dirty="0"/>
              <a:t>/lib/</a:t>
            </a:r>
            <a:r>
              <a:rPr lang="en-US" sz="1400" dirty="0" err="1"/>
              <a:t>applicationserver.tac</a:t>
            </a:r>
            <a:r>
              <a:rPr lang="en-US" sz="1400" dirty="0"/>
              <a:t> --</a:t>
            </a:r>
            <a:r>
              <a:rPr lang="en-US" sz="1400" dirty="0" err="1"/>
              <a:t>savestats</a:t>
            </a:r>
            <a:endParaRPr lang="en-US" sz="1400" dirty="0"/>
          </a:p>
          <a:p>
            <a:pPr marL="0" indent="0">
              <a:buNone/>
            </a:pPr>
            <a:endParaRPr lang="en-US" sz="1400" dirty="0"/>
          </a:p>
          <a:p>
            <a:pPr marL="0" indent="0">
              <a:buNone/>
            </a:pPr>
            <a:r>
              <a:rPr lang="en-US" sz="1400" dirty="0"/>
              <a:t>Workflow Engine</a:t>
            </a:r>
          </a:p>
          <a:p>
            <a:r>
              <a:rPr lang="en-US" sz="1400" dirty="0"/>
              <a:t>Configuration: /opt/qbase3/</a:t>
            </a:r>
            <a:r>
              <a:rPr lang="en-US" sz="1400" dirty="0" err="1"/>
              <a:t>cfg</a:t>
            </a:r>
            <a:r>
              <a:rPr lang="en-US" sz="1400" dirty="0"/>
              <a:t>/</a:t>
            </a:r>
            <a:r>
              <a:rPr lang="en-US" sz="1400" dirty="0" err="1"/>
              <a:t>qconfig</a:t>
            </a:r>
            <a:r>
              <a:rPr lang="en-US" sz="1400" dirty="0"/>
              <a:t>/</a:t>
            </a:r>
            <a:r>
              <a:rPr lang="en-US" sz="1400" dirty="0" err="1"/>
              <a:t>Workflowengine.cfg</a:t>
            </a:r>
            <a:endParaRPr lang="en-US" sz="1400" dirty="0"/>
          </a:p>
          <a:p>
            <a:r>
              <a:rPr lang="en-US" sz="1400" dirty="0"/>
              <a:t>Logs: /opt/qbase3/</a:t>
            </a:r>
            <a:r>
              <a:rPr lang="en-US" sz="1400" dirty="0" err="1"/>
              <a:t>var</a:t>
            </a:r>
            <a:r>
              <a:rPr lang="en-US" sz="1400" dirty="0"/>
              <a:t>/log/</a:t>
            </a:r>
            <a:r>
              <a:rPr lang="en-US" sz="1400" dirty="0" err="1"/>
              <a:t>pylabslogs</a:t>
            </a:r>
            <a:r>
              <a:rPr lang="en-US" sz="1400" dirty="0"/>
              <a:t>/</a:t>
            </a:r>
            <a:r>
              <a:rPr lang="en-US" sz="1400" dirty="0" err="1"/>
              <a:t>workflowengine</a:t>
            </a:r>
            <a:r>
              <a:rPr lang="en-US" sz="1400" dirty="0"/>
              <a:t>/</a:t>
            </a:r>
          </a:p>
          <a:p>
            <a:r>
              <a:rPr lang="en-US" sz="1400" dirty="0"/>
              <a:t>Process example:  /opt/qbase3/bin/python /opt/qbase3/apps/workflowengine/bin/main.py</a:t>
            </a:r>
          </a:p>
        </p:txBody>
      </p:sp>
    </p:spTree>
    <p:extLst>
      <p:ext uri="{BB962C8B-B14F-4D97-AF65-F5344CB8AC3E}">
        <p14:creationId xmlns:p14="http://schemas.microsoft.com/office/powerpoint/2010/main" val="343017443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pPr marL="0" indent="0">
              <a:buNone/>
            </a:pPr>
            <a:r>
              <a:rPr lang="en-US" sz="1400" dirty="0"/>
              <a:t>TFTP</a:t>
            </a:r>
          </a:p>
          <a:p>
            <a:r>
              <a:rPr lang="en-US" sz="1400" dirty="0"/>
              <a:t>Configuration: N/A</a:t>
            </a:r>
          </a:p>
          <a:p>
            <a:r>
              <a:rPr lang="en-US" sz="1400" dirty="0"/>
              <a:t>Log: /</a:t>
            </a:r>
            <a:r>
              <a:rPr lang="en-US" sz="1400" dirty="0" err="1"/>
              <a:t>var</a:t>
            </a:r>
            <a:r>
              <a:rPr lang="en-US" sz="1400" dirty="0"/>
              <a:t>/log/syslog, /</a:t>
            </a:r>
            <a:r>
              <a:rPr lang="en-US" sz="1400" dirty="0" err="1"/>
              <a:t>var</a:t>
            </a:r>
            <a:r>
              <a:rPr lang="en-US" sz="1400" dirty="0"/>
              <a:t>/log/daemon.log, /</a:t>
            </a:r>
            <a:r>
              <a:rPr lang="en-US" sz="1400" dirty="0" err="1"/>
              <a:t>var</a:t>
            </a:r>
            <a:r>
              <a:rPr lang="en-US" sz="1400" dirty="0"/>
              <a:t>/log/boot.log</a:t>
            </a:r>
          </a:p>
          <a:p>
            <a:r>
              <a:rPr lang="en-US" sz="1400" dirty="0"/>
              <a:t>Process example:  /opt/qbase3/apps/</a:t>
            </a:r>
            <a:r>
              <a:rPr lang="en-US" sz="1400" dirty="0" err="1"/>
              <a:t>tftpd</a:t>
            </a:r>
            <a:r>
              <a:rPr lang="en-US" sz="1400" dirty="0"/>
              <a:t>/</a:t>
            </a:r>
            <a:r>
              <a:rPr lang="en-US" sz="1400" dirty="0" err="1"/>
              <a:t>sbin</a:t>
            </a:r>
            <a:r>
              <a:rPr lang="en-US" sz="1400" dirty="0"/>
              <a:t>/</a:t>
            </a:r>
            <a:r>
              <a:rPr lang="en-US" sz="1400" dirty="0" err="1"/>
              <a:t>in.tftpd</a:t>
            </a:r>
            <a:r>
              <a:rPr lang="en-US" sz="1400" dirty="0"/>
              <a:t> -l -a 0.0.0.0:69 -s /opt/qbase3/</a:t>
            </a:r>
            <a:r>
              <a:rPr lang="en-US" sz="1400" dirty="0" err="1"/>
              <a:t>var</a:t>
            </a:r>
            <a:r>
              <a:rPr lang="en-US" sz="1400" dirty="0"/>
              <a:t>/</a:t>
            </a:r>
            <a:r>
              <a:rPr lang="en-US" sz="1400" dirty="0" err="1"/>
              <a:t>cloudinstallservice</a:t>
            </a:r>
            <a:r>
              <a:rPr lang="en-US" sz="1400" dirty="0"/>
              <a:t>/</a:t>
            </a:r>
            <a:r>
              <a:rPr lang="en-US" sz="1400" dirty="0" err="1"/>
              <a:t>tftpboot</a:t>
            </a:r>
            <a:r>
              <a:rPr lang="en-US" sz="1400" dirty="0"/>
              <a:t>/</a:t>
            </a:r>
          </a:p>
          <a:p>
            <a:pPr marL="0" indent="0">
              <a:buNone/>
            </a:pPr>
            <a:endParaRPr lang="en-US" sz="1400" dirty="0"/>
          </a:p>
          <a:p>
            <a:pPr marL="0" indent="0">
              <a:buNone/>
            </a:pPr>
            <a:r>
              <a:rPr lang="en-US" sz="1400" dirty="0"/>
              <a:t>DHCP</a:t>
            </a:r>
          </a:p>
          <a:p>
            <a:r>
              <a:rPr lang="en-US" sz="1400" dirty="0"/>
              <a:t>Configuration: /opt/qbase3/</a:t>
            </a:r>
            <a:r>
              <a:rPr lang="en-US" sz="1400" dirty="0" err="1"/>
              <a:t>cfg</a:t>
            </a:r>
            <a:r>
              <a:rPr lang="en-US" sz="1400" dirty="0"/>
              <a:t>/</a:t>
            </a:r>
            <a:r>
              <a:rPr lang="en-US" sz="1400" dirty="0" err="1"/>
              <a:t>dhcpd</a:t>
            </a:r>
            <a:r>
              <a:rPr lang="en-US" sz="1400" dirty="0"/>
              <a:t>/</a:t>
            </a:r>
            <a:r>
              <a:rPr lang="en-US" sz="1400" dirty="0" err="1"/>
              <a:t>dhcpd.conf</a:t>
            </a:r>
            <a:endParaRPr lang="en-US" sz="1400" dirty="0"/>
          </a:p>
          <a:p>
            <a:r>
              <a:rPr lang="en-US" sz="1400" dirty="0"/>
              <a:t>Log: /</a:t>
            </a:r>
            <a:r>
              <a:rPr lang="en-US" sz="1400" dirty="0" err="1"/>
              <a:t>var</a:t>
            </a:r>
            <a:r>
              <a:rPr lang="en-US" sz="1400" dirty="0"/>
              <a:t>/log/syslog, /</a:t>
            </a:r>
            <a:r>
              <a:rPr lang="en-US" sz="1400" dirty="0" err="1"/>
              <a:t>var</a:t>
            </a:r>
            <a:r>
              <a:rPr lang="en-US" sz="1400" dirty="0"/>
              <a:t>/log/daemon.log, /opt/qbase3/</a:t>
            </a:r>
            <a:r>
              <a:rPr lang="en-US" sz="1400" dirty="0" err="1"/>
              <a:t>var</a:t>
            </a:r>
            <a:r>
              <a:rPr lang="en-US" sz="1400" dirty="0"/>
              <a:t>/log/apache/access.log</a:t>
            </a:r>
          </a:p>
          <a:p>
            <a:r>
              <a:rPr lang="en-US" sz="1400" dirty="0"/>
              <a:t>Process example:  /opt/qbase3/apps/</a:t>
            </a:r>
            <a:r>
              <a:rPr lang="en-US" sz="1400" dirty="0" err="1"/>
              <a:t>dhcpd</a:t>
            </a:r>
            <a:r>
              <a:rPr lang="en-US" sz="1400" dirty="0"/>
              <a:t>/</a:t>
            </a:r>
            <a:r>
              <a:rPr lang="en-US" sz="1400" dirty="0" err="1"/>
              <a:t>dhcpd</a:t>
            </a:r>
            <a:r>
              <a:rPr lang="en-US" sz="1400" dirty="0"/>
              <a:t> -</a:t>
            </a:r>
            <a:r>
              <a:rPr lang="en-US" sz="1400" dirty="0" err="1"/>
              <a:t>cf</a:t>
            </a:r>
            <a:r>
              <a:rPr lang="en-US" sz="1400" dirty="0"/>
              <a:t> /opt/qbase3/</a:t>
            </a:r>
            <a:r>
              <a:rPr lang="en-US" sz="1400" dirty="0" err="1"/>
              <a:t>cfg</a:t>
            </a:r>
            <a:r>
              <a:rPr lang="en-US" sz="1400" dirty="0"/>
              <a:t>/</a:t>
            </a:r>
            <a:r>
              <a:rPr lang="en-US" sz="1400" dirty="0" err="1"/>
              <a:t>dhcpd</a:t>
            </a:r>
            <a:r>
              <a:rPr lang="en-US" sz="1400" dirty="0"/>
              <a:t>/</a:t>
            </a:r>
            <a:r>
              <a:rPr lang="en-US" sz="1400" dirty="0" err="1"/>
              <a:t>dhcpd.conf</a:t>
            </a:r>
            <a:r>
              <a:rPr lang="en-US" sz="1400" dirty="0"/>
              <a:t> -lf /opt/qbase3/</a:t>
            </a:r>
            <a:r>
              <a:rPr lang="en-US" sz="1400" dirty="0" err="1"/>
              <a:t>cfg</a:t>
            </a:r>
            <a:r>
              <a:rPr lang="en-US" sz="1400" dirty="0"/>
              <a:t>/</a:t>
            </a:r>
            <a:r>
              <a:rPr lang="en-US" sz="1400" dirty="0" err="1"/>
              <a:t>dhcpd</a:t>
            </a:r>
            <a:r>
              <a:rPr lang="en-US" sz="1400" dirty="0"/>
              <a:t>/</a:t>
            </a:r>
            <a:r>
              <a:rPr lang="en-US" sz="1400" dirty="0" err="1"/>
              <a:t>dhcpd.leases</a:t>
            </a:r>
            <a:r>
              <a:rPr lang="en-US" sz="1400" dirty="0"/>
              <a:t> -p 67 -</a:t>
            </a:r>
            <a:r>
              <a:rPr lang="en-US" sz="1400" dirty="0" err="1"/>
              <a:t>pf</a:t>
            </a:r>
            <a:r>
              <a:rPr lang="en-US" sz="1400" dirty="0"/>
              <a:t> /opt/qbase3/</a:t>
            </a:r>
            <a:r>
              <a:rPr lang="en-US" sz="1400" dirty="0" err="1"/>
              <a:t>var</a:t>
            </a:r>
            <a:r>
              <a:rPr lang="en-US" sz="1400" dirty="0"/>
              <a:t>/</a:t>
            </a:r>
            <a:r>
              <a:rPr lang="en-US" sz="1400" dirty="0" err="1"/>
              <a:t>pid</a:t>
            </a:r>
            <a:r>
              <a:rPr lang="en-US" sz="1400" dirty="0"/>
              <a:t>/</a:t>
            </a:r>
            <a:r>
              <a:rPr lang="en-US" sz="1400" dirty="0" err="1"/>
              <a:t>dhcpd.pid</a:t>
            </a:r>
            <a:endParaRPr lang="en-US" sz="1400" dirty="0"/>
          </a:p>
          <a:p>
            <a:pPr marL="0" indent="0">
              <a:buNone/>
            </a:pPr>
            <a:endParaRPr lang="en-US" sz="1400" dirty="0"/>
          </a:p>
          <a:p>
            <a:pPr marL="0" indent="0">
              <a:buNone/>
            </a:pPr>
            <a:r>
              <a:rPr lang="en-US" sz="1400" dirty="0" err="1"/>
              <a:t>Rsync</a:t>
            </a:r>
            <a:endParaRPr lang="en-US" sz="1400" dirty="0"/>
          </a:p>
          <a:p>
            <a:r>
              <a:rPr lang="en-US" sz="1400" dirty="0"/>
              <a:t>Configuration: /opt/qbase3/</a:t>
            </a:r>
            <a:r>
              <a:rPr lang="en-US" sz="1400" dirty="0" err="1"/>
              <a:t>cfg</a:t>
            </a:r>
            <a:r>
              <a:rPr lang="en-US" sz="1400" dirty="0"/>
              <a:t>/</a:t>
            </a:r>
            <a:r>
              <a:rPr lang="en-US" sz="1400" dirty="0" err="1"/>
              <a:t>rsync</a:t>
            </a:r>
            <a:r>
              <a:rPr lang="en-US" sz="1400" dirty="0"/>
              <a:t>/</a:t>
            </a:r>
            <a:r>
              <a:rPr lang="en-US" sz="1400" dirty="0" err="1"/>
              <a:t>rsync.cfg</a:t>
            </a:r>
            <a:endParaRPr lang="en-US" sz="1400" dirty="0"/>
          </a:p>
          <a:p>
            <a:r>
              <a:rPr lang="en-US" sz="1400" dirty="0"/>
              <a:t>Logs: /opt/qbase3/</a:t>
            </a:r>
            <a:r>
              <a:rPr lang="en-US" sz="1400" dirty="0" err="1"/>
              <a:t>var</a:t>
            </a:r>
            <a:r>
              <a:rPr lang="en-US" sz="1400" dirty="0"/>
              <a:t>/log/rsync.log</a:t>
            </a:r>
          </a:p>
          <a:p>
            <a:r>
              <a:rPr lang="en-US" sz="1400" dirty="0"/>
              <a:t>Process example:  /opt/qbase3/bin/</a:t>
            </a:r>
            <a:r>
              <a:rPr lang="en-US" sz="1400" dirty="0" err="1"/>
              <a:t>rsync</a:t>
            </a:r>
            <a:r>
              <a:rPr lang="en-US" sz="1400" dirty="0"/>
              <a:t> --daemon --</a:t>
            </a:r>
            <a:r>
              <a:rPr lang="en-US" sz="1400" dirty="0" err="1"/>
              <a:t>config</a:t>
            </a:r>
            <a:r>
              <a:rPr lang="en-US" sz="1400" dirty="0"/>
              <a:t>=/opt/qbase3/</a:t>
            </a:r>
            <a:r>
              <a:rPr lang="en-US" sz="1400" dirty="0" err="1"/>
              <a:t>cfg</a:t>
            </a:r>
            <a:r>
              <a:rPr lang="en-US" sz="1400" dirty="0"/>
              <a:t>/</a:t>
            </a:r>
            <a:r>
              <a:rPr lang="en-US" sz="1400" dirty="0" err="1"/>
              <a:t>rsync</a:t>
            </a:r>
            <a:r>
              <a:rPr lang="en-US" sz="1400" dirty="0"/>
              <a:t>/</a:t>
            </a:r>
            <a:r>
              <a:rPr lang="en-US" sz="1400" dirty="0" err="1"/>
              <a:t>rsync.cfg</a:t>
            </a:r>
            <a:r>
              <a:rPr lang="en-US" sz="1400" dirty="0"/>
              <a:t> --port=873</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err="1"/>
          </a:p>
        </p:txBody>
      </p:sp>
    </p:spTree>
    <p:extLst>
      <p:ext uri="{BB962C8B-B14F-4D97-AF65-F5344CB8AC3E}">
        <p14:creationId xmlns:p14="http://schemas.microsoft.com/office/powerpoint/2010/main" val="47001048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x-none" sz="3200" b="0" i="0" u="none" strike="noStrike" cap="none" baseline="0">
                <a:solidFill>
                  <a:srgbClr val="0076BB"/>
                </a:solidFill>
                <a:latin typeface="Arial"/>
                <a:ea typeface="Arial"/>
                <a:cs typeface="Arial"/>
                <a:sym typeface="Arial"/>
              </a:rPr>
              <a:t>Troubleshooting – NFS Recovery mode	</a:t>
            </a:r>
          </a:p>
        </p:txBody>
      </p:sp>
      <p:sp>
        <p:nvSpPr>
          <p:cNvPr id="273" name="Shape 273"/>
          <p:cNvSpPr txBox="1">
            <a:spLocks noGrp="1"/>
          </p:cNvSpPr>
          <p:nvPr>
            <p:ph type="body" idx="1"/>
          </p:nvPr>
        </p:nvSpPr>
        <p:spPr>
          <a:xfrm>
            <a:off x="301624" y="1143002"/>
            <a:ext cx="8385175" cy="307736"/>
          </a:xfrm>
          <a:prstGeom prst="rect">
            <a:avLst/>
          </a:prstGeom>
          <a:noFill/>
          <a:ln>
            <a:noFill/>
          </a:ln>
        </p:spPr>
        <p:txBody>
          <a:bodyPr wrap="square" lIns="91425" tIns="45700" rIns="91425" bIns="45700" anchor="t" anchorCtr="0">
            <a:spAutoFit/>
          </a:bodyPr>
          <a:lstStyle/>
          <a:p>
            <a:pPr marL="342900" marR="0" lvl="0" indent="-342900" algn="l" rtl="0">
              <a:spcBef>
                <a:spcPts val="480"/>
              </a:spcBef>
              <a:spcAft>
                <a:spcPts val="0"/>
              </a:spcAft>
              <a:buClr>
                <a:srgbClr val="0DB6EC"/>
              </a:buClr>
              <a:buSzPct val="75000"/>
              <a:buFont typeface="Wingdings"/>
              <a:buChar char="§"/>
            </a:pPr>
            <a:r>
              <a:rPr lang="x-none" sz="1400" b="0" i="0" u="none" strike="noStrike" cap="none" baseline="0" dirty="0">
                <a:solidFill>
                  <a:srgbClr val="666666"/>
                </a:solidFill>
                <a:latin typeface="Arial"/>
                <a:ea typeface="Arial"/>
                <a:cs typeface="Arial"/>
                <a:sym typeface="Arial"/>
              </a:rPr>
              <a:t>Configure machine to reboot into NFS recovery mode by executing the following qshell </a:t>
            </a:r>
            <a:r>
              <a:rPr lang="x-none" sz="1400" b="0" i="0" u="none" strike="noStrike" cap="none" baseline="0" dirty="0" smtClean="0">
                <a:solidFill>
                  <a:srgbClr val="666666"/>
                </a:solidFill>
                <a:latin typeface="Arial"/>
                <a:ea typeface="Arial"/>
                <a:cs typeface="Arial"/>
                <a:sym typeface="Arial"/>
              </a:rPr>
              <a:t>commands</a:t>
            </a:r>
            <a:endParaRPr lang="x-none" sz="1400" b="0" i="0" u="none" strike="noStrike" cap="none" baseline="0" dirty="0">
              <a:solidFill>
                <a:srgbClr val="666666"/>
              </a:solidFill>
              <a:latin typeface="Arial"/>
              <a:ea typeface="Arial"/>
              <a:cs typeface="Arial"/>
              <a:sym typeface="Arial"/>
            </a:endParaRPr>
          </a:p>
        </p:txBody>
      </p:sp>
      <p:sp>
        <p:nvSpPr>
          <p:cNvPr id="274" name="Shape 274"/>
          <p:cNvSpPr txBox="1">
            <a:spLocks noGrp="1"/>
          </p:cNvSpPr>
          <p:nvPr>
            <p:ph type="sldNum" idx="4294967295"/>
          </p:nvPr>
        </p:nvSpPr>
        <p:spPr>
          <a:xfrm>
            <a:off x="228600" y="6618288"/>
            <a:ext cx="463550" cy="246181"/>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a:t> </a:t>
            </a:r>
          </a:p>
        </p:txBody>
      </p:sp>
      <p:graphicFrame>
        <p:nvGraphicFramePr>
          <p:cNvPr id="275" name="Shape 275"/>
          <p:cNvGraphicFramePr/>
          <p:nvPr>
            <p:extLst>
              <p:ext uri="{D42A27DB-BD31-4B8C-83A1-F6EECF244321}">
                <p14:modId xmlns:p14="http://schemas.microsoft.com/office/powerpoint/2010/main" val="2502179319"/>
              </p:ext>
            </p:extLst>
          </p:nvPr>
        </p:nvGraphicFramePr>
        <p:xfrm>
          <a:off x="914400" y="1447800"/>
          <a:ext cx="7543800" cy="975360"/>
        </p:xfrm>
        <a:graphic>
          <a:graphicData uri="http://schemas.openxmlformats.org/drawingml/2006/table">
            <a:tbl>
              <a:tblPr>
                <a:noFill/>
              </a:tblPr>
              <a:tblGrid>
                <a:gridCol w="7543800"/>
              </a:tblGrid>
              <a:tr h="975360">
                <a:tc>
                  <a:txBody>
                    <a:bodyPr/>
                    <a:lstStyle/>
                    <a:p>
                      <a:pPr lvl="0" algn="l" rtl="0">
                        <a:buSzPct val="25000"/>
                        <a:buNone/>
                      </a:pPr>
                      <a:r>
                        <a:rPr lang="x-none" sz="1600" b="0" i="0" dirty="0">
                          <a:solidFill>
                            <a:srgbClr val="333333"/>
                          </a:solidFill>
                          <a:latin typeface="Consolas"/>
                          <a:ea typeface="Consolas"/>
                          <a:cs typeface="Consolas"/>
                          <a:sym typeface="Consolas"/>
                        </a:rPr>
                        <a:t>Machinename = “AmpliHead003”</a:t>
                      </a:r>
                      <a:br>
                        <a:rPr lang="x-none" sz="1600" b="0" i="0" dirty="0">
                          <a:solidFill>
                            <a:srgbClr val="333333"/>
                          </a:solidFill>
                          <a:latin typeface="Consolas"/>
                          <a:ea typeface="Consolas"/>
                          <a:cs typeface="Consolas"/>
                          <a:sym typeface="Consolas"/>
                        </a:rPr>
                      </a:br>
                      <a:r>
                        <a:rPr lang="x-none" sz="1600" b="0" i="0" dirty="0">
                          <a:solidFill>
                            <a:srgbClr val="333333"/>
                          </a:solidFill>
                          <a:latin typeface="Consolas"/>
                          <a:ea typeface="Consolas"/>
                          <a:cs typeface="Consolas"/>
                          <a:sym typeface="Consolas"/>
                        </a:rPr>
                        <a:t>cloud_api = i.config.cloudApiConnection.find('main')</a:t>
                      </a:r>
                      <a:br>
                        <a:rPr lang="x-none" sz="1600" b="0" i="0" dirty="0">
                          <a:solidFill>
                            <a:srgbClr val="333333"/>
                          </a:solidFill>
                          <a:latin typeface="Consolas"/>
                          <a:ea typeface="Consolas"/>
                          <a:cs typeface="Consolas"/>
                          <a:sym typeface="Consolas"/>
                        </a:rPr>
                      </a:br>
                      <a:r>
                        <a:rPr lang="x-none" sz="1600" b="0" i="0" dirty="0">
                          <a:solidFill>
                            <a:srgbClr val="333333"/>
                          </a:solidFill>
                          <a:latin typeface="Consolas"/>
                          <a:ea typeface="Consolas"/>
                          <a:cs typeface="Consolas"/>
                          <a:sym typeface="Consolas"/>
                        </a:rPr>
                        <a:t>machineguid = cloud_api.machine.find(name=machinename)['result'][0]</a:t>
                      </a:r>
                    </a:p>
                    <a:p>
                      <a:pPr lvl="0" algn="l" rtl="0">
                        <a:buSzPct val="25000"/>
                        <a:buNone/>
                      </a:pPr>
                      <a:r>
                        <a:rPr lang="x-none" sz="1600" b="0" i="0" dirty="0">
                          <a:solidFill>
                            <a:srgbClr val="333333"/>
                          </a:solidFill>
                          <a:latin typeface="Consolas"/>
                          <a:ea typeface="Consolas"/>
                          <a:cs typeface="Consolas"/>
                          <a:sym typeface="Consolas"/>
                        </a:rPr>
                        <a:t>cloud_api.machine.bootInRecoverMode(machineguid)</a:t>
                      </a:r>
                    </a:p>
                  </a:txBody>
                  <a:tcPr marL="0" marR="0" marT="0" marB="0" anchor="ctr">
                    <a:lnL w="9525" cap="flat">
                      <a:solidFill>
                        <a:schemeClr val="lt1"/>
                      </a:solidFill>
                      <a:prstDash val="dash"/>
                      <a:round/>
                      <a:headEnd type="none" w="med" len="med"/>
                      <a:tailEnd type="none" w="med" len="med"/>
                    </a:lnL>
                    <a:lnR w="9525" cap="flat">
                      <a:solidFill>
                        <a:schemeClr val="lt1"/>
                      </a:solidFill>
                      <a:prstDash val="dash"/>
                      <a:round/>
                      <a:headEnd type="none" w="med" len="med"/>
                      <a:tailEnd type="none" w="med" len="med"/>
                    </a:lnR>
                    <a:lnT w="9525" cap="flat">
                      <a:solidFill>
                        <a:schemeClr val="lt1"/>
                      </a:solidFill>
                      <a:prstDash val="dash"/>
                      <a:round/>
                      <a:headEnd type="none" w="med" len="med"/>
                      <a:tailEnd type="none" w="med" len="med"/>
                    </a:lnT>
                    <a:lnB w="9525" cap="flat">
                      <a:solidFill>
                        <a:schemeClr val="lt1"/>
                      </a:solidFill>
                      <a:prstDash val="dash"/>
                      <a:round/>
                      <a:headEnd type="none" w="med" len="med"/>
                      <a:tailEnd type="none" w="med" len="med"/>
                    </a:lnB>
                    <a:solidFill>
                      <a:srgbClr val="FFFFFF"/>
                    </a:solidFill>
                  </a:tcPr>
                </a:tc>
              </a:tr>
            </a:tbl>
          </a:graphicData>
        </a:graphic>
      </p:graphicFrame>
      <p:graphicFrame>
        <p:nvGraphicFramePr>
          <p:cNvPr id="7" name="Shape 283"/>
          <p:cNvGraphicFramePr/>
          <p:nvPr>
            <p:extLst>
              <p:ext uri="{D42A27DB-BD31-4B8C-83A1-F6EECF244321}">
                <p14:modId xmlns:p14="http://schemas.microsoft.com/office/powerpoint/2010/main" val="133470482"/>
              </p:ext>
            </p:extLst>
          </p:nvPr>
        </p:nvGraphicFramePr>
        <p:xfrm>
          <a:off x="990600" y="3429000"/>
          <a:ext cx="7543800" cy="1463040"/>
        </p:xfrm>
        <a:graphic>
          <a:graphicData uri="http://schemas.openxmlformats.org/drawingml/2006/table">
            <a:tbl>
              <a:tblPr>
                <a:noFill/>
              </a:tblPr>
              <a:tblGrid>
                <a:gridCol w="7543800"/>
              </a:tblGrid>
              <a:tr h="1463040">
                <a:tc>
                  <a:txBody>
                    <a:bodyPr/>
                    <a:lstStyle/>
                    <a:p>
                      <a:pPr lvl="0" algn="l" rtl="0">
                        <a:spcBef>
                          <a:spcPts val="0"/>
                        </a:spcBef>
                        <a:spcAft>
                          <a:spcPts val="0"/>
                        </a:spcAft>
                        <a:buSzPct val="25000"/>
                        <a:buNone/>
                      </a:pPr>
                      <a:r>
                        <a:rPr lang="x-none" sz="1600" b="0" i="0">
                          <a:solidFill>
                            <a:srgbClr val="454E52"/>
                          </a:solidFill>
                          <a:latin typeface="Consolas"/>
                          <a:ea typeface="Consolas"/>
                          <a:cs typeface="Consolas"/>
                          <a:sym typeface="Consolas"/>
                        </a:rPr>
                        <a:t>mdadm --assemble --scan</a:t>
                      </a:r>
                    </a:p>
                    <a:p>
                      <a:pPr lvl="0" algn="l" rtl="0">
                        <a:spcBef>
                          <a:spcPts val="0"/>
                        </a:spcBef>
                        <a:spcAft>
                          <a:spcPts val="0"/>
                        </a:spcAft>
                        <a:buSzPct val="25000"/>
                        <a:buNone/>
                      </a:pPr>
                      <a:r>
                        <a:rPr lang="x-none" sz="1600" b="0" i="0">
                          <a:solidFill>
                            <a:srgbClr val="454E52"/>
                          </a:solidFill>
                          <a:latin typeface="Consolas"/>
                          <a:ea typeface="Consolas"/>
                          <a:cs typeface="Consolas"/>
                          <a:sym typeface="Consolas"/>
                        </a:rPr>
                        <a:t>mount some required parts and chroot:</a:t>
                      </a:r>
                    </a:p>
                    <a:p>
                      <a:pPr lvl="0" algn="l" rtl="0">
                        <a:spcBef>
                          <a:spcPts val="0"/>
                        </a:spcBef>
                        <a:spcAft>
                          <a:spcPts val="0"/>
                        </a:spcAft>
                        <a:buSzPct val="25000"/>
                        <a:buNone/>
                      </a:pPr>
                      <a:r>
                        <a:rPr lang="x-none" sz="1600" b="0" i="0">
                          <a:solidFill>
                            <a:srgbClr val="454E52"/>
                          </a:solidFill>
                          <a:latin typeface="Consolas"/>
                          <a:ea typeface="Consolas"/>
                          <a:cs typeface="Consolas"/>
                          <a:sym typeface="Consolas"/>
                        </a:rPr>
                        <a:t>mount /dev/md0 /mnt </a:t>
                      </a:r>
                      <a:br>
                        <a:rPr lang="x-none" sz="1600" b="0" i="0">
                          <a:solidFill>
                            <a:srgbClr val="454E52"/>
                          </a:solidFill>
                          <a:latin typeface="Consolas"/>
                          <a:ea typeface="Consolas"/>
                          <a:cs typeface="Consolas"/>
                          <a:sym typeface="Consolas"/>
                        </a:rPr>
                      </a:br>
                      <a:r>
                        <a:rPr lang="x-none" sz="1600" b="0" i="0">
                          <a:solidFill>
                            <a:srgbClr val="454E52"/>
                          </a:solidFill>
                          <a:latin typeface="Consolas"/>
                          <a:ea typeface="Consolas"/>
                          <a:cs typeface="Consolas"/>
                          <a:sym typeface="Consolas"/>
                        </a:rPr>
                        <a:t>mount -t proc /proc /mnt/proc mount -o dev /dev /mnt/dev </a:t>
                      </a:r>
                    </a:p>
                    <a:p>
                      <a:pPr lvl="0" algn="l" rtl="0">
                        <a:spcBef>
                          <a:spcPts val="0"/>
                        </a:spcBef>
                        <a:spcAft>
                          <a:spcPts val="0"/>
                        </a:spcAft>
                        <a:buSzPct val="25000"/>
                        <a:buNone/>
                      </a:pPr>
                      <a:r>
                        <a:rPr lang="x-none" sz="1600" b="0" i="0">
                          <a:solidFill>
                            <a:srgbClr val="454E52"/>
                          </a:solidFill>
                          <a:latin typeface="Consolas"/>
                          <a:ea typeface="Consolas"/>
                          <a:cs typeface="Consolas"/>
                          <a:sym typeface="Consolas"/>
                        </a:rPr>
                        <a:t>chroot /mnt    </a:t>
                      </a:r>
                      <a:br>
                        <a:rPr lang="x-none" sz="1600" b="0" i="0">
                          <a:solidFill>
                            <a:srgbClr val="454E52"/>
                          </a:solidFill>
                          <a:latin typeface="Consolas"/>
                          <a:ea typeface="Consolas"/>
                          <a:cs typeface="Consolas"/>
                          <a:sym typeface="Consolas"/>
                        </a:rPr>
                      </a:br>
                      <a:r>
                        <a:rPr lang="x-none" sz="1600" b="0" i="0">
                          <a:solidFill>
                            <a:srgbClr val="454E52"/>
                          </a:solidFill>
                          <a:latin typeface="Consolas"/>
                          <a:ea typeface="Consolas"/>
                          <a:cs typeface="Consolas"/>
                          <a:sym typeface="Consolas"/>
                        </a:rPr>
                        <a:t>source /etc/profile</a:t>
                      </a:r>
                    </a:p>
                  </a:txBody>
                  <a:tcPr marL="0" marR="0" marT="0" marB="0" anchor="ctr">
                    <a:lnL w="9525" cap="flat">
                      <a:solidFill>
                        <a:schemeClr val="lt1"/>
                      </a:solidFill>
                      <a:prstDash val="dash"/>
                      <a:round/>
                      <a:headEnd type="none" w="med" len="med"/>
                      <a:tailEnd type="none" w="med" len="med"/>
                    </a:lnL>
                    <a:lnR w="9525" cap="flat">
                      <a:solidFill>
                        <a:schemeClr val="lt1"/>
                      </a:solidFill>
                      <a:prstDash val="dash"/>
                      <a:round/>
                      <a:headEnd type="none" w="med" len="med"/>
                      <a:tailEnd type="none" w="med" len="med"/>
                    </a:lnR>
                    <a:lnT w="9525" cap="flat">
                      <a:solidFill>
                        <a:schemeClr val="lt1"/>
                      </a:solidFill>
                      <a:prstDash val="dash"/>
                      <a:round/>
                      <a:headEnd type="none" w="med" len="med"/>
                      <a:tailEnd type="none" w="med" len="med"/>
                    </a:lnT>
                    <a:lnB w="9525" cap="flat">
                      <a:solidFill>
                        <a:schemeClr val="lt1"/>
                      </a:solidFill>
                      <a:prstDash val="dash"/>
                      <a:round/>
                      <a:headEnd type="none" w="med" len="med"/>
                      <a:tailEnd type="none" w="med" len="med"/>
                    </a:lnB>
                    <a:solidFill>
                      <a:srgbClr val="FFFFFF"/>
                    </a:solidFill>
                  </a:tcPr>
                </a:tc>
              </a:tr>
            </a:tbl>
          </a:graphicData>
        </a:graphic>
      </p:graphicFrame>
      <p:sp>
        <p:nvSpPr>
          <p:cNvPr id="8" name="Shape 273"/>
          <p:cNvSpPr txBox="1">
            <a:spLocks/>
          </p:cNvSpPr>
          <p:nvPr/>
        </p:nvSpPr>
        <p:spPr bwMode="auto">
          <a:xfrm>
            <a:off x="301624" y="2590800"/>
            <a:ext cx="8385176" cy="846345"/>
          </a:xfrm>
          <a:prstGeom prst="rect">
            <a:avLst/>
          </a:prstGeom>
          <a:noFill/>
          <a:ln w="9525">
            <a:noFill/>
            <a:miter lim="800000"/>
            <a:headEnd/>
            <a:tailEnd/>
          </a:ln>
        </p:spPr>
        <p:txBody>
          <a:bodyPr vert="horz" wrap="square" lIns="91425" tIns="45700" rIns="91425" bIns="45700" numCol="1" anchor="t" anchorCtr="0" compatLnSpc="1">
            <a:prstTxWarp prst="textNoShape">
              <a:avLst/>
            </a:prstTxWarp>
            <a:spAutoFit/>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480"/>
              </a:spcBef>
              <a:spcAft>
                <a:spcPts val="0"/>
              </a:spcAft>
              <a:buFont typeface="Wingdings"/>
              <a:buChar char="§"/>
            </a:pPr>
            <a:r>
              <a:rPr lang="x-none" sz="1400" dirty="0">
                <a:latin typeface="Arial"/>
                <a:ea typeface="Arial"/>
                <a:cs typeface="Arial"/>
                <a:sym typeface="Arial"/>
              </a:rPr>
              <a:t>Reboot the machine (or power cycle when needed) to PXE boot into NFS recovery mode.</a:t>
            </a:r>
            <a:endParaRPr lang="en-US" sz="1400" dirty="0">
              <a:latin typeface="Arial"/>
              <a:ea typeface="Arial"/>
              <a:cs typeface="Arial"/>
              <a:sym typeface="Arial"/>
            </a:endParaRPr>
          </a:p>
          <a:p>
            <a:pPr lvl="0">
              <a:spcBef>
                <a:spcPts val="480"/>
              </a:spcBef>
              <a:spcAft>
                <a:spcPts val="0"/>
              </a:spcAft>
              <a:buFont typeface="Wingdings"/>
              <a:buChar char="§"/>
            </a:pPr>
            <a:r>
              <a:rPr lang="x-none" sz="1400" dirty="0">
                <a:latin typeface="Arial"/>
                <a:ea typeface="Arial"/>
                <a:cs typeface="Arial"/>
                <a:sym typeface="Arial"/>
              </a:rPr>
              <a:t>What can be done in NFS recovery mode?</a:t>
            </a:r>
          </a:p>
          <a:p>
            <a:pPr lvl="1">
              <a:spcBef>
                <a:spcPts val="360"/>
              </a:spcBef>
              <a:spcAft>
                <a:spcPts val="0"/>
              </a:spcAft>
              <a:buSzPct val="101851"/>
              <a:buFont typeface="Arial"/>
              <a:buChar char="•"/>
            </a:pPr>
            <a:r>
              <a:rPr lang="x-none" sz="1400" dirty="0">
                <a:latin typeface="Arial"/>
                <a:ea typeface="Arial"/>
                <a:cs typeface="Arial"/>
                <a:sym typeface="Arial"/>
              </a:rPr>
              <a:t>Chroot into the storagenode OS and </a:t>
            </a:r>
            <a:r>
              <a:rPr lang="x-none" sz="1400" dirty="0" smtClean="0">
                <a:latin typeface="Arial"/>
                <a:ea typeface="Arial"/>
                <a:cs typeface="Arial"/>
                <a:sym typeface="Arial"/>
              </a:rPr>
              <a:t>Sandbox</a:t>
            </a:r>
            <a:endParaRPr lang="x-none" sz="1400" dirty="0">
              <a:latin typeface="Arial"/>
              <a:ea typeface="Arial"/>
              <a:cs typeface="Arial"/>
              <a:sym typeface="Arial"/>
            </a:endParaRPr>
          </a:p>
        </p:txBody>
      </p:sp>
      <p:sp>
        <p:nvSpPr>
          <p:cNvPr id="9" name="Shape 273"/>
          <p:cNvSpPr txBox="1">
            <a:spLocks/>
          </p:cNvSpPr>
          <p:nvPr/>
        </p:nvSpPr>
        <p:spPr bwMode="auto">
          <a:xfrm>
            <a:off x="457200" y="5029200"/>
            <a:ext cx="7543800" cy="1477287"/>
          </a:xfrm>
          <a:prstGeom prst="rect">
            <a:avLst/>
          </a:prstGeom>
          <a:noFill/>
          <a:ln w="9525">
            <a:noFill/>
            <a:miter lim="800000"/>
            <a:headEnd/>
            <a:tailEnd/>
          </a:ln>
        </p:spPr>
        <p:txBody>
          <a:bodyPr vert="horz" wrap="square" lIns="91425" tIns="45700" rIns="91425" bIns="45700" numCol="1" anchor="t" anchorCtr="0" compatLnSpc="1">
            <a:prstTxWarp prst="textNoShape">
              <a:avLst/>
            </a:prstTxWarp>
            <a:spAutoFit/>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60"/>
              </a:spcBef>
              <a:spcAft>
                <a:spcPts val="0"/>
              </a:spcAft>
              <a:buSzPct val="101851"/>
              <a:buFont typeface="Arial"/>
              <a:buChar char="•"/>
            </a:pPr>
            <a:r>
              <a:rPr lang="x-none" sz="1400" dirty="0" smtClean="0">
                <a:latin typeface="Arial"/>
                <a:ea typeface="Arial"/>
                <a:cs typeface="Arial"/>
                <a:sym typeface="Arial"/>
              </a:rPr>
              <a:t>You </a:t>
            </a:r>
            <a:r>
              <a:rPr lang="x-none" sz="1400" dirty="0">
                <a:latin typeface="Arial"/>
                <a:ea typeface="Arial"/>
                <a:cs typeface="Arial"/>
                <a:sym typeface="Arial"/>
              </a:rPr>
              <a:t>can now run qshell and even start AmpliStor services.</a:t>
            </a:r>
            <a:br>
              <a:rPr lang="x-none" sz="1400" dirty="0">
                <a:latin typeface="Arial"/>
                <a:ea typeface="Arial"/>
                <a:cs typeface="Arial"/>
                <a:sym typeface="Arial"/>
              </a:rPr>
            </a:br>
            <a:r>
              <a:rPr lang="x-none" sz="1400" dirty="0">
                <a:latin typeface="Arial"/>
                <a:ea typeface="Arial"/>
                <a:cs typeface="Arial"/>
                <a:sym typeface="Arial"/>
              </a:rPr>
              <a:t>(Some services will require additional partitions to be mounted.</a:t>
            </a:r>
            <a:br>
              <a:rPr lang="x-none" sz="1400" dirty="0">
                <a:latin typeface="Arial"/>
                <a:ea typeface="Arial"/>
                <a:cs typeface="Arial"/>
                <a:sym typeface="Arial"/>
              </a:rPr>
            </a:br>
            <a:r>
              <a:rPr lang="x-none" sz="1400" dirty="0">
                <a:latin typeface="Arial"/>
                <a:ea typeface="Arial"/>
                <a:cs typeface="Arial"/>
                <a:sym typeface="Arial"/>
              </a:rPr>
              <a:t>For example: The storagedaemon requires its blockstores to be mounted on /mnt/dss/* )</a:t>
            </a:r>
          </a:p>
          <a:p>
            <a:pPr lvl="1">
              <a:spcBef>
                <a:spcPts val="360"/>
              </a:spcBef>
              <a:spcAft>
                <a:spcPts val="0"/>
              </a:spcAft>
              <a:buSzPct val="101851"/>
              <a:buFont typeface="Arial"/>
              <a:buChar char="•"/>
            </a:pPr>
            <a:r>
              <a:rPr lang="x-none" sz="1400" dirty="0">
                <a:latin typeface="Arial"/>
                <a:ea typeface="Arial"/>
                <a:cs typeface="Arial"/>
                <a:sym typeface="Arial"/>
              </a:rPr>
              <a:t>You can change grub (/etc/default/grub) or reinstall grub</a:t>
            </a:r>
          </a:p>
          <a:p>
            <a:pPr lvl="1">
              <a:spcBef>
                <a:spcPts val="360"/>
              </a:spcBef>
              <a:spcAft>
                <a:spcPts val="0"/>
              </a:spcAft>
              <a:buSzPct val="101851"/>
              <a:buFont typeface="Arial"/>
              <a:buChar char="•"/>
            </a:pPr>
            <a:r>
              <a:rPr lang="x-none" sz="1400" dirty="0">
                <a:latin typeface="Arial"/>
                <a:ea typeface="Arial"/>
                <a:cs typeface="Arial"/>
                <a:sym typeface="Arial"/>
              </a:rPr>
              <a:t>You can alter /etc/fstab</a:t>
            </a:r>
          </a:p>
        </p:txBody>
      </p:sp>
    </p:spTree>
    <p:extLst>
      <p:ext uri="{BB962C8B-B14F-4D97-AF65-F5344CB8AC3E}">
        <p14:creationId xmlns:p14="http://schemas.microsoft.com/office/powerpoint/2010/main" val="40493555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228600" y="256114"/>
            <a:ext cx="7772400" cy="584735"/>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x-none" sz="3200" b="0" i="0" u="none" strike="noStrike" cap="none" baseline="0">
                <a:solidFill>
                  <a:srgbClr val="0076BB"/>
                </a:solidFill>
                <a:latin typeface="Arial"/>
                <a:ea typeface="Arial"/>
                <a:cs typeface="Arial"/>
                <a:sym typeface="Arial"/>
              </a:rPr>
              <a:t>Troubleshooting – NFS Recovery mode	</a:t>
            </a:r>
          </a:p>
        </p:txBody>
      </p:sp>
      <p:sp>
        <p:nvSpPr>
          <p:cNvPr id="281" name="Shape 281"/>
          <p:cNvSpPr txBox="1">
            <a:spLocks noGrp="1"/>
          </p:cNvSpPr>
          <p:nvPr>
            <p:ph type="body" idx="1"/>
          </p:nvPr>
        </p:nvSpPr>
        <p:spPr>
          <a:xfrm>
            <a:off x="301625" y="1143002"/>
            <a:ext cx="7543800" cy="569346"/>
          </a:xfrm>
          <a:prstGeom prst="rect">
            <a:avLst/>
          </a:prstGeom>
          <a:noFill/>
          <a:ln>
            <a:noFill/>
          </a:ln>
        </p:spPr>
        <p:txBody>
          <a:bodyPr lIns="91425" tIns="45700" rIns="91425" bIns="45700" anchor="t" anchorCtr="0">
            <a:spAutoFit/>
          </a:bodyPr>
          <a:lstStyle/>
          <a:p>
            <a:pPr marL="342900" marR="0" lvl="0" indent="-342900" algn="l" rtl="0">
              <a:spcBef>
                <a:spcPts val="480"/>
              </a:spcBef>
              <a:spcAft>
                <a:spcPts val="0"/>
              </a:spcAft>
              <a:buClr>
                <a:srgbClr val="0DB6EC"/>
              </a:buClr>
              <a:buSzPct val="75000"/>
              <a:buFont typeface="Wingdings"/>
              <a:buChar char="§"/>
            </a:pPr>
            <a:r>
              <a:rPr lang="x-none" sz="1400" b="0" i="0" u="none" strike="noStrike" cap="none" baseline="0" dirty="0">
                <a:solidFill>
                  <a:srgbClr val="666666"/>
                </a:solidFill>
                <a:latin typeface="Arial"/>
                <a:ea typeface="Arial"/>
                <a:cs typeface="Arial"/>
                <a:sym typeface="Arial"/>
              </a:rPr>
              <a:t>What can be done in NFS recovery mode?</a:t>
            </a:r>
          </a:p>
          <a:p>
            <a:pPr marL="742950" marR="0" lvl="1" indent="-285750" algn="l" rtl="0">
              <a:spcBef>
                <a:spcPts val="360"/>
              </a:spcBef>
              <a:spcAft>
                <a:spcPts val="0"/>
              </a:spcAft>
              <a:buClr>
                <a:srgbClr val="0DB6EC"/>
              </a:buClr>
              <a:buSzPct val="101851"/>
              <a:buFont typeface="Arial"/>
              <a:buChar char="•"/>
            </a:pPr>
            <a:r>
              <a:rPr lang="x-none" sz="1400" b="0" i="0" u="none" strike="noStrike" cap="none" baseline="0" dirty="0">
                <a:solidFill>
                  <a:srgbClr val="666666"/>
                </a:solidFill>
                <a:latin typeface="Arial"/>
                <a:ea typeface="Arial"/>
                <a:cs typeface="Arial"/>
                <a:sym typeface="Arial"/>
              </a:rPr>
              <a:t>Chroot into the storagenode OS and </a:t>
            </a:r>
            <a:r>
              <a:rPr lang="x-none" sz="1400" b="0" i="0" u="none" strike="noStrike" cap="none" baseline="0" dirty="0" smtClean="0">
                <a:solidFill>
                  <a:srgbClr val="666666"/>
                </a:solidFill>
                <a:latin typeface="Arial"/>
                <a:ea typeface="Arial"/>
                <a:cs typeface="Arial"/>
                <a:sym typeface="Arial"/>
              </a:rPr>
              <a:t>Sandbox</a:t>
            </a:r>
            <a:endParaRPr lang="x-none" sz="1400" b="0" i="0" u="none" strike="noStrike" cap="none" baseline="0" dirty="0">
              <a:solidFill>
                <a:srgbClr val="666666"/>
              </a:solidFill>
              <a:latin typeface="Arial"/>
              <a:ea typeface="Arial"/>
              <a:cs typeface="Arial"/>
              <a:sym typeface="Arial"/>
            </a:endParaRPr>
          </a:p>
        </p:txBody>
      </p:sp>
      <p:sp>
        <p:nvSpPr>
          <p:cNvPr id="282" name="Shape 282"/>
          <p:cNvSpPr txBox="1">
            <a:spLocks noGrp="1"/>
          </p:cNvSpPr>
          <p:nvPr>
            <p:ph type="sldNum" idx="4294967295"/>
          </p:nvPr>
        </p:nvSpPr>
        <p:spPr>
          <a:xfrm>
            <a:off x="228600" y="6618288"/>
            <a:ext cx="463550" cy="246181"/>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a:t> </a:t>
            </a:r>
          </a:p>
        </p:txBody>
      </p:sp>
      <p:graphicFrame>
        <p:nvGraphicFramePr>
          <p:cNvPr id="283" name="Shape 283"/>
          <p:cNvGraphicFramePr/>
          <p:nvPr>
            <p:extLst>
              <p:ext uri="{D42A27DB-BD31-4B8C-83A1-F6EECF244321}">
                <p14:modId xmlns:p14="http://schemas.microsoft.com/office/powerpoint/2010/main" val="767890993"/>
              </p:ext>
            </p:extLst>
          </p:nvPr>
        </p:nvGraphicFramePr>
        <p:xfrm>
          <a:off x="914400" y="1874520"/>
          <a:ext cx="7543800" cy="1463040"/>
        </p:xfrm>
        <a:graphic>
          <a:graphicData uri="http://schemas.openxmlformats.org/drawingml/2006/table">
            <a:tbl>
              <a:tblPr>
                <a:noFill/>
              </a:tblPr>
              <a:tblGrid>
                <a:gridCol w="7543800"/>
              </a:tblGrid>
              <a:tr h="1463040">
                <a:tc>
                  <a:txBody>
                    <a:bodyPr/>
                    <a:lstStyle/>
                    <a:p>
                      <a:pPr lvl="0" algn="l" rtl="0">
                        <a:spcBef>
                          <a:spcPts val="0"/>
                        </a:spcBef>
                        <a:spcAft>
                          <a:spcPts val="0"/>
                        </a:spcAft>
                        <a:buSzPct val="25000"/>
                        <a:buNone/>
                      </a:pPr>
                      <a:r>
                        <a:rPr lang="x-none" sz="1600" b="0" i="0">
                          <a:solidFill>
                            <a:srgbClr val="454E52"/>
                          </a:solidFill>
                          <a:latin typeface="Consolas"/>
                          <a:ea typeface="Consolas"/>
                          <a:cs typeface="Consolas"/>
                          <a:sym typeface="Consolas"/>
                        </a:rPr>
                        <a:t>mdadm --assemble --scan</a:t>
                      </a:r>
                    </a:p>
                    <a:p>
                      <a:pPr lvl="0" algn="l" rtl="0">
                        <a:spcBef>
                          <a:spcPts val="0"/>
                        </a:spcBef>
                        <a:spcAft>
                          <a:spcPts val="0"/>
                        </a:spcAft>
                        <a:buSzPct val="25000"/>
                        <a:buNone/>
                      </a:pPr>
                      <a:r>
                        <a:rPr lang="x-none" sz="1600" b="0" i="0">
                          <a:solidFill>
                            <a:srgbClr val="454E52"/>
                          </a:solidFill>
                          <a:latin typeface="Consolas"/>
                          <a:ea typeface="Consolas"/>
                          <a:cs typeface="Consolas"/>
                          <a:sym typeface="Consolas"/>
                        </a:rPr>
                        <a:t>mount some required parts and chroot:</a:t>
                      </a:r>
                    </a:p>
                    <a:p>
                      <a:pPr lvl="0" algn="l" rtl="0">
                        <a:spcBef>
                          <a:spcPts val="0"/>
                        </a:spcBef>
                        <a:spcAft>
                          <a:spcPts val="0"/>
                        </a:spcAft>
                        <a:buSzPct val="25000"/>
                        <a:buNone/>
                      </a:pPr>
                      <a:r>
                        <a:rPr lang="x-none" sz="1600" b="0" i="0">
                          <a:solidFill>
                            <a:srgbClr val="454E52"/>
                          </a:solidFill>
                          <a:latin typeface="Consolas"/>
                          <a:ea typeface="Consolas"/>
                          <a:cs typeface="Consolas"/>
                          <a:sym typeface="Consolas"/>
                        </a:rPr>
                        <a:t>mount /dev/md0 /mnt </a:t>
                      </a:r>
                      <a:br>
                        <a:rPr lang="x-none" sz="1600" b="0" i="0">
                          <a:solidFill>
                            <a:srgbClr val="454E52"/>
                          </a:solidFill>
                          <a:latin typeface="Consolas"/>
                          <a:ea typeface="Consolas"/>
                          <a:cs typeface="Consolas"/>
                          <a:sym typeface="Consolas"/>
                        </a:rPr>
                      </a:br>
                      <a:r>
                        <a:rPr lang="x-none" sz="1600" b="0" i="0">
                          <a:solidFill>
                            <a:srgbClr val="454E52"/>
                          </a:solidFill>
                          <a:latin typeface="Consolas"/>
                          <a:ea typeface="Consolas"/>
                          <a:cs typeface="Consolas"/>
                          <a:sym typeface="Consolas"/>
                        </a:rPr>
                        <a:t>mount -t proc /proc /mnt/proc mount -o dev /dev /mnt/dev </a:t>
                      </a:r>
                    </a:p>
                    <a:p>
                      <a:pPr lvl="0" algn="l" rtl="0">
                        <a:spcBef>
                          <a:spcPts val="0"/>
                        </a:spcBef>
                        <a:spcAft>
                          <a:spcPts val="0"/>
                        </a:spcAft>
                        <a:buSzPct val="25000"/>
                        <a:buNone/>
                      </a:pPr>
                      <a:r>
                        <a:rPr lang="x-none" sz="1600" b="0" i="0">
                          <a:solidFill>
                            <a:srgbClr val="454E52"/>
                          </a:solidFill>
                          <a:latin typeface="Consolas"/>
                          <a:ea typeface="Consolas"/>
                          <a:cs typeface="Consolas"/>
                          <a:sym typeface="Consolas"/>
                        </a:rPr>
                        <a:t>chroot /mnt    </a:t>
                      </a:r>
                      <a:br>
                        <a:rPr lang="x-none" sz="1600" b="0" i="0">
                          <a:solidFill>
                            <a:srgbClr val="454E52"/>
                          </a:solidFill>
                          <a:latin typeface="Consolas"/>
                          <a:ea typeface="Consolas"/>
                          <a:cs typeface="Consolas"/>
                          <a:sym typeface="Consolas"/>
                        </a:rPr>
                      </a:br>
                      <a:r>
                        <a:rPr lang="x-none" sz="1600" b="0" i="0">
                          <a:solidFill>
                            <a:srgbClr val="454E52"/>
                          </a:solidFill>
                          <a:latin typeface="Consolas"/>
                          <a:ea typeface="Consolas"/>
                          <a:cs typeface="Consolas"/>
                          <a:sym typeface="Consolas"/>
                        </a:rPr>
                        <a:t>source /etc/profile</a:t>
                      </a:r>
                    </a:p>
                  </a:txBody>
                  <a:tcPr marL="0" marR="0" marT="0" marB="0" anchor="ctr">
                    <a:lnL w="9525" cap="flat">
                      <a:solidFill>
                        <a:schemeClr val="lt1"/>
                      </a:solidFill>
                      <a:prstDash val="dash"/>
                      <a:round/>
                      <a:headEnd type="none" w="med" len="med"/>
                      <a:tailEnd type="none" w="med" len="med"/>
                    </a:lnL>
                    <a:lnR w="9525" cap="flat">
                      <a:solidFill>
                        <a:schemeClr val="lt1"/>
                      </a:solidFill>
                      <a:prstDash val="dash"/>
                      <a:round/>
                      <a:headEnd type="none" w="med" len="med"/>
                      <a:tailEnd type="none" w="med" len="med"/>
                    </a:lnR>
                    <a:lnT w="9525" cap="flat">
                      <a:solidFill>
                        <a:schemeClr val="lt1"/>
                      </a:solidFill>
                      <a:prstDash val="dash"/>
                      <a:round/>
                      <a:headEnd type="none" w="med" len="med"/>
                      <a:tailEnd type="none" w="med" len="med"/>
                    </a:lnT>
                    <a:lnB w="9525" cap="flat">
                      <a:solidFill>
                        <a:schemeClr val="lt1"/>
                      </a:solidFill>
                      <a:prstDash val="dash"/>
                      <a:round/>
                      <a:headEnd type="none" w="med" len="med"/>
                      <a:tailEnd type="none" w="med" len="med"/>
                    </a:lnB>
                    <a:solidFill>
                      <a:srgbClr val="FFFFFF"/>
                    </a:solidFill>
                  </a:tcPr>
                </a:tc>
              </a:tr>
            </a:tbl>
          </a:graphicData>
        </a:graphic>
      </p:graphicFrame>
      <p:sp>
        <p:nvSpPr>
          <p:cNvPr id="6" name="Shape 281"/>
          <p:cNvSpPr txBox="1">
            <a:spLocks/>
          </p:cNvSpPr>
          <p:nvPr/>
        </p:nvSpPr>
        <p:spPr bwMode="auto">
          <a:xfrm>
            <a:off x="301624" y="3429000"/>
            <a:ext cx="8308975" cy="1261844"/>
          </a:xfrm>
          <a:prstGeom prst="rect">
            <a:avLst/>
          </a:prstGeom>
          <a:noFill/>
          <a:ln w="9525">
            <a:noFill/>
            <a:miter lim="800000"/>
            <a:headEnd/>
            <a:tailEnd/>
          </a:ln>
        </p:spPr>
        <p:txBody>
          <a:bodyPr vert="horz" wrap="square" lIns="91425" tIns="45700" rIns="91425" bIns="45700" numCol="1" anchor="t" anchorCtr="0" compatLnSpc="1">
            <a:prstTxWarp prst="textNoShape">
              <a:avLst/>
            </a:prstTxWarp>
            <a:spAutoFit/>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60"/>
              </a:spcBef>
              <a:spcAft>
                <a:spcPts val="0"/>
              </a:spcAft>
              <a:buSzPct val="101851"/>
              <a:buFont typeface="Arial"/>
              <a:buChar char="•"/>
            </a:pPr>
            <a:r>
              <a:rPr lang="x-none" sz="1400" dirty="0" smtClean="0">
                <a:latin typeface="Arial"/>
                <a:ea typeface="Arial"/>
                <a:cs typeface="Arial"/>
                <a:sym typeface="Arial"/>
              </a:rPr>
              <a:t>You </a:t>
            </a:r>
            <a:r>
              <a:rPr lang="x-none" sz="1400" dirty="0">
                <a:latin typeface="Arial"/>
                <a:ea typeface="Arial"/>
                <a:cs typeface="Arial"/>
                <a:sym typeface="Arial"/>
              </a:rPr>
              <a:t>can now run qshell and even start AmpliStor services.</a:t>
            </a:r>
            <a:br>
              <a:rPr lang="x-none" sz="1400" dirty="0">
                <a:latin typeface="Arial"/>
                <a:ea typeface="Arial"/>
                <a:cs typeface="Arial"/>
                <a:sym typeface="Arial"/>
              </a:rPr>
            </a:br>
            <a:r>
              <a:rPr lang="x-none" sz="1400" dirty="0">
                <a:latin typeface="Arial"/>
                <a:ea typeface="Arial"/>
                <a:cs typeface="Arial"/>
                <a:sym typeface="Arial"/>
              </a:rPr>
              <a:t>(Some services will require additional partitions to be mounted.</a:t>
            </a:r>
            <a:br>
              <a:rPr lang="x-none" sz="1400" dirty="0">
                <a:latin typeface="Arial"/>
                <a:ea typeface="Arial"/>
                <a:cs typeface="Arial"/>
                <a:sym typeface="Arial"/>
              </a:rPr>
            </a:br>
            <a:r>
              <a:rPr lang="x-none" sz="1400" dirty="0">
                <a:latin typeface="Arial"/>
                <a:ea typeface="Arial"/>
                <a:cs typeface="Arial"/>
                <a:sym typeface="Arial"/>
              </a:rPr>
              <a:t>For example: The storagedaemon requires its blockstores to be mounted on /mnt/dss/* )</a:t>
            </a:r>
          </a:p>
          <a:p>
            <a:pPr lvl="1">
              <a:spcBef>
                <a:spcPts val="360"/>
              </a:spcBef>
              <a:spcAft>
                <a:spcPts val="0"/>
              </a:spcAft>
              <a:buSzPct val="101851"/>
              <a:buFont typeface="Arial"/>
              <a:buChar char="•"/>
            </a:pPr>
            <a:r>
              <a:rPr lang="x-none" sz="1400" dirty="0">
                <a:latin typeface="Arial"/>
                <a:ea typeface="Arial"/>
                <a:cs typeface="Arial"/>
                <a:sym typeface="Arial"/>
              </a:rPr>
              <a:t>You can change grub (/etc/default/grub) or reinstall grub</a:t>
            </a:r>
          </a:p>
          <a:p>
            <a:pPr lvl="1">
              <a:spcBef>
                <a:spcPts val="360"/>
              </a:spcBef>
              <a:spcAft>
                <a:spcPts val="0"/>
              </a:spcAft>
              <a:buSzPct val="101851"/>
              <a:buFont typeface="Arial"/>
              <a:buChar char="•"/>
            </a:pPr>
            <a:r>
              <a:rPr lang="x-none" sz="1400" dirty="0">
                <a:latin typeface="Arial"/>
                <a:ea typeface="Arial"/>
                <a:cs typeface="Arial"/>
                <a:sym typeface="Arial"/>
              </a:rPr>
              <a:t>You can alter /etc/fstab</a:t>
            </a:r>
          </a:p>
        </p:txBody>
      </p:sp>
    </p:spTree>
    <p:extLst>
      <p:ext uri="{BB962C8B-B14F-4D97-AF65-F5344CB8AC3E}">
        <p14:creationId xmlns:p14="http://schemas.microsoft.com/office/powerpoint/2010/main" val="16917633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collector</a:t>
            </a:r>
            <a:r>
              <a:rPr lang="en" sz="3600" dirty="0">
                <a:solidFill>
                  <a:srgbClr val="FFFFFF"/>
                </a:solidFill>
                <a:latin typeface="Trebuchet MS"/>
                <a:ea typeface="Trebuchet MS"/>
                <a:cs typeface="Trebuchet MS"/>
                <a:sym typeface="Trebuchet MS"/>
              </a:rPr>
              <a:t> </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pPr marL="0" indent="0">
              <a:buNone/>
            </a:pPr>
            <a:r>
              <a:rPr lang="en-US" sz="1600" dirty="0"/>
              <a:t>Introduction</a:t>
            </a:r>
          </a:p>
          <a:p>
            <a:r>
              <a:rPr lang="en-US" sz="1400" dirty="0"/>
              <a:t>Log collector tool collects logs from all environment nodes. The tool collects any DSS daemon logs or </a:t>
            </a:r>
            <a:r>
              <a:rPr lang="en-US" sz="1400" dirty="0" err="1"/>
              <a:t>arakoon</a:t>
            </a:r>
            <a:r>
              <a:rPr lang="en-US" sz="1400" dirty="0"/>
              <a:t> logs. The tool also collects system logs and </a:t>
            </a:r>
            <a:r>
              <a:rPr lang="en-US" sz="1400" dirty="0" err="1"/>
              <a:t>pylabs</a:t>
            </a:r>
            <a:r>
              <a:rPr lang="en-US" sz="1400" dirty="0"/>
              <a:t> logs; in any date or date range you may specify</a:t>
            </a:r>
            <a:r>
              <a:rPr lang="en-US" sz="1400" dirty="0" smtClean="0"/>
              <a:t>.</a:t>
            </a:r>
            <a:endParaRPr lang="en-US" sz="1600" dirty="0" smtClean="0"/>
          </a:p>
          <a:p>
            <a:pPr marL="0" indent="0">
              <a:buNone/>
            </a:pPr>
            <a:endParaRPr lang="en-US" sz="1600" dirty="0" smtClean="0"/>
          </a:p>
          <a:p>
            <a:pPr marL="0" indent="0">
              <a:buNone/>
            </a:pPr>
            <a:r>
              <a:rPr lang="en-US" sz="1600" dirty="0" smtClean="0"/>
              <a:t>Structure</a:t>
            </a:r>
            <a:endParaRPr lang="en-US" sz="1600" dirty="0"/>
          </a:p>
          <a:p>
            <a:r>
              <a:rPr lang="en-US" sz="1400" dirty="0"/>
              <a:t>Consists of two python scripts log_collector.py and log_collector_trigger.py</a:t>
            </a:r>
          </a:p>
          <a:p>
            <a:r>
              <a:rPr lang="en-US" sz="1400" dirty="0" err="1"/>
              <a:t>log_collector</a:t>
            </a:r>
            <a:endParaRPr lang="en-US" sz="1400" dirty="0"/>
          </a:p>
          <a:p>
            <a:pPr lvl="1"/>
            <a:r>
              <a:rPr lang="en-US" sz="1400" dirty="0"/>
              <a:t>This script will be installed on all environment nodes. It collects logs from node residing on, and sends it to the management node (as a .</a:t>
            </a:r>
            <a:r>
              <a:rPr lang="en-US" sz="1400" dirty="0" err="1"/>
              <a:t>tgz</a:t>
            </a:r>
            <a:r>
              <a:rPr lang="en-US" sz="1400" dirty="0"/>
              <a:t>) or upload it to the local DSS</a:t>
            </a:r>
          </a:p>
          <a:p>
            <a:r>
              <a:rPr lang="en-US" sz="1400" dirty="0" err="1"/>
              <a:t>log_collector_trigger</a:t>
            </a:r>
            <a:endParaRPr lang="en-US" sz="1400" dirty="0"/>
          </a:p>
          <a:p>
            <a:pPr lvl="1"/>
            <a:r>
              <a:rPr lang="en-US" sz="1400" dirty="0"/>
              <a:t>This script has two major functions. The first is to install the tool, and the second to call </a:t>
            </a:r>
            <a:r>
              <a:rPr lang="en-US" sz="1400" dirty="0" err="1"/>
              <a:t>log_collector</a:t>
            </a:r>
            <a:r>
              <a:rPr lang="en-US" sz="1400" dirty="0"/>
              <a:t> script on all nodes. This script will  be installed only on the management </a:t>
            </a:r>
            <a:r>
              <a:rPr lang="en-US" sz="1400" dirty="0" smtClean="0"/>
              <a:t>node</a:t>
            </a:r>
            <a:endParaRPr lang="en-US" sz="1400" dirty="0"/>
          </a:p>
        </p:txBody>
      </p:sp>
    </p:spTree>
    <p:extLst>
      <p:ext uri="{BB962C8B-B14F-4D97-AF65-F5344CB8AC3E}">
        <p14:creationId xmlns:p14="http://schemas.microsoft.com/office/powerpoint/2010/main" val="418091996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installation</a:t>
            </a:r>
            <a:r>
              <a:rPr lang="en" sz="3600" dirty="0" smtClean="0">
                <a:solidFill>
                  <a:srgbClr val="FFFFFF"/>
                </a:solidFill>
                <a:latin typeface="Trebuchet MS"/>
                <a:ea typeface="Trebuchet MS"/>
                <a:cs typeface="Trebuchet MS"/>
                <a:sym typeface="Trebuchet MS"/>
              </a:rPr>
              <a:t> </a:t>
            </a:r>
            <a:endParaRPr lang="en-US" dirty="0"/>
          </a:p>
        </p:txBody>
      </p:sp>
      <p:sp>
        <p:nvSpPr>
          <p:cNvPr id="3" name="Content Placeholder 2"/>
          <p:cNvSpPr>
            <a:spLocks noGrp="1"/>
          </p:cNvSpPr>
          <p:nvPr>
            <p:ph idx="1"/>
          </p:nvPr>
        </p:nvSpPr>
        <p:spPr>
          <a:xfrm>
            <a:off x="301624" y="1143000"/>
            <a:ext cx="8385175" cy="5029200"/>
          </a:xfrm>
        </p:spPr>
        <p:txBody>
          <a:bodyPr>
            <a:normAutofit/>
          </a:bodyPr>
          <a:lstStyle/>
          <a:p>
            <a:pPr marL="0" indent="0">
              <a:buNone/>
            </a:pPr>
            <a:r>
              <a:rPr lang="en-US" sz="1400" dirty="0"/>
              <a:t>Installation </a:t>
            </a:r>
          </a:p>
          <a:p>
            <a:r>
              <a:rPr lang="en-US" sz="1400" dirty="0"/>
              <a:t>Tool installation will prepare environment for log collection. It will distribute needed scripts to nodes. During installation process if more options are added it can add a </a:t>
            </a:r>
            <a:r>
              <a:rPr lang="en-US" sz="1400" dirty="0" err="1"/>
              <a:t>cron</a:t>
            </a:r>
            <a:r>
              <a:rPr lang="en-US" sz="1400" dirty="0"/>
              <a:t> file for daily run and create new namespace to use it in log collection. Using more options to select or exclude nodes from tool installation.</a:t>
            </a:r>
          </a:p>
          <a:p>
            <a:pPr marL="0" indent="0">
              <a:buNone/>
            </a:pPr>
            <a:endParaRPr lang="en-US" sz="1400" dirty="0" smtClean="0"/>
          </a:p>
          <a:p>
            <a:pPr marL="0" indent="0">
              <a:buNone/>
            </a:pPr>
            <a:r>
              <a:rPr lang="en-US" sz="1400" dirty="0" smtClean="0"/>
              <a:t>Usage</a:t>
            </a:r>
            <a:endParaRPr lang="en-US" sz="1400" dirty="0"/>
          </a:p>
          <a:p>
            <a:r>
              <a:rPr lang="en-US" sz="1400" dirty="0"/>
              <a:t>log_collector_trigger.py -</a:t>
            </a:r>
            <a:r>
              <a:rPr lang="en-US" sz="1400" dirty="0" err="1"/>
              <a:t>i</a:t>
            </a:r>
            <a:r>
              <a:rPr lang="en-US" sz="1400" dirty="0"/>
              <a:t> [-c] [-w, -o POLICY] [-n NODE... | -x EXCLUDE...] [-l LOGGING]</a:t>
            </a:r>
          </a:p>
          <a:p>
            <a:pPr marL="0" indent="0">
              <a:buNone/>
            </a:pPr>
            <a:endParaRPr lang="en-US" sz="1400" dirty="0"/>
          </a:p>
          <a:p>
            <a:pPr marL="0" indent="0">
              <a:buNone/>
            </a:pPr>
            <a:r>
              <a:rPr lang="en-US" sz="1400" dirty="0"/>
              <a:t>O</a:t>
            </a:r>
            <a:r>
              <a:rPr lang="en-US" sz="1400" dirty="0" smtClean="0"/>
              <a:t>ptions</a:t>
            </a:r>
            <a:endParaRPr lang="en-US" sz="1400" dirty="0"/>
          </a:p>
          <a:p>
            <a:r>
              <a:rPr lang="en-US" sz="1400" dirty="0" smtClean="0"/>
              <a:t>-</a:t>
            </a:r>
            <a:r>
              <a:rPr lang="en-US" sz="1400" dirty="0" err="1"/>
              <a:t>i</a:t>
            </a:r>
            <a:r>
              <a:rPr lang="en-US" sz="1400" dirty="0"/>
              <a:t>, --install : install log collector tool on all environment running nodes</a:t>
            </a:r>
          </a:p>
          <a:p>
            <a:r>
              <a:rPr lang="en-US" sz="1400" dirty="0"/>
              <a:t>-c, --</a:t>
            </a:r>
            <a:r>
              <a:rPr lang="en-US" sz="1400" dirty="0" err="1"/>
              <a:t>crontab</a:t>
            </a:r>
            <a:r>
              <a:rPr lang="en-US" sz="1400" dirty="0"/>
              <a:t> : Add </a:t>
            </a:r>
            <a:r>
              <a:rPr lang="en-US" sz="1400" dirty="0" err="1"/>
              <a:t>cron</a:t>
            </a:r>
            <a:r>
              <a:rPr lang="en-US" sz="1400" dirty="0"/>
              <a:t>  file in </a:t>
            </a:r>
            <a:r>
              <a:rPr lang="en-US" sz="1400" dirty="0" err="1"/>
              <a:t>cron.daily</a:t>
            </a:r>
            <a:r>
              <a:rPr lang="en-US" sz="1400" dirty="0"/>
              <a:t> directory for daily run</a:t>
            </a:r>
          </a:p>
          <a:p>
            <a:r>
              <a:rPr lang="en-US" sz="1400" dirty="0"/>
              <a:t>-w, --</a:t>
            </a:r>
            <a:r>
              <a:rPr lang="en-US" sz="1400" dirty="0" err="1"/>
              <a:t>createnamespace</a:t>
            </a:r>
            <a:r>
              <a:rPr lang="en-US" sz="1400" dirty="0"/>
              <a:t> : Create a DSS namespace with the name </a:t>
            </a:r>
            <a:r>
              <a:rPr lang="en-US" sz="1400" dirty="0" err="1"/>
              <a:t>log_collector</a:t>
            </a:r>
            <a:r>
              <a:rPr lang="en-US" sz="1400" dirty="0"/>
              <a:t> when installing  if -o isn't specified use default policy specified by the framework</a:t>
            </a:r>
          </a:p>
          <a:p>
            <a:r>
              <a:rPr lang="en-US" sz="1400" dirty="0"/>
              <a:t>-o, --policy : Policy name used to create </a:t>
            </a:r>
            <a:r>
              <a:rPr lang="en-US" sz="1400" dirty="0" err="1"/>
              <a:t>log_collector</a:t>
            </a:r>
            <a:r>
              <a:rPr lang="en-US" sz="1400" dirty="0"/>
              <a:t> namespace. Enter policy name. This option is used only when (-w) option is used</a:t>
            </a:r>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39561157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usage</a:t>
            </a:r>
            <a:endParaRPr lang="en-US" dirty="0"/>
          </a:p>
        </p:txBody>
      </p:sp>
      <p:sp>
        <p:nvSpPr>
          <p:cNvPr id="3" name="Content Placeholder 2"/>
          <p:cNvSpPr>
            <a:spLocks noGrp="1"/>
          </p:cNvSpPr>
          <p:nvPr>
            <p:ph idx="1"/>
          </p:nvPr>
        </p:nvSpPr>
        <p:spPr>
          <a:xfrm>
            <a:off x="301624" y="1143000"/>
            <a:ext cx="8537575" cy="5029200"/>
          </a:xfrm>
        </p:spPr>
        <p:txBody>
          <a:bodyPr>
            <a:noAutofit/>
          </a:bodyPr>
          <a:lstStyle/>
          <a:p>
            <a:pPr marL="0" indent="0">
              <a:buNone/>
            </a:pPr>
            <a:r>
              <a:rPr lang="en-US" sz="1400" dirty="0"/>
              <a:t>Log Collection </a:t>
            </a:r>
          </a:p>
          <a:p>
            <a:r>
              <a:rPr lang="en-US" sz="1400" dirty="0"/>
              <a:t>Tool collect all DSS logs, </a:t>
            </a:r>
            <a:r>
              <a:rPr lang="en-US" sz="1400" dirty="0" err="1"/>
              <a:t>arakoon</a:t>
            </a:r>
            <a:r>
              <a:rPr lang="en-US" sz="1400" dirty="0"/>
              <a:t> cluster logs and system </a:t>
            </a:r>
            <a:r>
              <a:rPr lang="en-US" sz="1400" dirty="0" err="1"/>
              <a:t>logs.Tool</a:t>
            </a:r>
            <a:r>
              <a:rPr lang="en-US" sz="1400" dirty="0"/>
              <a:t> can run in three modes </a:t>
            </a:r>
            <a:r>
              <a:rPr lang="en-US" sz="1400" dirty="0" err="1"/>
              <a:t>alllogs</a:t>
            </a:r>
            <a:r>
              <a:rPr lang="en-US" sz="1400" dirty="0"/>
              <a:t> to collect all logs, error logs to collect only error logs from log files and keyword to specify any keyword to be collected from log files. All log collection must be for a specific date or within a date range. By default tool collect logs from all running nodes, but you may specify node to collect from it only or exclude some nodes from logs collection. Tool send output files to the management node by default unless specified to upload it to local DSS. </a:t>
            </a:r>
            <a:endParaRPr lang="en-US" sz="1400" dirty="0" smtClean="0"/>
          </a:p>
          <a:p>
            <a:pPr marL="0" indent="0">
              <a:buNone/>
            </a:pPr>
            <a:endParaRPr lang="en-US" sz="1400" dirty="0"/>
          </a:p>
          <a:p>
            <a:pPr marL="0" indent="0">
              <a:buNone/>
            </a:pPr>
            <a:r>
              <a:rPr lang="en-US" sz="1400" dirty="0"/>
              <a:t>Usage</a:t>
            </a:r>
          </a:p>
          <a:p>
            <a:r>
              <a:rPr lang="en-US" sz="1400" dirty="0" smtClean="0"/>
              <a:t>log_collector_trigger.py </a:t>
            </a:r>
            <a:r>
              <a:rPr lang="en-US" sz="1400" dirty="0"/>
              <a:t>-t LOGTYPE... [-m MODE | -k KEYWORD...] [-I DAEMONID...] [-d LOGDATE | -F FROMDATE, -T TODATE] [-u UPLOAD, [-N NAMESPACE]] [-s] [-n NODE... | -x EXCLUDE...] [-l LOGGING] [-f NUMBEROFFILES]</a:t>
            </a:r>
          </a:p>
          <a:p>
            <a:pPr marL="0" indent="0">
              <a:buNone/>
            </a:pPr>
            <a:endParaRPr lang="en-US" sz="1400" dirty="0" smtClean="0"/>
          </a:p>
          <a:p>
            <a:pPr marL="0" indent="0">
              <a:buNone/>
            </a:pPr>
            <a:r>
              <a:rPr lang="en-US" sz="1400" dirty="0" smtClean="0"/>
              <a:t>Options</a:t>
            </a:r>
            <a:endParaRPr lang="en-US" sz="1400" dirty="0"/>
          </a:p>
          <a:p>
            <a:r>
              <a:rPr lang="en-US" sz="1400" dirty="0" smtClean="0"/>
              <a:t>-</a:t>
            </a:r>
            <a:r>
              <a:rPr lang="en-US" sz="1400" dirty="0"/>
              <a:t>t, --type : Which logs will be collected. Choose between </a:t>
            </a:r>
            <a:r>
              <a:rPr lang="en-US" sz="1400" dirty="0" err="1"/>
              <a:t>dssclientdaemons</a:t>
            </a:r>
            <a:r>
              <a:rPr lang="en-US" sz="1400" dirty="0"/>
              <a:t>, </a:t>
            </a:r>
            <a:r>
              <a:rPr lang="en-US" sz="1400" dirty="0" err="1"/>
              <a:t>dsscachedaemons</a:t>
            </a:r>
            <a:r>
              <a:rPr lang="en-US" sz="1400" dirty="0"/>
              <a:t>, </a:t>
            </a:r>
            <a:r>
              <a:rPr lang="en-US" sz="1400" dirty="0" err="1"/>
              <a:t>dssstoragedaemons</a:t>
            </a:r>
            <a:r>
              <a:rPr lang="en-US" sz="1400" dirty="0"/>
              <a:t>, </a:t>
            </a:r>
            <a:r>
              <a:rPr lang="en-US" sz="1400" dirty="0" err="1"/>
              <a:t>dssmaintenanceagents</a:t>
            </a:r>
            <a:r>
              <a:rPr lang="en-US" sz="1400" dirty="0"/>
              <a:t>, </a:t>
            </a:r>
            <a:r>
              <a:rPr lang="en-US" sz="1400" dirty="0" err="1"/>
              <a:t>arakoonclusters</a:t>
            </a:r>
            <a:r>
              <a:rPr lang="en-US" sz="1400" dirty="0"/>
              <a:t>, </a:t>
            </a:r>
            <a:r>
              <a:rPr lang="en-US" sz="1400" dirty="0" err="1"/>
              <a:t>alldaemons</a:t>
            </a:r>
            <a:r>
              <a:rPr lang="en-US" sz="1400" dirty="0"/>
              <a:t>, system, all, </a:t>
            </a:r>
            <a:r>
              <a:rPr lang="en-US" sz="1400" dirty="0" err="1"/>
              <a:t>backuparakoontlog</a:t>
            </a:r>
            <a:r>
              <a:rPr lang="en-US" sz="1400" dirty="0"/>
              <a:t> and </a:t>
            </a:r>
            <a:r>
              <a:rPr lang="en-US" sz="1400" dirty="0" err="1"/>
              <a:t>pylabs</a:t>
            </a:r>
            <a:r>
              <a:rPr lang="en-US" sz="1400" dirty="0"/>
              <a:t>. Must specify at least one log type to run the tool in collection mode and may specify more than log type</a:t>
            </a:r>
          </a:p>
          <a:p>
            <a:r>
              <a:rPr lang="en-US" sz="1400" dirty="0"/>
              <a:t>-m, --mode : Logs mode, choose between </a:t>
            </a:r>
            <a:r>
              <a:rPr lang="en-US" sz="1400" dirty="0" err="1"/>
              <a:t>errorlogs</a:t>
            </a:r>
            <a:r>
              <a:rPr lang="en-US" sz="1400" dirty="0"/>
              <a:t> to collect ERROR logs only and </a:t>
            </a:r>
            <a:r>
              <a:rPr lang="en-US" sz="1400" dirty="0" err="1"/>
              <a:t>alllogs</a:t>
            </a:r>
            <a:r>
              <a:rPr lang="en-US" sz="1400" dirty="0"/>
              <a:t> to collect ALL logs. if logs mode wasn't specify, tool will run in </a:t>
            </a:r>
            <a:r>
              <a:rPr lang="en-US" sz="1400" dirty="0" err="1"/>
              <a:t>errorlogs</a:t>
            </a:r>
            <a:r>
              <a:rPr lang="en-US" sz="1400" dirty="0"/>
              <a:t> mode as default value</a:t>
            </a:r>
          </a:p>
          <a:p>
            <a:pPr marL="0" indent="0">
              <a:buNone/>
            </a:pPr>
            <a:endParaRPr lang="en-US" sz="1400" dirty="0"/>
          </a:p>
        </p:txBody>
      </p:sp>
    </p:spTree>
    <p:extLst>
      <p:ext uri="{BB962C8B-B14F-4D97-AF65-F5344CB8AC3E}">
        <p14:creationId xmlns:p14="http://schemas.microsoft.com/office/powerpoint/2010/main" val="26745618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2"/>
          <p:cNvSpPr>
            <a:spLocks noGrp="1"/>
          </p:cNvSpPr>
          <p:nvPr>
            <p:ph type="title"/>
          </p:nvPr>
        </p:nvSpPr>
        <p:spPr/>
        <p:txBody>
          <a:bodyPr/>
          <a:lstStyle/>
          <a:p>
            <a:r>
              <a:rPr lang="en-US" sz="2800" dirty="0">
                <a:latin typeface="Trebuchet MS" charset="0"/>
                <a:cs typeface="DejaVu Sans" charset="0"/>
              </a:rPr>
              <a:t>The </a:t>
            </a:r>
            <a:r>
              <a:rPr lang="en-US" sz="2800" dirty="0" err="1">
                <a:latin typeface="Trebuchet MS" charset="0"/>
                <a:cs typeface="DejaVu Sans" charset="0"/>
              </a:rPr>
              <a:t>BitSpread</a:t>
            </a:r>
            <a:r>
              <a:rPr lang="en-US" sz="2800" dirty="0">
                <a:latin typeface="Trebuchet MS" charset="0"/>
                <a:cs typeface="DejaVu Sans" charset="0"/>
              </a:rPr>
              <a:t> Algorithm – Simple Example</a:t>
            </a:r>
          </a:p>
        </p:txBody>
      </p:sp>
      <p:sp>
        <p:nvSpPr>
          <p:cNvPr id="18437" name="Content Placeholder 1"/>
          <p:cNvSpPr>
            <a:spLocks noGrp="1"/>
          </p:cNvSpPr>
          <p:nvPr>
            <p:ph idx="1"/>
          </p:nvPr>
        </p:nvSpPr>
        <p:spPr>
          <a:xfrm>
            <a:off x="381000" y="1051560"/>
            <a:ext cx="8458200" cy="1005840"/>
          </a:xfrm>
        </p:spPr>
        <p:txBody>
          <a:bodyPr>
            <a:normAutofit fontScale="62500" lnSpcReduction="20000"/>
          </a:bodyPr>
          <a:lstStyle/>
          <a:p>
            <a:pPr>
              <a:defRPr/>
            </a:pPr>
            <a:r>
              <a:rPr lang="en-US" b="0" dirty="0" smtClean="0"/>
              <a:t>BitSpread Encodes data in unrecognizable chunks (actually a series of equations)</a:t>
            </a:r>
          </a:p>
          <a:p>
            <a:pPr>
              <a:defRPr/>
            </a:pPr>
            <a:r>
              <a:rPr lang="en-US" b="0" dirty="0" smtClean="0"/>
              <a:t>Distributes the equations across disks, storage nodes, racks, data centers</a:t>
            </a:r>
          </a:p>
          <a:p>
            <a:pPr>
              <a:defRPr/>
            </a:pPr>
            <a:r>
              <a:rPr lang="en-US" b="0" dirty="0" smtClean="0"/>
              <a:t>Original data can always be uniquely determined from a subset of the equations</a:t>
            </a:r>
          </a:p>
          <a:p>
            <a:pPr>
              <a:defRPr/>
            </a:pPr>
            <a:r>
              <a:rPr lang="en-US" b="0" dirty="0" smtClean="0"/>
              <a:t>BitSpread codec actually uses 4K variables &amp; equations independent of object size</a:t>
            </a:r>
          </a:p>
        </p:txBody>
      </p:sp>
      <p:sp>
        <p:nvSpPr>
          <p:cNvPr id="50179" name="Rectangle 5"/>
          <p:cNvSpPr>
            <a:spLocks noChangeArrowheads="1"/>
          </p:cNvSpPr>
          <p:nvPr/>
        </p:nvSpPr>
        <p:spPr bwMode="auto">
          <a:xfrm>
            <a:off x="4090988" y="2510790"/>
            <a:ext cx="565150" cy="27432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75</a:t>
            </a:r>
          </a:p>
        </p:txBody>
      </p:sp>
      <p:sp>
        <p:nvSpPr>
          <p:cNvPr id="50180" name="Rectangle 9"/>
          <p:cNvSpPr>
            <a:spLocks noChangeArrowheads="1"/>
          </p:cNvSpPr>
          <p:nvPr/>
        </p:nvSpPr>
        <p:spPr bwMode="auto">
          <a:xfrm>
            <a:off x="3930650" y="3425190"/>
            <a:ext cx="279400" cy="32766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7</a:t>
            </a:r>
          </a:p>
        </p:txBody>
      </p:sp>
      <p:sp>
        <p:nvSpPr>
          <p:cNvPr id="50181" name="Rectangle 10"/>
          <p:cNvSpPr>
            <a:spLocks noChangeArrowheads="1"/>
          </p:cNvSpPr>
          <p:nvPr/>
        </p:nvSpPr>
        <p:spPr bwMode="auto">
          <a:xfrm>
            <a:off x="4514853" y="3425190"/>
            <a:ext cx="263525" cy="32766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a:solidFill>
                  <a:schemeClr val="tx1"/>
                </a:solidFill>
                <a:latin typeface="Verdana" charset="0"/>
                <a:cs typeface="Verdana" charset="0"/>
              </a:rPr>
              <a:t>5</a:t>
            </a:r>
          </a:p>
        </p:txBody>
      </p:sp>
      <p:cxnSp>
        <p:nvCxnSpPr>
          <p:cNvPr id="50182" name="Straight Arrow Connector 11"/>
          <p:cNvCxnSpPr>
            <a:cxnSpLocks noChangeShapeType="1"/>
            <a:stCxn id="50179" idx="2"/>
            <a:endCxn id="50180" idx="0"/>
          </p:cNvCxnSpPr>
          <p:nvPr/>
        </p:nvCxnSpPr>
        <p:spPr bwMode="auto">
          <a:xfrm flipH="1">
            <a:off x="4070353" y="2785110"/>
            <a:ext cx="303213" cy="64008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3" name="Straight Arrow Connector 13"/>
          <p:cNvCxnSpPr>
            <a:cxnSpLocks noChangeShapeType="1"/>
            <a:stCxn id="50179" idx="2"/>
          </p:cNvCxnSpPr>
          <p:nvPr/>
        </p:nvCxnSpPr>
        <p:spPr bwMode="auto">
          <a:xfrm>
            <a:off x="4373563" y="2785110"/>
            <a:ext cx="273050" cy="64008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Rectangle 14"/>
          <p:cNvSpPr/>
          <p:nvPr/>
        </p:nvSpPr>
        <p:spPr bwMode="auto">
          <a:xfrm>
            <a:off x="2641601" y="5071112"/>
            <a:ext cx="1058863" cy="33909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100" dirty="0">
                <a:solidFill>
                  <a:schemeClr val="tx1"/>
                </a:solidFill>
                <a:latin typeface="Verdana" pitchFamily="34" charset="0"/>
                <a:ea typeface="Verdana" pitchFamily="34" charset="0"/>
                <a:cs typeface="Verdana" pitchFamily="34" charset="0"/>
              </a:rPr>
              <a:t>X+Y=12</a:t>
            </a:r>
          </a:p>
        </p:txBody>
      </p:sp>
      <p:sp>
        <p:nvSpPr>
          <p:cNvPr id="16" name="Rectangle 15"/>
          <p:cNvSpPr/>
          <p:nvPr/>
        </p:nvSpPr>
        <p:spPr bwMode="auto">
          <a:xfrm>
            <a:off x="3814763" y="5071112"/>
            <a:ext cx="1060450" cy="33909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100" dirty="0">
                <a:solidFill>
                  <a:schemeClr val="tx1"/>
                </a:solidFill>
                <a:latin typeface="Verdana" pitchFamily="34" charset="0"/>
                <a:ea typeface="Verdana" pitchFamily="34" charset="0"/>
                <a:cs typeface="Verdana" pitchFamily="34" charset="0"/>
              </a:rPr>
              <a:t>X-Y=2</a:t>
            </a:r>
          </a:p>
        </p:txBody>
      </p:sp>
      <p:sp>
        <p:nvSpPr>
          <p:cNvPr id="17" name="Rectangle 16"/>
          <p:cNvSpPr/>
          <p:nvPr/>
        </p:nvSpPr>
        <p:spPr bwMode="auto">
          <a:xfrm>
            <a:off x="4972050" y="5071112"/>
            <a:ext cx="1200150" cy="33909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lgn="ctr" defTabSz="457200">
              <a:buClr>
                <a:srgbClr val="000000"/>
              </a:buClr>
              <a:buSzPct val="100000"/>
              <a:buFont typeface="Times New Roman" pitchFamily="16" charset="0"/>
              <a:buNone/>
              <a:defRPr/>
            </a:pPr>
            <a:r>
              <a:rPr lang="en-US" sz="1100" dirty="0">
                <a:solidFill>
                  <a:schemeClr val="tx1"/>
                </a:solidFill>
                <a:latin typeface="Verdana" pitchFamily="34" charset="0"/>
                <a:ea typeface="Verdana" pitchFamily="34" charset="0"/>
                <a:cs typeface="Verdana" pitchFamily="34" charset="0"/>
              </a:rPr>
              <a:t>2X+Y=19</a:t>
            </a:r>
          </a:p>
        </p:txBody>
      </p:sp>
      <p:cxnSp>
        <p:nvCxnSpPr>
          <p:cNvPr id="50187" name="Straight Arrow Connector 18"/>
          <p:cNvCxnSpPr>
            <a:cxnSpLocks noChangeShapeType="1"/>
            <a:stCxn id="137" idx="2"/>
            <a:endCxn id="15" idx="0"/>
          </p:cNvCxnSpPr>
          <p:nvPr/>
        </p:nvCxnSpPr>
        <p:spPr bwMode="auto">
          <a:xfrm flipH="1">
            <a:off x="3170238" y="4431030"/>
            <a:ext cx="1192212" cy="64008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8" name="Straight Arrow Connector 19"/>
          <p:cNvCxnSpPr>
            <a:cxnSpLocks noChangeShapeType="1"/>
            <a:endCxn id="137" idx="0"/>
          </p:cNvCxnSpPr>
          <p:nvPr/>
        </p:nvCxnSpPr>
        <p:spPr bwMode="auto">
          <a:xfrm flipH="1">
            <a:off x="4362453" y="3752850"/>
            <a:ext cx="284163" cy="31242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9" name="Straight Arrow Connector 23"/>
          <p:cNvCxnSpPr>
            <a:cxnSpLocks noChangeShapeType="1"/>
            <a:stCxn id="50180" idx="2"/>
            <a:endCxn id="137" idx="0"/>
          </p:cNvCxnSpPr>
          <p:nvPr/>
        </p:nvCxnSpPr>
        <p:spPr bwMode="auto">
          <a:xfrm>
            <a:off x="4070350" y="3752850"/>
            <a:ext cx="292100" cy="31242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90" name="Straight Arrow Connector 25"/>
          <p:cNvCxnSpPr>
            <a:cxnSpLocks noChangeShapeType="1"/>
            <a:stCxn id="137" idx="2"/>
            <a:endCxn id="16" idx="0"/>
          </p:cNvCxnSpPr>
          <p:nvPr/>
        </p:nvCxnSpPr>
        <p:spPr bwMode="auto">
          <a:xfrm flipH="1">
            <a:off x="4344988" y="4431030"/>
            <a:ext cx="17462" cy="64008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91" name="Straight Arrow Connector 27"/>
          <p:cNvCxnSpPr>
            <a:cxnSpLocks noChangeShapeType="1"/>
            <a:stCxn id="137" idx="2"/>
            <a:endCxn id="17" idx="0"/>
          </p:cNvCxnSpPr>
          <p:nvPr/>
        </p:nvCxnSpPr>
        <p:spPr bwMode="auto">
          <a:xfrm>
            <a:off x="4362453" y="4431030"/>
            <a:ext cx="1209675" cy="64008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92" name="Rectangle 39"/>
          <p:cNvSpPr>
            <a:spLocks noChangeArrowheads="1"/>
          </p:cNvSpPr>
          <p:nvPr/>
        </p:nvSpPr>
        <p:spPr bwMode="auto">
          <a:xfrm>
            <a:off x="2947991" y="6198872"/>
            <a:ext cx="306387" cy="33909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7</a:t>
            </a:r>
          </a:p>
        </p:txBody>
      </p:sp>
      <p:sp>
        <p:nvSpPr>
          <p:cNvPr id="50193" name="Rectangle 40"/>
          <p:cNvSpPr>
            <a:spLocks noChangeArrowheads="1"/>
          </p:cNvSpPr>
          <p:nvPr/>
        </p:nvSpPr>
        <p:spPr bwMode="auto">
          <a:xfrm>
            <a:off x="3224216" y="6198872"/>
            <a:ext cx="282575" cy="33909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5</a:t>
            </a:r>
          </a:p>
        </p:txBody>
      </p:sp>
      <p:cxnSp>
        <p:nvCxnSpPr>
          <p:cNvPr id="50194" name="Straight Arrow Connector 42"/>
          <p:cNvCxnSpPr>
            <a:cxnSpLocks noChangeShapeType="1"/>
            <a:endCxn id="50192" idx="0"/>
          </p:cNvCxnSpPr>
          <p:nvPr/>
        </p:nvCxnSpPr>
        <p:spPr bwMode="auto">
          <a:xfrm flipH="1">
            <a:off x="3101978" y="5436870"/>
            <a:ext cx="87313"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95" name="Straight Arrow Connector 43"/>
          <p:cNvCxnSpPr>
            <a:cxnSpLocks noChangeShapeType="1"/>
            <a:endCxn id="50192" idx="0"/>
          </p:cNvCxnSpPr>
          <p:nvPr/>
        </p:nvCxnSpPr>
        <p:spPr bwMode="auto">
          <a:xfrm flipH="1">
            <a:off x="3101975" y="5436870"/>
            <a:ext cx="24892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96" name="Rectangle 48"/>
          <p:cNvSpPr>
            <a:spLocks noChangeArrowheads="1"/>
          </p:cNvSpPr>
          <p:nvPr/>
        </p:nvSpPr>
        <p:spPr bwMode="auto">
          <a:xfrm>
            <a:off x="4206875" y="6004562"/>
            <a:ext cx="304800" cy="33909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7</a:t>
            </a:r>
          </a:p>
        </p:txBody>
      </p:sp>
      <p:sp>
        <p:nvSpPr>
          <p:cNvPr id="50197" name="Rectangle 49"/>
          <p:cNvSpPr>
            <a:spLocks noChangeArrowheads="1"/>
          </p:cNvSpPr>
          <p:nvPr/>
        </p:nvSpPr>
        <p:spPr bwMode="auto">
          <a:xfrm>
            <a:off x="4483103" y="6004562"/>
            <a:ext cx="282575" cy="33909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5</a:t>
            </a:r>
          </a:p>
        </p:txBody>
      </p:sp>
      <p:cxnSp>
        <p:nvCxnSpPr>
          <p:cNvPr id="50198" name="Straight Arrow Connector 50"/>
          <p:cNvCxnSpPr>
            <a:cxnSpLocks noChangeShapeType="1"/>
            <a:endCxn id="50196" idx="0"/>
          </p:cNvCxnSpPr>
          <p:nvPr/>
        </p:nvCxnSpPr>
        <p:spPr bwMode="auto">
          <a:xfrm>
            <a:off x="3189291" y="5436872"/>
            <a:ext cx="1169987" cy="56769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99" name="Straight Arrow Connector 53"/>
          <p:cNvCxnSpPr>
            <a:cxnSpLocks noChangeShapeType="1"/>
            <a:endCxn id="50196" idx="0"/>
          </p:cNvCxnSpPr>
          <p:nvPr/>
        </p:nvCxnSpPr>
        <p:spPr bwMode="auto">
          <a:xfrm flipH="1">
            <a:off x="4359278" y="5436872"/>
            <a:ext cx="4763" cy="56769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0200" name="Rectangle 56"/>
          <p:cNvSpPr>
            <a:spLocks noChangeArrowheads="1"/>
          </p:cNvSpPr>
          <p:nvPr/>
        </p:nvSpPr>
        <p:spPr bwMode="auto">
          <a:xfrm>
            <a:off x="5419725" y="6198872"/>
            <a:ext cx="306388" cy="33909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7</a:t>
            </a:r>
          </a:p>
        </p:txBody>
      </p:sp>
      <p:sp>
        <p:nvSpPr>
          <p:cNvPr id="50201" name="Rectangle 57"/>
          <p:cNvSpPr>
            <a:spLocks noChangeArrowheads="1"/>
          </p:cNvSpPr>
          <p:nvPr/>
        </p:nvSpPr>
        <p:spPr bwMode="auto">
          <a:xfrm>
            <a:off x="5697541" y="6198872"/>
            <a:ext cx="282575" cy="339090"/>
          </a:xfrm>
          <a:prstGeom prst="rect">
            <a:avLst/>
          </a:prstGeom>
          <a:solidFill>
            <a:schemeClr val="accent1"/>
          </a:solidFill>
          <a:ln w="9525">
            <a:solidFill>
              <a:schemeClr val="tx1"/>
            </a:solidFill>
            <a:round/>
            <a:headEnd/>
            <a:tailEnd/>
          </a:ln>
        </p:spPr>
        <p:txBody>
          <a:bodyPr anchor="ctr"/>
          <a:lstStyle/>
          <a:p>
            <a:pPr algn="ctr" defTabSz="457200">
              <a:buClr>
                <a:srgbClr val="000000"/>
              </a:buClr>
              <a:buSzPct val="100000"/>
              <a:buFont typeface="Times New Roman" charset="0"/>
              <a:buNone/>
            </a:pPr>
            <a:r>
              <a:rPr lang="en-US" sz="1100" b="1">
                <a:solidFill>
                  <a:schemeClr val="tx1"/>
                </a:solidFill>
                <a:latin typeface="Verdana" charset="0"/>
                <a:cs typeface="Verdana" charset="0"/>
              </a:rPr>
              <a:t>5</a:t>
            </a:r>
          </a:p>
        </p:txBody>
      </p:sp>
      <p:cxnSp>
        <p:nvCxnSpPr>
          <p:cNvPr id="50202" name="Straight Arrow Connector 58"/>
          <p:cNvCxnSpPr>
            <a:cxnSpLocks noChangeShapeType="1"/>
            <a:endCxn id="50200" idx="0"/>
          </p:cNvCxnSpPr>
          <p:nvPr/>
        </p:nvCxnSpPr>
        <p:spPr bwMode="auto">
          <a:xfrm>
            <a:off x="3189291" y="5436870"/>
            <a:ext cx="2384425"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03" name="Straight Arrow Connector 61"/>
          <p:cNvCxnSpPr>
            <a:cxnSpLocks noChangeShapeType="1"/>
            <a:endCxn id="50200" idx="0"/>
          </p:cNvCxnSpPr>
          <p:nvPr/>
        </p:nvCxnSpPr>
        <p:spPr bwMode="auto">
          <a:xfrm flipH="1">
            <a:off x="5573713" y="5436870"/>
            <a:ext cx="17462"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50204" name="Group 29"/>
          <p:cNvGrpSpPr>
            <a:grpSpLocks/>
          </p:cNvGrpSpPr>
          <p:nvPr/>
        </p:nvGrpSpPr>
        <p:grpSpPr bwMode="auto">
          <a:xfrm>
            <a:off x="4210050" y="4065270"/>
            <a:ext cx="304800" cy="365760"/>
            <a:chOff x="2438400" y="4610100"/>
            <a:chExt cx="609600" cy="609600"/>
          </a:xfrm>
        </p:grpSpPr>
        <p:sp>
          <p:nvSpPr>
            <p:cNvPr id="137" name="Rounded Rectangle 136"/>
            <p:cNvSpPr/>
            <p:nvPr/>
          </p:nvSpPr>
          <p:spPr bwMode="auto">
            <a:xfrm>
              <a:off x="2438400" y="4610100"/>
              <a:ext cx="609600" cy="609600"/>
            </a:xfrm>
            <a:prstGeom prst="roundRect">
              <a:avLst/>
            </a:prstGeom>
            <a:solidFill>
              <a:srgbClr val="00B8FF"/>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grpSp>
          <p:nvGrpSpPr>
            <p:cNvPr id="50213" name="Group 31"/>
            <p:cNvGrpSpPr>
              <a:grpSpLocks/>
            </p:cNvGrpSpPr>
            <p:nvPr/>
          </p:nvGrpSpPr>
          <p:grpSpPr bwMode="auto">
            <a:xfrm>
              <a:off x="2514600" y="4682416"/>
              <a:ext cx="457201" cy="457200"/>
              <a:chOff x="2516577" y="4686300"/>
              <a:chExt cx="457201" cy="457200"/>
            </a:xfrm>
          </p:grpSpPr>
          <p:cxnSp>
            <p:nvCxnSpPr>
              <p:cNvPr id="139" name="Straight Arrow Connector 138"/>
              <p:cNvCxnSpPr>
                <a:stCxn id="141" idx="3"/>
                <a:endCxn id="142" idx="0"/>
              </p:cNvCxnSpPr>
              <p:nvPr/>
            </p:nvCxnSpPr>
            <p:spPr bwMode="auto">
              <a:xfrm>
                <a:off x="2745177" y="4763210"/>
                <a:ext cx="0" cy="231774"/>
              </a:xfrm>
              <a:prstGeom prst="straightConnector1">
                <a:avLst/>
              </a:prstGeom>
              <a:solidFill>
                <a:srgbClr val="00B8FF"/>
              </a:solidFill>
              <a:ln w="19050" cap="flat" cmpd="sng" algn="ctr">
                <a:solidFill>
                  <a:schemeClr val="tx1">
                    <a:lumMod val="75000"/>
                    <a:lumOff val="25000"/>
                  </a:schemeClr>
                </a:solidFill>
                <a:prstDash val="solid"/>
                <a:round/>
                <a:headEnd type="none" w="med" len="med"/>
                <a:tailEnd type="arrow"/>
              </a:ln>
              <a:effectLst/>
              <a:extLst/>
            </p:spPr>
          </p:cxnSp>
          <p:sp>
            <p:nvSpPr>
              <p:cNvPr id="140" name="Rounded Rectangle 139"/>
              <p:cNvSpPr/>
              <p:nvPr/>
            </p:nvSpPr>
            <p:spPr bwMode="auto">
              <a:xfrm>
                <a:off x="2745177" y="4687010"/>
                <a:ext cx="152400" cy="152400"/>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sp>
            <p:nvSpPr>
              <p:cNvPr id="141" name="Rounded Rectangle 140"/>
              <p:cNvSpPr/>
              <p:nvPr/>
            </p:nvSpPr>
            <p:spPr bwMode="auto">
              <a:xfrm>
                <a:off x="2592777" y="4687010"/>
                <a:ext cx="152400" cy="152400"/>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sp>
            <p:nvSpPr>
              <p:cNvPr id="142" name="Rounded Rectangle 141"/>
              <p:cNvSpPr/>
              <p:nvPr/>
            </p:nvSpPr>
            <p:spPr bwMode="auto">
              <a:xfrm>
                <a:off x="2668977" y="4994984"/>
                <a:ext cx="152400" cy="14922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sp>
            <p:nvSpPr>
              <p:cNvPr id="143" name="Rounded Rectangle 142"/>
              <p:cNvSpPr/>
              <p:nvPr/>
            </p:nvSpPr>
            <p:spPr bwMode="auto">
              <a:xfrm>
                <a:off x="2821376" y="4994984"/>
                <a:ext cx="152400" cy="14922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sp>
            <p:nvSpPr>
              <p:cNvPr id="144" name="Rounded Rectangle 143"/>
              <p:cNvSpPr/>
              <p:nvPr/>
            </p:nvSpPr>
            <p:spPr bwMode="auto">
              <a:xfrm>
                <a:off x="2516577" y="4994984"/>
                <a:ext cx="152400" cy="149226"/>
              </a:xfrm>
              <a:prstGeom prst="roundRect">
                <a:avLst/>
              </a:prstGeom>
              <a:solidFill>
                <a:schemeClr val="accent6">
                  <a:lumMod val="20000"/>
                  <a:lumOff val="80000"/>
                </a:schemeClr>
              </a:solidFill>
              <a:ln w="19050" cap="flat" cmpd="sng" algn="ctr">
                <a:solidFill>
                  <a:schemeClr val="tx1">
                    <a:lumMod val="75000"/>
                    <a:lumOff val="25000"/>
                  </a:schemeClr>
                </a:solidFill>
                <a:prstDash val="solid"/>
                <a:round/>
                <a:headEnd type="none" w="med" len="med"/>
                <a:tailEnd type="none" w="med" len="med"/>
              </a:ln>
              <a:effectLst/>
              <a:extLst/>
            </p:spPr>
            <p:txBody>
              <a:bodyPr/>
              <a:lstStyle/>
              <a:p>
                <a:pPr defTabSz="457200">
                  <a:buClr>
                    <a:srgbClr val="000000"/>
                  </a:buClr>
                  <a:buSzPct val="100000"/>
                  <a:buFont typeface="Times New Roman" pitchFamily="16" charset="0"/>
                  <a:buNone/>
                  <a:defRPr/>
                </a:pPr>
                <a:endParaRPr lang="en-US" sz="1100">
                  <a:latin typeface="Times New Roman" pitchFamily="16" charset="0"/>
                  <a:ea typeface="DejaVu Sans" pitchFamily="34" charset="2"/>
                </a:endParaRPr>
              </a:p>
            </p:txBody>
          </p:sp>
        </p:grpSp>
      </p:grpSp>
      <p:sp>
        <p:nvSpPr>
          <p:cNvPr id="205" name="TextBox 204"/>
          <p:cNvSpPr txBox="1"/>
          <p:nvPr/>
        </p:nvSpPr>
        <p:spPr>
          <a:xfrm>
            <a:off x="4591050" y="4065272"/>
            <a:ext cx="914400" cy="255389"/>
          </a:xfrm>
          <a:prstGeom prst="roundRect">
            <a:avLst/>
          </a:prstGeom>
          <a:ln w="19050"/>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ts val="475"/>
              </a:spcBef>
              <a:spcAft>
                <a:spcPts val="125"/>
              </a:spcAft>
              <a:buClr>
                <a:srgbClr val="003366"/>
              </a:buClr>
              <a:buSzPct val="100000"/>
              <a:defRPr/>
            </a:pPr>
            <a:r>
              <a:rPr lang="en-US" sz="900" b="1" i="1" dirty="0" err="1">
                <a:solidFill>
                  <a:srgbClr val="2F4E85"/>
                </a:solidFill>
              </a:rPr>
              <a:t>BitSpread</a:t>
            </a:r>
            <a:endParaRPr lang="en-US" sz="900" b="1" i="1" dirty="0">
              <a:solidFill>
                <a:srgbClr val="2F4E85"/>
              </a:solidFill>
            </a:endParaRPr>
          </a:p>
        </p:txBody>
      </p:sp>
      <p:sp>
        <p:nvSpPr>
          <p:cNvPr id="284" name="TextBox 283"/>
          <p:cNvSpPr txBox="1"/>
          <p:nvPr/>
        </p:nvSpPr>
        <p:spPr>
          <a:xfrm>
            <a:off x="3143250" y="2057402"/>
            <a:ext cx="2514600" cy="276999"/>
          </a:xfrm>
          <a:prstGeom prst="rect">
            <a:avLst/>
          </a:prstGeom>
          <a:noFill/>
        </p:spPr>
        <p:txBody>
          <a:bodyPr>
            <a:spAutoFit/>
          </a:bodyPr>
          <a:lstStyle/>
          <a:p>
            <a:pPr algn="ctr">
              <a:defRPr/>
            </a:pPr>
            <a:r>
              <a:rPr lang="en-US" sz="1200" dirty="0">
                <a:solidFill>
                  <a:schemeClr val="tx1"/>
                </a:solidFill>
                <a:latin typeface="+mn-lt"/>
              </a:rPr>
              <a:t>Simplified mathematics</a:t>
            </a:r>
          </a:p>
        </p:txBody>
      </p:sp>
      <p:sp>
        <p:nvSpPr>
          <p:cNvPr id="110" name="TextBox 109"/>
          <p:cNvSpPr txBox="1"/>
          <p:nvPr/>
        </p:nvSpPr>
        <p:spPr>
          <a:xfrm>
            <a:off x="2438400" y="2514602"/>
            <a:ext cx="1524000" cy="276999"/>
          </a:xfrm>
          <a:prstGeom prst="rect">
            <a:avLst/>
          </a:prstGeom>
          <a:noFill/>
        </p:spPr>
        <p:txBody>
          <a:bodyPr>
            <a:spAutoFit/>
          </a:bodyPr>
          <a:lstStyle/>
          <a:p>
            <a:pPr algn="ctr">
              <a:defRPr/>
            </a:pPr>
            <a:r>
              <a:rPr lang="en-US" sz="1200" b="1" dirty="0">
                <a:solidFill>
                  <a:schemeClr val="tx1"/>
                </a:solidFill>
                <a:latin typeface="+mn-lt"/>
              </a:rPr>
              <a:t>Original Object</a:t>
            </a:r>
          </a:p>
        </p:txBody>
      </p:sp>
      <p:sp>
        <p:nvSpPr>
          <p:cNvPr id="111" name="TextBox 110"/>
          <p:cNvSpPr txBox="1"/>
          <p:nvPr/>
        </p:nvSpPr>
        <p:spPr>
          <a:xfrm>
            <a:off x="1828800" y="3429002"/>
            <a:ext cx="2057400" cy="276999"/>
          </a:xfrm>
          <a:prstGeom prst="rect">
            <a:avLst/>
          </a:prstGeom>
          <a:noFill/>
        </p:spPr>
        <p:txBody>
          <a:bodyPr>
            <a:spAutoFit/>
          </a:bodyPr>
          <a:lstStyle/>
          <a:p>
            <a:pPr algn="ctr">
              <a:defRPr/>
            </a:pPr>
            <a:r>
              <a:rPr lang="en-US" sz="1200" b="1" dirty="0">
                <a:solidFill>
                  <a:schemeClr val="tx1"/>
                </a:solidFill>
                <a:latin typeface="+mn-lt"/>
              </a:rPr>
              <a:t>Decomposed Object</a:t>
            </a:r>
          </a:p>
        </p:txBody>
      </p:sp>
      <p:sp>
        <p:nvSpPr>
          <p:cNvPr id="112" name="TextBox 111"/>
          <p:cNvSpPr txBox="1"/>
          <p:nvPr/>
        </p:nvSpPr>
        <p:spPr>
          <a:xfrm>
            <a:off x="685800" y="5074922"/>
            <a:ext cx="1905000" cy="276999"/>
          </a:xfrm>
          <a:prstGeom prst="rect">
            <a:avLst/>
          </a:prstGeom>
          <a:noFill/>
        </p:spPr>
        <p:txBody>
          <a:bodyPr>
            <a:spAutoFit/>
          </a:bodyPr>
          <a:lstStyle/>
          <a:p>
            <a:pPr algn="ctr">
              <a:defRPr/>
            </a:pPr>
            <a:r>
              <a:rPr lang="en-US" sz="1200" b="1" dirty="0">
                <a:solidFill>
                  <a:schemeClr val="tx1"/>
                </a:solidFill>
                <a:latin typeface="+mn-lt"/>
              </a:rPr>
              <a:t>Series of Equations</a:t>
            </a:r>
          </a:p>
        </p:txBody>
      </p:sp>
      <p:sp>
        <p:nvSpPr>
          <p:cNvPr id="113" name="TextBox 112"/>
          <p:cNvSpPr txBox="1"/>
          <p:nvPr/>
        </p:nvSpPr>
        <p:spPr>
          <a:xfrm>
            <a:off x="762000" y="5897881"/>
            <a:ext cx="1905000" cy="461665"/>
          </a:xfrm>
          <a:prstGeom prst="rect">
            <a:avLst/>
          </a:prstGeom>
          <a:noFill/>
        </p:spPr>
        <p:txBody>
          <a:bodyPr>
            <a:spAutoFit/>
          </a:bodyPr>
          <a:lstStyle/>
          <a:p>
            <a:pPr algn="ctr">
              <a:defRPr/>
            </a:pPr>
            <a:r>
              <a:rPr lang="en-US" sz="1200" b="1" dirty="0">
                <a:solidFill>
                  <a:schemeClr val="tx1"/>
                </a:solidFill>
                <a:latin typeface="+mn-lt"/>
              </a:rPr>
              <a:t>Any 2 out of 3 equations uniquely determine object</a:t>
            </a:r>
          </a:p>
        </p:txBody>
      </p:sp>
    </p:spTree>
    <p:extLst>
      <p:ext uri="{BB962C8B-B14F-4D97-AF65-F5344CB8AC3E}">
        <p14:creationId xmlns:p14="http://schemas.microsoft.com/office/powerpoint/2010/main" val="163971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usage continued</a:t>
            </a:r>
            <a:endParaRPr lang="en-US" dirty="0"/>
          </a:p>
        </p:txBody>
      </p:sp>
      <p:sp>
        <p:nvSpPr>
          <p:cNvPr id="3" name="Content Placeholder 2"/>
          <p:cNvSpPr>
            <a:spLocks noGrp="1"/>
          </p:cNvSpPr>
          <p:nvPr>
            <p:ph idx="1"/>
          </p:nvPr>
        </p:nvSpPr>
        <p:spPr>
          <a:xfrm>
            <a:off x="301624" y="1143000"/>
            <a:ext cx="8537575" cy="5029200"/>
          </a:xfrm>
        </p:spPr>
        <p:txBody>
          <a:bodyPr>
            <a:normAutofit/>
          </a:bodyPr>
          <a:lstStyle/>
          <a:p>
            <a:pPr marL="0" indent="0">
              <a:buNone/>
            </a:pPr>
            <a:r>
              <a:rPr lang="en-US" sz="1400" dirty="0"/>
              <a:t>log_collector_trigger.py -t LOGTYPE... [-m MODE | -k KEYWORD...] [-I DAEMONID...] [-d LOGDATE | -F FROMDATE, -T TODATE] [-u UPLOAD, [-N NAMESPACE]] [-s] [-n NODE... | -x EXCLUDE...] [-l LOGGING] [-f NUMBEROFFILES]</a:t>
            </a:r>
          </a:p>
          <a:p>
            <a:pPr marL="0" indent="0">
              <a:buNone/>
            </a:pPr>
            <a:endParaRPr lang="en-US" sz="1400" dirty="0"/>
          </a:p>
          <a:p>
            <a:pPr marL="0" indent="0">
              <a:buNone/>
            </a:pPr>
            <a:r>
              <a:rPr lang="en-US" sz="1400" dirty="0" smtClean="0"/>
              <a:t>Options</a:t>
            </a:r>
            <a:endParaRPr lang="en-US" sz="1400" dirty="0"/>
          </a:p>
          <a:p>
            <a:r>
              <a:rPr lang="en-US" sz="1400" dirty="0"/>
              <a:t>-k, --keyword : Type any keyword to collect from log files. May specify more than one keyword. If keyword is specified log collection mode will be keyword by default. No need to specify logs mode when using keyword option</a:t>
            </a:r>
          </a:p>
          <a:p>
            <a:r>
              <a:rPr lang="en-US" sz="1400" dirty="0"/>
              <a:t>-I, --id : Daemon ID for log collection. Can't use more than one log type when using this option. This option is used only with the following log types ( </a:t>
            </a:r>
            <a:r>
              <a:rPr lang="en-US" sz="1400" dirty="0" err="1"/>
              <a:t>dssclientdaemons</a:t>
            </a:r>
            <a:r>
              <a:rPr lang="en-US" sz="1400" dirty="0"/>
              <a:t>, </a:t>
            </a:r>
            <a:r>
              <a:rPr lang="en-US" sz="1400" dirty="0" err="1"/>
              <a:t>dsscachedaemons</a:t>
            </a:r>
            <a:r>
              <a:rPr lang="en-US" sz="1400" dirty="0"/>
              <a:t>, </a:t>
            </a:r>
            <a:r>
              <a:rPr lang="en-US" sz="1400" dirty="0" err="1"/>
              <a:t>dssstoragedaemons</a:t>
            </a:r>
            <a:r>
              <a:rPr lang="en-US" sz="1400" dirty="0"/>
              <a:t>, </a:t>
            </a:r>
            <a:r>
              <a:rPr lang="en-US" sz="1400" dirty="0" err="1"/>
              <a:t>dssmaintenanceagents</a:t>
            </a:r>
            <a:r>
              <a:rPr lang="en-US" sz="1400" dirty="0"/>
              <a:t>, </a:t>
            </a:r>
            <a:r>
              <a:rPr lang="en-US" sz="1400" dirty="0" err="1"/>
              <a:t>arakoonclusters</a:t>
            </a:r>
            <a:r>
              <a:rPr lang="en-US" sz="1400" dirty="0"/>
              <a:t>)</a:t>
            </a:r>
          </a:p>
          <a:p>
            <a:r>
              <a:rPr lang="en-US" sz="1400" dirty="0"/>
              <a:t>-d ,–date : Logs date to collect. Choose between today, yesterday or enter any date in "</a:t>
            </a:r>
            <a:r>
              <a:rPr lang="en-US" sz="1400" dirty="0" err="1"/>
              <a:t>yyyy</a:t>
            </a:r>
            <a:r>
              <a:rPr lang="en-US" sz="1400" dirty="0"/>
              <a:t>-mm-</a:t>
            </a:r>
            <a:r>
              <a:rPr lang="en-US" sz="1400" dirty="0" err="1"/>
              <a:t>dd</a:t>
            </a:r>
            <a:r>
              <a:rPr lang="en-US" sz="1400" dirty="0"/>
              <a:t>" format. If no date entered tool will collect logs with yesterday date as default value.</a:t>
            </a:r>
          </a:p>
          <a:p>
            <a:r>
              <a:rPr lang="en-US" sz="1400" dirty="0"/>
              <a:t>-F, --from : Use to specify from date range, from date must be in "</a:t>
            </a:r>
            <a:r>
              <a:rPr lang="en-US" sz="1400" dirty="0" err="1"/>
              <a:t>yyyy</a:t>
            </a:r>
            <a:r>
              <a:rPr lang="en-US" sz="1400" dirty="0"/>
              <a:t>-mm-</a:t>
            </a:r>
            <a:r>
              <a:rPr lang="en-US" sz="1400" dirty="0" err="1"/>
              <a:t>dd</a:t>
            </a:r>
            <a:r>
              <a:rPr lang="en-US" sz="1400" dirty="0"/>
              <a:t>" format and must be prior than To date</a:t>
            </a:r>
          </a:p>
          <a:p>
            <a:r>
              <a:rPr lang="en-US" sz="1400" dirty="0"/>
              <a:t>-T, --to :  Use to specify to date range, to date must be in "</a:t>
            </a:r>
            <a:r>
              <a:rPr lang="en-US" sz="1400" dirty="0" err="1"/>
              <a:t>yyyy</a:t>
            </a:r>
            <a:r>
              <a:rPr lang="en-US" sz="1400" dirty="0"/>
              <a:t>-mm-</a:t>
            </a:r>
            <a:r>
              <a:rPr lang="en-US" sz="1400" dirty="0" err="1"/>
              <a:t>dd</a:t>
            </a:r>
            <a:r>
              <a:rPr lang="en-US" sz="1400" dirty="0"/>
              <a:t>" format</a:t>
            </a:r>
          </a:p>
          <a:p>
            <a:r>
              <a:rPr lang="en-US" sz="1400" dirty="0"/>
              <a:t>-u, --upload : Where tool will upload the output file (upload destination). Choose between management to send output file to the management node and </a:t>
            </a:r>
            <a:r>
              <a:rPr lang="en-US" sz="1400" dirty="0" err="1"/>
              <a:t>localdss</a:t>
            </a:r>
            <a:r>
              <a:rPr lang="en-US" sz="1400" dirty="0"/>
              <a:t> to upload output files to DSS. If no option specified it will upload output files to the management node by default under /opt/qbase3/</a:t>
            </a:r>
            <a:r>
              <a:rPr lang="en-US" sz="1400" dirty="0" err="1"/>
              <a:t>var</a:t>
            </a:r>
            <a:r>
              <a:rPr lang="en-US" sz="1400" dirty="0"/>
              <a:t>/log/</a:t>
            </a:r>
            <a:r>
              <a:rPr lang="en-US" sz="1400" dirty="0" err="1"/>
              <a:t>log_collector</a:t>
            </a:r>
            <a:r>
              <a:rPr lang="en-US" sz="1400" dirty="0"/>
              <a:t> directory</a:t>
            </a:r>
          </a:p>
          <a:p>
            <a:pPr marL="0" indent="0">
              <a:buNone/>
            </a:pPr>
            <a:endParaRPr lang="en-US" sz="1400" dirty="0"/>
          </a:p>
        </p:txBody>
      </p:sp>
    </p:spTree>
    <p:extLst>
      <p:ext uri="{BB962C8B-B14F-4D97-AF65-F5344CB8AC3E}">
        <p14:creationId xmlns:p14="http://schemas.microsoft.com/office/powerpoint/2010/main" val="3611347914"/>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usage continued</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pPr marL="0" indent="0">
              <a:buNone/>
            </a:pPr>
            <a:r>
              <a:rPr lang="en-US" sz="1400" dirty="0"/>
              <a:t>log_collector_trigger.py -t LOGTYPE... [-m MODE | -k KEYWORD...] [-I DAEMONID...] [-d LOGDATE | -F FROMDATE, -T TODATE] [-u UPLOAD, [-N NAMESPACE]] [-s] [-n NODE... | -x EXCLUDE...] [-l LOGGING] [-f NUMBEROFFILES]</a:t>
            </a:r>
          </a:p>
          <a:p>
            <a:pPr marL="0" indent="0">
              <a:buNone/>
            </a:pPr>
            <a:endParaRPr lang="en-US" sz="1400" dirty="0"/>
          </a:p>
          <a:p>
            <a:pPr marL="0" indent="0">
              <a:buNone/>
            </a:pPr>
            <a:r>
              <a:rPr lang="en-US" sz="1400" dirty="0" smtClean="0"/>
              <a:t>Options </a:t>
            </a:r>
            <a:endParaRPr lang="en-US" sz="1400" dirty="0"/>
          </a:p>
          <a:p>
            <a:r>
              <a:rPr lang="en-US" sz="1400" dirty="0"/>
              <a:t>-N, --namespace : DSS Namespace where output log files will be uploaded to. This option should be used when specifying upload option (-u) with </a:t>
            </a:r>
            <a:r>
              <a:rPr lang="en-US" sz="1400" dirty="0" err="1"/>
              <a:t>localdss</a:t>
            </a:r>
            <a:r>
              <a:rPr lang="en-US" sz="1400" dirty="0"/>
              <a:t> parameter, else namespace parameter will be ignored</a:t>
            </a:r>
          </a:p>
          <a:p>
            <a:r>
              <a:rPr lang="en-US" sz="1400" dirty="0"/>
              <a:t>-s, --</a:t>
            </a:r>
            <a:r>
              <a:rPr lang="en-US" sz="1400" dirty="0" err="1"/>
              <a:t>skipcheck</a:t>
            </a:r>
            <a:r>
              <a:rPr lang="en-US" sz="1400" dirty="0"/>
              <a:t> : Skip tool existence check on environment nodes. Should not be used unless you are certain of tool existence on environment nodes that will collect logs from</a:t>
            </a:r>
          </a:p>
          <a:p>
            <a:r>
              <a:rPr lang="en-US" sz="1400" dirty="0"/>
              <a:t>-n, --node : Specify node for log collection. May specify more than one node</a:t>
            </a:r>
          </a:p>
          <a:p>
            <a:r>
              <a:rPr lang="en-US" sz="1400" dirty="0"/>
              <a:t>-x, --exclude : Specify node to be excluded from log collection. May specify more than one node</a:t>
            </a:r>
          </a:p>
          <a:p>
            <a:r>
              <a:rPr lang="en-US" sz="1400" dirty="0"/>
              <a:t>-l, --logging : Set logging level, choose between info and debug. INFO is the default logging level. Specify debug when detailed logs is needed  </a:t>
            </a:r>
          </a:p>
          <a:p>
            <a:r>
              <a:rPr lang="en-US" sz="1400" dirty="0"/>
              <a:t>-f, --</a:t>
            </a:r>
            <a:r>
              <a:rPr lang="en-US" sz="1400" dirty="0" err="1"/>
              <a:t>filescount</a:t>
            </a:r>
            <a:r>
              <a:rPr lang="en-US" sz="1400" dirty="0"/>
              <a:t> : Number of files to collect from. </a:t>
            </a:r>
          </a:p>
          <a:p>
            <a:pPr marL="0" indent="0">
              <a:buNone/>
            </a:pPr>
            <a:endParaRPr lang="en-US" sz="1400" dirty="0"/>
          </a:p>
        </p:txBody>
      </p:sp>
    </p:spTree>
    <p:extLst>
      <p:ext uri="{BB962C8B-B14F-4D97-AF65-F5344CB8AC3E}">
        <p14:creationId xmlns:p14="http://schemas.microsoft.com/office/powerpoint/2010/main" val="117322494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upload</a:t>
            </a:r>
            <a:endParaRPr lang="en-US" dirty="0"/>
          </a:p>
        </p:txBody>
      </p:sp>
      <p:sp>
        <p:nvSpPr>
          <p:cNvPr id="3" name="Content Placeholder 2"/>
          <p:cNvSpPr>
            <a:spLocks noGrp="1"/>
          </p:cNvSpPr>
          <p:nvPr>
            <p:ph idx="1"/>
          </p:nvPr>
        </p:nvSpPr>
        <p:spPr>
          <a:xfrm>
            <a:off x="301624" y="1143000"/>
            <a:ext cx="8537575" cy="5029200"/>
          </a:xfrm>
        </p:spPr>
        <p:txBody>
          <a:bodyPr>
            <a:noAutofit/>
          </a:bodyPr>
          <a:lstStyle/>
          <a:p>
            <a:pPr marL="0" indent="0">
              <a:buNone/>
            </a:pPr>
            <a:r>
              <a:rPr lang="en-US" sz="1400" dirty="0"/>
              <a:t>Upload to evidence </a:t>
            </a:r>
          </a:p>
          <a:p>
            <a:r>
              <a:rPr lang="en-US" sz="1400" dirty="0"/>
              <a:t>After log collection, tool can upload collected log files to </a:t>
            </a:r>
            <a:r>
              <a:rPr lang="en-US" sz="1400" dirty="0" err="1"/>
              <a:t>amplidata</a:t>
            </a:r>
            <a:r>
              <a:rPr lang="en-US" sz="1400" dirty="0"/>
              <a:t> evidence environment. Log files must be collected and uploaded on management node to be able to upload it to evidence environment. </a:t>
            </a:r>
          </a:p>
          <a:p>
            <a:pPr marL="0" indent="0">
              <a:buNone/>
            </a:pPr>
            <a:endParaRPr lang="en-US" sz="1400" dirty="0" smtClean="0"/>
          </a:p>
          <a:p>
            <a:pPr marL="0" indent="0">
              <a:buNone/>
            </a:pPr>
            <a:r>
              <a:rPr lang="en-US" sz="1400" dirty="0" smtClean="0"/>
              <a:t>Usage</a:t>
            </a:r>
            <a:endParaRPr lang="en-US" sz="1400" dirty="0"/>
          </a:p>
          <a:p>
            <a:r>
              <a:rPr lang="en-US" sz="1400" dirty="0"/>
              <a:t>log_collector_trigger.py -H -N NAMESPACE -U USER -P PASSWORD -D DIRECTORY [-S SERVER, -p PORT] [-d LOGDATE | -F FROMDATE, -T TODATE] [-n NODE... | -x EXCLUDE...] [-l LOGGING]</a:t>
            </a:r>
          </a:p>
          <a:p>
            <a:pPr marL="0" indent="0">
              <a:buNone/>
            </a:pPr>
            <a:endParaRPr lang="en-US" sz="1400" dirty="0" smtClean="0"/>
          </a:p>
          <a:p>
            <a:pPr marL="0" indent="0">
              <a:buNone/>
            </a:pPr>
            <a:r>
              <a:rPr lang="en-US" sz="1400" dirty="0" smtClean="0"/>
              <a:t>Options</a:t>
            </a:r>
            <a:endParaRPr lang="en-US" sz="1400" dirty="0"/>
          </a:p>
          <a:p>
            <a:r>
              <a:rPr lang="en-US" sz="1400" dirty="0"/>
              <a:t>-H, --http : Upload log files to </a:t>
            </a:r>
            <a:r>
              <a:rPr lang="en-US" sz="1400" dirty="0" err="1"/>
              <a:t>amplidata</a:t>
            </a:r>
            <a:r>
              <a:rPr lang="en-US" sz="1400" dirty="0"/>
              <a:t> evidence environment through http</a:t>
            </a:r>
          </a:p>
          <a:p>
            <a:r>
              <a:rPr lang="en-US" sz="1400" dirty="0"/>
              <a:t>-N, --namespace : Namespace where log files will be uploaded to</a:t>
            </a:r>
          </a:p>
          <a:p>
            <a:r>
              <a:rPr lang="en-US" sz="1400" dirty="0"/>
              <a:t>-U, --user : User name on </a:t>
            </a:r>
            <a:r>
              <a:rPr lang="en-US" sz="1400" dirty="0" err="1"/>
              <a:t>amplidata</a:t>
            </a:r>
            <a:r>
              <a:rPr lang="en-US" sz="1400" dirty="0"/>
              <a:t> evidence environment</a:t>
            </a:r>
          </a:p>
          <a:p>
            <a:r>
              <a:rPr lang="en-US" sz="1400" dirty="0"/>
              <a:t>-P, --password : Password on </a:t>
            </a:r>
            <a:r>
              <a:rPr lang="en-US" sz="1400" dirty="0" err="1"/>
              <a:t>amplidata</a:t>
            </a:r>
            <a:r>
              <a:rPr lang="en-US" sz="1400" dirty="0"/>
              <a:t> evidence environment</a:t>
            </a:r>
          </a:p>
          <a:p>
            <a:r>
              <a:rPr lang="en-US" sz="1400" dirty="0"/>
              <a:t>-S, --server : Server where tool will upload log files to. If you didn't specify server, log files will be uploaded to </a:t>
            </a:r>
            <a:r>
              <a:rPr lang="en-US" sz="1400" dirty="0" err="1"/>
              <a:t>amplidata</a:t>
            </a:r>
            <a:r>
              <a:rPr lang="en-US" sz="1400" dirty="0"/>
              <a:t> evidence environment by default</a:t>
            </a:r>
          </a:p>
          <a:p>
            <a:r>
              <a:rPr lang="en-US" sz="1400" dirty="0"/>
              <a:t>-p , --port : Port to connect to server through</a:t>
            </a:r>
          </a:p>
          <a:p>
            <a:r>
              <a:rPr lang="en-US" sz="1400" dirty="0"/>
              <a:t>-D, --directory : Directory where log files will be uploaded under</a:t>
            </a:r>
          </a:p>
          <a:p>
            <a:r>
              <a:rPr lang="en-US" sz="1400" dirty="0"/>
              <a:t>-d ,–date : Log date files to upload to evidence environment. Choose between today, yesterday or enter any date in "</a:t>
            </a:r>
            <a:r>
              <a:rPr lang="en-US" sz="1400" dirty="0" err="1"/>
              <a:t>yyyy</a:t>
            </a:r>
            <a:r>
              <a:rPr lang="en-US" sz="1400" dirty="0"/>
              <a:t>-mm-</a:t>
            </a:r>
            <a:r>
              <a:rPr lang="en-US" sz="1400" dirty="0" err="1"/>
              <a:t>dd</a:t>
            </a:r>
            <a:r>
              <a:rPr lang="en-US" sz="1400" dirty="0"/>
              <a:t>" format. If no date entered tool will collect logs with yesterday date as default value.</a:t>
            </a:r>
          </a:p>
          <a:p>
            <a:pPr marL="0" indent="0">
              <a:buNone/>
            </a:pPr>
            <a:endParaRPr lang="en-US" sz="1400" dirty="0"/>
          </a:p>
        </p:txBody>
      </p:sp>
    </p:spTree>
    <p:extLst>
      <p:ext uri="{BB962C8B-B14F-4D97-AF65-F5344CB8AC3E}">
        <p14:creationId xmlns:p14="http://schemas.microsoft.com/office/powerpoint/2010/main" val="16001974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upload</a:t>
            </a:r>
            <a:endParaRPr lang="en-US" dirty="0"/>
          </a:p>
        </p:txBody>
      </p:sp>
      <p:sp>
        <p:nvSpPr>
          <p:cNvPr id="3" name="Content Placeholder 2"/>
          <p:cNvSpPr>
            <a:spLocks noGrp="1"/>
          </p:cNvSpPr>
          <p:nvPr>
            <p:ph idx="1"/>
          </p:nvPr>
        </p:nvSpPr>
        <p:spPr>
          <a:xfrm>
            <a:off x="301624" y="1143000"/>
            <a:ext cx="8613775" cy="5029200"/>
          </a:xfrm>
        </p:spPr>
        <p:txBody>
          <a:bodyPr>
            <a:normAutofit/>
          </a:bodyPr>
          <a:lstStyle/>
          <a:p>
            <a:pPr marL="0" indent="0">
              <a:buNone/>
            </a:pPr>
            <a:r>
              <a:rPr lang="en-US" sz="1400" dirty="0"/>
              <a:t>log_collector_trigger.py -H -N NAMESPACE -U USER -P PASSWORD -D DIRECTORY [-S SERVER, -p PORT] [-d LOGDATE | -F FROMDATE, -T TODATE] [-n NODE... | -x EXCLUDE...] [-l LOGGING]</a:t>
            </a:r>
          </a:p>
          <a:p>
            <a:pPr marL="0" indent="0">
              <a:buNone/>
            </a:pPr>
            <a:endParaRPr lang="en-US" sz="1400" dirty="0"/>
          </a:p>
          <a:p>
            <a:pPr marL="0" indent="0">
              <a:buNone/>
            </a:pPr>
            <a:r>
              <a:rPr lang="en-US" sz="1400" dirty="0" smtClean="0"/>
              <a:t>Options </a:t>
            </a:r>
            <a:endParaRPr lang="en-US" sz="1400" dirty="0"/>
          </a:p>
          <a:p>
            <a:r>
              <a:rPr lang="en-US" sz="1400" dirty="0"/>
              <a:t>-F, --from : Use to specify from date range, from date must be in "</a:t>
            </a:r>
            <a:r>
              <a:rPr lang="en-US" sz="1400" dirty="0" err="1"/>
              <a:t>yyyy</a:t>
            </a:r>
            <a:r>
              <a:rPr lang="en-US" sz="1400" dirty="0"/>
              <a:t>-mm-</a:t>
            </a:r>
            <a:r>
              <a:rPr lang="en-US" sz="1400" dirty="0" err="1"/>
              <a:t>dd</a:t>
            </a:r>
            <a:r>
              <a:rPr lang="en-US" sz="1400" dirty="0"/>
              <a:t>" format and must be prior than To date</a:t>
            </a:r>
          </a:p>
          <a:p>
            <a:r>
              <a:rPr lang="en-US" sz="1400" dirty="0"/>
              <a:t>-T, --to :  Use to specify to date range, to date must be in "</a:t>
            </a:r>
            <a:r>
              <a:rPr lang="en-US" sz="1400" dirty="0" err="1"/>
              <a:t>yyyy</a:t>
            </a:r>
            <a:r>
              <a:rPr lang="en-US" sz="1400" dirty="0"/>
              <a:t>-mm-</a:t>
            </a:r>
            <a:r>
              <a:rPr lang="en-US" sz="1400" dirty="0" err="1"/>
              <a:t>dd</a:t>
            </a:r>
            <a:r>
              <a:rPr lang="en-US" sz="1400" dirty="0"/>
              <a:t>" format</a:t>
            </a:r>
          </a:p>
          <a:p>
            <a:r>
              <a:rPr lang="en-US" sz="1400" dirty="0"/>
              <a:t>-n, --node : Specify node for to upload its log files to evidence environment. May specify more than one node</a:t>
            </a:r>
          </a:p>
          <a:p>
            <a:r>
              <a:rPr lang="en-US" sz="1400" dirty="0"/>
              <a:t>-x, --exclude : Specify node to be excluded from uploading its log files to evidence environment. May specify more than one node</a:t>
            </a:r>
          </a:p>
          <a:p>
            <a:r>
              <a:rPr lang="en-US" sz="1400" dirty="0"/>
              <a:t>-l, --logging : Set logging level, choose between info and debug. INFO is the default logging level. Specify debug when detailed logs is needed  </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299193188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tool  management</a:t>
            </a:r>
            <a:endParaRPr lang="en-US" dirty="0"/>
          </a:p>
        </p:txBody>
      </p:sp>
      <p:sp>
        <p:nvSpPr>
          <p:cNvPr id="3" name="Content Placeholder 2"/>
          <p:cNvSpPr>
            <a:spLocks noGrp="1"/>
          </p:cNvSpPr>
          <p:nvPr>
            <p:ph idx="1"/>
          </p:nvPr>
        </p:nvSpPr>
        <p:spPr>
          <a:xfrm>
            <a:off x="301624" y="1143000"/>
            <a:ext cx="8537575" cy="5029200"/>
          </a:xfrm>
        </p:spPr>
        <p:txBody>
          <a:bodyPr>
            <a:normAutofit/>
          </a:bodyPr>
          <a:lstStyle/>
          <a:p>
            <a:pPr marL="0" indent="0">
              <a:buNone/>
            </a:pPr>
            <a:r>
              <a:rPr lang="en-US" sz="1400" dirty="0"/>
              <a:t>Tool management</a:t>
            </a:r>
          </a:p>
          <a:p>
            <a:r>
              <a:rPr lang="en-US" sz="1400" dirty="0"/>
              <a:t>Using tool management options, tool can monitor log collection status on environment nodes and can stop it.</a:t>
            </a:r>
          </a:p>
          <a:p>
            <a:pPr marL="0" indent="0">
              <a:buNone/>
            </a:pPr>
            <a:endParaRPr lang="en-US" sz="1400" dirty="0" smtClean="0"/>
          </a:p>
          <a:p>
            <a:pPr marL="0" indent="0">
              <a:buNone/>
            </a:pPr>
            <a:r>
              <a:rPr lang="en-US" sz="1400" dirty="0" smtClean="0"/>
              <a:t>Usage</a:t>
            </a:r>
            <a:endParaRPr lang="en-US" sz="1400" dirty="0"/>
          </a:p>
          <a:p>
            <a:r>
              <a:rPr lang="en-US" sz="1400" dirty="0"/>
              <a:t>log_collector_trigger.py -G |-X [-R] [-n NODE... | -x EXCLUDE...] [-l LOGGING]</a:t>
            </a:r>
          </a:p>
          <a:p>
            <a:r>
              <a:rPr lang="en-US" sz="1400" dirty="0"/>
              <a:t>log_collector_trigger.py -O [-n NODE... | -x EXCLUDE...] [-l LOGGING]</a:t>
            </a:r>
          </a:p>
          <a:p>
            <a:pPr marL="0" indent="0">
              <a:buNone/>
            </a:pPr>
            <a:endParaRPr lang="en-US" sz="1400" dirty="0" smtClean="0"/>
          </a:p>
          <a:p>
            <a:pPr marL="0" indent="0">
              <a:buNone/>
            </a:pPr>
            <a:r>
              <a:rPr lang="en-US" sz="1400" dirty="0" smtClean="0"/>
              <a:t>Options</a:t>
            </a:r>
            <a:endParaRPr lang="en-US" sz="1400" dirty="0"/>
          </a:p>
          <a:p>
            <a:r>
              <a:rPr lang="en-US" sz="1400" dirty="0"/>
              <a:t>-G, --</a:t>
            </a:r>
            <a:r>
              <a:rPr lang="en-US" sz="1400" dirty="0" err="1"/>
              <a:t>getstatus</a:t>
            </a:r>
            <a:r>
              <a:rPr lang="en-US" sz="1400" dirty="0"/>
              <a:t> : Get log collection status on environment nodes. If log collection is running it will print Running, if not it will print NOT Running.</a:t>
            </a:r>
          </a:p>
          <a:p>
            <a:r>
              <a:rPr lang="en-US" sz="1400" dirty="0"/>
              <a:t>-X, --stop : Stop log collection on environment nodes. May specify node with -n option to stop collection on this node only or specify nodes to exclude from log collection stopping with -x option</a:t>
            </a:r>
          </a:p>
          <a:p>
            <a:r>
              <a:rPr lang="en-US" sz="1400" dirty="0"/>
              <a:t>-R, --running : Used with -G and -X options only, to print running nodes status only</a:t>
            </a:r>
          </a:p>
          <a:p>
            <a:r>
              <a:rPr lang="en-US" sz="1400" dirty="0"/>
              <a:t>-O, --</a:t>
            </a:r>
            <a:r>
              <a:rPr lang="en-US" sz="1400" dirty="0" err="1"/>
              <a:t>gettoollog</a:t>
            </a:r>
            <a:r>
              <a:rPr lang="en-US" sz="1400" dirty="0"/>
              <a:t> : Collect tool log files from environment nodes.</a:t>
            </a:r>
          </a:p>
        </p:txBody>
      </p:sp>
    </p:spTree>
    <p:extLst>
      <p:ext uri="{BB962C8B-B14F-4D97-AF65-F5344CB8AC3E}">
        <p14:creationId xmlns:p14="http://schemas.microsoft.com/office/powerpoint/2010/main" val="229723944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output</a:t>
            </a:r>
            <a:endParaRPr lang="en-US" dirty="0"/>
          </a:p>
        </p:txBody>
      </p:sp>
      <p:sp>
        <p:nvSpPr>
          <p:cNvPr id="3" name="Content Placeholder 2"/>
          <p:cNvSpPr>
            <a:spLocks noGrp="1"/>
          </p:cNvSpPr>
          <p:nvPr>
            <p:ph idx="1"/>
          </p:nvPr>
        </p:nvSpPr>
        <p:spPr>
          <a:xfrm>
            <a:off x="301624" y="1143000"/>
            <a:ext cx="8537575" cy="5029200"/>
          </a:xfrm>
        </p:spPr>
        <p:txBody>
          <a:bodyPr>
            <a:normAutofit/>
          </a:bodyPr>
          <a:lstStyle/>
          <a:p>
            <a:pPr marL="0" indent="0">
              <a:buNone/>
            </a:pPr>
            <a:r>
              <a:rPr lang="en-US" sz="1400" dirty="0"/>
              <a:t>Output</a:t>
            </a:r>
          </a:p>
          <a:p>
            <a:r>
              <a:rPr lang="en-US" sz="1400" dirty="0"/>
              <a:t>Tool output files will be uploaded to local DSS or management node depend on options given when it run.</a:t>
            </a:r>
          </a:p>
          <a:p>
            <a:r>
              <a:rPr lang="en-US" sz="1400" dirty="0"/>
              <a:t>Tool output on the management node will be under /opt/qbase3/</a:t>
            </a:r>
            <a:r>
              <a:rPr lang="en-US" sz="1400" dirty="0" err="1"/>
              <a:t>var</a:t>
            </a:r>
            <a:r>
              <a:rPr lang="en-US" sz="1400" dirty="0"/>
              <a:t>/log/</a:t>
            </a:r>
            <a:r>
              <a:rPr lang="en-US" sz="1400" dirty="0" err="1"/>
              <a:t>log_collector</a:t>
            </a:r>
            <a:r>
              <a:rPr lang="en-US" sz="1400" dirty="0"/>
              <a:t> directory</a:t>
            </a:r>
          </a:p>
          <a:p>
            <a:r>
              <a:rPr lang="en-US" sz="1400" dirty="0"/>
              <a:t>Tool output on local DSS will be under </a:t>
            </a:r>
            <a:r>
              <a:rPr lang="en-US" sz="1400" dirty="0" err="1"/>
              <a:t>log_collector</a:t>
            </a:r>
            <a:r>
              <a:rPr lang="en-US" sz="1400" dirty="0"/>
              <a:t> namespace if didn't specify other namespace with option (-N) when the tool run</a:t>
            </a:r>
          </a:p>
          <a:p>
            <a:r>
              <a:rPr lang="en-US" sz="1400" dirty="0"/>
              <a:t>Output tar file name will reflect the options you entered when running the tool</a:t>
            </a:r>
          </a:p>
          <a:p>
            <a:pPr marL="0" indent="0">
              <a:buNone/>
            </a:pPr>
            <a:endParaRPr lang="en-US" sz="1400" dirty="0"/>
          </a:p>
          <a:p>
            <a:pPr marL="0" indent="0">
              <a:buNone/>
            </a:pPr>
            <a:r>
              <a:rPr lang="en-US" sz="1400" dirty="0"/>
              <a:t>Tar file name</a:t>
            </a:r>
          </a:p>
          <a:p>
            <a:r>
              <a:rPr lang="en-US" sz="1400" dirty="0"/>
              <a:t>logsDate_mode_nodeName_logsCode.tgz </a:t>
            </a:r>
          </a:p>
          <a:p>
            <a:r>
              <a:rPr lang="en-US" sz="1400" dirty="0"/>
              <a:t>(e.g. 2012-05-30_alllogs_AmpliHead001_acsm.tgz)</a:t>
            </a:r>
          </a:p>
        </p:txBody>
      </p:sp>
      <p:graphicFrame>
        <p:nvGraphicFramePr>
          <p:cNvPr id="4" name="Shape 132"/>
          <p:cNvGraphicFramePr/>
          <p:nvPr>
            <p:extLst>
              <p:ext uri="{D42A27DB-BD31-4B8C-83A1-F6EECF244321}">
                <p14:modId xmlns:p14="http://schemas.microsoft.com/office/powerpoint/2010/main" val="2139173604"/>
              </p:ext>
            </p:extLst>
          </p:nvPr>
        </p:nvGraphicFramePr>
        <p:xfrm>
          <a:off x="685800" y="4160520"/>
          <a:ext cx="7377550" cy="1910026"/>
        </p:xfrm>
        <a:graphic>
          <a:graphicData uri="http://schemas.openxmlformats.org/drawingml/2006/table">
            <a:tbl>
              <a:tblPr>
                <a:noFill/>
              </a:tblPr>
              <a:tblGrid>
                <a:gridCol w="2067800"/>
                <a:gridCol w="5309750"/>
              </a:tblGrid>
              <a:tr h="347626">
                <a:tc>
                  <a:txBody>
                    <a:bodyPr/>
                    <a:lstStyle/>
                    <a:p>
                      <a:pPr lvl="0" rtl="0">
                        <a:lnSpc>
                          <a:spcPct val="115000"/>
                        </a:lnSpc>
                        <a:buNone/>
                      </a:pPr>
                      <a:r>
                        <a:rPr lang="en" sz="1400" dirty="0">
                          <a:solidFill>
                            <a:srgbClr val="003366"/>
                          </a:solidFill>
                        </a:rPr>
                        <a:t>parameter</a:t>
                      </a:r>
                    </a:p>
                  </a:txBody>
                  <a:tcPr marL="66675" marR="66675" marT="47626" marB="47626">
                    <a:solidFill>
                      <a:srgbClr val="F0F0F0"/>
                    </a:solidFill>
                  </a:tcPr>
                </a:tc>
                <a:tc>
                  <a:txBody>
                    <a:bodyPr/>
                    <a:lstStyle/>
                    <a:p>
                      <a:pPr lvl="0" rtl="0">
                        <a:lnSpc>
                          <a:spcPct val="115000"/>
                        </a:lnSpc>
                        <a:buNone/>
                      </a:pPr>
                      <a:r>
                        <a:rPr lang="en" sz="1400">
                          <a:solidFill>
                            <a:srgbClr val="003366"/>
                          </a:solidFill>
                        </a:rPr>
                        <a:t>Description</a:t>
                      </a:r>
                    </a:p>
                  </a:txBody>
                  <a:tcPr marL="66675" marR="66675" marT="47626" marB="47626">
                    <a:solidFill>
                      <a:srgbClr val="F0F0F0"/>
                    </a:solidFill>
                  </a:tcPr>
                </a:tc>
              </a:tr>
              <a:tr h="390600">
                <a:tc>
                  <a:txBody>
                    <a:bodyPr/>
                    <a:lstStyle/>
                    <a:p>
                      <a:pPr lvl="0" rtl="0">
                        <a:lnSpc>
                          <a:spcPct val="115000"/>
                        </a:lnSpc>
                        <a:buNone/>
                      </a:pPr>
                      <a:r>
                        <a:rPr lang="en" sz="1400" dirty="0"/>
                        <a:t>logDate</a:t>
                      </a:r>
                    </a:p>
                  </a:txBody>
                  <a:tcPr marL="66675" marR="66675" marT="47626" marB="47626"/>
                </a:tc>
                <a:tc>
                  <a:txBody>
                    <a:bodyPr/>
                    <a:lstStyle/>
                    <a:p>
                      <a:pPr lvl="0" rtl="0">
                        <a:lnSpc>
                          <a:spcPct val="115000"/>
                        </a:lnSpc>
                        <a:buNone/>
                      </a:pPr>
                      <a:r>
                        <a:rPr lang="en" sz="1400"/>
                        <a:t>log date/s</a:t>
                      </a:r>
                    </a:p>
                  </a:txBody>
                  <a:tcPr marL="66675" marR="66675" marT="47626" marB="47626"/>
                </a:tc>
              </a:tr>
              <a:tr h="390600">
                <a:tc>
                  <a:txBody>
                    <a:bodyPr/>
                    <a:lstStyle/>
                    <a:p>
                      <a:pPr lvl="0" rtl="0">
                        <a:lnSpc>
                          <a:spcPct val="115000"/>
                        </a:lnSpc>
                        <a:buNone/>
                      </a:pPr>
                      <a:r>
                        <a:rPr lang="en" sz="1400" dirty="0"/>
                        <a:t>mode</a:t>
                      </a:r>
                    </a:p>
                  </a:txBody>
                  <a:tcPr marL="66675" marR="66675" marT="47626" marB="47626"/>
                </a:tc>
                <a:tc>
                  <a:txBody>
                    <a:bodyPr/>
                    <a:lstStyle/>
                    <a:p>
                      <a:pPr lvl="0" rtl="0">
                        <a:lnSpc>
                          <a:spcPct val="115000"/>
                        </a:lnSpc>
                        <a:buNone/>
                      </a:pPr>
                      <a:r>
                        <a:rPr lang="en" sz="1400"/>
                        <a:t>collection mode, error logs or all logs or keyword</a:t>
                      </a:r>
                    </a:p>
                  </a:txBody>
                  <a:tcPr marL="66675" marR="66675" marT="47626" marB="47626"/>
                </a:tc>
              </a:tr>
              <a:tr h="390600">
                <a:tc>
                  <a:txBody>
                    <a:bodyPr/>
                    <a:lstStyle/>
                    <a:p>
                      <a:pPr lvl="0" rtl="0">
                        <a:lnSpc>
                          <a:spcPct val="115000"/>
                        </a:lnSpc>
                        <a:buNone/>
                      </a:pPr>
                      <a:r>
                        <a:rPr lang="en" sz="1400"/>
                        <a:t>nodeName</a:t>
                      </a:r>
                    </a:p>
                  </a:txBody>
                  <a:tcPr marL="66675" marR="66675" marT="47626" marB="47626"/>
                </a:tc>
                <a:tc>
                  <a:txBody>
                    <a:bodyPr/>
                    <a:lstStyle/>
                    <a:p>
                      <a:pPr lvl="0" rtl="0">
                        <a:lnSpc>
                          <a:spcPct val="115000"/>
                        </a:lnSpc>
                        <a:buNone/>
                      </a:pPr>
                      <a:r>
                        <a:rPr lang="en" sz="1400"/>
                        <a:t>Node name</a:t>
                      </a:r>
                    </a:p>
                  </a:txBody>
                  <a:tcPr marL="66675" marR="66675" marT="47626" marB="47626"/>
                </a:tc>
              </a:tr>
              <a:tr h="390600">
                <a:tc>
                  <a:txBody>
                    <a:bodyPr/>
                    <a:lstStyle/>
                    <a:p>
                      <a:pPr lvl="0" rtl="0">
                        <a:lnSpc>
                          <a:spcPct val="115000"/>
                        </a:lnSpc>
                        <a:buNone/>
                      </a:pPr>
                      <a:r>
                        <a:rPr lang="en" sz="1400"/>
                        <a:t>logsCode</a:t>
                      </a:r>
                    </a:p>
                  </a:txBody>
                  <a:tcPr marL="66675" marR="66675" marT="47626" marB="47626"/>
                </a:tc>
                <a:tc>
                  <a:txBody>
                    <a:bodyPr/>
                    <a:lstStyle/>
                    <a:p>
                      <a:pPr lvl="0" rtl="0">
                        <a:lnSpc>
                          <a:spcPct val="115000"/>
                        </a:lnSpc>
                        <a:buNone/>
                      </a:pPr>
                      <a:r>
                        <a:rPr lang="en" sz="1400" dirty="0"/>
                        <a:t>this code indicate what logs type included in this tar file</a:t>
                      </a:r>
                    </a:p>
                  </a:txBody>
                  <a:tcPr marL="66675" marR="66675" marT="47626" marB="47626"/>
                </a:tc>
              </a:tr>
            </a:tbl>
          </a:graphicData>
        </a:graphic>
      </p:graphicFrame>
    </p:spTree>
    <p:extLst>
      <p:ext uri="{BB962C8B-B14F-4D97-AF65-F5344CB8AC3E}">
        <p14:creationId xmlns:p14="http://schemas.microsoft.com/office/powerpoint/2010/main" val="304723002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output</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pPr marL="0" indent="0">
              <a:buNone/>
            </a:pPr>
            <a:r>
              <a:rPr lang="en-US" sz="1400" dirty="0"/>
              <a:t>Output</a:t>
            </a:r>
          </a:p>
          <a:p>
            <a:r>
              <a:rPr lang="en-US" sz="1400" dirty="0"/>
              <a:t>Tool output files will be uploaded to local DSS or management node depend on options given when it run.</a:t>
            </a:r>
          </a:p>
          <a:p>
            <a:r>
              <a:rPr lang="en-US" sz="1400" dirty="0"/>
              <a:t>Tool output on the management node will be under /opt/qbase3/</a:t>
            </a:r>
            <a:r>
              <a:rPr lang="en-US" sz="1400" dirty="0" err="1"/>
              <a:t>var</a:t>
            </a:r>
            <a:r>
              <a:rPr lang="en-US" sz="1400" dirty="0"/>
              <a:t>/log/</a:t>
            </a:r>
            <a:r>
              <a:rPr lang="en-US" sz="1400" dirty="0" err="1"/>
              <a:t>log_collector</a:t>
            </a:r>
            <a:r>
              <a:rPr lang="en-US" sz="1400" dirty="0"/>
              <a:t> directory</a:t>
            </a:r>
          </a:p>
          <a:p>
            <a:r>
              <a:rPr lang="en-US" sz="1400" dirty="0"/>
              <a:t>Tool output on local DSS will be under </a:t>
            </a:r>
            <a:r>
              <a:rPr lang="en-US" sz="1400" dirty="0" err="1"/>
              <a:t>log_collector</a:t>
            </a:r>
            <a:r>
              <a:rPr lang="en-US" sz="1400" dirty="0"/>
              <a:t> namespace if didn't specify other namespace with option (-N) when the tool run</a:t>
            </a:r>
          </a:p>
          <a:p>
            <a:r>
              <a:rPr lang="en-US" sz="1400" dirty="0"/>
              <a:t>Output tar file name will reflect the options you entered when running the tool</a:t>
            </a:r>
          </a:p>
          <a:p>
            <a:pPr marL="0" indent="0">
              <a:buNone/>
            </a:pPr>
            <a:endParaRPr lang="en-US" sz="1400" dirty="0"/>
          </a:p>
          <a:p>
            <a:pPr marL="0" indent="0">
              <a:buNone/>
            </a:pPr>
            <a:r>
              <a:rPr lang="en-US" sz="1400" dirty="0"/>
              <a:t>Tar file name</a:t>
            </a:r>
          </a:p>
          <a:p>
            <a:r>
              <a:rPr lang="en-US" sz="1400" dirty="0"/>
              <a:t>logsDate_mode_nodeName_logsCode.tgz </a:t>
            </a:r>
          </a:p>
          <a:p>
            <a:r>
              <a:rPr lang="en-US" sz="1400" dirty="0"/>
              <a:t>(e.g. 2012-05-30_alllogs_AmpliHead001_acsm.tgz)</a:t>
            </a:r>
          </a:p>
        </p:txBody>
      </p:sp>
      <p:graphicFrame>
        <p:nvGraphicFramePr>
          <p:cNvPr id="4" name="Shape 132"/>
          <p:cNvGraphicFramePr/>
          <p:nvPr>
            <p:extLst>
              <p:ext uri="{D42A27DB-BD31-4B8C-83A1-F6EECF244321}">
                <p14:modId xmlns:p14="http://schemas.microsoft.com/office/powerpoint/2010/main" val="4288683164"/>
              </p:ext>
            </p:extLst>
          </p:nvPr>
        </p:nvGraphicFramePr>
        <p:xfrm>
          <a:off x="685800" y="4160520"/>
          <a:ext cx="7377550" cy="1910026"/>
        </p:xfrm>
        <a:graphic>
          <a:graphicData uri="http://schemas.openxmlformats.org/drawingml/2006/table">
            <a:tbl>
              <a:tblPr>
                <a:noFill/>
              </a:tblPr>
              <a:tblGrid>
                <a:gridCol w="2067800"/>
                <a:gridCol w="5309750"/>
              </a:tblGrid>
              <a:tr h="347626">
                <a:tc>
                  <a:txBody>
                    <a:bodyPr/>
                    <a:lstStyle/>
                    <a:p>
                      <a:pPr lvl="0" rtl="0">
                        <a:lnSpc>
                          <a:spcPct val="115000"/>
                        </a:lnSpc>
                        <a:buNone/>
                      </a:pPr>
                      <a:r>
                        <a:rPr lang="en" sz="1400" dirty="0">
                          <a:solidFill>
                            <a:srgbClr val="003366"/>
                          </a:solidFill>
                        </a:rPr>
                        <a:t>parameter</a:t>
                      </a:r>
                    </a:p>
                  </a:txBody>
                  <a:tcPr marL="66675" marR="66675" marT="47626" marB="47626">
                    <a:solidFill>
                      <a:srgbClr val="F0F0F0"/>
                    </a:solidFill>
                  </a:tcPr>
                </a:tc>
                <a:tc>
                  <a:txBody>
                    <a:bodyPr/>
                    <a:lstStyle/>
                    <a:p>
                      <a:pPr lvl="0" rtl="0">
                        <a:lnSpc>
                          <a:spcPct val="115000"/>
                        </a:lnSpc>
                        <a:buNone/>
                      </a:pPr>
                      <a:r>
                        <a:rPr lang="en" sz="1400">
                          <a:solidFill>
                            <a:srgbClr val="003366"/>
                          </a:solidFill>
                        </a:rPr>
                        <a:t>Description</a:t>
                      </a:r>
                    </a:p>
                  </a:txBody>
                  <a:tcPr marL="66675" marR="66675" marT="47626" marB="47626">
                    <a:solidFill>
                      <a:srgbClr val="F0F0F0"/>
                    </a:solidFill>
                  </a:tcPr>
                </a:tc>
              </a:tr>
              <a:tr h="390600">
                <a:tc>
                  <a:txBody>
                    <a:bodyPr/>
                    <a:lstStyle/>
                    <a:p>
                      <a:pPr lvl="0" rtl="0">
                        <a:lnSpc>
                          <a:spcPct val="115000"/>
                        </a:lnSpc>
                        <a:buNone/>
                      </a:pPr>
                      <a:r>
                        <a:rPr lang="en" sz="1400" dirty="0"/>
                        <a:t>logDate</a:t>
                      </a:r>
                    </a:p>
                  </a:txBody>
                  <a:tcPr marL="66675" marR="66675" marT="47626" marB="47626"/>
                </a:tc>
                <a:tc>
                  <a:txBody>
                    <a:bodyPr/>
                    <a:lstStyle/>
                    <a:p>
                      <a:pPr lvl="0" rtl="0">
                        <a:lnSpc>
                          <a:spcPct val="115000"/>
                        </a:lnSpc>
                        <a:buNone/>
                      </a:pPr>
                      <a:r>
                        <a:rPr lang="en" sz="1400"/>
                        <a:t>log date/s</a:t>
                      </a:r>
                    </a:p>
                  </a:txBody>
                  <a:tcPr marL="66675" marR="66675" marT="47626" marB="47626"/>
                </a:tc>
              </a:tr>
              <a:tr h="390600">
                <a:tc>
                  <a:txBody>
                    <a:bodyPr/>
                    <a:lstStyle/>
                    <a:p>
                      <a:pPr lvl="0" rtl="0">
                        <a:lnSpc>
                          <a:spcPct val="115000"/>
                        </a:lnSpc>
                        <a:buNone/>
                      </a:pPr>
                      <a:r>
                        <a:rPr lang="en" sz="1400" dirty="0"/>
                        <a:t>mode</a:t>
                      </a:r>
                    </a:p>
                  </a:txBody>
                  <a:tcPr marL="66675" marR="66675" marT="47626" marB="47626"/>
                </a:tc>
                <a:tc>
                  <a:txBody>
                    <a:bodyPr/>
                    <a:lstStyle/>
                    <a:p>
                      <a:pPr lvl="0" rtl="0">
                        <a:lnSpc>
                          <a:spcPct val="115000"/>
                        </a:lnSpc>
                        <a:buNone/>
                      </a:pPr>
                      <a:r>
                        <a:rPr lang="en" sz="1400"/>
                        <a:t>collection mode, error logs or all logs or keyword</a:t>
                      </a:r>
                    </a:p>
                  </a:txBody>
                  <a:tcPr marL="66675" marR="66675" marT="47626" marB="47626"/>
                </a:tc>
              </a:tr>
              <a:tr h="390600">
                <a:tc>
                  <a:txBody>
                    <a:bodyPr/>
                    <a:lstStyle/>
                    <a:p>
                      <a:pPr lvl="0" rtl="0">
                        <a:lnSpc>
                          <a:spcPct val="115000"/>
                        </a:lnSpc>
                        <a:buNone/>
                      </a:pPr>
                      <a:r>
                        <a:rPr lang="en" sz="1400"/>
                        <a:t>nodeName</a:t>
                      </a:r>
                    </a:p>
                  </a:txBody>
                  <a:tcPr marL="66675" marR="66675" marT="47626" marB="47626"/>
                </a:tc>
                <a:tc>
                  <a:txBody>
                    <a:bodyPr/>
                    <a:lstStyle/>
                    <a:p>
                      <a:pPr lvl="0" rtl="0">
                        <a:lnSpc>
                          <a:spcPct val="115000"/>
                        </a:lnSpc>
                        <a:buNone/>
                      </a:pPr>
                      <a:r>
                        <a:rPr lang="en" sz="1400"/>
                        <a:t>Node name</a:t>
                      </a:r>
                    </a:p>
                  </a:txBody>
                  <a:tcPr marL="66675" marR="66675" marT="47626" marB="47626"/>
                </a:tc>
              </a:tr>
              <a:tr h="390600">
                <a:tc>
                  <a:txBody>
                    <a:bodyPr/>
                    <a:lstStyle/>
                    <a:p>
                      <a:pPr lvl="0" rtl="0">
                        <a:lnSpc>
                          <a:spcPct val="115000"/>
                        </a:lnSpc>
                        <a:buNone/>
                      </a:pPr>
                      <a:r>
                        <a:rPr lang="en" sz="1400"/>
                        <a:t>logsCode</a:t>
                      </a:r>
                    </a:p>
                  </a:txBody>
                  <a:tcPr marL="66675" marR="66675" marT="47626" marB="47626"/>
                </a:tc>
                <a:tc>
                  <a:txBody>
                    <a:bodyPr/>
                    <a:lstStyle/>
                    <a:p>
                      <a:pPr lvl="0" rtl="0">
                        <a:lnSpc>
                          <a:spcPct val="115000"/>
                        </a:lnSpc>
                        <a:buNone/>
                      </a:pPr>
                      <a:r>
                        <a:rPr lang="en" sz="1400" dirty="0"/>
                        <a:t>this code indicate what logs type included in this tar file</a:t>
                      </a:r>
                    </a:p>
                  </a:txBody>
                  <a:tcPr marL="66675" marR="66675" marT="47626" marB="47626"/>
                </a:tc>
              </a:tr>
            </a:tbl>
          </a:graphicData>
        </a:graphic>
      </p:graphicFrame>
    </p:spTree>
    <p:extLst>
      <p:ext uri="{BB962C8B-B14F-4D97-AF65-F5344CB8AC3E}">
        <p14:creationId xmlns:p14="http://schemas.microsoft.com/office/powerpoint/2010/main" val="338776759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output</a:t>
            </a:r>
            <a:endParaRPr lang="en-US" dirty="0"/>
          </a:p>
        </p:txBody>
      </p:sp>
      <p:sp>
        <p:nvSpPr>
          <p:cNvPr id="3" name="Content Placeholder 2"/>
          <p:cNvSpPr>
            <a:spLocks noGrp="1"/>
          </p:cNvSpPr>
          <p:nvPr>
            <p:ph idx="1"/>
          </p:nvPr>
        </p:nvSpPr>
        <p:spPr/>
        <p:txBody>
          <a:bodyPr>
            <a:normAutofit/>
          </a:bodyPr>
          <a:lstStyle/>
          <a:p>
            <a:pPr marL="0" indent="0">
              <a:buNone/>
            </a:pPr>
            <a:r>
              <a:rPr lang="en-US" sz="1400" dirty="0" smtClean="0"/>
              <a:t>Log code</a:t>
            </a:r>
            <a:endParaRPr lang="en-US" sz="1400" dirty="0"/>
          </a:p>
        </p:txBody>
      </p:sp>
      <p:graphicFrame>
        <p:nvGraphicFramePr>
          <p:cNvPr id="5" name="Shape 143"/>
          <p:cNvGraphicFramePr/>
          <p:nvPr>
            <p:extLst>
              <p:ext uri="{D42A27DB-BD31-4B8C-83A1-F6EECF244321}">
                <p14:modId xmlns:p14="http://schemas.microsoft.com/office/powerpoint/2010/main" val="2678403972"/>
              </p:ext>
            </p:extLst>
          </p:nvPr>
        </p:nvGraphicFramePr>
        <p:xfrm>
          <a:off x="609600" y="1600200"/>
          <a:ext cx="7239000" cy="4325782"/>
        </p:xfrm>
        <a:graphic>
          <a:graphicData uri="http://schemas.openxmlformats.org/drawingml/2006/table">
            <a:tbl>
              <a:tblPr>
                <a:noFill/>
              </a:tblPr>
              <a:tblGrid>
                <a:gridCol w="2968325"/>
                <a:gridCol w="4270675"/>
              </a:tblGrid>
              <a:tr h="452782">
                <a:tc>
                  <a:txBody>
                    <a:bodyPr/>
                    <a:lstStyle/>
                    <a:p>
                      <a:pPr lvl="0" rtl="0">
                        <a:lnSpc>
                          <a:spcPct val="115000"/>
                        </a:lnSpc>
                        <a:buNone/>
                      </a:pPr>
                      <a:r>
                        <a:rPr lang="en" sz="2000" b="1" dirty="0">
                          <a:solidFill>
                            <a:srgbClr val="003366"/>
                          </a:solidFill>
                        </a:rPr>
                        <a:t>Parameter</a:t>
                      </a:r>
                    </a:p>
                  </a:txBody>
                  <a:tcPr marL="66675" marR="66675" marT="47626" marB="47626">
                    <a:solidFill>
                      <a:srgbClr val="F0F0F0"/>
                    </a:solidFill>
                  </a:tcPr>
                </a:tc>
                <a:tc>
                  <a:txBody>
                    <a:bodyPr/>
                    <a:lstStyle/>
                    <a:p>
                      <a:pPr lvl="0" rtl="0">
                        <a:lnSpc>
                          <a:spcPct val="115000"/>
                        </a:lnSpc>
                        <a:buNone/>
                      </a:pPr>
                      <a:r>
                        <a:rPr lang="en" sz="2000" b="1">
                          <a:solidFill>
                            <a:srgbClr val="003366"/>
                          </a:solidFill>
                        </a:rPr>
                        <a:t>Description</a:t>
                      </a:r>
                    </a:p>
                  </a:txBody>
                  <a:tcPr marL="66675" marR="66675" marT="47626" marB="47626">
                    <a:solidFill>
                      <a:srgbClr val="F0F0F0"/>
                    </a:solidFill>
                  </a:tcPr>
                </a:tc>
              </a:tr>
              <a:tr h="387300">
                <a:tc>
                  <a:txBody>
                    <a:bodyPr/>
                    <a:lstStyle/>
                    <a:p>
                      <a:pPr lvl="0" rtl="0">
                        <a:lnSpc>
                          <a:spcPct val="115000"/>
                        </a:lnSpc>
                        <a:buNone/>
                      </a:pPr>
                      <a:r>
                        <a:rPr lang="en" sz="1600"/>
                        <a:t>c</a:t>
                      </a:r>
                    </a:p>
                  </a:txBody>
                  <a:tcPr marL="66675" marR="66675" marT="47626" marB="47626"/>
                </a:tc>
                <a:tc>
                  <a:txBody>
                    <a:bodyPr/>
                    <a:lstStyle/>
                    <a:p>
                      <a:pPr lvl="0" rtl="0">
                        <a:lnSpc>
                          <a:spcPct val="115000"/>
                        </a:lnSpc>
                        <a:buNone/>
                      </a:pPr>
                      <a:r>
                        <a:rPr lang="en" sz="1600"/>
                        <a:t>refer to dssclientdaemons</a:t>
                      </a:r>
                    </a:p>
                  </a:txBody>
                  <a:tcPr marL="66675" marR="66675" marT="47626" marB="47626"/>
                </a:tc>
              </a:tr>
              <a:tr h="387300">
                <a:tc>
                  <a:txBody>
                    <a:bodyPr/>
                    <a:lstStyle/>
                    <a:p>
                      <a:pPr lvl="0" rtl="0">
                        <a:lnSpc>
                          <a:spcPct val="115000"/>
                        </a:lnSpc>
                        <a:buNone/>
                      </a:pPr>
                      <a:r>
                        <a:rPr lang="en" sz="1600" dirty="0"/>
                        <a:t>s</a:t>
                      </a:r>
                    </a:p>
                  </a:txBody>
                  <a:tcPr marL="66675" marR="66675" marT="47626" marB="47626"/>
                </a:tc>
                <a:tc>
                  <a:txBody>
                    <a:bodyPr/>
                    <a:lstStyle/>
                    <a:p>
                      <a:pPr lvl="0" rtl="0">
                        <a:lnSpc>
                          <a:spcPct val="115000"/>
                        </a:lnSpc>
                        <a:buNone/>
                      </a:pPr>
                      <a:r>
                        <a:rPr lang="en" sz="1600"/>
                        <a:t>refer to dssstoragedaemons</a:t>
                      </a:r>
                    </a:p>
                  </a:txBody>
                  <a:tcPr marL="66675" marR="66675" marT="47626" marB="47626"/>
                </a:tc>
              </a:tr>
              <a:tr h="387300">
                <a:tc>
                  <a:txBody>
                    <a:bodyPr/>
                    <a:lstStyle/>
                    <a:p>
                      <a:pPr lvl="0" rtl="0">
                        <a:lnSpc>
                          <a:spcPct val="115000"/>
                        </a:lnSpc>
                        <a:buNone/>
                      </a:pPr>
                      <a:r>
                        <a:rPr lang="en" sz="1600"/>
                        <a:t>m</a:t>
                      </a:r>
                    </a:p>
                  </a:txBody>
                  <a:tcPr marL="66675" marR="66675" marT="47626" marB="47626"/>
                </a:tc>
                <a:tc>
                  <a:txBody>
                    <a:bodyPr/>
                    <a:lstStyle/>
                    <a:p>
                      <a:pPr lvl="0" rtl="0">
                        <a:lnSpc>
                          <a:spcPct val="115000"/>
                        </a:lnSpc>
                        <a:buNone/>
                      </a:pPr>
                      <a:r>
                        <a:rPr lang="en" sz="1600" dirty="0"/>
                        <a:t>refer to dssmaintenanceagents</a:t>
                      </a:r>
                    </a:p>
                  </a:txBody>
                  <a:tcPr marL="66675" marR="66675" marT="47626" marB="47626"/>
                </a:tc>
              </a:tr>
              <a:tr h="387300">
                <a:tc>
                  <a:txBody>
                    <a:bodyPr/>
                    <a:lstStyle/>
                    <a:p>
                      <a:pPr lvl="0" rtl="0">
                        <a:lnSpc>
                          <a:spcPct val="115000"/>
                        </a:lnSpc>
                        <a:buNone/>
                      </a:pPr>
                      <a:r>
                        <a:rPr lang="en" sz="1600" dirty="0"/>
                        <a:t>a</a:t>
                      </a:r>
                    </a:p>
                  </a:txBody>
                  <a:tcPr marL="66675" marR="66675" marT="47626" marB="47626"/>
                </a:tc>
                <a:tc>
                  <a:txBody>
                    <a:bodyPr/>
                    <a:lstStyle/>
                    <a:p>
                      <a:pPr lvl="0" rtl="0">
                        <a:lnSpc>
                          <a:spcPct val="115000"/>
                        </a:lnSpc>
                        <a:buNone/>
                      </a:pPr>
                      <a:r>
                        <a:rPr lang="en" sz="1600"/>
                        <a:t>refer to arakoonclusters</a:t>
                      </a:r>
                    </a:p>
                  </a:txBody>
                  <a:tcPr marL="66675" marR="66675" marT="47626" marB="47626"/>
                </a:tc>
              </a:tr>
              <a:tr h="387300">
                <a:tc>
                  <a:txBody>
                    <a:bodyPr/>
                    <a:lstStyle/>
                    <a:p>
                      <a:pPr lvl="0" rtl="0">
                        <a:lnSpc>
                          <a:spcPct val="115000"/>
                        </a:lnSpc>
                        <a:buNone/>
                      </a:pPr>
                      <a:r>
                        <a:rPr lang="en" sz="1600" dirty="0"/>
                        <a:t>C</a:t>
                      </a:r>
                    </a:p>
                  </a:txBody>
                  <a:tcPr marL="66675" marR="66675" marT="47626" marB="47626"/>
                </a:tc>
                <a:tc>
                  <a:txBody>
                    <a:bodyPr/>
                    <a:lstStyle/>
                    <a:p>
                      <a:pPr lvl="0" rtl="0">
                        <a:lnSpc>
                          <a:spcPct val="115000"/>
                        </a:lnSpc>
                        <a:buNone/>
                      </a:pPr>
                      <a:r>
                        <a:rPr lang="en" sz="1600"/>
                        <a:t>refer to dsscachedaemons</a:t>
                      </a:r>
                    </a:p>
                  </a:txBody>
                  <a:tcPr marL="66675" marR="66675" marT="47626" marB="47626"/>
                </a:tc>
              </a:tr>
              <a:tr h="387300">
                <a:tc>
                  <a:txBody>
                    <a:bodyPr/>
                    <a:lstStyle/>
                    <a:p>
                      <a:pPr lvl="0" rtl="0">
                        <a:lnSpc>
                          <a:spcPct val="115000"/>
                        </a:lnSpc>
                        <a:buNone/>
                      </a:pPr>
                      <a:r>
                        <a:rPr lang="en" sz="1600"/>
                        <a:t>d</a:t>
                      </a:r>
                    </a:p>
                  </a:txBody>
                  <a:tcPr marL="66675" marR="66675" marT="47626" marB="47626"/>
                </a:tc>
                <a:tc>
                  <a:txBody>
                    <a:bodyPr/>
                    <a:lstStyle/>
                    <a:p>
                      <a:pPr lvl="0" rtl="0">
                        <a:lnSpc>
                          <a:spcPct val="115000"/>
                        </a:lnSpc>
                        <a:buNone/>
                      </a:pPr>
                      <a:r>
                        <a:rPr lang="en" sz="1600"/>
                        <a:t>refer to alldaemons</a:t>
                      </a:r>
                    </a:p>
                  </a:txBody>
                  <a:tcPr marL="66675" marR="66675" marT="47626" marB="47626"/>
                </a:tc>
              </a:tr>
              <a:tr h="387300">
                <a:tc>
                  <a:txBody>
                    <a:bodyPr/>
                    <a:lstStyle/>
                    <a:p>
                      <a:pPr lvl="0" rtl="0">
                        <a:buNone/>
                      </a:pPr>
                      <a:r>
                        <a:rPr lang="en" sz="1600"/>
                        <a:t>p</a:t>
                      </a:r>
                    </a:p>
                  </a:txBody>
                  <a:tcPr marL="66675" marR="66675" marT="47626" marB="47626"/>
                </a:tc>
                <a:tc>
                  <a:txBody>
                    <a:bodyPr/>
                    <a:lstStyle/>
                    <a:p>
                      <a:pPr lvl="0" rtl="0">
                        <a:buNone/>
                      </a:pPr>
                      <a:r>
                        <a:rPr lang="en" sz="1600"/>
                        <a:t>refer to pylabs</a:t>
                      </a:r>
                    </a:p>
                  </a:txBody>
                  <a:tcPr marL="66675" marR="66675" marT="47626" marB="47626"/>
                </a:tc>
              </a:tr>
              <a:tr h="387300">
                <a:tc>
                  <a:txBody>
                    <a:bodyPr/>
                    <a:lstStyle/>
                    <a:p>
                      <a:pPr lvl="0" rtl="0">
                        <a:lnSpc>
                          <a:spcPct val="115000"/>
                        </a:lnSpc>
                        <a:buNone/>
                      </a:pPr>
                      <a:r>
                        <a:rPr lang="en" sz="1600"/>
                        <a:t>S</a:t>
                      </a:r>
                    </a:p>
                  </a:txBody>
                  <a:tcPr marL="66675" marR="66675" marT="47626" marB="47626"/>
                </a:tc>
                <a:tc>
                  <a:txBody>
                    <a:bodyPr/>
                    <a:lstStyle/>
                    <a:p>
                      <a:pPr lvl="0" rtl="0">
                        <a:lnSpc>
                          <a:spcPct val="115000"/>
                        </a:lnSpc>
                        <a:buNone/>
                      </a:pPr>
                      <a:r>
                        <a:rPr lang="en" sz="1600"/>
                        <a:t>refer to system</a:t>
                      </a:r>
                    </a:p>
                  </a:txBody>
                  <a:tcPr marL="66675" marR="66675" marT="47626" marB="47626"/>
                </a:tc>
              </a:tr>
              <a:tr h="387300">
                <a:tc>
                  <a:txBody>
                    <a:bodyPr/>
                    <a:lstStyle/>
                    <a:p>
                      <a:pPr lvl="0" rtl="0">
                        <a:lnSpc>
                          <a:spcPct val="115000"/>
                        </a:lnSpc>
                        <a:buNone/>
                      </a:pPr>
                      <a:r>
                        <a:rPr lang="en" sz="1600"/>
                        <a:t>b</a:t>
                      </a:r>
                    </a:p>
                  </a:txBody>
                  <a:tcPr marL="66675" marR="66675" marT="47626" marB="47626"/>
                </a:tc>
                <a:tc>
                  <a:txBody>
                    <a:bodyPr/>
                    <a:lstStyle/>
                    <a:p>
                      <a:pPr lvl="0" rtl="0">
                        <a:lnSpc>
                          <a:spcPct val="115000"/>
                        </a:lnSpc>
                        <a:buNone/>
                      </a:pPr>
                      <a:r>
                        <a:rPr lang="en" sz="1600"/>
                        <a:t>refer to backuparakoontlog</a:t>
                      </a:r>
                    </a:p>
                  </a:txBody>
                  <a:tcPr marL="66675" marR="66675" marT="47626" marB="47626"/>
                </a:tc>
              </a:tr>
              <a:tr h="387300">
                <a:tc>
                  <a:txBody>
                    <a:bodyPr/>
                    <a:lstStyle/>
                    <a:p>
                      <a:pPr lvl="0" rtl="0">
                        <a:lnSpc>
                          <a:spcPct val="115000"/>
                        </a:lnSpc>
                        <a:buNone/>
                      </a:pPr>
                      <a:r>
                        <a:rPr lang="en" sz="1600"/>
                        <a:t>A</a:t>
                      </a:r>
                    </a:p>
                  </a:txBody>
                  <a:tcPr marL="66675" marR="66675" marT="47626" marB="47626"/>
                </a:tc>
                <a:tc>
                  <a:txBody>
                    <a:bodyPr/>
                    <a:lstStyle/>
                    <a:p>
                      <a:pPr lvl="0" rtl="0">
                        <a:lnSpc>
                          <a:spcPct val="115000"/>
                        </a:lnSpc>
                        <a:buNone/>
                      </a:pPr>
                      <a:r>
                        <a:rPr lang="en" sz="1600" dirty="0"/>
                        <a:t>refer to all</a:t>
                      </a:r>
                    </a:p>
                  </a:txBody>
                  <a:tcPr marL="66675" marR="66675" marT="47626" marB="47626"/>
                </a:tc>
              </a:tr>
            </a:tbl>
          </a:graphicData>
        </a:graphic>
      </p:graphicFrame>
    </p:spTree>
    <p:extLst>
      <p:ext uri="{BB962C8B-B14F-4D97-AF65-F5344CB8AC3E}">
        <p14:creationId xmlns:p14="http://schemas.microsoft.com/office/powerpoint/2010/main" val="309758018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Log </a:t>
            </a:r>
            <a:r>
              <a:rPr lang="en" dirty="0" smtClean="0"/>
              <a:t>collector tool troubleshooting</a:t>
            </a:r>
            <a:endParaRPr lang="en-US" dirty="0"/>
          </a:p>
        </p:txBody>
      </p:sp>
      <p:sp>
        <p:nvSpPr>
          <p:cNvPr id="3" name="Content Placeholder 2"/>
          <p:cNvSpPr>
            <a:spLocks noGrp="1"/>
          </p:cNvSpPr>
          <p:nvPr>
            <p:ph idx="1"/>
          </p:nvPr>
        </p:nvSpPr>
        <p:spPr>
          <a:xfrm>
            <a:off x="301624" y="1143000"/>
            <a:ext cx="8461375" cy="5029200"/>
          </a:xfrm>
        </p:spPr>
        <p:txBody>
          <a:bodyPr>
            <a:normAutofit/>
          </a:bodyPr>
          <a:lstStyle/>
          <a:p>
            <a:pPr marL="0" indent="0">
              <a:buNone/>
            </a:pPr>
            <a:r>
              <a:rPr lang="en-US" sz="1400" dirty="0"/>
              <a:t>Tool </a:t>
            </a:r>
            <a:r>
              <a:rPr lang="en-US" sz="1400" dirty="0" smtClean="0"/>
              <a:t>Troubleshooting</a:t>
            </a:r>
            <a:endParaRPr lang="en-US" sz="1400" dirty="0"/>
          </a:p>
          <a:p>
            <a:r>
              <a:rPr lang="en-US" sz="1400" dirty="0"/>
              <a:t>On the management node there are two log files called log_collector_trigger.log and log_collector.log both are under /opt/qbase3/</a:t>
            </a:r>
            <a:r>
              <a:rPr lang="en-US" sz="1400" dirty="0" err="1"/>
              <a:t>var</a:t>
            </a:r>
            <a:r>
              <a:rPr lang="en-US" sz="1400" dirty="0"/>
              <a:t>/log directory</a:t>
            </a:r>
          </a:p>
          <a:p>
            <a:r>
              <a:rPr lang="en-US" sz="1400" dirty="0"/>
              <a:t>On each node tool log file called log_collector.log under /opt/qbase3/</a:t>
            </a:r>
            <a:r>
              <a:rPr lang="en-US" sz="1400" dirty="0" err="1"/>
              <a:t>var</a:t>
            </a:r>
            <a:r>
              <a:rPr lang="en-US" sz="1400" dirty="0"/>
              <a:t>/log directory</a:t>
            </a:r>
          </a:p>
          <a:p>
            <a:r>
              <a:rPr lang="en-US" sz="1400" dirty="0"/>
              <a:t>To get detailed logging, specify (-l debug) when run the tool.</a:t>
            </a:r>
          </a:p>
          <a:p>
            <a:r>
              <a:rPr lang="en-US" sz="1400" dirty="0"/>
              <a:t>To collect all log files from all/any node(s) run the tool with -G option</a:t>
            </a:r>
          </a:p>
          <a:p>
            <a:pPr marL="0" indent="0">
              <a:buNone/>
            </a:pPr>
            <a:endParaRPr lang="en-US" sz="1400" dirty="0"/>
          </a:p>
          <a:p>
            <a:pPr marL="0" indent="0">
              <a:buNone/>
            </a:pPr>
            <a:r>
              <a:rPr lang="en-US" sz="1400" dirty="0"/>
              <a:t>Limitations</a:t>
            </a:r>
          </a:p>
          <a:p>
            <a:r>
              <a:rPr lang="en-US" sz="1400" dirty="0"/>
              <a:t>Tool can't collect more than one month (31 days) logs when collecting in date range mode.</a:t>
            </a:r>
          </a:p>
          <a:p>
            <a:r>
              <a:rPr lang="en-US" sz="1400" dirty="0"/>
              <a:t>Tool can't collect logs from more than 100 log files for each daemon</a:t>
            </a:r>
          </a:p>
          <a:p>
            <a:r>
              <a:rPr lang="en-US" sz="1400" dirty="0"/>
              <a:t>Tool by default can't collect more than 10 keywords in each run</a:t>
            </a:r>
          </a:p>
          <a:p>
            <a:r>
              <a:rPr lang="en-US" sz="1400" dirty="0"/>
              <a:t>Tool can't collect date range and specific date in a single run</a:t>
            </a:r>
          </a:p>
          <a:p>
            <a:r>
              <a:rPr lang="en-US" sz="1400" dirty="0"/>
              <a:t>Tool can collect only one date or one date range in a single run </a:t>
            </a:r>
          </a:p>
          <a:p>
            <a:r>
              <a:rPr lang="en-US" sz="1400" dirty="0"/>
              <a:t>Tool can't collect logs than upload it to evidence in a single run. It should be done on 2 steps first collect logs and send it to management node then upload it to evidence</a:t>
            </a:r>
          </a:p>
          <a:p>
            <a:r>
              <a:rPr lang="en-US" sz="1400" dirty="0"/>
              <a:t>Can't specify -n and -x options together</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211119207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Switches and topology</a:t>
            </a:r>
            <a:endParaRPr lang="en-US" dirty="0"/>
          </a:p>
        </p:txBody>
      </p:sp>
      <p:sp>
        <p:nvSpPr>
          <p:cNvPr id="4" name="Title 3"/>
          <p:cNvSpPr>
            <a:spLocks noGrp="1"/>
          </p:cNvSpPr>
          <p:nvPr>
            <p:ph type="title"/>
          </p:nvPr>
        </p:nvSpPr>
        <p:spPr/>
        <p:txBody>
          <a:bodyPr/>
          <a:lstStyle/>
          <a:p>
            <a:r>
              <a:rPr lang="en-US" dirty="0" smtClean="0"/>
              <a:t>Networking</a:t>
            </a:r>
            <a:endParaRPr lang="en-US" dirty="0"/>
          </a:p>
        </p:txBody>
      </p:sp>
    </p:spTree>
    <p:extLst>
      <p:ext uri="{BB962C8B-B14F-4D97-AF65-F5344CB8AC3E}">
        <p14:creationId xmlns:p14="http://schemas.microsoft.com/office/powerpoint/2010/main" val="13540885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Quantum 2010">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Amplidata-OOS-product-briefing-oct-2011</Template>
  <TotalTime>166426</TotalTime>
  <Words>16641</Words>
  <Application>Microsoft Macintosh PowerPoint</Application>
  <PresentationFormat>On-screen Show (4:3)</PresentationFormat>
  <Paragraphs>2298</Paragraphs>
  <Slides>172</Slides>
  <Notes>32</Notes>
  <HiddenSlides>12</HiddenSlides>
  <MMClips>0</MMClips>
  <ScaleCrop>false</ScaleCrop>
  <HeadingPairs>
    <vt:vector size="4" baseType="variant">
      <vt:variant>
        <vt:lpstr>Theme</vt:lpstr>
      </vt:variant>
      <vt:variant>
        <vt:i4>1</vt:i4>
      </vt:variant>
      <vt:variant>
        <vt:lpstr>Slide Titles</vt:lpstr>
      </vt:variant>
      <vt:variant>
        <vt:i4>172</vt:i4>
      </vt:variant>
    </vt:vector>
  </HeadingPairs>
  <TitlesOfParts>
    <vt:vector size="173" baseType="lpstr">
      <vt:lpstr>Quantum 2010</vt:lpstr>
      <vt:lpstr>PowerPoint Presentation</vt:lpstr>
      <vt:lpstr>Agenda</vt:lpstr>
      <vt:lpstr>Wide Area Storage Service Training OBJECTIVES</vt:lpstr>
      <vt:lpstr>Overview</vt:lpstr>
      <vt:lpstr>Challenges with traditional storage</vt:lpstr>
      <vt:lpstr>Core Technology Components</vt:lpstr>
      <vt:lpstr>Object Storage System Topology</vt:lpstr>
      <vt:lpstr>     Amplidata’s BitSpread technology</vt:lpstr>
      <vt:lpstr>The BitSpread Algorithm – Simple Example</vt:lpstr>
      <vt:lpstr>BitSpread Implementation Details</vt:lpstr>
      <vt:lpstr>Dynamic Spreading</vt:lpstr>
      <vt:lpstr>Advantages of BitSpread</vt:lpstr>
      <vt:lpstr>Advantages of BitSpread</vt:lpstr>
      <vt:lpstr>     BitDynamics:       Scalability and Self healing storage</vt:lpstr>
      <vt:lpstr>DSS Components</vt:lpstr>
      <vt:lpstr>Object Storage System Topology</vt:lpstr>
      <vt:lpstr>Advantages of BitSpread</vt:lpstr>
      <vt:lpstr>DSS Overview</vt:lpstr>
      <vt:lpstr>DSS Architecture</vt:lpstr>
      <vt:lpstr>DSS Architecture</vt:lpstr>
      <vt:lpstr>DSS Architecture</vt:lpstr>
      <vt:lpstr>DSS Architecture</vt:lpstr>
      <vt:lpstr>Notes on DSS components</vt:lpstr>
      <vt:lpstr>Protection Concepts and Terminology</vt:lpstr>
      <vt:lpstr>AmpliStor Data Structure</vt:lpstr>
      <vt:lpstr>Namespaces</vt:lpstr>
      <vt:lpstr>Objects</vt:lpstr>
      <vt:lpstr>Superblocks</vt:lpstr>
      <vt:lpstr>Protection Policies</vt:lpstr>
      <vt:lpstr>Spread Width</vt:lpstr>
      <vt:lpstr>Storage Safety</vt:lpstr>
      <vt:lpstr>Safety Strategy</vt:lpstr>
      <vt:lpstr>Spreads and Spread Lists</vt:lpstr>
      <vt:lpstr>Data Balance</vt:lpstr>
      <vt:lpstr>AMIF and Qpackages</vt:lpstr>
      <vt:lpstr>AMIF</vt:lpstr>
      <vt:lpstr>AMIF</vt:lpstr>
      <vt:lpstr>AMIF</vt:lpstr>
      <vt:lpstr>Qpackages Repository System</vt:lpstr>
      <vt:lpstr>GUI Demo</vt:lpstr>
      <vt:lpstr>Management Features</vt:lpstr>
      <vt:lpstr>Management Framework</vt:lpstr>
      <vt:lpstr>Management Framework</vt:lpstr>
      <vt:lpstr>Management Framework</vt:lpstr>
      <vt:lpstr>Management Framework</vt:lpstr>
      <vt:lpstr>Configuring Metadata Stores</vt:lpstr>
      <vt:lpstr>Configuring Storage Policies</vt:lpstr>
      <vt:lpstr>Configuring Namespaces</vt:lpstr>
      <vt:lpstr>Configuring SNMP</vt:lpstr>
      <vt:lpstr>Configuring Call Home</vt:lpstr>
      <vt:lpstr>Handling a failed disk</vt:lpstr>
      <vt:lpstr>Performance and Trending Graphs</vt:lpstr>
      <vt:lpstr>CLI</vt:lpstr>
      <vt:lpstr>Introduction to the Qshell</vt:lpstr>
      <vt:lpstr>Qshell</vt:lpstr>
      <vt:lpstr>Qshell DRP connections</vt:lpstr>
      <vt:lpstr>Important Qshell Examples</vt:lpstr>
      <vt:lpstr>Important Qshell Examples</vt:lpstr>
      <vt:lpstr>Important Qshell Examples</vt:lpstr>
      <vt:lpstr>Important Qshell Examples</vt:lpstr>
      <vt:lpstr>Qshell Examples</vt:lpstr>
      <vt:lpstr>Qshell Clusters</vt:lpstr>
      <vt:lpstr>Qshell Clusters</vt:lpstr>
      <vt:lpstr>Qshell Clusters</vt:lpstr>
      <vt:lpstr>OSMI</vt:lpstr>
      <vt:lpstr>OSMI</vt:lpstr>
      <vt:lpstr>OSMI</vt:lpstr>
      <vt:lpstr>OSMI</vt:lpstr>
      <vt:lpstr>Access and authentication</vt:lpstr>
      <vt:lpstr>Introduction</vt:lpstr>
      <vt:lpstr>GUI Web Access</vt:lpstr>
      <vt:lpstr>GUI Web Access</vt:lpstr>
      <vt:lpstr>CLI Access</vt:lpstr>
      <vt:lpstr>Namespace authentication</vt:lpstr>
      <vt:lpstr>Troubleshooting</vt:lpstr>
      <vt:lpstr>Troubleshooting – First places to look</vt:lpstr>
      <vt:lpstr>Troubleshooting – Log data </vt:lpstr>
      <vt:lpstr>Troubleshooting – Main log Overview</vt:lpstr>
      <vt:lpstr>Troubleshooting – Arakoon Log data</vt:lpstr>
      <vt:lpstr>Troubleshooting – Other useful log info</vt:lpstr>
      <vt:lpstr>Services</vt:lpstr>
      <vt:lpstr>Services</vt:lpstr>
      <vt:lpstr>Services</vt:lpstr>
      <vt:lpstr>Services</vt:lpstr>
      <vt:lpstr>Troubleshooting – NFS Recovery mode </vt:lpstr>
      <vt:lpstr>Troubleshooting – NFS Recovery mode </vt:lpstr>
      <vt:lpstr>Log collector </vt:lpstr>
      <vt:lpstr>Log collector installation </vt:lpstr>
      <vt:lpstr>Log collector usage</vt:lpstr>
      <vt:lpstr>Log collector usage continued</vt:lpstr>
      <vt:lpstr>Log collector usage continued</vt:lpstr>
      <vt:lpstr>Log collector upload</vt:lpstr>
      <vt:lpstr>Log collector upload</vt:lpstr>
      <vt:lpstr>Log collector tool  management</vt:lpstr>
      <vt:lpstr>Log collector output</vt:lpstr>
      <vt:lpstr>Log collector output</vt:lpstr>
      <vt:lpstr>Log collector output</vt:lpstr>
      <vt:lpstr>Log collector tool troubleshooting</vt:lpstr>
      <vt:lpstr>Networking</vt:lpstr>
      <vt:lpstr>Wide Area Storage Single Rack </vt:lpstr>
      <vt:lpstr>Controller Node – Network Configuration</vt:lpstr>
      <vt:lpstr>Storage Node – Network Configuration</vt:lpstr>
      <vt:lpstr>Network Layout – Single Site</vt:lpstr>
      <vt:lpstr>Network Layout – Three Site</vt:lpstr>
      <vt:lpstr>Top of Rack Switch Example</vt:lpstr>
      <vt:lpstr>Aggregation Switch Requirements</vt:lpstr>
      <vt:lpstr>Phone home</vt:lpstr>
      <vt:lpstr>Phone Home</vt:lpstr>
      <vt:lpstr>Phone Home</vt:lpstr>
      <vt:lpstr>Phone Home</vt:lpstr>
      <vt:lpstr>SNMP and Events</vt:lpstr>
      <vt:lpstr>Management Features</vt:lpstr>
      <vt:lpstr>SNMP</vt:lpstr>
      <vt:lpstr>SNMP MIB</vt:lpstr>
      <vt:lpstr>GUI</vt:lpstr>
      <vt:lpstr>Hardware</vt:lpstr>
      <vt:lpstr>AC1 and AS30 FRU / CRU</vt:lpstr>
      <vt:lpstr>AC2 and AS36 FRU / CRU</vt:lpstr>
      <vt:lpstr>Hardware Replacements</vt:lpstr>
      <vt:lpstr>
Replacing a controller node</vt:lpstr>
      <vt:lpstr>Failover in detail</vt:lpstr>
      <vt:lpstr>Failover in detail</vt:lpstr>
      <vt:lpstr>Replacing a storage node </vt:lpstr>
      <vt:lpstr>Drive replacement</vt:lpstr>
      <vt:lpstr>Replacing an SSD - Spare</vt:lpstr>
      <vt:lpstr>Replacing an SSD - Swap</vt:lpstr>
      <vt:lpstr>Replacing an HDD</vt:lpstr>
      <vt:lpstr>Replacing a NIC / Motherboard</vt:lpstr>
      <vt:lpstr>Tools</vt:lpstr>
      <vt:lpstr>Performance script</vt:lpstr>
      <vt:lpstr>Performance script example</vt:lpstr>
      <vt:lpstr>Uploader script</vt:lpstr>
      <vt:lpstr>Uploader script configuration example</vt:lpstr>
      <vt:lpstr>Webdav Tools</vt:lpstr>
      <vt:lpstr>Webdav Tools - Cyberduck</vt:lpstr>
      <vt:lpstr>Webdav Tools - NetDrive</vt:lpstr>
      <vt:lpstr>Performance Metrics</vt:lpstr>
      <vt:lpstr>The Present and Future</vt:lpstr>
      <vt:lpstr>Product Overview</vt:lpstr>
      <vt:lpstr>More Features</vt:lpstr>
      <vt:lpstr>Old vs. New Platform</vt:lpstr>
      <vt:lpstr>NEW Storage Node </vt:lpstr>
      <vt:lpstr>Platform Updates</vt:lpstr>
      <vt:lpstr>Release 3.0 (Silver Eagle) Details </vt:lpstr>
      <vt:lpstr>Documentation</vt:lpstr>
      <vt:lpstr>Documentation Preview</vt:lpstr>
      <vt:lpstr>Documentation Preview</vt:lpstr>
      <vt:lpstr>Documentation Preview</vt:lpstr>
      <vt:lpstr>Documentation Preview</vt:lpstr>
      <vt:lpstr>Installation</vt:lpstr>
      <vt:lpstr>Planning: Environmental Constructs</vt:lpstr>
      <vt:lpstr>Planning: Environmental Constructs</vt:lpstr>
      <vt:lpstr> Environment installation overview</vt:lpstr>
      <vt:lpstr>OS Installation Methods</vt:lpstr>
      <vt:lpstr>Node initialization</vt:lpstr>
      <vt:lpstr>USB Installation: Management node</vt:lpstr>
      <vt:lpstr>USB Installation: Management node</vt:lpstr>
      <vt:lpstr>USB Installation: Remote node</vt:lpstr>
      <vt:lpstr>USB Installation: Remote node</vt:lpstr>
      <vt:lpstr>Add Device</vt:lpstr>
      <vt:lpstr>PXE Installation</vt:lpstr>
      <vt:lpstr>Configuring LANs – General Tab</vt:lpstr>
      <vt:lpstr>Configuring LANs – Details Tab</vt:lpstr>
      <vt:lpstr>Configuring LANs– Routing Tab</vt:lpstr>
      <vt:lpstr>Configuring Datacenters</vt:lpstr>
      <vt:lpstr>Configuring Racks</vt:lpstr>
      <vt:lpstr>Initialization</vt:lpstr>
      <vt:lpstr>Queuing</vt:lpstr>
      <vt:lpstr>Initialization on large environments</vt:lpstr>
      <vt:lpstr>Expanding the Framework Metadata Store</vt:lpstr>
      <vt:lpstr>Open Discussion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Paredis</dc:creator>
  <cp:lastModifiedBy>David Mason</cp:lastModifiedBy>
  <cp:revision>1084</cp:revision>
  <cp:lastPrinted>2010-07-01T08:03:05Z</cp:lastPrinted>
  <dcterms:created xsi:type="dcterms:W3CDTF">2011-02-16T22:04:36Z</dcterms:created>
  <dcterms:modified xsi:type="dcterms:W3CDTF">2012-08-09T15:18:12Z</dcterms:modified>
</cp:coreProperties>
</file>