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4768" r:id="rId1"/>
    <p:sldMasterId id="2147484775" r:id="rId2"/>
    <p:sldMasterId id="2147484783" r:id="rId3"/>
  </p:sldMasterIdLst>
  <p:notesMasterIdLst>
    <p:notesMasterId r:id="rId67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8" r:id="rId14"/>
    <p:sldId id="266" r:id="rId15"/>
    <p:sldId id="267" r:id="rId16"/>
    <p:sldId id="269" r:id="rId17"/>
    <p:sldId id="307" r:id="rId18"/>
    <p:sldId id="308" r:id="rId19"/>
    <p:sldId id="271" r:id="rId20"/>
    <p:sldId id="272" r:id="rId21"/>
    <p:sldId id="316" r:id="rId22"/>
    <p:sldId id="273" r:id="rId23"/>
    <p:sldId id="274" r:id="rId24"/>
    <p:sldId id="275" r:id="rId25"/>
    <p:sldId id="276" r:id="rId26"/>
    <p:sldId id="278" r:id="rId27"/>
    <p:sldId id="277" r:id="rId28"/>
    <p:sldId id="279" r:id="rId29"/>
    <p:sldId id="283" r:id="rId30"/>
    <p:sldId id="280" r:id="rId31"/>
    <p:sldId id="281" r:id="rId32"/>
    <p:sldId id="282" r:id="rId33"/>
    <p:sldId id="313" r:id="rId34"/>
    <p:sldId id="314" r:id="rId35"/>
    <p:sldId id="315" r:id="rId36"/>
    <p:sldId id="295" r:id="rId37"/>
    <p:sldId id="287" r:id="rId38"/>
    <p:sldId id="288" r:id="rId39"/>
    <p:sldId id="289" r:id="rId40"/>
    <p:sldId id="284" r:id="rId41"/>
    <p:sldId id="285" r:id="rId42"/>
    <p:sldId id="286" r:id="rId43"/>
    <p:sldId id="290" r:id="rId44"/>
    <p:sldId id="291" r:id="rId45"/>
    <p:sldId id="292" r:id="rId46"/>
    <p:sldId id="293" r:id="rId47"/>
    <p:sldId id="294" r:id="rId48"/>
    <p:sldId id="305" r:id="rId49"/>
    <p:sldId id="306" r:id="rId50"/>
    <p:sldId id="317" r:id="rId51"/>
    <p:sldId id="318" r:id="rId52"/>
    <p:sldId id="319" r:id="rId53"/>
    <p:sldId id="320" r:id="rId54"/>
    <p:sldId id="297" r:id="rId55"/>
    <p:sldId id="304" r:id="rId56"/>
    <p:sldId id="296" r:id="rId57"/>
    <p:sldId id="298" r:id="rId58"/>
    <p:sldId id="300" r:id="rId59"/>
    <p:sldId id="301" r:id="rId60"/>
    <p:sldId id="299" r:id="rId61"/>
    <p:sldId id="302" r:id="rId62"/>
    <p:sldId id="303" r:id="rId63"/>
    <p:sldId id="309" r:id="rId64"/>
    <p:sldId id="310" r:id="rId65"/>
    <p:sldId id="311" r:id="rId66"/>
  </p:sldIdLst>
  <p:sldSz cx="9144000" cy="6858000" type="screen4x3"/>
  <p:notesSz cx="7077075" cy="9363075"/>
  <p:defaultTextStyle>
    <a:defPPr>
      <a:defRPr lang="en-GB"/>
    </a:defPPr>
    <a:lvl1pPr algn="l" defTabSz="365125" rtl="0" fontAlgn="base">
      <a:spcBef>
        <a:spcPct val="0"/>
      </a:spcBef>
      <a:spcAft>
        <a:spcPct val="0"/>
      </a:spcAft>
      <a:defRPr sz="1900" kern="1200">
        <a:solidFill>
          <a:schemeClr val="bg1"/>
        </a:solidFill>
        <a:latin typeface="Times New Roman" charset="0"/>
        <a:ea typeface="ＭＳ Ｐゴシック" charset="0"/>
        <a:cs typeface="ＭＳ Ｐゴシック" charset="0"/>
      </a:defRPr>
    </a:lvl1pPr>
    <a:lvl2pPr marL="593725" indent="-228600" algn="l" defTabSz="365125" rtl="0" fontAlgn="base">
      <a:spcBef>
        <a:spcPct val="0"/>
      </a:spcBef>
      <a:spcAft>
        <a:spcPct val="0"/>
      </a:spcAft>
      <a:defRPr sz="1900" kern="1200">
        <a:solidFill>
          <a:schemeClr val="bg1"/>
        </a:solidFill>
        <a:latin typeface="Times New Roman" charset="0"/>
        <a:ea typeface="ＭＳ Ｐゴシック" charset="0"/>
        <a:cs typeface="ＭＳ Ｐゴシック" charset="0"/>
      </a:defRPr>
    </a:lvl2pPr>
    <a:lvl3pPr marL="914400" indent="-182563" algn="l" defTabSz="365125" rtl="0" fontAlgn="base">
      <a:spcBef>
        <a:spcPct val="0"/>
      </a:spcBef>
      <a:spcAft>
        <a:spcPct val="0"/>
      </a:spcAft>
      <a:defRPr sz="1900" kern="1200">
        <a:solidFill>
          <a:schemeClr val="bg1"/>
        </a:solidFill>
        <a:latin typeface="Times New Roman" charset="0"/>
        <a:ea typeface="ＭＳ Ｐゴシック" charset="0"/>
        <a:cs typeface="ＭＳ Ｐゴシック" charset="0"/>
      </a:defRPr>
    </a:lvl3pPr>
    <a:lvl4pPr marL="1281113" indent="-182563" algn="l" defTabSz="365125" rtl="0" fontAlgn="base">
      <a:spcBef>
        <a:spcPct val="0"/>
      </a:spcBef>
      <a:spcAft>
        <a:spcPct val="0"/>
      </a:spcAft>
      <a:defRPr sz="1900" kern="1200">
        <a:solidFill>
          <a:schemeClr val="bg1"/>
        </a:solidFill>
        <a:latin typeface="Times New Roman" charset="0"/>
        <a:ea typeface="ＭＳ Ｐゴシック" charset="0"/>
        <a:cs typeface="ＭＳ Ｐゴシック" charset="0"/>
      </a:defRPr>
    </a:lvl4pPr>
    <a:lvl5pPr marL="1647825" indent="-182563" algn="l" defTabSz="365125" rtl="0" fontAlgn="base">
      <a:spcBef>
        <a:spcPct val="0"/>
      </a:spcBef>
      <a:spcAft>
        <a:spcPct val="0"/>
      </a:spcAft>
      <a:defRPr sz="1900" kern="1200">
        <a:solidFill>
          <a:schemeClr val="bg1"/>
        </a:solidFill>
        <a:latin typeface="Times New Roman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1900" kern="1200">
        <a:solidFill>
          <a:schemeClr val="bg1"/>
        </a:solidFill>
        <a:latin typeface="Times New Roman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1900" kern="1200">
        <a:solidFill>
          <a:schemeClr val="bg1"/>
        </a:solidFill>
        <a:latin typeface="Times New Roman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1900" kern="1200">
        <a:solidFill>
          <a:schemeClr val="bg1"/>
        </a:solidFill>
        <a:latin typeface="Times New Roman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1900" kern="1200">
        <a:solidFill>
          <a:schemeClr val="bg1"/>
        </a:solidFill>
        <a:latin typeface="Times New Roman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40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09">
          <p15:clr>
            <a:srgbClr val="A4A3A4"/>
          </p15:clr>
        </p15:guide>
        <p15:guide id="2" pos="208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ke Wall" initials="MW" lastIdx="5" clrIdx="0"/>
  <p:cmAuthor id="1" name="Owner" initials="O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200FA"/>
    <a:srgbClr val="339900"/>
    <a:srgbClr val="00FA41"/>
    <a:srgbClr val="EE1C25"/>
    <a:srgbClr val="FF0000"/>
    <a:srgbClr val="2400FA"/>
    <a:srgbClr val="F00000"/>
    <a:srgbClr val="FA00B9"/>
    <a:srgbClr val="8300FA"/>
    <a:srgbClr val="003C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27" autoAdjust="0"/>
    <p:restoredTop sz="87440" autoAdjust="0"/>
  </p:normalViewPr>
  <p:slideViewPr>
    <p:cSldViewPr>
      <p:cViewPr varScale="1">
        <p:scale>
          <a:sx n="80" d="100"/>
          <a:sy n="80" d="100"/>
        </p:scale>
        <p:origin x="1494" y="96"/>
      </p:cViewPr>
      <p:guideLst>
        <p:guide orient="horz" pos="2160"/>
        <p:guide pos="2400"/>
      </p:guideLst>
    </p:cSldViewPr>
  </p:slideViewPr>
  <p:outlineViewPr>
    <p:cViewPr varScale="1">
      <p:scale>
        <a:sx n="170" d="200"/>
        <a:sy n="170" d="200"/>
      </p:scale>
      <p:origin x="0" y="-18157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88" d="100"/>
        <a:sy n="188" d="100"/>
      </p:scale>
      <p:origin x="0" y="2744"/>
    </p:cViewPr>
  </p:sorterViewPr>
  <p:notesViewPr>
    <p:cSldViewPr>
      <p:cViewPr varScale="1">
        <p:scale>
          <a:sx n="69" d="100"/>
          <a:sy n="69" d="100"/>
        </p:scale>
        <p:origin x="3216" y="48"/>
      </p:cViewPr>
      <p:guideLst>
        <p:guide orient="horz" pos="2809"/>
        <p:guide pos="208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commentAuthors" Target="commentAuthors.xml"/><Relationship Id="rId7" Type="http://schemas.openxmlformats.org/officeDocument/2006/relationships/slide" Target="slides/slide4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0" y="71120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074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07377" y="4448214"/>
            <a:ext cx="5660669" cy="421037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1"/>
            <a:ext cx="3069157" cy="46664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366309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DejaVu Sans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004614" y="1"/>
            <a:ext cx="3069156" cy="46664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defTabSz="366309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DejaVu Sans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8894922"/>
            <a:ext cx="3069157" cy="46664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defTabSz="366309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DejaVu Sans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004614" y="8894922"/>
            <a:ext cx="3069156" cy="46664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buClr>
                <a:srgbClr val="000000"/>
              </a:buClr>
              <a:buSzPct val="100000"/>
              <a:buFont typeface="Times New Roman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cs typeface="DejaVu Sans" charset="0"/>
              </a:defRPr>
            </a:lvl1pPr>
          </a:lstStyle>
          <a:p>
            <a:pPr>
              <a:defRPr/>
            </a:pPr>
            <a:fld id="{9EC68C6D-B091-9641-B9A8-0D6EF8F67FC2}" type="slidenum">
              <a:rPr lang="en-US"/>
              <a:pPr>
                <a:defRPr/>
              </a:pPr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9204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36512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000" kern="1200">
        <a:solidFill>
          <a:srgbClr val="000000"/>
        </a:solidFill>
        <a:latin typeface="Times New Roman" pitchFamily="16" charset="0"/>
        <a:ea typeface="MS PGothic" pitchFamily="34" charset="-128"/>
        <a:cs typeface="MS PGothic" pitchFamily="34" charset="-128"/>
      </a:defRPr>
    </a:lvl1pPr>
    <a:lvl2pPr marL="742950" indent="-285750" algn="l" defTabSz="36512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000" kern="1200">
        <a:solidFill>
          <a:srgbClr val="000000"/>
        </a:solidFill>
        <a:latin typeface="Times New Roman" pitchFamily="16" charset="0"/>
        <a:ea typeface="MS PGothic" pitchFamily="34" charset="-128"/>
        <a:cs typeface="MS PGothic" charset="0"/>
      </a:defRPr>
    </a:lvl2pPr>
    <a:lvl3pPr marL="1143000" indent="-228600" algn="l" defTabSz="36512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000" kern="1200">
        <a:solidFill>
          <a:srgbClr val="000000"/>
        </a:solidFill>
        <a:latin typeface="Times New Roman" pitchFamily="16" charset="0"/>
        <a:ea typeface="ＭＳ Ｐゴシック" charset="-128"/>
        <a:cs typeface="ＭＳ Ｐゴシック" pitchFamily="-108" charset="-128"/>
      </a:defRPr>
    </a:lvl3pPr>
    <a:lvl4pPr marL="1600200" indent="-228600" algn="l" defTabSz="36512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000" kern="1200">
        <a:solidFill>
          <a:srgbClr val="000000"/>
        </a:solidFill>
        <a:latin typeface="Times New Roman" pitchFamily="16" charset="0"/>
        <a:ea typeface="ＭＳ Ｐゴシック" charset="-128"/>
        <a:cs typeface="+mn-cs"/>
      </a:defRPr>
    </a:lvl4pPr>
    <a:lvl5pPr marL="2057400" indent="-228600" algn="l" defTabSz="36512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000" kern="1200">
        <a:solidFill>
          <a:srgbClr val="000000"/>
        </a:solidFill>
        <a:latin typeface="Times New Roman" pitchFamily="16" charset="0"/>
        <a:ea typeface="ＭＳ Ｐゴシック" charset="-128"/>
        <a:cs typeface="+mn-cs"/>
      </a:defRPr>
    </a:lvl5pPr>
    <a:lvl6pPr marL="1831543" algn="l" defTabSz="732617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197852" algn="l" defTabSz="732617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564160" algn="l" defTabSz="732617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2930469" algn="l" defTabSz="732617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Most objects have a verification</a:t>
            </a:r>
            <a:r>
              <a:rPr lang="en-US" baseline="0" dirty="0" smtClean="0"/>
              <a:t> date in the current verification interval or in the previous verification interval.</a:t>
            </a:r>
          </a:p>
          <a:p>
            <a:r>
              <a:rPr lang="en-US" baseline="0" dirty="0" smtClean="0"/>
              <a:t>The goal of the verification process is to make sure that, by the end of the verification interval, all objects have a verification date in the current interval.</a:t>
            </a:r>
          </a:p>
          <a:p>
            <a:r>
              <a:rPr lang="en-US" baseline="0" dirty="0" smtClean="0"/>
              <a:t>After the last crawl of the last day of the interval, the target date is moved ahead with ‘verification interval’.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9EC68C6D-B091-9641-B9A8-0D6EF8F67FC2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8418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9EC68C6D-B091-9641-B9A8-0D6EF8F67FC2}" type="slidenum">
              <a:rPr lang="en-US" smtClean="0"/>
              <a:pPr>
                <a:defRPr/>
              </a:pPr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5705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Unverified objects – as reported by monitor namespace - are objects, that for some reason, have failed to verify during the last verification interval. They have a verification date that is earlier then the start date of the previous verification interval.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9EC68C6D-B091-9641-B9A8-0D6EF8F67FC2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960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Assume</a:t>
            </a:r>
            <a:r>
              <a:rPr lang="en-US" baseline="0" dirty="0" smtClean="0"/>
              <a:t> the following scenario: the system is at day 2 of a 3 day verification interval.</a:t>
            </a:r>
          </a:p>
          <a:p>
            <a:r>
              <a:rPr lang="en-US" baseline="0" dirty="0" smtClean="0"/>
              <a:t>The system knows it should have 66 % of the objects should have been verified in this interval.</a:t>
            </a:r>
          </a:p>
          <a:p>
            <a:r>
              <a:rPr lang="en-US" baseline="0" dirty="0" smtClean="0"/>
              <a:t>In this slide this objects are called verified. The others are called unverified. Note that this are not the objects that would show up as unverified.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 system does not know up front how many objects there are.</a:t>
            </a:r>
          </a:p>
          <a:p>
            <a:r>
              <a:rPr lang="en-US" baseline="0" dirty="0" smtClean="0"/>
              <a:t>While crawling the objects it keeps track of how many verified objects it has seen.</a:t>
            </a:r>
          </a:p>
          <a:p>
            <a:r>
              <a:rPr lang="en-US" baseline="0" dirty="0" smtClean="0"/>
              <a:t>When it finds an unverified object and the current % of verified objects is lower then the goal, it creates a task and assumes the object is verified now.</a:t>
            </a:r>
          </a:p>
          <a:p>
            <a:r>
              <a:rPr lang="en-US" baseline="0" dirty="0" smtClean="0"/>
              <a:t>As such it creates the required number of tasks.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Typically this will be &lt;verification interval&gt;/&lt;crawl interval&gt;*&lt;</a:t>
            </a:r>
            <a:r>
              <a:rPr lang="en-US" baseline="0" dirty="0" err="1" smtClean="0"/>
              <a:t>nr_objects</a:t>
            </a:r>
            <a:r>
              <a:rPr lang="en-US" baseline="0" dirty="0" smtClean="0"/>
              <a:t>&gt;.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 next day the process is repeated with a goal of 100%.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9EC68C6D-B091-9641-B9A8-0D6EF8F67FC2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329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9EC68C6D-B091-9641-B9A8-0D6EF8F67FC2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6" name="Tijdelijke aanduiding voor dia-afbeelding 5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Tijdelijke aanduiding voor notities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maintenance agent receives a verification task.</a:t>
            </a:r>
          </a:p>
          <a:p>
            <a:r>
              <a:rPr lang="en-US" dirty="0" smtClean="0"/>
              <a:t>To execute this it needs to verify each of the superblocks.</a:t>
            </a:r>
          </a:p>
          <a:p>
            <a:r>
              <a:rPr lang="en-US" dirty="0" smtClean="0"/>
              <a:t>This is done in series by sending</a:t>
            </a:r>
            <a:r>
              <a:rPr lang="en-US" baseline="0" dirty="0" smtClean="0"/>
              <a:t> verification commands to all the </a:t>
            </a:r>
            <a:r>
              <a:rPr lang="en-US" baseline="0" dirty="0" err="1" smtClean="0"/>
              <a:t>blockstores</a:t>
            </a:r>
            <a:r>
              <a:rPr lang="en-US" baseline="0" dirty="0" smtClean="0"/>
              <a:t> of the spread of the superblock.</a:t>
            </a:r>
          </a:p>
          <a:p>
            <a:r>
              <a:rPr lang="en-US" baseline="0" dirty="0" smtClean="0"/>
              <a:t>If all </a:t>
            </a:r>
            <a:r>
              <a:rPr lang="en-US" baseline="0" dirty="0" err="1" smtClean="0"/>
              <a:t>checkblocks</a:t>
            </a:r>
            <a:r>
              <a:rPr lang="en-US" baseline="0" dirty="0" smtClean="0"/>
              <a:t> and/or full copies are OK the superblock is OK.</a:t>
            </a:r>
          </a:p>
          <a:p>
            <a:r>
              <a:rPr lang="en-US" baseline="0" dirty="0" smtClean="0"/>
              <a:t>Only if this is OK for all superblocks, the objects is considered verified. In this case the metadata of the object is updated to set the verification date to NOW.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This example shows the verification of a object with two superblocks.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4004241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9EC68C6D-B091-9641-B9A8-0D6EF8F67FC2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6" name="Tijdelijke aanduiding voor dia-afbeelding 5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Tijdelijke aanduiding voor notities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this scenario the second </a:t>
            </a:r>
            <a:r>
              <a:rPr lang="en-US" dirty="0" err="1" smtClean="0"/>
              <a:t>blockstore</a:t>
            </a:r>
            <a:r>
              <a:rPr lang="en-US" dirty="0" smtClean="0"/>
              <a:t> has</a:t>
            </a:r>
            <a:r>
              <a:rPr lang="en-US" baseline="0" dirty="0" smtClean="0"/>
              <a:t> status OFFLINE or is unreachable for any other reason.</a:t>
            </a:r>
          </a:p>
          <a:p>
            <a:r>
              <a:rPr lang="en-US" baseline="0" dirty="0" smtClean="0"/>
              <a:t>In this case the verification can’t be finished correctly.</a:t>
            </a:r>
          </a:p>
          <a:p>
            <a:r>
              <a:rPr lang="en-US" baseline="0" dirty="0" smtClean="0"/>
              <a:t>The maintenance agent stops the verification task at the first occurrence of such a situation.</a:t>
            </a:r>
          </a:p>
          <a:p>
            <a:r>
              <a:rPr lang="en-US" baseline="0" dirty="0" smtClean="0"/>
              <a:t>It will be picked up at a later time during the verification interval (one of the next crawls).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332694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9EC68C6D-B091-9641-B9A8-0D6EF8F67FC2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6" name="Tijdelijke aanduiding voor dia-afbeelding 5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Tijdelijke aanduiding voor notities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this scenario</a:t>
            </a:r>
            <a:r>
              <a:rPr lang="en-US" baseline="0" dirty="0" smtClean="0"/>
              <a:t> the verification does not find correct crc32s (</a:t>
            </a:r>
            <a:r>
              <a:rPr lang="en-US" baseline="0" dirty="0" err="1" smtClean="0"/>
              <a:t>bitrot</a:t>
            </a:r>
            <a:r>
              <a:rPr lang="en-US" baseline="0" dirty="0" smtClean="0"/>
              <a:t>) or not enough crc32s for the second superblock.</a:t>
            </a:r>
          </a:p>
          <a:p>
            <a:r>
              <a:rPr lang="en-US" baseline="0" dirty="0" smtClean="0"/>
              <a:t>The verification process  detects this and repairs the affected superblock. If the repair succeeds the superblock will be marked verified as a result of this action.</a:t>
            </a:r>
          </a:p>
          <a:p>
            <a:endParaRPr lang="en-US" baseline="0" dirty="0" smtClean="0"/>
          </a:p>
          <a:p>
            <a:r>
              <a:rPr lang="en-US" baseline="0" dirty="0" smtClean="0"/>
              <a:t>Note: the corrupt file will be deleted later as part of the delete crawl.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0166696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3.6: </a:t>
            </a:r>
            <a:r>
              <a:rPr lang="en-US" dirty="0" smtClean="0"/>
              <a:t>Check </a:t>
            </a:r>
            <a:r>
              <a:rPr lang="en-US" smtClean="0"/>
              <a:t>repair calculator</a:t>
            </a:r>
            <a:endParaRPr lang="en-US" dirty="0" smtClean="0"/>
          </a:p>
          <a:p>
            <a:r>
              <a:rPr lang="en-US" dirty="0" smtClean="0"/>
              <a:t>Make your</a:t>
            </a:r>
            <a:r>
              <a:rPr lang="en-US" baseline="0" dirty="0" smtClean="0"/>
              <a:t> own copy and start playing.</a:t>
            </a:r>
          </a:p>
          <a:p>
            <a:r>
              <a:rPr lang="en-US" baseline="0" dirty="0" smtClean="0"/>
              <a:t>For &lt; 3.6: use the same spreadsheet, but replace ‘number of nodes per </a:t>
            </a:r>
            <a:r>
              <a:rPr lang="en-US" baseline="0" dirty="0" err="1" smtClean="0"/>
              <a:t>arakoon</a:t>
            </a:r>
            <a:r>
              <a:rPr lang="en-US" baseline="0" dirty="0" smtClean="0"/>
              <a:t> cluster’ by 1.</a:t>
            </a:r>
          </a:p>
          <a:p>
            <a:endParaRPr lang="en-US" baseline="0" dirty="0" smtClean="0"/>
          </a:p>
          <a:p>
            <a:r>
              <a:rPr lang="en-US" baseline="0" dirty="0" smtClean="0"/>
              <a:t>Note: newer version will be released, so from time to time check the version.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9EC68C6D-B091-9641-B9A8-0D6EF8F67FC2}" type="slidenum">
              <a:rPr lang="en-US" smtClean="0"/>
              <a:pPr>
                <a:defRPr/>
              </a:pPr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07261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maintenance agent has 24 hours for completing a round of tasks for</a:t>
            </a:r>
            <a:r>
              <a:rPr lang="en-US" baseline="0" dirty="0" smtClean="0"/>
              <a:t> a certain storage daemon</a:t>
            </a:r>
            <a:r>
              <a:rPr lang="en-US" dirty="0" smtClean="0"/>
              <a:t>. If it takes longer it assume something has gone wrong</a:t>
            </a:r>
            <a:r>
              <a:rPr lang="en-US" baseline="0" dirty="0" smtClean="0"/>
              <a:t> and aborts the task. Typically only a few object remain at the end of the verification interval.</a:t>
            </a:r>
          </a:p>
          <a:p>
            <a:endParaRPr lang="en-US" baseline="0" dirty="0" smtClean="0"/>
          </a:p>
          <a:p>
            <a:r>
              <a:rPr lang="nl-BE" dirty="0" smtClean="0"/>
              <a:t>https://support.amplidata.com/browse/DSS-1835 </a:t>
            </a:r>
            <a:r>
              <a:rPr lang="nl-BE" dirty="0" err="1" smtClean="0"/>
              <a:t>makes</a:t>
            </a:r>
            <a:r>
              <a:rPr lang="nl-BE" dirty="0" smtClean="0"/>
              <a:t> </a:t>
            </a:r>
            <a:r>
              <a:rPr lang="nl-BE" dirty="0" err="1" smtClean="0"/>
              <a:t>this</a:t>
            </a:r>
            <a:r>
              <a:rPr lang="nl-BE" dirty="0" smtClean="0"/>
              <a:t> a </a:t>
            </a:r>
            <a:r>
              <a:rPr lang="nl-BE" dirty="0" err="1" smtClean="0"/>
              <a:t>difficult</a:t>
            </a:r>
            <a:r>
              <a:rPr lang="nl-BE" dirty="0" smtClean="0"/>
              <a:t> </a:t>
            </a:r>
            <a:r>
              <a:rPr lang="nl-BE" dirty="0" err="1" smtClean="0"/>
              <a:t>problem</a:t>
            </a:r>
            <a:r>
              <a:rPr lang="nl-BE" dirty="0" smtClean="0"/>
              <a:t> </a:t>
            </a:r>
            <a:r>
              <a:rPr lang="nl-BE" dirty="0" err="1" smtClean="0"/>
              <a:t>to</a:t>
            </a:r>
            <a:r>
              <a:rPr lang="nl-BE" dirty="0" smtClean="0"/>
              <a:t> handle &lt; 3.6. </a:t>
            </a:r>
            <a:r>
              <a:rPr lang="nl-BE" dirty="0" err="1" smtClean="0"/>
              <a:t>Due</a:t>
            </a:r>
            <a:r>
              <a:rPr lang="nl-BE" baseline="0" dirty="0" smtClean="0"/>
              <a:t> </a:t>
            </a:r>
            <a:r>
              <a:rPr lang="nl-BE" dirty="0" err="1" smtClean="0"/>
              <a:t>to</a:t>
            </a:r>
            <a:r>
              <a:rPr lang="nl-BE" dirty="0" smtClean="0"/>
              <a:t> the </a:t>
            </a:r>
            <a:r>
              <a:rPr lang="nl-BE" dirty="0" err="1" smtClean="0"/>
              <a:t>unpredictable</a:t>
            </a:r>
            <a:r>
              <a:rPr lang="nl-BE" dirty="0" smtClean="0"/>
              <a:t> </a:t>
            </a:r>
            <a:r>
              <a:rPr lang="nl-BE" dirty="0" err="1" smtClean="0"/>
              <a:t>nature</a:t>
            </a:r>
            <a:r>
              <a:rPr lang="nl-BE" dirty="0" smtClean="0"/>
              <a:t> of </a:t>
            </a:r>
            <a:r>
              <a:rPr lang="nl-BE" dirty="0" err="1" smtClean="0"/>
              <a:t>when</a:t>
            </a:r>
            <a:r>
              <a:rPr lang="nl-BE" dirty="0" smtClean="0"/>
              <a:t> </a:t>
            </a:r>
            <a:r>
              <a:rPr lang="nl-BE" dirty="0" err="1" smtClean="0"/>
              <a:t>objects</a:t>
            </a:r>
            <a:r>
              <a:rPr lang="nl-BE" dirty="0" smtClean="0"/>
              <a:t> are </a:t>
            </a:r>
            <a:r>
              <a:rPr lang="nl-BE" dirty="0" err="1" smtClean="0"/>
              <a:t>selected</a:t>
            </a:r>
            <a:r>
              <a:rPr lang="nl-BE" dirty="0" smtClean="0"/>
              <a:t> </a:t>
            </a:r>
            <a:r>
              <a:rPr lang="nl-BE" dirty="0" err="1" smtClean="0"/>
              <a:t>for</a:t>
            </a:r>
            <a:r>
              <a:rPr lang="nl-BE" baseline="0" dirty="0" smtClean="0"/>
              <a:t> </a:t>
            </a:r>
            <a:r>
              <a:rPr lang="nl-BE" baseline="0" dirty="0" err="1" smtClean="0"/>
              <a:t>verification</a:t>
            </a:r>
            <a:r>
              <a:rPr lang="nl-BE" baseline="0" dirty="0" smtClean="0"/>
              <a:t>, </a:t>
            </a:r>
            <a:r>
              <a:rPr lang="nl-BE" baseline="0" dirty="0" err="1" smtClean="0"/>
              <a:t>you</a:t>
            </a:r>
            <a:r>
              <a:rPr lang="nl-BE" baseline="0" dirty="0" smtClean="0"/>
              <a:t> </a:t>
            </a:r>
            <a:r>
              <a:rPr lang="nl-BE" baseline="0" dirty="0" err="1" smtClean="0"/>
              <a:t>might</a:t>
            </a:r>
            <a:r>
              <a:rPr lang="nl-BE" baseline="0" dirty="0" smtClean="0"/>
              <a:t> </a:t>
            </a:r>
            <a:r>
              <a:rPr lang="nl-BE" baseline="0" dirty="0" err="1" smtClean="0"/>
              <a:t>need</a:t>
            </a:r>
            <a:r>
              <a:rPr lang="nl-BE" baseline="0" dirty="0" smtClean="0"/>
              <a:t> </a:t>
            </a:r>
            <a:r>
              <a:rPr lang="nl-BE" baseline="0" dirty="0" err="1" smtClean="0"/>
              <a:t>to</a:t>
            </a:r>
            <a:r>
              <a:rPr lang="nl-BE" baseline="0" dirty="0" smtClean="0"/>
              <a:t> </a:t>
            </a:r>
            <a:r>
              <a:rPr lang="nl-BE" baseline="0" dirty="0" err="1" smtClean="0"/>
              <a:t>wait</a:t>
            </a:r>
            <a:r>
              <a:rPr lang="nl-BE" baseline="0" dirty="0" smtClean="0"/>
              <a:t> </a:t>
            </a:r>
            <a:r>
              <a:rPr lang="nl-BE" baseline="0" dirty="0" err="1" smtClean="0"/>
              <a:t>for</a:t>
            </a:r>
            <a:r>
              <a:rPr lang="nl-BE" baseline="0" dirty="0" smtClean="0"/>
              <a:t> the </a:t>
            </a:r>
            <a:r>
              <a:rPr lang="nl-BE" baseline="0" dirty="0" err="1" smtClean="0"/>
              <a:t>verification</a:t>
            </a:r>
            <a:r>
              <a:rPr lang="nl-BE" baseline="0" dirty="0" smtClean="0"/>
              <a:t> </a:t>
            </a:r>
            <a:r>
              <a:rPr lang="nl-BE" baseline="0" dirty="0" err="1" smtClean="0"/>
              <a:t>window</a:t>
            </a:r>
            <a:r>
              <a:rPr lang="nl-BE" baseline="0" dirty="0" smtClean="0"/>
              <a:t> </a:t>
            </a:r>
            <a:r>
              <a:rPr lang="nl-BE" baseline="0" dirty="0" err="1" smtClean="0"/>
              <a:t>to</a:t>
            </a:r>
            <a:r>
              <a:rPr lang="nl-BE" baseline="0" dirty="0" smtClean="0"/>
              <a:t> end </a:t>
            </a:r>
            <a:r>
              <a:rPr lang="nl-BE" baseline="0" dirty="0" err="1" smtClean="0"/>
              <a:t>for</a:t>
            </a:r>
            <a:r>
              <a:rPr lang="nl-BE" baseline="0" dirty="0" smtClean="0"/>
              <a:t> the object </a:t>
            </a:r>
            <a:r>
              <a:rPr lang="nl-BE" baseline="0" dirty="0" err="1" smtClean="0"/>
              <a:t>to</a:t>
            </a:r>
            <a:r>
              <a:rPr lang="nl-BE" baseline="0" dirty="0" smtClean="0"/>
              <a:t> </a:t>
            </a:r>
            <a:r>
              <a:rPr lang="nl-BE" baseline="0" dirty="0" err="1" smtClean="0"/>
              <a:t>be</a:t>
            </a:r>
            <a:r>
              <a:rPr lang="nl-BE" baseline="0" dirty="0" smtClean="0"/>
              <a:t> </a:t>
            </a:r>
            <a:r>
              <a:rPr lang="nl-BE" baseline="0" dirty="0" err="1" smtClean="0"/>
              <a:t>selected</a:t>
            </a:r>
            <a:r>
              <a:rPr lang="nl-BE" baseline="0" dirty="0" smtClean="0"/>
              <a:t> </a:t>
            </a:r>
            <a:r>
              <a:rPr lang="nl-BE" baseline="0" dirty="0" err="1" smtClean="0"/>
              <a:t>again</a:t>
            </a:r>
            <a:r>
              <a:rPr lang="nl-BE" baseline="0" dirty="0" smtClean="0"/>
              <a:t>. </a:t>
            </a:r>
            <a:r>
              <a:rPr lang="nl-BE" baseline="0" dirty="0" err="1" smtClean="0"/>
              <a:t>If</a:t>
            </a:r>
            <a:r>
              <a:rPr lang="nl-BE" baseline="0" dirty="0" smtClean="0"/>
              <a:t> </a:t>
            </a:r>
            <a:r>
              <a:rPr lang="nl-BE" baseline="0" dirty="0" err="1" smtClean="0"/>
              <a:t>you</a:t>
            </a:r>
            <a:r>
              <a:rPr lang="nl-BE" baseline="0" dirty="0" smtClean="0"/>
              <a:t> are out of </a:t>
            </a:r>
            <a:r>
              <a:rPr lang="nl-BE" baseline="0" dirty="0" err="1" smtClean="0"/>
              <a:t>luck</a:t>
            </a:r>
            <a:r>
              <a:rPr lang="nl-BE" baseline="0" dirty="0" smtClean="0"/>
              <a:t> </a:t>
            </a:r>
            <a:r>
              <a:rPr lang="nl-BE" baseline="0" dirty="0" err="1" smtClean="0"/>
              <a:t>again</a:t>
            </a:r>
            <a:r>
              <a:rPr lang="nl-BE" baseline="0" dirty="0" smtClean="0"/>
              <a:t>, </a:t>
            </a:r>
            <a:r>
              <a:rPr lang="nl-BE" baseline="0" dirty="0" err="1" smtClean="0"/>
              <a:t>and</a:t>
            </a:r>
            <a:r>
              <a:rPr lang="nl-BE" baseline="0" dirty="0" smtClean="0"/>
              <a:t> </a:t>
            </a:r>
            <a:r>
              <a:rPr lang="nl-BE" baseline="0" dirty="0" err="1" smtClean="0"/>
              <a:t>it</a:t>
            </a:r>
            <a:r>
              <a:rPr lang="nl-BE" baseline="0" dirty="0" smtClean="0"/>
              <a:t> </a:t>
            </a:r>
            <a:r>
              <a:rPr lang="nl-BE" baseline="0" dirty="0" err="1" smtClean="0"/>
              <a:t>fails</a:t>
            </a:r>
            <a:r>
              <a:rPr lang="nl-BE" baseline="0" dirty="0" smtClean="0"/>
              <a:t> </a:t>
            </a:r>
            <a:r>
              <a:rPr lang="nl-BE" baseline="0" dirty="0" err="1" smtClean="0"/>
              <a:t>again</a:t>
            </a:r>
            <a:r>
              <a:rPr lang="nl-BE" baseline="0" dirty="0" smtClean="0"/>
              <a:t>, </a:t>
            </a:r>
            <a:r>
              <a:rPr lang="nl-BE" baseline="0" dirty="0" err="1" smtClean="0"/>
              <a:t>you</a:t>
            </a:r>
            <a:r>
              <a:rPr lang="nl-BE" baseline="0" dirty="0" smtClean="0"/>
              <a:t> </a:t>
            </a:r>
            <a:r>
              <a:rPr lang="nl-BE" baseline="0" dirty="0" err="1" smtClean="0"/>
              <a:t>need</a:t>
            </a:r>
            <a:r>
              <a:rPr lang="nl-BE" baseline="0" dirty="0" smtClean="0"/>
              <a:t> </a:t>
            </a:r>
            <a:r>
              <a:rPr lang="nl-BE" baseline="0" dirty="0" err="1" smtClean="0"/>
              <a:t>to</a:t>
            </a:r>
            <a:r>
              <a:rPr lang="nl-BE" baseline="0" dirty="0" smtClean="0"/>
              <a:t> </a:t>
            </a:r>
            <a:r>
              <a:rPr lang="nl-BE" baseline="0" dirty="0" err="1" smtClean="0"/>
              <a:t>wait</a:t>
            </a:r>
            <a:r>
              <a:rPr lang="nl-BE" baseline="0" dirty="0" smtClean="0"/>
              <a:t> </a:t>
            </a:r>
            <a:r>
              <a:rPr lang="nl-BE" baseline="0" dirty="0" err="1" smtClean="0"/>
              <a:t>still</a:t>
            </a:r>
            <a:r>
              <a:rPr lang="nl-BE" baseline="0" dirty="0" smtClean="0"/>
              <a:t> </a:t>
            </a:r>
            <a:r>
              <a:rPr lang="nl-BE" baseline="0" dirty="0" err="1" smtClean="0"/>
              <a:t>longer</a:t>
            </a:r>
            <a:r>
              <a:rPr lang="nl-BE" baseline="0" dirty="0" smtClean="0"/>
              <a:t>… 3.6 </a:t>
            </a:r>
            <a:r>
              <a:rPr lang="nl-BE" baseline="0" dirty="0" err="1" smtClean="0"/>
              <a:t>fixes</a:t>
            </a:r>
            <a:r>
              <a:rPr lang="nl-BE" baseline="0" dirty="0" smtClean="0"/>
              <a:t> </a:t>
            </a:r>
            <a:r>
              <a:rPr lang="nl-BE" baseline="0" dirty="0" err="1" smtClean="0"/>
              <a:t>this</a:t>
            </a:r>
            <a:r>
              <a:rPr lang="nl-BE" baseline="0" dirty="0" smtClean="0"/>
              <a:t>. </a:t>
            </a:r>
            <a:r>
              <a:rPr lang="nl-BE" baseline="0" dirty="0" err="1" smtClean="0"/>
              <a:t>Unverified</a:t>
            </a:r>
            <a:r>
              <a:rPr lang="nl-BE" baseline="0" dirty="0" smtClean="0"/>
              <a:t> </a:t>
            </a:r>
            <a:r>
              <a:rPr lang="nl-BE" baseline="0" dirty="0" err="1" smtClean="0"/>
              <a:t>objects</a:t>
            </a:r>
            <a:r>
              <a:rPr lang="nl-BE" baseline="0" dirty="0" smtClean="0"/>
              <a:t> are </a:t>
            </a:r>
            <a:r>
              <a:rPr lang="nl-BE" baseline="0" dirty="0" err="1" smtClean="0"/>
              <a:t>tried</a:t>
            </a:r>
            <a:r>
              <a:rPr lang="nl-BE" baseline="0" dirty="0" smtClean="0"/>
              <a:t> </a:t>
            </a:r>
            <a:r>
              <a:rPr lang="nl-BE" baseline="0" dirty="0" err="1" smtClean="0"/>
              <a:t>every</a:t>
            </a:r>
            <a:r>
              <a:rPr lang="nl-BE" baseline="0" dirty="0" smtClean="0"/>
              <a:t> </a:t>
            </a:r>
            <a:r>
              <a:rPr lang="nl-BE" baseline="0" dirty="0" err="1" smtClean="0"/>
              <a:t>day</a:t>
            </a:r>
            <a:r>
              <a:rPr lang="nl-BE" baseline="0" dirty="0" smtClean="0"/>
              <a:t>.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9EC68C6D-B091-9641-B9A8-0D6EF8F67FC2}" type="slidenum">
              <a:rPr lang="en-US" smtClean="0"/>
              <a:pPr>
                <a:defRPr/>
              </a:pPr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0909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See</a:t>
            </a:r>
            <a:r>
              <a:rPr lang="en-US" baseline="0" dirty="0" smtClean="0"/>
              <a:t> https://support.amplidata.com/browse/DSS-1793 for more details.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9EC68C6D-B091-9641-B9A8-0D6EF8F67FC2}" type="slidenum">
              <a:rPr lang="en-US" smtClean="0"/>
              <a:pPr>
                <a:defRPr/>
              </a:pPr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849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imalaya-PPT.png"/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64" b="15916"/>
          <a:stretch/>
        </p:blipFill>
        <p:spPr>
          <a:xfrm>
            <a:off x="0" y="1315640"/>
            <a:ext cx="9153144" cy="2039451"/>
          </a:xfrm>
          <a:prstGeom prst="rect">
            <a:avLst/>
          </a:prstGeom>
        </p:spPr>
      </p:pic>
      <p:pic>
        <p:nvPicPr>
          <p:cNvPr id="3" name="Picture 2" descr="Logo blue on TRANSP.eps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304800"/>
            <a:ext cx="3219397" cy="832526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286000" y="3962400"/>
            <a:ext cx="4876800" cy="9144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508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044576"/>
            <a:ext cx="4245240" cy="543242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05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3247" y="1044576"/>
            <a:ext cx="4245239" cy="543242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05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D469A-896B-924E-BCB5-504F91C6BA71}" type="slidenum">
              <a:rPr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Amplidata Confidential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>
          <a:xfrm>
            <a:off x="0" y="6629400"/>
            <a:ext cx="2209800" cy="228600"/>
          </a:xfrm>
          <a:prstGeom prst="rect">
            <a:avLst/>
          </a:prstGeom>
        </p:spPr>
        <p:txBody>
          <a:bodyPr vert="horz" lIns="73262" tIns="36631" rIns="73262" bIns="36631" rtlCol="0" anchor="ctr"/>
          <a:lstStyle>
            <a:lvl1pPr>
              <a:defRPr lang="en-US" sz="800" smtClean="0">
                <a:solidFill>
                  <a:schemeClr val="tx1"/>
                </a:solidFill>
                <a:latin typeface="+mn-lt"/>
                <a:ea typeface="+mn-ea"/>
                <a:cs typeface="DejaVu Sans" charset="0"/>
              </a:defRPr>
            </a:lvl1pPr>
          </a:lstStyle>
          <a:p>
            <a:pPr algn="ctr"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3240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4" y="71443"/>
            <a:ext cx="6095997" cy="8270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F0A19-48BC-9747-8FA6-312F3A99F118}" type="slidenum">
              <a:rPr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Amplidata Confidential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2209800" cy="228600"/>
          </a:xfrm>
          <a:prstGeom prst="rect">
            <a:avLst/>
          </a:prstGeom>
        </p:spPr>
        <p:txBody>
          <a:bodyPr vert="horz" lIns="73262" tIns="36631" rIns="73262" bIns="36631" rtlCol="0" anchor="ctr"/>
          <a:lstStyle>
            <a:lvl1pPr>
              <a:defRPr lang="en-US" sz="800" smtClean="0">
                <a:solidFill>
                  <a:schemeClr val="tx1"/>
                </a:solidFill>
                <a:latin typeface="+mn-lt"/>
                <a:ea typeface="+mn-ea"/>
                <a:cs typeface="DejaVu Sans" charset="0"/>
              </a:defRPr>
            </a:lvl1pPr>
          </a:lstStyle>
          <a:p>
            <a:pPr algn="ctr"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5388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ts val="481"/>
              </a:spcBef>
              <a:buClr>
                <a:srgbClr val="003366"/>
              </a:buClr>
              <a:buFont typeface="Arial" pitchFamily="34" charset="0"/>
              <a:buChar char="•"/>
              <a:defRPr/>
            </a:lvl1pPr>
            <a:lvl2pPr marL="641040" indent="-274731">
              <a:buClr>
                <a:srgbClr val="003366"/>
              </a:buClr>
              <a:buFont typeface="Arial" pitchFamily="34" charset="0"/>
              <a:buChar char="•"/>
              <a:defRPr/>
            </a:lvl2pPr>
            <a:lvl3pPr marL="961560" indent="-228943">
              <a:buClr>
                <a:srgbClr val="003366"/>
              </a:buClr>
              <a:buFont typeface="Arial" pitchFamily="34" charset="0"/>
              <a:buChar char="•"/>
              <a:defRPr/>
            </a:lvl3pPr>
            <a:lvl4pPr marL="1327869" indent="-228943">
              <a:buClr>
                <a:srgbClr val="003366"/>
              </a:buClr>
              <a:buFont typeface="Arial" pitchFamily="34" charset="0"/>
              <a:buChar char="•"/>
              <a:defRPr/>
            </a:lvl4pPr>
            <a:lvl5pPr marL="1694177" indent="-228943">
              <a:buClr>
                <a:srgbClr val="003366"/>
              </a:buClr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A649B-A69E-9145-B099-43F07D52B1EC}" type="slidenum">
              <a:rPr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Amplidata Confidential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2209800" cy="228600"/>
          </a:xfrm>
          <a:prstGeom prst="rect">
            <a:avLst/>
          </a:prstGeom>
        </p:spPr>
        <p:txBody>
          <a:bodyPr vert="horz" lIns="73262" tIns="36631" rIns="73262" bIns="36631" rtlCol="0" anchor="ctr"/>
          <a:lstStyle>
            <a:lvl1pPr>
              <a:defRPr lang="en-US" sz="800" smtClean="0">
                <a:solidFill>
                  <a:schemeClr val="tx1"/>
                </a:solidFill>
                <a:latin typeface="+mn-lt"/>
                <a:ea typeface="+mn-ea"/>
                <a:cs typeface="DejaVu Sans" charset="0"/>
              </a:defRPr>
            </a:lvl1pPr>
          </a:lstStyle>
          <a:p>
            <a:pPr algn="ctr"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262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271" y="2130429"/>
            <a:ext cx="7773458" cy="147002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867" y="3886200"/>
            <a:ext cx="640027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5"/>
                </a:solidFill>
              </a:defRPr>
            </a:lvl1pPr>
            <a:lvl2pPr marL="366309" indent="0" algn="ctr">
              <a:buNone/>
              <a:defRPr/>
            </a:lvl2pPr>
            <a:lvl3pPr marL="732617" indent="0" algn="ctr">
              <a:buNone/>
              <a:defRPr/>
            </a:lvl3pPr>
            <a:lvl4pPr marL="1098926" indent="0" algn="ctr">
              <a:buNone/>
              <a:defRPr/>
            </a:lvl4pPr>
            <a:lvl5pPr marL="1465235" indent="0" algn="ctr">
              <a:buNone/>
              <a:defRPr/>
            </a:lvl5pPr>
            <a:lvl6pPr marL="1831543" indent="0" algn="ctr">
              <a:buNone/>
              <a:defRPr/>
            </a:lvl6pPr>
            <a:lvl7pPr marL="2197852" indent="0" algn="ctr">
              <a:buNone/>
              <a:defRPr/>
            </a:lvl7pPr>
            <a:lvl8pPr marL="2564160" indent="0" algn="ctr">
              <a:buNone/>
              <a:defRPr/>
            </a:lvl8pPr>
            <a:lvl9pPr marL="2930469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Amplidata Confidential</a:t>
            </a:r>
            <a:endParaRPr lang="en-US">
              <a:solidFill>
                <a:srgbClr val="000000"/>
              </a:solidFill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1E2B47"/>
              </a:clrFrom>
              <a:clrTo>
                <a:srgbClr val="1E2B4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1117" y="4"/>
            <a:ext cx="5701771" cy="192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email">
            <a:clrChange>
              <a:clrFrom>
                <a:srgbClr val="1E2B47"/>
              </a:clrFrom>
              <a:clrTo>
                <a:srgbClr val="1E2B4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850" y="0"/>
            <a:ext cx="5702300" cy="1922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5110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ts val="481"/>
              </a:spcBef>
              <a:buClr>
                <a:srgbClr val="003366"/>
              </a:buClr>
              <a:buFont typeface="Arial" pitchFamily="34" charset="0"/>
              <a:buNone/>
              <a:defRPr/>
            </a:lvl1pPr>
            <a:lvl2pPr marL="641040" indent="-274731">
              <a:buClr>
                <a:srgbClr val="003366"/>
              </a:buClr>
              <a:buFont typeface="Arial" pitchFamily="34" charset="0"/>
              <a:buChar char="•"/>
              <a:defRPr/>
            </a:lvl2pPr>
            <a:lvl3pPr marL="961560" indent="-228943">
              <a:buClr>
                <a:srgbClr val="003366"/>
              </a:buClr>
              <a:buFont typeface="Arial" pitchFamily="34" charset="0"/>
              <a:buChar char="•"/>
              <a:defRPr sz="1400"/>
            </a:lvl3pPr>
            <a:lvl4pPr marL="1327869" indent="-228943">
              <a:buClr>
                <a:srgbClr val="003366"/>
              </a:buClr>
              <a:buFont typeface="Arial" pitchFamily="34" charset="0"/>
              <a:buChar char="•"/>
              <a:defRPr sz="1200"/>
            </a:lvl4pPr>
            <a:lvl5pPr marL="1694177" indent="-228943">
              <a:buClr>
                <a:srgbClr val="003366"/>
              </a:buClr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A649B-A69E-9145-B099-43F07D52B1EC}" type="slidenum">
              <a:rPr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Amplidata Confidential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2209800" cy="228600"/>
          </a:xfrm>
          <a:prstGeom prst="rect">
            <a:avLst/>
          </a:prstGeom>
        </p:spPr>
        <p:txBody>
          <a:bodyPr vert="horz" lIns="73262" tIns="36631" rIns="73262" bIns="36631" rtlCol="0" anchor="ctr"/>
          <a:lstStyle>
            <a:lvl1pPr>
              <a:defRPr lang="en-US" sz="800" smtClean="0">
                <a:solidFill>
                  <a:schemeClr val="tx1"/>
                </a:solidFill>
                <a:latin typeface="+mn-lt"/>
                <a:ea typeface="+mn-ea"/>
                <a:cs typeface="DejaVu Sans" charset="0"/>
              </a:defRPr>
            </a:lvl1pPr>
          </a:lstStyle>
          <a:p>
            <a:pPr algn="ctr"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8731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136" cy="1500187"/>
          </a:xfrm>
        </p:spPr>
        <p:txBody>
          <a:bodyPr anchor="t"/>
          <a:lstStyle>
            <a:lvl1pPr marL="0" indent="0">
              <a:buNone/>
              <a:defRPr sz="2200"/>
            </a:lvl1pPr>
            <a:lvl2pPr marL="366309" indent="0">
              <a:buNone/>
              <a:defRPr sz="1400"/>
            </a:lvl2pPr>
            <a:lvl3pPr marL="732617" indent="0">
              <a:buNone/>
              <a:defRPr sz="1300"/>
            </a:lvl3pPr>
            <a:lvl4pPr marL="1098926" indent="0">
              <a:buNone/>
              <a:defRPr sz="1100"/>
            </a:lvl4pPr>
            <a:lvl5pPr marL="1465235" indent="0">
              <a:buNone/>
              <a:defRPr sz="1100"/>
            </a:lvl5pPr>
            <a:lvl6pPr marL="1831543" indent="0">
              <a:buNone/>
              <a:defRPr sz="1100"/>
            </a:lvl6pPr>
            <a:lvl7pPr marL="2197852" indent="0">
              <a:buNone/>
              <a:defRPr sz="1100"/>
            </a:lvl7pPr>
            <a:lvl8pPr marL="2564160" indent="0">
              <a:buNone/>
              <a:defRPr sz="1100"/>
            </a:lvl8pPr>
            <a:lvl9pPr marL="2930469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06EA7-B47E-FB4F-84F2-77CE38095AE5}" type="slidenum">
              <a:rPr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Amplidata Confidential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2209800" cy="228600"/>
          </a:xfrm>
          <a:prstGeom prst="rect">
            <a:avLst/>
          </a:prstGeom>
        </p:spPr>
        <p:txBody>
          <a:bodyPr vert="horz" lIns="73262" tIns="36631" rIns="73262" bIns="36631" rtlCol="0" anchor="ctr"/>
          <a:lstStyle>
            <a:lvl1pPr>
              <a:defRPr lang="en-US" sz="800" smtClean="0">
                <a:solidFill>
                  <a:schemeClr val="tx1"/>
                </a:solidFill>
                <a:latin typeface="+mn-lt"/>
                <a:ea typeface="+mn-ea"/>
                <a:cs typeface="DejaVu Sans" charset="0"/>
              </a:defRPr>
            </a:lvl1pPr>
          </a:lstStyle>
          <a:p>
            <a:pPr algn="ctr"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30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044576"/>
            <a:ext cx="4245240" cy="543242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05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3247" y="1044576"/>
            <a:ext cx="4245239" cy="543242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05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D469A-896B-924E-BCB5-504F91C6BA71}" type="slidenum">
              <a:rPr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Amplidata Confidential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>
          <a:xfrm>
            <a:off x="0" y="6629400"/>
            <a:ext cx="2209800" cy="228600"/>
          </a:xfrm>
          <a:prstGeom prst="rect">
            <a:avLst/>
          </a:prstGeom>
        </p:spPr>
        <p:txBody>
          <a:bodyPr vert="horz" lIns="73262" tIns="36631" rIns="73262" bIns="36631" rtlCol="0" anchor="ctr"/>
          <a:lstStyle>
            <a:lvl1pPr>
              <a:defRPr lang="en-US" sz="800" smtClean="0">
                <a:solidFill>
                  <a:schemeClr val="tx1"/>
                </a:solidFill>
                <a:latin typeface="+mn-lt"/>
                <a:ea typeface="+mn-ea"/>
                <a:cs typeface="DejaVu Sans" charset="0"/>
              </a:defRPr>
            </a:lvl1pPr>
          </a:lstStyle>
          <a:p>
            <a:pPr algn="ctr"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8433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4" y="71443"/>
            <a:ext cx="6095997" cy="8270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F0A19-48BC-9747-8FA6-312F3A99F118}" type="slidenum">
              <a:rPr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Amplidata Confidential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2209800" cy="228600"/>
          </a:xfrm>
          <a:prstGeom prst="rect">
            <a:avLst/>
          </a:prstGeom>
        </p:spPr>
        <p:txBody>
          <a:bodyPr vert="horz" lIns="73262" tIns="36631" rIns="73262" bIns="36631" rtlCol="0" anchor="ctr"/>
          <a:lstStyle>
            <a:lvl1pPr>
              <a:defRPr lang="en-US" sz="800" smtClean="0">
                <a:solidFill>
                  <a:schemeClr val="tx1"/>
                </a:solidFill>
                <a:latin typeface="+mn-lt"/>
                <a:ea typeface="+mn-ea"/>
                <a:cs typeface="DejaVu Sans" charset="0"/>
              </a:defRPr>
            </a:lvl1pPr>
          </a:lstStyle>
          <a:p>
            <a:pPr algn="ctr"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3775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ts val="481"/>
              </a:spcBef>
              <a:buClr>
                <a:srgbClr val="003366"/>
              </a:buClr>
              <a:buFont typeface="Arial" pitchFamily="34" charset="0"/>
              <a:buChar char="•"/>
              <a:defRPr/>
            </a:lvl1pPr>
            <a:lvl2pPr marL="641040" indent="-274731">
              <a:buClr>
                <a:srgbClr val="003366"/>
              </a:buClr>
              <a:buFont typeface="Arial" pitchFamily="34" charset="0"/>
              <a:buChar char="•"/>
              <a:defRPr/>
            </a:lvl2pPr>
            <a:lvl3pPr marL="961560" indent="-228943">
              <a:buClr>
                <a:srgbClr val="003366"/>
              </a:buClr>
              <a:buFont typeface="Arial" pitchFamily="34" charset="0"/>
              <a:buChar char="•"/>
              <a:defRPr/>
            </a:lvl3pPr>
            <a:lvl4pPr marL="1327869" indent="-228943">
              <a:buClr>
                <a:srgbClr val="003366"/>
              </a:buClr>
              <a:buFont typeface="Arial" pitchFamily="34" charset="0"/>
              <a:buChar char="•"/>
              <a:defRPr/>
            </a:lvl4pPr>
            <a:lvl5pPr marL="1694177" indent="-228943">
              <a:buClr>
                <a:srgbClr val="003366"/>
              </a:buClr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A649B-A69E-9145-B099-43F07D52B1EC}" type="slidenum">
              <a:rPr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Amplidata Confidential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2209800" cy="228600"/>
          </a:xfrm>
          <a:prstGeom prst="rect">
            <a:avLst/>
          </a:prstGeom>
        </p:spPr>
        <p:txBody>
          <a:bodyPr vert="horz" lIns="73262" tIns="36631" rIns="73262" bIns="36631" rtlCol="0" anchor="ctr"/>
          <a:lstStyle>
            <a:lvl1pPr>
              <a:defRPr lang="en-US" sz="800" smtClean="0">
                <a:solidFill>
                  <a:schemeClr val="tx1"/>
                </a:solidFill>
                <a:latin typeface="+mn-lt"/>
                <a:ea typeface="+mn-ea"/>
                <a:cs typeface="DejaVu Sans" charset="0"/>
              </a:defRPr>
            </a:lvl1pPr>
          </a:lstStyle>
          <a:p>
            <a:pPr algn="ctr"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8586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Amplidata Confidential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4734AB1B-9FC5-1749-972C-6D7D3FDDECC6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48092" y="90584"/>
            <a:ext cx="6125429" cy="900016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9358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Amplidata Confidential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4734AB1B-9FC5-1749-972C-6D7D3FDDECC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74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0000"/>
                </a:solidFill>
                <a:latin typeface="Verdana"/>
                <a:cs typeface="Verdan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  <a:latin typeface="Verdana"/>
                <a:cs typeface="Verdana"/>
              </a:defRPr>
            </a:lvl1pPr>
            <a:lvl2pPr>
              <a:defRPr sz="2000">
                <a:solidFill>
                  <a:srgbClr val="000000"/>
                </a:solidFill>
                <a:latin typeface="Verdana"/>
                <a:cs typeface="Verdana"/>
              </a:defRPr>
            </a:lvl2pPr>
            <a:lvl3pPr>
              <a:defRPr sz="1800">
                <a:solidFill>
                  <a:srgbClr val="000000"/>
                </a:solidFill>
                <a:latin typeface="Verdana"/>
                <a:cs typeface="Verdana"/>
              </a:defRPr>
            </a:lvl3pPr>
            <a:lvl4pPr>
              <a:defRPr sz="1600">
                <a:solidFill>
                  <a:srgbClr val="000000"/>
                </a:solidFill>
                <a:latin typeface="Verdana"/>
                <a:cs typeface="Verdana"/>
              </a:defRPr>
            </a:lvl4pPr>
            <a:lvl5pPr>
              <a:defRPr sz="1600">
                <a:solidFill>
                  <a:srgbClr val="000000"/>
                </a:solidFill>
                <a:latin typeface="Verdana"/>
                <a:cs typeface="Verdan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0000"/>
                </a:solidFill>
                <a:latin typeface="Verdana"/>
                <a:cs typeface="Verdan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  <a:latin typeface="Verdana"/>
                <a:cs typeface="Verdana"/>
              </a:defRPr>
            </a:lvl1pPr>
            <a:lvl2pPr>
              <a:defRPr sz="2000">
                <a:solidFill>
                  <a:srgbClr val="000000"/>
                </a:solidFill>
                <a:latin typeface="Verdana"/>
                <a:cs typeface="Verdana"/>
              </a:defRPr>
            </a:lvl2pPr>
            <a:lvl3pPr>
              <a:defRPr sz="1800">
                <a:solidFill>
                  <a:srgbClr val="000000"/>
                </a:solidFill>
                <a:latin typeface="Verdana"/>
                <a:cs typeface="Verdana"/>
              </a:defRPr>
            </a:lvl3pPr>
            <a:lvl4pPr>
              <a:defRPr sz="1600">
                <a:solidFill>
                  <a:srgbClr val="000000"/>
                </a:solidFill>
                <a:latin typeface="Verdana"/>
                <a:cs typeface="Verdana"/>
              </a:defRPr>
            </a:lvl4pPr>
            <a:lvl5pPr>
              <a:defRPr sz="1600">
                <a:solidFill>
                  <a:srgbClr val="000000"/>
                </a:solidFill>
                <a:latin typeface="Verdana"/>
                <a:cs typeface="Verdan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0" y="649287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17375E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Bef>
                <a:spcPts val="0"/>
              </a:spcBef>
              <a:spcAft>
                <a:spcPts val="0"/>
              </a:spcAft>
            </a:pPr>
            <a:fld id="{4734AB1B-9FC5-1749-972C-6D7D3FDDECC6}" type="slidenum">
              <a:rPr lang="en-US" sz="1000" smtClean="0">
                <a:solidFill>
                  <a:srgbClr val="000000"/>
                </a:solidFill>
                <a:latin typeface="Verdana"/>
                <a:cs typeface="Verdana"/>
              </a:rPr>
              <a:pPr algn="l" fontAlgn="auto">
                <a:spcBef>
                  <a:spcPts val="0"/>
                </a:spcBef>
                <a:spcAft>
                  <a:spcPts val="0"/>
                </a:spcAft>
              </a:pPr>
              <a:t>‹nr.›</a:t>
            </a:fld>
            <a:endParaRPr lang="en-US" sz="1000" dirty="0">
              <a:solidFill>
                <a:srgbClr val="000000"/>
              </a:solidFill>
              <a:latin typeface="Verdana"/>
              <a:cs typeface="Verdana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Amplidata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11898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Amplidata Confidential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4734AB1B-9FC5-1749-972C-6D7D3FDDECC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47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800" b="1" baseline="0">
                <a:solidFill>
                  <a:srgbClr val="000000"/>
                </a:solidFill>
                <a:latin typeface="Verdana"/>
                <a:cs typeface="Verdana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SLIDES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Amplidata Confidential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4734AB1B-9FC5-1749-972C-6D7D3FDDECC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7405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271" y="2130429"/>
            <a:ext cx="7773458" cy="147002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867" y="3886200"/>
            <a:ext cx="640027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5"/>
                </a:solidFill>
              </a:defRPr>
            </a:lvl1pPr>
            <a:lvl2pPr marL="366309" indent="0" algn="ctr">
              <a:buNone/>
              <a:defRPr/>
            </a:lvl2pPr>
            <a:lvl3pPr marL="732617" indent="0" algn="ctr">
              <a:buNone/>
              <a:defRPr/>
            </a:lvl3pPr>
            <a:lvl4pPr marL="1098926" indent="0" algn="ctr">
              <a:buNone/>
              <a:defRPr/>
            </a:lvl4pPr>
            <a:lvl5pPr marL="1465235" indent="0" algn="ctr">
              <a:buNone/>
              <a:defRPr/>
            </a:lvl5pPr>
            <a:lvl6pPr marL="1831543" indent="0" algn="ctr">
              <a:buNone/>
              <a:defRPr/>
            </a:lvl6pPr>
            <a:lvl7pPr marL="2197852" indent="0" algn="ctr">
              <a:buNone/>
              <a:defRPr/>
            </a:lvl7pPr>
            <a:lvl8pPr marL="2564160" indent="0" algn="ctr">
              <a:buNone/>
              <a:defRPr/>
            </a:lvl8pPr>
            <a:lvl9pPr marL="2930469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Amplidata Confidential</a:t>
            </a:r>
            <a:endParaRPr lang="en-US">
              <a:solidFill>
                <a:srgbClr val="000000"/>
              </a:solidFill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1E2B47"/>
              </a:clrFrom>
              <a:clrTo>
                <a:srgbClr val="1E2B4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1117" y="4"/>
            <a:ext cx="5701771" cy="192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email">
            <a:clrChange>
              <a:clrFrom>
                <a:srgbClr val="1E2B47"/>
              </a:clrFrom>
              <a:clrTo>
                <a:srgbClr val="1E2B4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850" y="0"/>
            <a:ext cx="5702300" cy="1922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92857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ts val="481"/>
              </a:spcBef>
              <a:buClr>
                <a:srgbClr val="003366"/>
              </a:buClr>
              <a:buFont typeface="Arial" pitchFamily="34" charset="0"/>
              <a:buNone/>
              <a:defRPr/>
            </a:lvl1pPr>
            <a:lvl2pPr marL="641040" indent="-274731">
              <a:buClr>
                <a:srgbClr val="003366"/>
              </a:buClr>
              <a:buFont typeface="Arial" pitchFamily="34" charset="0"/>
              <a:buChar char="•"/>
              <a:defRPr/>
            </a:lvl2pPr>
            <a:lvl3pPr marL="961560" indent="-228943">
              <a:buClr>
                <a:srgbClr val="003366"/>
              </a:buClr>
              <a:buFont typeface="Arial" pitchFamily="34" charset="0"/>
              <a:buChar char="•"/>
              <a:defRPr sz="1400"/>
            </a:lvl3pPr>
            <a:lvl4pPr marL="1327869" indent="-228943">
              <a:buClr>
                <a:srgbClr val="003366"/>
              </a:buClr>
              <a:buFont typeface="Arial" pitchFamily="34" charset="0"/>
              <a:buChar char="•"/>
              <a:defRPr sz="1200"/>
            </a:lvl4pPr>
            <a:lvl5pPr marL="1694177" indent="-228943">
              <a:buClr>
                <a:srgbClr val="003366"/>
              </a:buClr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A649B-A69E-9145-B099-43F07D52B1EC}" type="slidenum">
              <a:rPr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Amplidata Confidential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2209800" cy="228600"/>
          </a:xfrm>
          <a:prstGeom prst="rect">
            <a:avLst/>
          </a:prstGeom>
        </p:spPr>
        <p:txBody>
          <a:bodyPr vert="horz" lIns="73262" tIns="36631" rIns="73262" bIns="36631" rtlCol="0" anchor="ctr"/>
          <a:lstStyle>
            <a:lvl1pPr>
              <a:defRPr lang="en-US" sz="800" smtClean="0">
                <a:solidFill>
                  <a:schemeClr val="tx1"/>
                </a:solidFill>
                <a:latin typeface="+mn-lt"/>
                <a:ea typeface="+mn-ea"/>
                <a:cs typeface="DejaVu Sans" charset="0"/>
              </a:defRPr>
            </a:lvl1pPr>
          </a:lstStyle>
          <a:p>
            <a:pPr algn="ctr"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1769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136" cy="1500187"/>
          </a:xfrm>
        </p:spPr>
        <p:txBody>
          <a:bodyPr anchor="t"/>
          <a:lstStyle>
            <a:lvl1pPr marL="0" indent="0">
              <a:buNone/>
              <a:defRPr sz="2200"/>
            </a:lvl1pPr>
            <a:lvl2pPr marL="366309" indent="0">
              <a:buNone/>
              <a:defRPr sz="1400"/>
            </a:lvl2pPr>
            <a:lvl3pPr marL="732617" indent="0">
              <a:buNone/>
              <a:defRPr sz="1300"/>
            </a:lvl3pPr>
            <a:lvl4pPr marL="1098926" indent="0">
              <a:buNone/>
              <a:defRPr sz="1100"/>
            </a:lvl4pPr>
            <a:lvl5pPr marL="1465235" indent="0">
              <a:buNone/>
              <a:defRPr sz="1100"/>
            </a:lvl5pPr>
            <a:lvl6pPr marL="1831543" indent="0">
              <a:buNone/>
              <a:defRPr sz="1100"/>
            </a:lvl6pPr>
            <a:lvl7pPr marL="2197852" indent="0">
              <a:buNone/>
              <a:defRPr sz="1100"/>
            </a:lvl7pPr>
            <a:lvl8pPr marL="2564160" indent="0">
              <a:buNone/>
              <a:defRPr sz="1100"/>
            </a:lvl8pPr>
            <a:lvl9pPr marL="2930469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06EA7-B47E-FB4F-84F2-77CE38095AE5}" type="slidenum">
              <a:rPr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Amplidata Confidential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2209800" cy="228600"/>
          </a:xfrm>
          <a:prstGeom prst="rect">
            <a:avLst/>
          </a:prstGeom>
        </p:spPr>
        <p:txBody>
          <a:bodyPr vert="horz" lIns="73262" tIns="36631" rIns="73262" bIns="36631" rtlCol="0" anchor="ctr"/>
          <a:lstStyle>
            <a:lvl1pPr>
              <a:defRPr lang="en-US" sz="800" smtClean="0">
                <a:solidFill>
                  <a:schemeClr val="tx1"/>
                </a:solidFill>
                <a:latin typeface="+mn-lt"/>
                <a:ea typeface="+mn-ea"/>
                <a:cs typeface="DejaVu Sans" charset="0"/>
              </a:defRPr>
            </a:lvl1pPr>
          </a:lstStyle>
          <a:p>
            <a:pPr algn="ctr"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077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9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Himalaya-PPT.png"/>
          <p:cNvPicPr>
            <a:picLocks noChangeAspect="1"/>
          </p:cNvPicPr>
          <p:nvPr userDrawn="1"/>
        </p:nvPicPr>
        <p:blipFill rotWithShape="1"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64" b="46026"/>
          <a:stretch/>
        </p:blipFill>
        <p:spPr>
          <a:xfrm flipH="1">
            <a:off x="0" y="-14211"/>
            <a:ext cx="9153144" cy="1137988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8787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0" y="649746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4734AB1B-9FC5-1749-972C-6D7D3FDDECC6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‹nr.›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8092" y="104775"/>
            <a:ext cx="6125429" cy="900016"/>
          </a:xfrm>
          <a:prstGeom prst="rect">
            <a:avLst/>
          </a:prstGeom>
          <a:effectLst>
            <a:outerShdw blurRad="25400" dist="25400" dir="2700000" algn="tl" rotWithShape="0">
              <a:schemeClr val="bg1"/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50496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Amplidata Confidential</a:t>
            </a:r>
            <a:endParaRPr lang="en-US" dirty="0"/>
          </a:p>
        </p:txBody>
      </p:sp>
      <p:pic>
        <p:nvPicPr>
          <p:cNvPr id="6" name="Picture 5" descr="Logo blue on TRANSP.eps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6211398"/>
            <a:ext cx="1911093" cy="494202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533400" y="6553200"/>
            <a:ext cx="3276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" dirty="0" smtClean="0">
                <a:solidFill>
                  <a:srgbClr val="000000"/>
                </a:solidFill>
                <a:latin typeface="Verdana"/>
                <a:cs typeface="Verdana"/>
              </a:rPr>
              <a:t>AmpliStor</a:t>
            </a:r>
            <a:r>
              <a:rPr lang="en-US" sz="600" baseline="0" dirty="0" smtClean="0">
                <a:solidFill>
                  <a:srgbClr val="000000"/>
                </a:solidFill>
                <a:latin typeface="Verdana"/>
                <a:cs typeface="Verdana"/>
              </a:rPr>
              <a:t>®</a:t>
            </a:r>
            <a:r>
              <a:rPr lang="en-US" sz="600" dirty="0" smtClean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lang="en-US" sz="600" dirty="0" err="1" smtClean="0">
                <a:solidFill>
                  <a:srgbClr val="000000"/>
                </a:solidFill>
                <a:latin typeface="Verdana"/>
                <a:cs typeface="Verdana"/>
              </a:rPr>
              <a:t>Bitspread</a:t>
            </a:r>
            <a:r>
              <a:rPr lang="en-US" sz="600" baseline="0" dirty="0" smtClean="0">
                <a:solidFill>
                  <a:srgbClr val="000000"/>
                </a:solidFill>
                <a:latin typeface="Verdana"/>
                <a:cs typeface="Verdana"/>
              </a:rPr>
              <a:t>® </a:t>
            </a:r>
            <a:r>
              <a:rPr lang="en-US" sz="600" baseline="0" dirty="0" err="1" smtClean="0">
                <a:solidFill>
                  <a:srgbClr val="000000"/>
                </a:solidFill>
                <a:latin typeface="Verdana"/>
                <a:cs typeface="Verdana"/>
              </a:rPr>
              <a:t>BitDynamics</a:t>
            </a:r>
            <a:r>
              <a:rPr lang="en-US" sz="600" baseline="0" dirty="0" smtClean="0">
                <a:solidFill>
                  <a:srgbClr val="000000"/>
                </a:solidFill>
                <a:latin typeface="Verdana"/>
                <a:cs typeface="Verdana"/>
              </a:rPr>
              <a:t> ® </a:t>
            </a:r>
            <a:r>
              <a:rPr lang="en-US" sz="600" dirty="0" smtClean="0">
                <a:solidFill>
                  <a:srgbClr val="000000"/>
                </a:solidFill>
                <a:latin typeface="Verdana"/>
                <a:cs typeface="Verdana"/>
              </a:rPr>
              <a:t>are trademarks of Amplidata.</a:t>
            </a:r>
            <a:br>
              <a:rPr lang="en-US" sz="600" dirty="0" smtClean="0">
                <a:solidFill>
                  <a:srgbClr val="000000"/>
                </a:solidFill>
                <a:latin typeface="Verdana"/>
                <a:cs typeface="Verdana"/>
              </a:rPr>
            </a:br>
            <a:r>
              <a:rPr lang="en-US" sz="600" dirty="0" smtClean="0">
                <a:solidFill>
                  <a:srgbClr val="000000"/>
                </a:solidFill>
                <a:latin typeface="Verdana"/>
                <a:cs typeface="Verdana"/>
              </a:rPr>
              <a:t>All other trademarks are </a:t>
            </a:r>
            <a:r>
              <a:rPr lang="en-US" sz="600" dirty="0">
                <a:solidFill>
                  <a:srgbClr val="000000"/>
                </a:solidFill>
                <a:latin typeface="Verdana"/>
                <a:cs typeface="Verdana"/>
              </a:rPr>
              <a:t>the property of their respective owners.</a:t>
            </a:r>
          </a:p>
        </p:txBody>
      </p:sp>
    </p:spTree>
    <p:extLst>
      <p:ext uri="{BB962C8B-B14F-4D97-AF65-F5344CB8AC3E}">
        <p14:creationId xmlns:p14="http://schemas.microsoft.com/office/powerpoint/2010/main" val="2193666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69" r:id="rId1"/>
    <p:sldLayoutId id="2147484770" r:id="rId2"/>
    <p:sldLayoutId id="2147484771" r:id="rId3"/>
    <p:sldLayoutId id="2147484772" r:id="rId4"/>
    <p:sldLayoutId id="2147484773" r:id="rId5"/>
    <p:sldLayoutId id="2147484774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457200" rtl="0" eaLnBrk="1" latinLnBrk="0" hangingPunct="1">
        <a:spcBef>
          <a:spcPct val="0"/>
        </a:spcBef>
        <a:buNone/>
        <a:defRPr lang="en-US" sz="2400" b="1" kern="1200" dirty="0">
          <a:solidFill>
            <a:schemeClr val="tx2">
              <a:lumMod val="50000"/>
            </a:schemeClr>
          </a:solidFill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>
            <a:lumMod val="75000"/>
          </a:schemeClr>
        </a:buClr>
        <a:buFont typeface="Arial"/>
        <a:buChar char="•"/>
        <a:defRPr sz="2400" kern="1200">
          <a:solidFill>
            <a:schemeClr val="tx1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>
            <a:lumMod val="75000"/>
          </a:schemeClr>
        </a:buClr>
        <a:buFont typeface="Arial"/>
        <a:buChar char="–"/>
        <a:defRPr sz="2000" kern="1200">
          <a:solidFill>
            <a:schemeClr val="tx1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>
            <a:lumMod val="75000"/>
          </a:schemeClr>
        </a:buClr>
        <a:buFont typeface="Arial"/>
        <a:buChar char="•"/>
        <a:defRPr sz="1800" kern="1200">
          <a:solidFill>
            <a:schemeClr val="tx1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>
            <a:lumMod val="75000"/>
          </a:schemeClr>
        </a:buClr>
        <a:buFont typeface="Arial"/>
        <a:buChar char="–"/>
        <a:defRPr sz="1600" kern="1200">
          <a:solidFill>
            <a:schemeClr val="tx1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>
            <a:lumMod val="75000"/>
          </a:schemeClr>
        </a:buClr>
        <a:buFont typeface="Arial"/>
        <a:buChar char="»"/>
        <a:defRPr sz="1600" kern="1200">
          <a:solidFill>
            <a:schemeClr val="tx1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"/>
          <p:cNvSpPr>
            <a:spLocks noChangeArrowheads="1"/>
          </p:cNvSpPr>
          <p:nvPr/>
        </p:nvSpPr>
        <p:spPr bwMode="auto">
          <a:xfrm>
            <a:off x="0" y="4"/>
            <a:ext cx="9144000" cy="936625"/>
          </a:xfrm>
          <a:prstGeom prst="roundRect">
            <a:avLst>
              <a:gd name="adj" fmla="val 0"/>
            </a:avLst>
          </a:prstGeom>
          <a:solidFill>
            <a:schemeClr val="accent5">
              <a:lumMod val="10000"/>
            </a:schemeClr>
          </a:solidFill>
          <a:ln w="9525">
            <a:solidFill>
              <a:srgbClr val="202942"/>
            </a:solidFill>
            <a:round/>
            <a:headEnd/>
            <a:tailEnd/>
          </a:ln>
        </p:spPr>
        <p:txBody>
          <a:bodyPr wrap="none" lIns="73262" tIns="36631" rIns="73262" bIns="36631" anchor="ctr"/>
          <a:lstStyle/>
          <a:p>
            <a:pPr defTabSz="366309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 sz="1900">
              <a:solidFill>
                <a:srgbClr val="FFFFFF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71443"/>
            <a:ext cx="6283960" cy="82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the title text format</a:t>
            </a:r>
            <a:br>
              <a:rPr lang="en-GB" dirty="0" smtClean="0"/>
            </a:br>
            <a:r>
              <a:rPr lang="en-GB" dirty="0" smtClean="0"/>
              <a:t>Second line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2" y="1066800"/>
            <a:ext cx="8617479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the outline text format</a:t>
            </a:r>
          </a:p>
          <a:p>
            <a:pPr lvl="1"/>
            <a:r>
              <a:rPr lang="en-GB" dirty="0" smtClean="0"/>
              <a:t>Second Outline Level</a:t>
            </a:r>
          </a:p>
          <a:p>
            <a:pPr lvl="2"/>
            <a:r>
              <a:rPr lang="en-GB" dirty="0" smtClean="0"/>
              <a:t>Third Outline Level</a:t>
            </a:r>
          </a:p>
          <a:p>
            <a:pPr lvl="3"/>
            <a:r>
              <a:rPr lang="en-GB" dirty="0" smtClean="0"/>
              <a:t>Fourth Outline Level</a:t>
            </a:r>
          </a:p>
          <a:p>
            <a:pPr lvl="4"/>
            <a:r>
              <a:rPr lang="en-GB" dirty="0" smtClean="0"/>
              <a:t>Fifth Outline Level</a:t>
            </a:r>
          </a:p>
          <a:p>
            <a:pPr lvl="4"/>
            <a:r>
              <a:rPr lang="en-GB" dirty="0" smtClean="0"/>
              <a:t>Sixth Outline Level</a:t>
            </a:r>
          </a:p>
          <a:p>
            <a:pPr lvl="4"/>
            <a:r>
              <a:rPr lang="en-GB" dirty="0" smtClean="0"/>
              <a:t>Seventh Outline Level</a:t>
            </a:r>
          </a:p>
          <a:p>
            <a:pPr lvl="4"/>
            <a:r>
              <a:rPr lang="en-GB" dirty="0" smtClean="0"/>
              <a:t>Eighth Outline Level</a:t>
            </a:r>
          </a:p>
          <a:p>
            <a:pPr lvl="4"/>
            <a:r>
              <a:rPr lang="en-GB" dirty="0" smtClean="0"/>
              <a:t>Ninth Outline Level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48261" y="6664325"/>
            <a:ext cx="1750218" cy="1524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lIns="73262" tIns="36631" rIns="73262" bIns="36631" rtlCol="0" anchor="ctr"/>
          <a:lstStyle>
            <a:lvl1pPr algn="r">
              <a:buClr>
                <a:srgbClr val="000000"/>
              </a:buClr>
              <a:buSzPct val="100000"/>
              <a:buFont typeface="Times New Roman" pitchFamily="16" charset="0"/>
              <a:buNone/>
              <a:defRPr lang="en-US" sz="800">
                <a:solidFill>
                  <a:schemeClr val="tx1"/>
                </a:solidFill>
                <a:latin typeface="+mn-lt"/>
                <a:ea typeface="+mn-ea"/>
                <a:cs typeface="DejaVu Sans" charset="0"/>
              </a:defRPr>
            </a:lvl1pPr>
          </a:lstStyle>
          <a:p>
            <a:pPr>
              <a:defRPr/>
            </a:pPr>
            <a:fld id="{EB943870-E3A6-7048-B16F-44758994BD53}" type="slidenum">
              <a:rPr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209802" y="6629400"/>
            <a:ext cx="4724399" cy="187325"/>
          </a:xfrm>
          <a:prstGeom prst="rect">
            <a:avLst/>
          </a:prstGeom>
        </p:spPr>
        <p:txBody>
          <a:bodyPr vert="horz" lIns="73262" tIns="36631" rIns="73262" bIns="36631" rtlCol="0" anchor="ctr"/>
          <a:lstStyle>
            <a:lvl1pPr algn="ctr">
              <a:buClr>
                <a:srgbClr val="000000"/>
              </a:buClr>
              <a:buSzPct val="100000"/>
              <a:buFont typeface="Times New Roman" pitchFamily="16" charset="0"/>
              <a:buNone/>
              <a:defRPr sz="800">
                <a:solidFill>
                  <a:schemeClr val="tx1"/>
                </a:solidFill>
                <a:latin typeface="+mn-lt"/>
                <a:ea typeface="+mn-ea"/>
                <a:cs typeface="DejaVu Sans" charset="0"/>
              </a:defRPr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Amplidata 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2209800" cy="228600"/>
          </a:xfrm>
          <a:prstGeom prst="rect">
            <a:avLst/>
          </a:prstGeom>
        </p:spPr>
        <p:txBody>
          <a:bodyPr vert="horz" lIns="73262" tIns="36631" rIns="73262" bIns="36631" rtlCol="0" anchor="ctr"/>
          <a:lstStyle>
            <a:lvl1pPr>
              <a:defRPr lang="en-US" sz="800" smtClean="0">
                <a:solidFill>
                  <a:schemeClr val="tx1"/>
                </a:solidFill>
                <a:latin typeface="+mn-lt"/>
                <a:ea typeface="+mn-ea"/>
                <a:cs typeface="DejaVu Sans" charset="0"/>
              </a:defRPr>
            </a:lvl1pPr>
          </a:lstStyle>
          <a:p>
            <a:pPr algn="ctr"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dirty="0">
              <a:solidFill>
                <a:srgbClr val="00000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9" cstate="screen">
            <a:clrChange>
              <a:clrFrom>
                <a:srgbClr val="1E2B47"/>
              </a:clrFrom>
              <a:clrTo>
                <a:srgbClr val="1E2B4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6919" y="44080"/>
            <a:ext cx="2425081" cy="817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4784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76" r:id="rId1"/>
    <p:sldLayoutId id="2147484777" r:id="rId2"/>
    <p:sldLayoutId id="2147484778" r:id="rId3"/>
    <p:sldLayoutId id="2147484779" r:id="rId4"/>
    <p:sldLayoutId id="2147484780" r:id="rId5"/>
    <p:sldLayoutId id="2147484781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366309" rtl="0" eaLnBrk="1" fontAlgn="base" hangingPunct="1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 baseline="0">
          <a:solidFill>
            <a:srgbClr val="FFFFFF"/>
          </a:solidFill>
          <a:latin typeface="+mj-lt"/>
          <a:ea typeface="DejaVu Sans" pitchFamily="34" charset="2"/>
          <a:cs typeface="+mj-cs"/>
        </a:defRPr>
      </a:lvl1pPr>
      <a:lvl2pPr algn="l" defTabSz="366309" rtl="0" eaLnBrk="1" fontAlgn="base" hangingPunct="1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200">
          <a:solidFill>
            <a:srgbClr val="FFFFFF"/>
          </a:solidFill>
          <a:latin typeface="Trebuchet MS" pitchFamily="32" charset="0"/>
          <a:ea typeface="DejaVu Sans" pitchFamily="34" charset="2"/>
          <a:cs typeface="DejaVu Sans" charset="0"/>
        </a:defRPr>
      </a:lvl2pPr>
      <a:lvl3pPr algn="l" defTabSz="366309" rtl="0" eaLnBrk="1" fontAlgn="base" hangingPunct="1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200">
          <a:solidFill>
            <a:srgbClr val="FFFFFF"/>
          </a:solidFill>
          <a:latin typeface="Trebuchet MS" pitchFamily="32" charset="0"/>
          <a:ea typeface="DejaVu Sans" pitchFamily="34" charset="2"/>
          <a:cs typeface="DejaVu Sans" charset="0"/>
        </a:defRPr>
      </a:lvl3pPr>
      <a:lvl4pPr algn="l" defTabSz="366309" rtl="0" eaLnBrk="1" fontAlgn="base" hangingPunct="1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200">
          <a:solidFill>
            <a:srgbClr val="FFFFFF"/>
          </a:solidFill>
          <a:latin typeface="Trebuchet MS" pitchFamily="32" charset="0"/>
          <a:ea typeface="DejaVu Sans" pitchFamily="34" charset="2"/>
          <a:cs typeface="DejaVu Sans" charset="0"/>
        </a:defRPr>
      </a:lvl4pPr>
      <a:lvl5pPr algn="l" defTabSz="366309" rtl="0" eaLnBrk="1" fontAlgn="base" hangingPunct="1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200">
          <a:solidFill>
            <a:srgbClr val="FFFFFF"/>
          </a:solidFill>
          <a:latin typeface="Trebuchet MS" pitchFamily="32" charset="0"/>
          <a:ea typeface="DejaVu Sans" pitchFamily="34" charset="2"/>
          <a:cs typeface="DejaVu Sans" charset="0"/>
        </a:defRPr>
      </a:lvl5pPr>
      <a:lvl6pPr marL="2014698" indent="-183154" algn="l" defTabSz="366309" rtl="0" eaLnBrk="1" fontAlgn="base" hangingPunct="1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FFFFFF"/>
          </a:solidFill>
          <a:latin typeface="Trebuchet MS" pitchFamily="32" charset="0"/>
          <a:cs typeface="DejaVu Sans" charset="0"/>
        </a:defRPr>
      </a:lvl6pPr>
      <a:lvl7pPr marL="2381006" indent="-183154" algn="l" defTabSz="366309" rtl="0" eaLnBrk="1" fontAlgn="base" hangingPunct="1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FFFFFF"/>
          </a:solidFill>
          <a:latin typeface="Trebuchet MS" pitchFamily="32" charset="0"/>
          <a:cs typeface="DejaVu Sans" charset="0"/>
        </a:defRPr>
      </a:lvl7pPr>
      <a:lvl8pPr marL="2747315" indent="-183154" algn="l" defTabSz="366309" rtl="0" eaLnBrk="1" fontAlgn="base" hangingPunct="1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FFFFFF"/>
          </a:solidFill>
          <a:latin typeface="Trebuchet MS" pitchFamily="32" charset="0"/>
          <a:cs typeface="DejaVu Sans" charset="0"/>
        </a:defRPr>
      </a:lvl8pPr>
      <a:lvl9pPr marL="3113623" indent="-183154" algn="l" defTabSz="366309" rtl="0" eaLnBrk="1" fontAlgn="base" hangingPunct="1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FFFFFF"/>
          </a:solidFill>
          <a:latin typeface="Trebuchet MS" pitchFamily="32" charset="0"/>
          <a:cs typeface="DejaVu Sans" charset="0"/>
        </a:defRPr>
      </a:lvl9pPr>
    </p:titleStyle>
    <p:bodyStyle>
      <a:lvl1pPr marL="0" indent="0" algn="l" defTabSz="366309" rtl="0" eaLnBrk="1" fontAlgn="base" hangingPunct="1">
        <a:lnSpc>
          <a:spcPct val="101000"/>
        </a:lnSpc>
        <a:spcBef>
          <a:spcPts val="240"/>
        </a:spcBef>
        <a:spcAft>
          <a:spcPts val="120"/>
        </a:spcAft>
        <a:buClr>
          <a:srgbClr val="003366"/>
        </a:buClr>
        <a:buSzPct val="100000"/>
        <a:buFont typeface="Arial" charset="0"/>
        <a:buNone/>
        <a:defRPr sz="1600" b="1">
          <a:solidFill>
            <a:schemeClr val="accent5">
              <a:lumMod val="25000"/>
            </a:schemeClr>
          </a:solidFill>
          <a:latin typeface="+mn-lt"/>
          <a:ea typeface="DejaVu Sans" pitchFamily="34" charset="2"/>
          <a:cs typeface="+mn-cs"/>
        </a:defRPr>
      </a:lvl1pPr>
      <a:lvl2pPr marL="641040" indent="-274731" algn="l" defTabSz="366309" rtl="0" eaLnBrk="1" fontAlgn="base" hangingPunct="1">
        <a:lnSpc>
          <a:spcPct val="101000"/>
        </a:lnSpc>
        <a:spcBef>
          <a:spcPct val="0"/>
        </a:spcBef>
        <a:spcAft>
          <a:spcPts val="120"/>
        </a:spcAft>
        <a:buClr>
          <a:srgbClr val="003366"/>
        </a:buClr>
        <a:buSzPct val="100000"/>
        <a:buFont typeface="Arial" charset="0"/>
        <a:buChar char="•"/>
        <a:defRPr sz="1400">
          <a:solidFill>
            <a:schemeClr val="tx1">
              <a:lumMod val="95000"/>
              <a:lumOff val="5000"/>
            </a:schemeClr>
          </a:solidFill>
          <a:latin typeface="+mn-lt"/>
          <a:ea typeface="DejaVu Sans" pitchFamily="34" charset="2"/>
          <a:cs typeface="+mn-cs"/>
        </a:defRPr>
      </a:lvl2pPr>
      <a:lvl3pPr marL="961560" indent="-228943" algn="l" defTabSz="366309" rtl="0" eaLnBrk="1" fontAlgn="base" hangingPunct="1">
        <a:lnSpc>
          <a:spcPct val="101000"/>
        </a:lnSpc>
        <a:spcBef>
          <a:spcPct val="0"/>
        </a:spcBef>
        <a:spcAft>
          <a:spcPts val="120"/>
        </a:spcAft>
        <a:buClr>
          <a:srgbClr val="003366"/>
        </a:buClr>
        <a:buSzPct val="100000"/>
        <a:buFont typeface="Arial" charset="0"/>
        <a:buChar char="•"/>
        <a:defRPr sz="1100">
          <a:solidFill>
            <a:schemeClr val="tx1">
              <a:lumMod val="95000"/>
              <a:lumOff val="5000"/>
            </a:schemeClr>
          </a:solidFill>
          <a:latin typeface="+mn-lt"/>
          <a:ea typeface="DejaVu Sans" pitchFamily="34" charset="2"/>
          <a:cs typeface="+mn-cs"/>
        </a:defRPr>
      </a:lvl3pPr>
      <a:lvl4pPr marL="1327869" indent="-228943" algn="l" defTabSz="366309" rtl="0" eaLnBrk="1" fontAlgn="base" hangingPunct="1">
        <a:lnSpc>
          <a:spcPct val="101000"/>
        </a:lnSpc>
        <a:spcBef>
          <a:spcPct val="0"/>
        </a:spcBef>
        <a:spcAft>
          <a:spcPts val="120"/>
        </a:spcAft>
        <a:buClr>
          <a:srgbClr val="003366"/>
        </a:buClr>
        <a:buSzPct val="100000"/>
        <a:buFont typeface="Arial" charset="0"/>
        <a:buChar char="•"/>
        <a:defRPr sz="1050">
          <a:solidFill>
            <a:schemeClr val="tx1">
              <a:lumMod val="95000"/>
              <a:lumOff val="5000"/>
            </a:schemeClr>
          </a:solidFill>
          <a:latin typeface="+mn-lt"/>
          <a:ea typeface="DejaVu Sans" pitchFamily="34" charset="2"/>
          <a:cs typeface="+mn-cs"/>
        </a:defRPr>
      </a:lvl4pPr>
      <a:lvl5pPr marL="1694177" indent="-228943" algn="l" defTabSz="366309" rtl="0" eaLnBrk="1" fontAlgn="base" hangingPunct="1">
        <a:lnSpc>
          <a:spcPct val="101000"/>
        </a:lnSpc>
        <a:spcBef>
          <a:spcPct val="0"/>
        </a:spcBef>
        <a:spcAft>
          <a:spcPts val="120"/>
        </a:spcAft>
        <a:buClr>
          <a:srgbClr val="003366"/>
        </a:buClr>
        <a:buSzPct val="100000"/>
        <a:buFont typeface="Arial" charset="0"/>
        <a:buChar char="•"/>
        <a:defRPr sz="900">
          <a:solidFill>
            <a:schemeClr val="tx1">
              <a:lumMod val="95000"/>
              <a:lumOff val="5000"/>
            </a:schemeClr>
          </a:solidFill>
          <a:latin typeface="+mn-lt"/>
          <a:ea typeface="DejaVu Sans" pitchFamily="34" charset="2"/>
          <a:cs typeface="+mn-cs"/>
        </a:defRPr>
      </a:lvl5pPr>
      <a:lvl6pPr marL="2014698" indent="-183154" algn="l" defTabSz="366309" rtl="0" eaLnBrk="1" fontAlgn="base" hangingPunct="1">
        <a:lnSpc>
          <a:spcPct val="101000"/>
        </a:lnSpc>
        <a:spcBef>
          <a:spcPct val="0"/>
        </a:spcBef>
        <a:spcAft>
          <a:spcPts val="120"/>
        </a:spcAft>
        <a:buClr>
          <a:srgbClr val="000000"/>
        </a:buClr>
        <a:buSzPct val="100000"/>
        <a:buFont typeface="Times New Roman" pitchFamily="16" charset="0"/>
        <a:defRPr sz="1100">
          <a:solidFill>
            <a:srgbClr val="4266A0"/>
          </a:solidFill>
          <a:latin typeface="+mn-lt"/>
          <a:cs typeface="+mn-cs"/>
        </a:defRPr>
      </a:lvl6pPr>
      <a:lvl7pPr marL="2381006" indent="-183154" algn="l" defTabSz="366309" rtl="0" eaLnBrk="1" fontAlgn="base" hangingPunct="1">
        <a:lnSpc>
          <a:spcPct val="101000"/>
        </a:lnSpc>
        <a:spcBef>
          <a:spcPct val="0"/>
        </a:spcBef>
        <a:spcAft>
          <a:spcPts val="120"/>
        </a:spcAft>
        <a:buClr>
          <a:srgbClr val="000000"/>
        </a:buClr>
        <a:buSzPct val="100000"/>
        <a:buFont typeface="Times New Roman" pitchFamily="16" charset="0"/>
        <a:defRPr sz="1100">
          <a:solidFill>
            <a:srgbClr val="4266A0"/>
          </a:solidFill>
          <a:latin typeface="+mn-lt"/>
          <a:cs typeface="+mn-cs"/>
        </a:defRPr>
      </a:lvl7pPr>
      <a:lvl8pPr marL="2747315" indent="-183154" algn="l" defTabSz="366309" rtl="0" eaLnBrk="1" fontAlgn="base" hangingPunct="1">
        <a:lnSpc>
          <a:spcPct val="101000"/>
        </a:lnSpc>
        <a:spcBef>
          <a:spcPct val="0"/>
        </a:spcBef>
        <a:spcAft>
          <a:spcPts val="120"/>
        </a:spcAft>
        <a:buClr>
          <a:srgbClr val="000000"/>
        </a:buClr>
        <a:buSzPct val="100000"/>
        <a:buFont typeface="Times New Roman" pitchFamily="16" charset="0"/>
        <a:defRPr sz="1100">
          <a:solidFill>
            <a:srgbClr val="4266A0"/>
          </a:solidFill>
          <a:latin typeface="+mn-lt"/>
          <a:cs typeface="+mn-cs"/>
        </a:defRPr>
      </a:lvl8pPr>
      <a:lvl9pPr marL="3113623" indent="-183154" algn="l" defTabSz="366309" rtl="0" eaLnBrk="1" fontAlgn="base" hangingPunct="1">
        <a:lnSpc>
          <a:spcPct val="101000"/>
        </a:lnSpc>
        <a:spcBef>
          <a:spcPct val="0"/>
        </a:spcBef>
        <a:spcAft>
          <a:spcPts val="120"/>
        </a:spcAft>
        <a:buClr>
          <a:srgbClr val="000000"/>
        </a:buClr>
        <a:buSzPct val="100000"/>
        <a:buFont typeface="Times New Roman" pitchFamily="16" charset="0"/>
        <a:defRPr sz="1100">
          <a:solidFill>
            <a:srgbClr val="4266A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73261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6309" algn="l" defTabSz="73261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32617" algn="l" defTabSz="73261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8926" algn="l" defTabSz="73261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5235" algn="l" defTabSz="73261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31543" algn="l" defTabSz="73261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7852" algn="l" defTabSz="73261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64160" algn="l" defTabSz="73261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30469" algn="l" defTabSz="73261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"/>
          <p:cNvSpPr>
            <a:spLocks noChangeArrowheads="1"/>
          </p:cNvSpPr>
          <p:nvPr/>
        </p:nvSpPr>
        <p:spPr bwMode="auto">
          <a:xfrm>
            <a:off x="0" y="4"/>
            <a:ext cx="9144000" cy="936625"/>
          </a:xfrm>
          <a:prstGeom prst="roundRect">
            <a:avLst>
              <a:gd name="adj" fmla="val 0"/>
            </a:avLst>
          </a:prstGeom>
          <a:solidFill>
            <a:schemeClr val="accent5">
              <a:lumMod val="10000"/>
            </a:schemeClr>
          </a:solidFill>
          <a:ln w="9525">
            <a:solidFill>
              <a:srgbClr val="202942"/>
            </a:solidFill>
            <a:round/>
            <a:headEnd/>
            <a:tailEnd/>
          </a:ln>
        </p:spPr>
        <p:txBody>
          <a:bodyPr wrap="none" lIns="73262" tIns="36631" rIns="73262" bIns="36631" anchor="ctr"/>
          <a:lstStyle/>
          <a:p>
            <a:pPr defTabSz="366309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 sz="1900">
              <a:solidFill>
                <a:srgbClr val="FFFFFF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71443"/>
            <a:ext cx="6283960" cy="82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the title text format</a:t>
            </a:r>
            <a:br>
              <a:rPr lang="en-GB" dirty="0" smtClean="0"/>
            </a:br>
            <a:r>
              <a:rPr lang="en-GB" dirty="0" smtClean="0"/>
              <a:t>Second line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2" y="1066800"/>
            <a:ext cx="8617479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the outline text format</a:t>
            </a:r>
          </a:p>
          <a:p>
            <a:pPr lvl="1"/>
            <a:r>
              <a:rPr lang="en-GB" dirty="0" smtClean="0"/>
              <a:t>Second Outline Level</a:t>
            </a:r>
          </a:p>
          <a:p>
            <a:pPr lvl="2"/>
            <a:r>
              <a:rPr lang="en-GB" dirty="0" smtClean="0"/>
              <a:t>Third Outline Level</a:t>
            </a:r>
          </a:p>
          <a:p>
            <a:pPr lvl="3"/>
            <a:r>
              <a:rPr lang="en-GB" dirty="0" smtClean="0"/>
              <a:t>Fourth Outline Level</a:t>
            </a:r>
          </a:p>
          <a:p>
            <a:pPr lvl="4"/>
            <a:r>
              <a:rPr lang="en-GB" dirty="0" smtClean="0"/>
              <a:t>Fifth Outline Level</a:t>
            </a:r>
          </a:p>
          <a:p>
            <a:pPr lvl="4"/>
            <a:r>
              <a:rPr lang="en-GB" dirty="0" smtClean="0"/>
              <a:t>Sixth Outline Level</a:t>
            </a:r>
          </a:p>
          <a:p>
            <a:pPr lvl="4"/>
            <a:r>
              <a:rPr lang="en-GB" dirty="0" smtClean="0"/>
              <a:t>Seventh Outline Level</a:t>
            </a:r>
          </a:p>
          <a:p>
            <a:pPr lvl="4"/>
            <a:r>
              <a:rPr lang="en-GB" dirty="0" smtClean="0"/>
              <a:t>Eighth Outline Level</a:t>
            </a:r>
          </a:p>
          <a:p>
            <a:pPr lvl="4"/>
            <a:r>
              <a:rPr lang="en-GB" dirty="0" smtClean="0"/>
              <a:t>Ninth Outline Level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48261" y="6664325"/>
            <a:ext cx="1750218" cy="1524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lIns="73262" tIns="36631" rIns="73262" bIns="36631" rtlCol="0" anchor="ctr"/>
          <a:lstStyle>
            <a:lvl1pPr algn="r">
              <a:buClr>
                <a:srgbClr val="000000"/>
              </a:buClr>
              <a:buSzPct val="100000"/>
              <a:buFont typeface="Times New Roman" pitchFamily="16" charset="0"/>
              <a:buNone/>
              <a:defRPr lang="en-US" sz="800">
                <a:solidFill>
                  <a:schemeClr val="tx1"/>
                </a:solidFill>
                <a:latin typeface="+mn-lt"/>
                <a:ea typeface="+mn-ea"/>
                <a:cs typeface="DejaVu Sans" charset="0"/>
              </a:defRPr>
            </a:lvl1pPr>
          </a:lstStyle>
          <a:p>
            <a:pPr>
              <a:defRPr/>
            </a:pPr>
            <a:fld id="{EB943870-E3A6-7048-B16F-44758994BD53}" type="slidenum">
              <a:rPr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209802" y="6629400"/>
            <a:ext cx="4724399" cy="187325"/>
          </a:xfrm>
          <a:prstGeom prst="rect">
            <a:avLst/>
          </a:prstGeom>
        </p:spPr>
        <p:txBody>
          <a:bodyPr vert="horz" lIns="73262" tIns="36631" rIns="73262" bIns="36631" rtlCol="0" anchor="ctr"/>
          <a:lstStyle>
            <a:lvl1pPr algn="ctr">
              <a:buClr>
                <a:srgbClr val="000000"/>
              </a:buClr>
              <a:buSzPct val="100000"/>
              <a:buFont typeface="Times New Roman" pitchFamily="16" charset="0"/>
              <a:buNone/>
              <a:defRPr sz="800">
                <a:solidFill>
                  <a:schemeClr val="tx1"/>
                </a:solidFill>
                <a:latin typeface="+mn-lt"/>
                <a:ea typeface="+mn-ea"/>
                <a:cs typeface="DejaVu Sans" charset="0"/>
              </a:defRPr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Amplidata Confidential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2209800" cy="228600"/>
          </a:xfrm>
          <a:prstGeom prst="rect">
            <a:avLst/>
          </a:prstGeom>
        </p:spPr>
        <p:txBody>
          <a:bodyPr vert="horz" lIns="73262" tIns="36631" rIns="73262" bIns="36631" rtlCol="0" anchor="ctr"/>
          <a:lstStyle>
            <a:lvl1pPr>
              <a:defRPr lang="en-US" sz="800" smtClean="0">
                <a:solidFill>
                  <a:schemeClr val="tx1"/>
                </a:solidFill>
                <a:latin typeface="+mn-lt"/>
                <a:ea typeface="+mn-ea"/>
                <a:cs typeface="DejaVu Sans" charset="0"/>
              </a:defRPr>
            </a:lvl1pPr>
          </a:lstStyle>
          <a:p>
            <a:pPr algn="ctr"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dirty="0">
              <a:solidFill>
                <a:srgbClr val="00000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9" cstate="screen">
            <a:clrChange>
              <a:clrFrom>
                <a:srgbClr val="1E2B47"/>
              </a:clrFrom>
              <a:clrTo>
                <a:srgbClr val="1E2B4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6919" y="44080"/>
            <a:ext cx="2425081" cy="817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8581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84" r:id="rId1"/>
    <p:sldLayoutId id="2147484785" r:id="rId2"/>
    <p:sldLayoutId id="2147484786" r:id="rId3"/>
    <p:sldLayoutId id="2147484787" r:id="rId4"/>
    <p:sldLayoutId id="2147484788" r:id="rId5"/>
    <p:sldLayoutId id="2147484789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366309" rtl="0" eaLnBrk="1" fontAlgn="base" hangingPunct="1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 baseline="0">
          <a:solidFill>
            <a:srgbClr val="FFFFFF"/>
          </a:solidFill>
          <a:latin typeface="+mj-lt"/>
          <a:ea typeface="DejaVu Sans" pitchFamily="34" charset="2"/>
          <a:cs typeface="+mj-cs"/>
        </a:defRPr>
      </a:lvl1pPr>
      <a:lvl2pPr algn="l" defTabSz="366309" rtl="0" eaLnBrk="1" fontAlgn="base" hangingPunct="1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200">
          <a:solidFill>
            <a:srgbClr val="FFFFFF"/>
          </a:solidFill>
          <a:latin typeface="Trebuchet MS" pitchFamily="32" charset="0"/>
          <a:ea typeface="DejaVu Sans" pitchFamily="34" charset="2"/>
          <a:cs typeface="DejaVu Sans" charset="0"/>
        </a:defRPr>
      </a:lvl2pPr>
      <a:lvl3pPr algn="l" defTabSz="366309" rtl="0" eaLnBrk="1" fontAlgn="base" hangingPunct="1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200">
          <a:solidFill>
            <a:srgbClr val="FFFFFF"/>
          </a:solidFill>
          <a:latin typeface="Trebuchet MS" pitchFamily="32" charset="0"/>
          <a:ea typeface="DejaVu Sans" pitchFamily="34" charset="2"/>
          <a:cs typeface="DejaVu Sans" charset="0"/>
        </a:defRPr>
      </a:lvl3pPr>
      <a:lvl4pPr algn="l" defTabSz="366309" rtl="0" eaLnBrk="1" fontAlgn="base" hangingPunct="1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200">
          <a:solidFill>
            <a:srgbClr val="FFFFFF"/>
          </a:solidFill>
          <a:latin typeface="Trebuchet MS" pitchFamily="32" charset="0"/>
          <a:ea typeface="DejaVu Sans" pitchFamily="34" charset="2"/>
          <a:cs typeface="DejaVu Sans" charset="0"/>
        </a:defRPr>
      </a:lvl4pPr>
      <a:lvl5pPr algn="l" defTabSz="366309" rtl="0" eaLnBrk="1" fontAlgn="base" hangingPunct="1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200">
          <a:solidFill>
            <a:srgbClr val="FFFFFF"/>
          </a:solidFill>
          <a:latin typeface="Trebuchet MS" pitchFamily="32" charset="0"/>
          <a:ea typeface="DejaVu Sans" pitchFamily="34" charset="2"/>
          <a:cs typeface="DejaVu Sans" charset="0"/>
        </a:defRPr>
      </a:lvl5pPr>
      <a:lvl6pPr marL="2014698" indent="-183154" algn="l" defTabSz="366309" rtl="0" eaLnBrk="1" fontAlgn="base" hangingPunct="1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FFFFFF"/>
          </a:solidFill>
          <a:latin typeface="Trebuchet MS" pitchFamily="32" charset="0"/>
          <a:cs typeface="DejaVu Sans" charset="0"/>
        </a:defRPr>
      </a:lvl6pPr>
      <a:lvl7pPr marL="2381006" indent="-183154" algn="l" defTabSz="366309" rtl="0" eaLnBrk="1" fontAlgn="base" hangingPunct="1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FFFFFF"/>
          </a:solidFill>
          <a:latin typeface="Trebuchet MS" pitchFamily="32" charset="0"/>
          <a:cs typeface="DejaVu Sans" charset="0"/>
        </a:defRPr>
      </a:lvl7pPr>
      <a:lvl8pPr marL="2747315" indent="-183154" algn="l" defTabSz="366309" rtl="0" eaLnBrk="1" fontAlgn="base" hangingPunct="1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FFFFFF"/>
          </a:solidFill>
          <a:latin typeface="Trebuchet MS" pitchFamily="32" charset="0"/>
          <a:cs typeface="DejaVu Sans" charset="0"/>
        </a:defRPr>
      </a:lvl8pPr>
      <a:lvl9pPr marL="3113623" indent="-183154" algn="l" defTabSz="366309" rtl="0" eaLnBrk="1" fontAlgn="base" hangingPunct="1">
        <a:lnSpc>
          <a:spcPct val="104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FFFFFF"/>
          </a:solidFill>
          <a:latin typeface="Trebuchet MS" pitchFamily="32" charset="0"/>
          <a:cs typeface="DejaVu Sans" charset="0"/>
        </a:defRPr>
      </a:lvl9pPr>
    </p:titleStyle>
    <p:bodyStyle>
      <a:lvl1pPr marL="0" indent="0" algn="l" defTabSz="366309" rtl="0" eaLnBrk="1" fontAlgn="base" hangingPunct="1">
        <a:lnSpc>
          <a:spcPct val="101000"/>
        </a:lnSpc>
        <a:spcBef>
          <a:spcPts val="240"/>
        </a:spcBef>
        <a:spcAft>
          <a:spcPts val="120"/>
        </a:spcAft>
        <a:buClr>
          <a:srgbClr val="003366"/>
        </a:buClr>
        <a:buSzPct val="100000"/>
        <a:buFont typeface="Arial" charset="0"/>
        <a:buNone/>
        <a:defRPr sz="1600" b="1">
          <a:solidFill>
            <a:schemeClr val="accent5">
              <a:lumMod val="25000"/>
            </a:schemeClr>
          </a:solidFill>
          <a:latin typeface="+mn-lt"/>
          <a:ea typeface="DejaVu Sans" pitchFamily="34" charset="2"/>
          <a:cs typeface="+mn-cs"/>
        </a:defRPr>
      </a:lvl1pPr>
      <a:lvl2pPr marL="641040" indent="-274731" algn="l" defTabSz="366309" rtl="0" eaLnBrk="1" fontAlgn="base" hangingPunct="1">
        <a:lnSpc>
          <a:spcPct val="101000"/>
        </a:lnSpc>
        <a:spcBef>
          <a:spcPct val="0"/>
        </a:spcBef>
        <a:spcAft>
          <a:spcPts val="120"/>
        </a:spcAft>
        <a:buClr>
          <a:srgbClr val="003366"/>
        </a:buClr>
        <a:buSzPct val="100000"/>
        <a:buFont typeface="Arial" charset="0"/>
        <a:buChar char="•"/>
        <a:defRPr sz="1400">
          <a:solidFill>
            <a:schemeClr val="tx1">
              <a:lumMod val="95000"/>
              <a:lumOff val="5000"/>
            </a:schemeClr>
          </a:solidFill>
          <a:latin typeface="+mn-lt"/>
          <a:ea typeface="DejaVu Sans" pitchFamily="34" charset="2"/>
          <a:cs typeface="+mn-cs"/>
        </a:defRPr>
      </a:lvl2pPr>
      <a:lvl3pPr marL="961560" indent="-228943" algn="l" defTabSz="366309" rtl="0" eaLnBrk="1" fontAlgn="base" hangingPunct="1">
        <a:lnSpc>
          <a:spcPct val="101000"/>
        </a:lnSpc>
        <a:spcBef>
          <a:spcPct val="0"/>
        </a:spcBef>
        <a:spcAft>
          <a:spcPts val="120"/>
        </a:spcAft>
        <a:buClr>
          <a:srgbClr val="003366"/>
        </a:buClr>
        <a:buSzPct val="100000"/>
        <a:buFont typeface="Arial" charset="0"/>
        <a:buChar char="•"/>
        <a:defRPr sz="1100">
          <a:solidFill>
            <a:schemeClr val="tx1">
              <a:lumMod val="95000"/>
              <a:lumOff val="5000"/>
            </a:schemeClr>
          </a:solidFill>
          <a:latin typeface="+mn-lt"/>
          <a:ea typeface="DejaVu Sans" pitchFamily="34" charset="2"/>
          <a:cs typeface="+mn-cs"/>
        </a:defRPr>
      </a:lvl3pPr>
      <a:lvl4pPr marL="1327869" indent="-228943" algn="l" defTabSz="366309" rtl="0" eaLnBrk="1" fontAlgn="base" hangingPunct="1">
        <a:lnSpc>
          <a:spcPct val="101000"/>
        </a:lnSpc>
        <a:spcBef>
          <a:spcPct val="0"/>
        </a:spcBef>
        <a:spcAft>
          <a:spcPts val="120"/>
        </a:spcAft>
        <a:buClr>
          <a:srgbClr val="003366"/>
        </a:buClr>
        <a:buSzPct val="100000"/>
        <a:buFont typeface="Arial" charset="0"/>
        <a:buChar char="•"/>
        <a:defRPr sz="1050">
          <a:solidFill>
            <a:schemeClr val="tx1">
              <a:lumMod val="95000"/>
              <a:lumOff val="5000"/>
            </a:schemeClr>
          </a:solidFill>
          <a:latin typeface="+mn-lt"/>
          <a:ea typeface="DejaVu Sans" pitchFamily="34" charset="2"/>
          <a:cs typeface="+mn-cs"/>
        </a:defRPr>
      </a:lvl4pPr>
      <a:lvl5pPr marL="1694177" indent="-228943" algn="l" defTabSz="366309" rtl="0" eaLnBrk="1" fontAlgn="base" hangingPunct="1">
        <a:lnSpc>
          <a:spcPct val="101000"/>
        </a:lnSpc>
        <a:spcBef>
          <a:spcPct val="0"/>
        </a:spcBef>
        <a:spcAft>
          <a:spcPts val="120"/>
        </a:spcAft>
        <a:buClr>
          <a:srgbClr val="003366"/>
        </a:buClr>
        <a:buSzPct val="100000"/>
        <a:buFont typeface="Arial" charset="0"/>
        <a:buChar char="•"/>
        <a:defRPr sz="900">
          <a:solidFill>
            <a:schemeClr val="tx1">
              <a:lumMod val="95000"/>
              <a:lumOff val="5000"/>
            </a:schemeClr>
          </a:solidFill>
          <a:latin typeface="+mn-lt"/>
          <a:ea typeface="DejaVu Sans" pitchFamily="34" charset="2"/>
          <a:cs typeface="+mn-cs"/>
        </a:defRPr>
      </a:lvl5pPr>
      <a:lvl6pPr marL="2014698" indent="-183154" algn="l" defTabSz="366309" rtl="0" eaLnBrk="1" fontAlgn="base" hangingPunct="1">
        <a:lnSpc>
          <a:spcPct val="101000"/>
        </a:lnSpc>
        <a:spcBef>
          <a:spcPct val="0"/>
        </a:spcBef>
        <a:spcAft>
          <a:spcPts val="120"/>
        </a:spcAft>
        <a:buClr>
          <a:srgbClr val="000000"/>
        </a:buClr>
        <a:buSzPct val="100000"/>
        <a:buFont typeface="Times New Roman" pitchFamily="16" charset="0"/>
        <a:defRPr sz="1100">
          <a:solidFill>
            <a:srgbClr val="4266A0"/>
          </a:solidFill>
          <a:latin typeface="+mn-lt"/>
          <a:cs typeface="+mn-cs"/>
        </a:defRPr>
      </a:lvl6pPr>
      <a:lvl7pPr marL="2381006" indent="-183154" algn="l" defTabSz="366309" rtl="0" eaLnBrk="1" fontAlgn="base" hangingPunct="1">
        <a:lnSpc>
          <a:spcPct val="101000"/>
        </a:lnSpc>
        <a:spcBef>
          <a:spcPct val="0"/>
        </a:spcBef>
        <a:spcAft>
          <a:spcPts val="120"/>
        </a:spcAft>
        <a:buClr>
          <a:srgbClr val="000000"/>
        </a:buClr>
        <a:buSzPct val="100000"/>
        <a:buFont typeface="Times New Roman" pitchFamily="16" charset="0"/>
        <a:defRPr sz="1100">
          <a:solidFill>
            <a:srgbClr val="4266A0"/>
          </a:solidFill>
          <a:latin typeface="+mn-lt"/>
          <a:cs typeface="+mn-cs"/>
        </a:defRPr>
      </a:lvl7pPr>
      <a:lvl8pPr marL="2747315" indent="-183154" algn="l" defTabSz="366309" rtl="0" eaLnBrk="1" fontAlgn="base" hangingPunct="1">
        <a:lnSpc>
          <a:spcPct val="101000"/>
        </a:lnSpc>
        <a:spcBef>
          <a:spcPct val="0"/>
        </a:spcBef>
        <a:spcAft>
          <a:spcPts val="120"/>
        </a:spcAft>
        <a:buClr>
          <a:srgbClr val="000000"/>
        </a:buClr>
        <a:buSzPct val="100000"/>
        <a:buFont typeface="Times New Roman" pitchFamily="16" charset="0"/>
        <a:defRPr sz="1100">
          <a:solidFill>
            <a:srgbClr val="4266A0"/>
          </a:solidFill>
          <a:latin typeface="+mn-lt"/>
          <a:cs typeface="+mn-cs"/>
        </a:defRPr>
      </a:lvl8pPr>
      <a:lvl9pPr marL="3113623" indent="-183154" algn="l" defTabSz="366309" rtl="0" eaLnBrk="1" fontAlgn="base" hangingPunct="1">
        <a:lnSpc>
          <a:spcPct val="101000"/>
        </a:lnSpc>
        <a:spcBef>
          <a:spcPct val="0"/>
        </a:spcBef>
        <a:spcAft>
          <a:spcPts val="120"/>
        </a:spcAft>
        <a:buClr>
          <a:srgbClr val="000000"/>
        </a:buClr>
        <a:buSzPct val="100000"/>
        <a:buFont typeface="Times New Roman" pitchFamily="16" charset="0"/>
        <a:defRPr sz="1100">
          <a:solidFill>
            <a:srgbClr val="4266A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73261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6309" algn="l" defTabSz="73261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32617" algn="l" defTabSz="73261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8926" algn="l" defTabSz="73261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5235" algn="l" defTabSz="73261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31543" algn="l" defTabSz="73261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7852" algn="l" defTabSz="73261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64160" algn="l" defTabSz="73261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30469" algn="l" defTabSz="73261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sz="quarter" idx="10"/>
          </p:nvPr>
        </p:nvSpPr>
        <p:spPr>
          <a:xfrm>
            <a:off x="228600" y="3810000"/>
            <a:ext cx="8534400" cy="26670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/>
              <a:t>Maintenance training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frederik@amplidata.com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70073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State:</a:t>
            </a:r>
          </a:p>
          <a:p>
            <a:pPr lvl="1"/>
            <a:r>
              <a:rPr lang="en-US" dirty="0" smtClean="0"/>
              <a:t>1M objects of which 10% needs maintenance</a:t>
            </a:r>
          </a:p>
          <a:p>
            <a:pPr lvl="1"/>
            <a:r>
              <a:rPr lang="en-US" dirty="0" smtClean="0"/>
              <a:t>Delete queue contains 200K objects</a:t>
            </a:r>
          </a:p>
          <a:p>
            <a:pPr lvl="1"/>
            <a:r>
              <a:rPr lang="en-US" dirty="0" smtClean="0"/>
              <a:t>A namespace with 300K objects has been deleted</a:t>
            </a:r>
          </a:p>
          <a:p>
            <a:r>
              <a:rPr lang="en-US" dirty="0" smtClean="0"/>
              <a:t>Step 1: create 1000 maintenance tasks</a:t>
            </a:r>
          </a:p>
          <a:p>
            <a:r>
              <a:rPr lang="en-US" dirty="0" smtClean="0"/>
              <a:t>Step 2: create 1000 object delete tasks</a:t>
            </a:r>
          </a:p>
          <a:p>
            <a:r>
              <a:rPr lang="en-US" dirty="0" smtClean="0"/>
              <a:t>Loop to Step 1 100 times</a:t>
            </a:r>
          </a:p>
          <a:p>
            <a:r>
              <a:rPr lang="en-US" dirty="0" smtClean="0"/>
              <a:t>Create the remaining object delete tasks (100K)</a:t>
            </a:r>
          </a:p>
          <a:p>
            <a:r>
              <a:rPr lang="en-US" dirty="0" smtClean="0"/>
              <a:t>Create 300K namespace delete tasks</a:t>
            </a:r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48092" y="90584"/>
            <a:ext cx="6486108" cy="900016"/>
          </a:xfrm>
        </p:spPr>
        <p:txBody>
          <a:bodyPr/>
          <a:lstStyle/>
          <a:p>
            <a:r>
              <a:rPr lang="en-US" dirty="0" smtClean="0"/>
              <a:t>Repair crawl: task creation example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5069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When a task is picked up is, it moved to a second queue: reserved queue</a:t>
            </a:r>
          </a:p>
          <a:p>
            <a:r>
              <a:rPr lang="en-US" dirty="0" smtClean="0"/>
              <a:t>When a tasks is reported finished it is removed from the reserved queue</a:t>
            </a:r>
          </a:p>
          <a:p>
            <a:r>
              <a:rPr lang="en-US" dirty="0" smtClean="0"/>
              <a:t>After 24 hours (reservation timeout) the task is removed from the reserved queue as well</a:t>
            </a:r>
          </a:p>
          <a:p>
            <a:pPr lvl="1"/>
            <a:r>
              <a:rPr lang="en-US" dirty="0" smtClean="0"/>
              <a:t>Assumption: the </a:t>
            </a:r>
            <a:r>
              <a:rPr lang="en-US" dirty="0" err="1" smtClean="0"/>
              <a:t>executiong</a:t>
            </a:r>
            <a:r>
              <a:rPr lang="en-US" dirty="0" smtClean="0"/>
              <a:t> maintenance agent crashed</a:t>
            </a:r>
          </a:p>
          <a:p>
            <a:r>
              <a:rPr lang="en-US" dirty="0" smtClean="0"/>
              <a:t>Tasks executing is implemented to sustain parallel execution</a:t>
            </a:r>
          </a:p>
          <a:p>
            <a:r>
              <a:rPr lang="en-US" dirty="0" smtClean="0"/>
              <a:t>Task reservation only guards against wasting resources</a:t>
            </a:r>
          </a:p>
          <a:p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Repair crawl: task reservation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22194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Repair tasks</a:t>
            </a:r>
          </a:p>
          <a:p>
            <a:pPr lvl="1"/>
            <a:r>
              <a:rPr lang="en-US" dirty="0" smtClean="0"/>
              <a:t>The spread of the object (superblocks) is to small</a:t>
            </a:r>
          </a:p>
          <a:p>
            <a:pPr lvl="1"/>
            <a:r>
              <a:rPr lang="en-US" dirty="0"/>
              <a:t>T</a:t>
            </a:r>
            <a:r>
              <a:rPr lang="en-US" dirty="0" smtClean="0"/>
              <a:t>he spread of the object (superblocks) contains DECOMMISSIONED/ABANDONED </a:t>
            </a:r>
            <a:r>
              <a:rPr lang="en-US" dirty="0" err="1" smtClean="0"/>
              <a:t>blockstores</a:t>
            </a:r>
            <a:endParaRPr lang="en-US" dirty="0" smtClean="0"/>
          </a:p>
          <a:p>
            <a:pPr lvl="1"/>
            <a:r>
              <a:rPr lang="en-US" dirty="0"/>
              <a:t>T</a:t>
            </a:r>
            <a:r>
              <a:rPr lang="en-US" dirty="0" smtClean="0"/>
              <a:t>he objects (superblocks) have status repair</a:t>
            </a:r>
          </a:p>
          <a:p>
            <a:r>
              <a:rPr lang="en-US" dirty="0" smtClean="0"/>
              <a:t>Change policy tasks</a:t>
            </a:r>
          </a:p>
          <a:p>
            <a:pPr lvl="1"/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policy of the object is changed in spread width or safety (major policy change)</a:t>
            </a:r>
          </a:p>
          <a:p>
            <a:r>
              <a:rPr lang="en-US" dirty="0" smtClean="0"/>
              <a:t>Verification tasks</a:t>
            </a:r>
          </a:p>
          <a:p>
            <a:pPr lvl="1"/>
            <a:r>
              <a:rPr lang="en-US" dirty="0"/>
              <a:t>T</a:t>
            </a:r>
            <a:r>
              <a:rPr lang="en-US" dirty="0" smtClean="0"/>
              <a:t>he object has been selected for verification</a:t>
            </a:r>
          </a:p>
          <a:p>
            <a:pPr lvl="1"/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Repair crawl: maintenance tasks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10884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Configured in storage daemon </a:t>
            </a:r>
            <a:r>
              <a:rPr lang="en-US" dirty="0" err="1" smtClean="0"/>
              <a:t>config</a:t>
            </a:r>
            <a:r>
              <a:rPr lang="en-US" dirty="0" smtClean="0"/>
              <a:t> file</a:t>
            </a:r>
          </a:p>
          <a:p>
            <a:r>
              <a:rPr lang="en-US" dirty="0" smtClean="0"/>
              <a:t>Changes require restart of the storage daemon</a:t>
            </a:r>
          </a:p>
          <a:p>
            <a:endParaRPr lang="en-US" dirty="0" smtClean="0"/>
          </a:p>
          <a:p>
            <a:r>
              <a:rPr lang="en-US" dirty="0" smtClean="0"/>
              <a:t>Most relevant parameters:</a:t>
            </a:r>
            <a:endParaRPr lang="nl-BE" dirty="0" smtClean="0"/>
          </a:p>
          <a:p>
            <a:pPr lvl="1"/>
            <a:r>
              <a:rPr lang="nl-BE" dirty="0" err="1" smtClean="0"/>
              <a:t>repair_crawl_interval</a:t>
            </a:r>
            <a:r>
              <a:rPr lang="nl-BE" dirty="0" smtClean="0"/>
              <a:t> </a:t>
            </a:r>
            <a:r>
              <a:rPr lang="nl-BE" dirty="0"/>
              <a:t>= </a:t>
            </a:r>
            <a:r>
              <a:rPr lang="nl-BE" dirty="0" smtClean="0"/>
              <a:t>86400</a:t>
            </a:r>
          </a:p>
          <a:p>
            <a:pPr lvl="1"/>
            <a:r>
              <a:rPr lang="nl-BE" dirty="0" err="1"/>
              <a:t>repair_queue_max_size</a:t>
            </a:r>
            <a:r>
              <a:rPr lang="nl-BE" dirty="0"/>
              <a:t> = </a:t>
            </a:r>
            <a:r>
              <a:rPr lang="nl-BE" dirty="0" smtClean="0"/>
              <a:t>1000</a:t>
            </a:r>
          </a:p>
          <a:p>
            <a:pPr lvl="1"/>
            <a:r>
              <a:rPr lang="nl-BE" dirty="0" err="1" smtClean="0"/>
              <a:t>crawl_interleave_factor</a:t>
            </a:r>
            <a:r>
              <a:rPr lang="nl-BE" dirty="0" smtClean="0"/>
              <a:t> = 1000</a:t>
            </a:r>
          </a:p>
          <a:p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48092" y="90584"/>
            <a:ext cx="6486108" cy="900016"/>
          </a:xfrm>
        </p:spPr>
        <p:txBody>
          <a:bodyPr/>
          <a:lstStyle/>
          <a:p>
            <a:r>
              <a:rPr lang="en-US" dirty="0" smtClean="0"/>
              <a:t>Repair crawl: </a:t>
            </a:r>
            <a:r>
              <a:rPr lang="en-US" dirty="0" err="1" smtClean="0"/>
              <a:t>config</a:t>
            </a:r>
            <a:r>
              <a:rPr lang="en-US" dirty="0" smtClean="0"/>
              <a:t> file parameters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174918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See </a:t>
            </a:r>
            <a:r>
              <a:rPr lang="en-US" dirty="0" err="1" smtClean="0"/>
              <a:t>qshell</a:t>
            </a:r>
            <a:r>
              <a:rPr lang="en-US" dirty="0" smtClean="0"/>
              <a:t> for up to date documentation</a:t>
            </a:r>
          </a:p>
          <a:p>
            <a:r>
              <a:rPr lang="nl-BE" dirty="0" err="1"/>
              <a:t>q.dss.manage.repairStartCrawl</a:t>
            </a:r>
            <a:r>
              <a:rPr lang="nl-BE" dirty="0"/>
              <a:t>(</a:t>
            </a:r>
            <a:r>
              <a:rPr lang="nl-BE" dirty="0" err="1"/>
              <a:t>self</a:t>
            </a:r>
            <a:r>
              <a:rPr lang="nl-BE" dirty="0"/>
              <a:t>, </a:t>
            </a:r>
            <a:r>
              <a:rPr lang="nl-BE" dirty="0" err="1"/>
              <a:t>nodeIP</a:t>
            </a:r>
            <a:r>
              <a:rPr lang="nl-BE" dirty="0"/>
              <a:t>='127.0.0.1', port=23510</a:t>
            </a:r>
            <a:r>
              <a:rPr lang="nl-BE" dirty="0" smtClean="0"/>
              <a:t>)</a:t>
            </a:r>
          </a:p>
          <a:p>
            <a:r>
              <a:rPr lang="nl-BE" dirty="0" err="1"/>
              <a:t>q.dss.manage.repairListFreeTasks</a:t>
            </a:r>
            <a:r>
              <a:rPr lang="nl-BE" dirty="0"/>
              <a:t>(</a:t>
            </a:r>
            <a:r>
              <a:rPr lang="nl-BE" dirty="0" err="1"/>
              <a:t>self</a:t>
            </a:r>
            <a:r>
              <a:rPr lang="nl-BE" dirty="0"/>
              <a:t>, </a:t>
            </a:r>
            <a:r>
              <a:rPr lang="nl-BE" dirty="0" err="1"/>
              <a:t>count</a:t>
            </a:r>
            <a:r>
              <a:rPr lang="nl-BE" dirty="0"/>
              <a:t>=100, </a:t>
            </a:r>
            <a:r>
              <a:rPr lang="nl-BE" dirty="0" err="1"/>
              <a:t>nodeIP</a:t>
            </a:r>
            <a:r>
              <a:rPr lang="nl-BE" dirty="0"/>
              <a:t>='127.0.0.1', port=23510</a:t>
            </a:r>
            <a:r>
              <a:rPr lang="nl-BE" dirty="0" smtClean="0"/>
              <a:t>)</a:t>
            </a:r>
          </a:p>
          <a:p>
            <a:r>
              <a:rPr lang="nl-BE" dirty="0" err="1"/>
              <a:t>q.dss.manage.repairListReservedTasks</a:t>
            </a:r>
            <a:r>
              <a:rPr lang="nl-BE" dirty="0"/>
              <a:t>(</a:t>
            </a:r>
            <a:r>
              <a:rPr lang="nl-BE" dirty="0" err="1"/>
              <a:t>self</a:t>
            </a:r>
            <a:r>
              <a:rPr lang="nl-BE" dirty="0"/>
              <a:t>, </a:t>
            </a:r>
            <a:r>
              <a:rPr lang="nl-BE" dirty="0" err="1"/>
              <a:t>count</a:t>
            </a:r>
            <a:r>
              <a:rPr lang="nl-BE" dirty="0"/>
              <a:t>=100, </a:t>
            </a:r>
            <a:r>
              <a:rPr lang="nl-BE" dirty="0" err="1"/>
              <a:t>nodeIP</a:t>
            </a:r>
            <a:r>
              <a:rPr lang="nl-BE" dirty="0"/>
              <a:t>='127.0.0.1', port=23510)</a:t>
            </a: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Repair crawl: </a:t>
            </a:r>
            <a:r>
              <a:rPr lang="en-US" dirty="0" err="1" smtClean="0"/>
              <a:t>qshell</a:t>
            </a:r>
            <a:r>
              <a:rPr lang="en-US" dirty="0" smtClean="0"/>
              <a:t> calls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66841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Only to be used in emergency cases.</a:t>
            </a:r>
          </a:p>
          <a:p>
            <a:r>
              <a:rPr lang="en-US" dirty="0" smtClean="0"/>
              <a:t>Force the repair crawl to only create repair tasks below a certain safety threshold</a:t>
            </a:r>
          </a:p>
          <a:p>
            <a:r>
              <a:rPr lang="en-US" dirty="0" smtClean="0"/>
              <a:t>Example: the customer has a lot of object on safety 0, 1, and 2. These must be repaired first before all the others.</a:t>
            </a:r>
          </a:p>
          <a:p>
            <a:r>
              <a:rPr lang="en-US" dirty="0" smtClean="0"/>
              <a:t>Enable system wide by q-shell call</a:t>
            </a:r>
          </a:p>
          <a:p>
            <a:r>
              <a:rPr lang="en-US" dirty="0" smtClean="0"/>
              <a:t>Might require a restart of the storage daemons and a restart of the crawls to be effective</a:t>
            </a:r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Repair crawl: priority based repair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09169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nl-BE" dirty="0"/>
              <a:t>In [5]: </a:t>
            </a:r>
            <a:r>
              <a:rPr lang="nl-BE" dirty="0" err="1"/>
              <a:t>q.dss.manage.changeEnvironment</a:t>
            </a:r>
            <a:r>
              <a:rPr lang="nl-BE" dirty="0"/>
              <a:t>(</a:t>
            </a:r>
            <a:r>
              <a:rPr lang="nl-BE" dirty="0" err="1"/>
              <a:t>defaultSettings</a:t>
            </a:r>
            <a:r>
              <a:rPr lang="nl-BE" dirty="0"/>
              <a:t>={'</a:t>
            </a:r>
            <a:r>
              <a:rPr lang="nl-BE" dirty="0" err="1"/>
              <a:t>priorityBasedRepairSettings</a:t>
            </a:r>
            <a:r>
              <a:rPr lang="nl-BE" dirty="0"/>
              <a:t>' : (True, 2)}, port=23509)</a:t>
            </a:r>
          </a:p>
          <a:p>
            <a:r>
              <a:rPr lang="nl-BE" dirty="0"/>
              <a:t>Out[5]: </a:t>
            </a:r>
          </a:p>
          <a:p>
            <a:r>
              <a:rPr lang="nl-BE" dirty="0"/>
              <a:t>{'</a:t>
            </a:r>
            <a:r>
              <a:rPr lang="nl-BE" dirty="0" err="1"/>
              <a:t>compatibility_version_string</a:t>
            </a:r>
            <a:r>
              <a:rPr lang="nl-BE" dirty="0"/>
              <a:t>': '3.5.1',</a:t>
            </a:r>
          </a:p>
          <a:p>
            <a:r>
              <a:rPr lang="nl-BE" dirty="0"/>
              <a:t> '</a:t>
            </a:r>
            <a:r>
              <a:rPr lang="nl-BE" dirty="0" err="1"/>
              <a:t>default_policy_id</a:t>
            </a:r>
            <a:r>
              <a:rPr lang="nl-BE" dirty="0"/>
              <a:t>': None,</a:t>
            </a:r>
          </a:p>
          <a:p>
            <a:r>
              <a:rPr lang="nl-BE" dirty="0"/>
              <a:t> '</a:t>
            </a:r>
            <a:r>
              <a:rPr lang="nl-BE" dirty="0" err="1"/>
              <a:t>default_small_files_policy_id_and_threshold</a:t>
            </a:r>
            <a:r>
              <a:rPr lang="nl-BE" dirty="0"/>
              <a:t>': None,</a:t>
            </a:r>
          </a:p>
          <a:p>
            <a:r>
              <a:rPr lang="nl-BE" dirty="0"/>
              <a:t> '</a:t>
            </a:r>
            <a:r>
              <a:rPr lang="nl-BE" dirty="0" err="1"/>
              <a:t>hierarchy_depth</a:t>
            </a:r>
            <a:r>
              <a:rPr lang="nl-BE" dirty="0"/>
              <a:t>': 2,</a:t>
            </a:r>
          </a:p>
          <a:p>
            <a:r>
              <a:rPr lang="nl-BE" dirty="0"/>
              <a:t> '</a:t>
            </a:r>
            <a:r>
              <a:rPr lang="nl-BE" dirty="0" err="1"/>
              <a:t>path_permission_settings</a:t>
            </a:r>
            <a:r>
              <a:rPr lang="nl-BE" dirty="0"/>
              <a:t>': {'/': {'</a:t>
            </a:r>
            <a:r>
              <a:rPr lang="nl-BE" dirty="0" err="1"/>
              <a:t>flags</a:t>
            </a:r>
            <a:r>
              <a:rPr lang="nl-BE" dirty="0"/>
              <a:t>': [],</a:t>
            </a:r>
          </a:p>
          <a:p>
            <a:r>
              <a:rPr lang="nl-BE" dirty="0"/>
              <a:t>                                    '</a:t>
            </a:r>
            <a:r>
              <a:rPr lang="nl-BE" dirty="0" err="1"/>
              <a:t>user_permissions</a:t>
            </a:r>
            <a:r>
              <a:rPr lang="nl-BE" dirty="0"/>
              <a:t>': {0: ['LIST']}},</a:t>
            </a:r>
          </a:p>
          <a:p>
            <a:r>
              <a:rPr lang="nl-BE" dirty="0"/>
              <a:t>                              '/</a:t>
            </a:r>
            <a:r>
              <a:rPr lang="nl-BE" dirty="0" err="1"/>
              <a:t>namespace</a:t>
            </a:r>
            <a:r>
              <a:rPr lang="nl-BE" dirty="0"/>
              <a:t>': {'</a:t>
            </a:r>
            <a:r>
              <a:rPr lang="nl-BE" dirty="0" err="1"/>
              <a:t>flags</a:t>
            </a:r>
            <a:r>
              <a:rPr lang="nl-BE" dirty="0"/>
              <a:t>': [],</a:t>
            </a:r>
          </a:p>
          <a:p>
            <a:r>
              <a:rPr lang="nl-BE" dirty="0"/>
              <a:t>                                             '</a:t>
            </a:r>
            <a:r>
              <a:rPr lang="nl-BE" dirty="0" err="1"/>
              <a:t>user_permissions</a:t>
            </a:r>
            <a:r>
              <a:rPr lang="nl-BE" dirty="0"/>
              <a:t>': {0: ['UPDATE',</a:t>
            </a:r>
          </a:p>
          <a:p>
            <a:r>
              <a:rPr lang="nl-BE" dirty="0"/>
              <a:t>                                                                      'LIST',</a:t>
            </a:r>
          </a:p>
          <a:p>
            <a:r>
              <a:rPr lang="nl-BE" dirty="0"/>
              <a:t>                                                                      'DELETE',</a:t>
            </a:r>
          </a:p>
          <a:p>
            <a:r>
              <a:rPr lang="nl-BE" dirty="0"/>
              <a:t>                                                                      'CREATE',</a:t>
            </a:r>
          </a:p>
          <a:p>
            <a:r>
              <a:rPr lang="nl-BE" dirty="0"/>
              <a:t>                                                                      'READ']}}},</a:t>
            </a:r>
          </a:p>
          <a:p>
            <a:r>
              <a:rPr lang="nl-BE" dirty="0"/>
              <a:t> '</a:t>
            </a:r>
            <a:r>
              <a:rPr lang="nl-BE" dirty="0" err="1"/>
              <a:t>priority_based_repair_settings</a:t>
            </a:r>
            <a:r>
              <a:rPr lang="nl-BE" dirty="0"/>
              <a:t>': {'</a:t>
            </a:r>
            <a:r>
              <a:rPr lang="nl-BE" dirty="0" err="1"/>
              <a:t>boundary_disk_safety</a:t>
            </a:r>
            <a:r>
              <a:rPr lang="nl-BE" dirty="0"/>
              <a:t>': 2,</a:t>
            </a:r>
          </a:p>
          <a:p>
            <a:r>
              <a:rPr lang="nl-BE" dirty="0"/>
              <a:t>                                    '</a:t>
            </a:r>
            <a:r>
              <a:rPr lang="nl-BE" dirty="0" err="1"/>
              <a:t>enabled</a:t>
            </a:r>
            <a:r>
              <a:rPr lang="nl-BE" dirty="0"/>
              <a:t>': True},</a:t>
            </a:r>
          </a:p>
          <a:p>
            <a:r>
              <a:rPr lang="nl-BE" dirty="0"/>
              <a:t> '</a:t>
            </a:r>
            <a:r>
              <a:rPr lang="nl-BE" dirty="0" err="1"/>
              <a:t>seq</a:t>
            </a:r>
            <a:r>
              <a:rPr lang="nl-BE" dirty="0"/>
              <a:t>': 1,</a:t>
            </a:r>
          </a:p>
          <a:p>
            <a:r>
              <a:rPr lang="nl-BE" dirty="0"/>
              <a:t> '</a:t>
            </a:r>
            <a:r>
              <a:rPr lang="nl-BE" dirty="0" err="1"/>
              <a:t>spread_generator_settings</a:t>
            </a:r>
            <a:r>
              <a:rPr lang="nl-BE" dirty="0"/>
              <a:t>': {'</a:t>
            </a:r>
            <a:r>
              <a:rPr lang="nl-BE" dirty="0" err="1"/>
              <a:t>bytes_per_iop_weight</a:t>
            </a:r>
            <a:r>
              <a:rPr lang="nl-BE" dirty="0"/>
              <a:t>': 1.0,</a:t>
            </a:r>
          </a:p>
          <a:p>
            <a:r>
              <a:rPr lang="nl-BE" dirty="0"/>
              <a:t>                               '</a:t>
            </a:r>
            <a:r>
              <a:rPr lang="nl-BE" dirty="0" err="1"/>
              <a:t>bytes_weight</a:t>
            </a:r>
            <a:r>
              <a:rPr lang="nl-BE" dirty="0"/>
              <a:t>': 1.0,</a:t>
            </a:r>
          </a:p>
          <a:p>
            <a:r>
              <a:rPr lang="nl-BE" dirty="0"/>
              <a:t>                               '</a:t>
            </a:r>
            <a:r>
              <a:rPr lang="nl-BE" dirty="0" err="1"/>
              <a:t>iops_weight</a:t>
            </a:r>
            <a:r>
              <a:rPr lang="nl-BE" dirty="0"/>
              <a:t>': 1.0},</a:t>
            </a:r>
          </a:p>
          <a:p>
            <a:r>
              <a:rPr lang="nl-BE" dirty="0"/>
              <a:t> '</a:t>
            </a:r>
            <a:r>
              <a:rPr lang="nl-BE" dirty="0" err="1"/>
              <a:t>validation_mode</a:t>
            </a:r>
            <a:r>
              <a:rPr lang="nl-BE" dirty="0"/>
              <a:t>': 'S3',</a:t>
            </a:r>
          </a:p>
          <a:p>
            <a:r>
              <a:rPr lang="nl-BE" dirty="0"/>
              <a:t> '</a:t>
            </a:r>
            <a:r>
              <a:rPr lang="nl-BE" dirty="0" err="1"/>
              <a:t>version</a:t>
            </a:r>
            <a:r>
              <a:rPr lang="nl-BE" dirty="0"/>
              <a:t>': 1}</a:t>
            </a: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Repair crawl: priority based repair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68992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idx="1"/>
          </p:nvPr>
        </p:nvSpPr>
        <p:spPr>
          <a:xfrm>
            <a:off x="685800" y="2590800"/>
            <a:ext cx="7772400" cy="1500187"/>
          </a:xfrm>
        </p:spPr>
        <p:txBody>
          <a:bodyPr anchor="ctr">
            <a:normAutofit/>
          </a:bodyPr>
          <a:lstStyle/>
          <a:p>
            <a:pPr algn="ctr"/>
            <a:r>
              <a:rPr lang="en-US" sz="4800" dirty="0" smtClean="0"/>
              <a:t>Monitor namespace</a:t>
            </a:r>
            <a:endParaRPr lang="nl-BE" sz="4800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37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Analyze all objects. Aggregate statistics on the objects</a:t>
            </a:r>
          </a:p>
          <a:p>
            <a:r>
              <a:rPr lang="en-US" dirty="0" smtClean="0"/>
              <a:t>Same divide and conquer technique</a:t>
            </a:r>
          </a:p>
          <a:p>
            <a:r>
              <a:rPr lang="en-US" dirty="0" smtClean="0"/>
              <a:t>Different crawl because repair crawl might be blocked by ‘slow’ executing of tasks</a:t>
            </a:r>
          </a:p>
          <a:p>
            <a:r>
              <a:rPr lang="en-US" dirty="0" smtClean="0"/>
              <a:t>Same schedule as repair crawl</a:t>
            </a:r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Monitor namespace: crawl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52038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Monitor namespace information for all namespaces of a certain storage daemon is aggregated into a monitor master record</a:t>
            </a:r>
          </a:p>
          <a:p>
            <a:r>
              <a:rPr lang="en-US" dirty="0" smtClean="0"/>
              <a:t>All monitor master records are aggregated into a monitor namespace record</a:t>
            </a:r>
          </a:p>
          <a:p>
            <a:r>
              <a:rPr lang="en-US" dirty="0" smtClean="0"/>
              <a:t>Monitor master and monitor namespace records store </a:t>
            </a:r>
            <a:r>
              <a:rPr lang="en-US" dirty="0" err="1" smtClean="0"/>
              <a:t>blockstore</a:t>
            </a:r>
            <a:r>
              <a:rPr lang="en-US" dirty="0" smtClean="0"/>
              <a:t> usage, monitor namespace does not</a:t>
            </a:r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48092" y="90584"/>
            <a:ext cx="6943308" cy="900016"/>
          </a:xfrm>
        </p:spPr>
        <p:txBody>
          <a:bodyPr/>
          <a:lstStyle/>
          <a:p>
            <a:r>
              <a:rPr lang="en-US" dirty="0" smtClean="0"/>
              <a:t>Monitor namespace: </a:t>
            </a:r>
            <a:r>
              <a:rPr lang="en-US" dirty="0" err="1" smtClean="0"/>
              <a:t>storagepool</a:t>
            </a:r>
            <a:r>
              <a:rPr lang="en-US" dirty="0" smtClean="0"/>
              <a:t> info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662026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Terminology</a:t>
            </a:r>
          </a:p>
          <a:p>
            <a:r>
              <a:rPr lang="en-US" dirty="0" smtClean="0"/>
              <a:t>Repair crawl</a:t>
            </a:r>
          </a:p>
          <a:p>
            <a:r>
              <a:rPr lang="en-US" dirty="0" smtClean="0"/>
              <a:t>Monitor namespace crawl</a:t>
            </a:r>
          </a:p>
          <a:p>
            <a:r>
              <a:rPr lang="en-US" dirty="0" smtClean="0"/>
              <a:t>Executing repair tasks</a:t>
            </a:r>
          </a:p>
          <a:p>
            <a:r>
              <a:rPr lang="en-US" dirty="0" smtClean="0"/>
              <a:t>Auto disk decommissioning</a:t>
            </a:r>
          </a:p>
          <a:p>
            <a:r>
              <a:rPr lang="en-US" dirty="0" smtClean="0"/>
              <a:t>Background verification</a:t>
            </a:r>
          </a:p>
          <a:p>
            <a:r>
              <a:rPr lang="en-US" dirty="0" smtClean="0"/>
              <a:t>Understanding performance</a:t>
            </a:r>
          </a:p>
          <a:p>
            <a:r>
              <a:rPr lang="en-US" dirty="0" smtClean="0"/>
              <a:t>Tuning the maintenance process</a:t>
            </a:r>
          </a:p>
          <a:p>
            <a:r>
              <a:rPr lang="en-US" dirty="0"/>
              <a:t>Log file examples</a:t>
            </a:r>
          </a:p>
          <a:p>
            <a:endParaRPr lang="en-US" dirty="0" smtClean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Agenda</a:t>
            </a:r>
            <a:endParaRPr lang="nl-BE" sz="3200" dirty="0"/>
          </a:p>
        </p:txBody>
      </p:sp>
    </p:spTree>
    <p:extLst>
      <p:ext uri="{BB962C8B-B14F-4D97-AF65-F5344CB8AC3E}">
        <p14:creationId xmlns:p14="http://schemas.microsoft.com/office/powerpoint/2010/main" val="255790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idx="1"/>
          </p:nvPr>
        </p:nvSpPr>
        <p:spPr>
          <a:xfrm>
            <a:off x="685800" y="2590800"/>
            <a:ext cx="7772400" cy="1500187"/>
          </a:xfrm>
        </p:spPr>
        <p:txBody>
          <a:bodyPr anchor="ctr">
            <a:normAutofit lnSpcReduction="10000"/>
          </a:bodyPr>
          <a:lstStyle/>
          <a:p>
            <a:pPr algn="ctr"/>
            <a:r>
              <a:rPr lang="en-US" sz="4800" dirty="0" smtClean="0"/>
              <a:t>Executing repair tasks</a:t>
            </a:r>
            <a:endParaRPr lang="nl-BE" sz="4800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723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Each storage node contains a number of maintenance agents</a:t>
            </a:r>
          </a:p>
          <a:p>
            <a:r>
              <a:rPr lang="en-US" dirty="0" smtClean="0"/>
              <a:t>In 3.6 each maintenance agent has a number of executor threads</a:t>
            </a:r>
          </a:p>
          <a:p>
            <a:r>
              <a:rPr lang="en-US" dirty="0" smtClean="0"/>
              <a:t>Defaults for 3.6:</a:t>
            </a:r>
          </a:p>
          <a:p>
            <a:pPr lvl="1"/>
            <a:r>
              <a:rPr lang="en-US" dirty="0" smtClean="0"/>
              <a:t>1 maintenance agent per storage daemon</a:t>
            </a:r>
          </a:p>
          <a:p>
            <a:pPr lvl="1"/>
            <a:r>
              <a:rPr lang="en-US" dirty="0" smtClean="0"/>
              <a:t>4 threads per maintenance agent</a:t>
            </a:r>
          </a:p>
          <a:p>
            <a:r>
              <a:rPr lang="en-US" dirty="0" smtClean="0"/>
              <a:t>This means 8 parallel tasks per storage node</a:t>
            </a:r>
            <a:endParaRPr lang="en-US" dirty="0"/>
          </a:p>
          <a:p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Repair tasks: maintenance agent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4084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Assemble the list of storage daemons</a:t>
            </a:r>
          </a:p>
          <a:p>
            <a:r>
              <a:rPr lang="en-US" dirty="0" smtClean="0"/>
              <a:t>Jump to a random storage daemon in the list</a:t>
            </a:r>
          </a:p>
          <a:p>
            <a:r>
              <a:rPr lang="en-US" dirty="0" smtClean="0"/>
              <a:t>Retrieve (and execute) all the tasks for the storage daemon</a:t>
            </a:r>
          </a:p>
          <a:p>
            <a:r>
              <a:rPr lang="en-US" dirty="0" smtClean="0"/>
              <a:t>Jump to the next one</a:t>
            </a:r>
          </a:p>
          <a:p>
            <a:r>
              <a:rPr lang="en-US" dirty="0" smtClean="0"/>
              <a:t>Stop if all of the storage daemons have been contacted once</a:t>
            </a:r>
          </a:p>
          <a:p>
            <a:r>
              <a:rPr lang="en-US" dirty="0" smtClean="0"/>
              <a:t>Sleep</a:t>
            </a:r>
            <a:r>
              <a:rPr lang="nl-BE" dirty="0" smtClean="0"/>
              <a:t> (default: 15 minutes) </a:t>
            </a:r>
            <a:r>
              <a:rPr lang="nl-BE" dirty="0" err="1" smtClean="0"/>
              <a:t>and</a:t>
            </a:r>
            <a:r>
              <a:rPr lang="nl-BE" dirty="0" smtClean="0"/>
              <a:t> </a:t>
            </a:r>
            <a:r>
              <a:rPr lang="nl-BE" dirty="0" err="1" smtClean="0"/>
              <a:t>restart</a:t>
            </a:r>
            <a:endParaRPr lang="en-US" dirty="0" smtClean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48092" y="90584"/>
            <a:ext cx="7400508" cy="900016"/>
          </a:xfrm>
        </p:spPr>
        <p:txBody>
          <a:bodyPr/>
          <a:lstStyle/>
          <a:p>
            <a:r>
              <a:rPr lang="en-US" dirty="0" smtClean="0"/>
              <a:t>Repair tasks: maintenance agent loop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04122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Repair tasks: normal repair</a:t>
            </a:r>
            <a:endParaRPr lang="nl-BE" dirty="0"/>
          </a:p>
        </p:txBody>
      </p:sp>
      <p:sp>
        <p:nvSpPr>
          <p:cNvPr id="6" name="Rechthoek 5"/>
          <p:cNvSpPr/>
          <p:nvPr/>
        </p:nvSpPr>
        <p:spPr>
          <a:xfrm>
            <a:off x="4876800" y="1524000"/>
            <a:ext cx="2971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err="1" smtClean="0"/>
              <a:t>Arakoon</a:t>
            </a:r>
            <a:endParaRPr lang="nl-BE" dirty="0"/>
          </a:p>
        </p:txBody>
      </p:sp>
      <p:sp>
        <p:nvSpPr>
          <p:cNvPr id="7" name="Rechthoek 6"/>
          <p:cNvSpPr/>
          <p:nvPr/>
        </p:nvSpPr>
        <p:spPr>
          <a:xfrm>
            <a:off x="1066800" y="2971800"/>
            <a:ext cx="2743200" cy="25908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smtClean="0"/>
              <a:t>Maintenance agent</a:t>
            </a:r>
            <a:endParaRPr lang="nl-BE" dirty="0"/>
          </a:p>
        </p:txBody>
      </p:sp>
      <p:sp>
        <p:nvSpPr>
          <p:cNvPr id="8" name="Rechthoek 7"/>
          <p:cNvSpPr/>
          <p:nvPr/>
        </p:nvSpPr>
        <p:spPr>
          <a:xfrm>
            <a:off x="5410200" y="2895600"/>
            <a:ext cx="2434936" cy="90382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err="1" smtClean="0"/>
              <a:t>Blockstore</a:t>
            </a:r>
            <a:r>
              <a:rPr lang="en-US" dirty="0" smtClean="0"/>
              <a:t> 1</a:t>
            </a:r>
            <a:endParaRPr lang="nl-BE" dirty="0"/>
          </a:p>
        </p:txBody>
      </p:sp>
      <p:sp>
        <p:nvSpPr>
          <p:cNvPr id="9" name="Rechthoek 8"/>
          <p:cNvSpPr/>
          <p:nvPr/>
        </p:nvSpPr>
        <p:spPr>
          <a:xfrm>
            <a:off x="5410200" y="3964243"/>
            <a:ext cx="2434936" cy="91255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err="1" smtClean="0"/>
              <a:t>Blockstore</a:t>
            </a:r>
            <a:r>
              <a:rPr lang="en-US" dirty="0" smtClean="0"/>
              <a:t> 2</a:t>
            </a:r>
            <a:endParaRPr lang="nl-BE" dirty="0"/>
          </a:p>
        </p:txBody>
      </p:sp>
      <p:sp>
        <p:nvSpPr>
          <p:cNvPr id="10" name="Rechthoek 9"/>
          <p:cNvSpPr/>
          <p:nvPr/>
        </p:nvSpPr>
        <p:spPr>
          <a:xfrm>
            <a:off x="5105400" y="1967220"/>
            <a:ext cx="2590800" cy="35168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A: 07/12/2014</a:t>
            </a:r>
            <a:endParaRPr lang="nl-BE" dirty="0"/>
          </a:p>
        </p:txBody>
      </p:sp>
      <p:sp>
        <p:nvSpPr>
          <p:cNvPr id="13" name="Rechthoek 12"/>
          <p:cNvSpPr/>
          <p:nvPr/>
        </p:nvSpPr>
        <p:spPr>
          <a:xfrm>
            <a:off x="5638800" y="3310363"/>
            <a:ext cx="381000" cy="3810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nl-BE" dirty="0"/>
          </a:p>
        </p:txBody>
      </p:sp>
      <p:sp>
        <p:nvSpPr>
          <p:cNvPr id="14" name="Rechthoek 13"/>
          <p:cNvSpPr/>
          <p:nvPr/>
        </p:nvSpPr>
        <p:spPr>
          <a:xfrm>
            <a:off x="6192521" y="3310363"/>
            <a:ext cx="381000" cy="3810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</a:t>
            </a:r>
            <a:endParaRPr lang="nl-BE" dirty="0"/>
          </a:p>
        </p:txBody>
      </p:sp>
      <p:sp>
        <p:nvSpPr>
          <p:cNvPr id="15" name="Rechthoek 14"/>
          <p:cNvSpPr/>
          <p:nvPr/>
        </p:nvSpPr>
        <p:spPr>
          <a:xfrm>
            <a:off x="5638800" y="4319281"/>
            <a:ext cx="381000" cy="381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nl-BE" dirty="0"/>
          </a:p>
        </p:txBody>
      </p:sp>
      <p:cxnSp>
        <p:nvCxnSpPr>
          <p:cNvPr id="17" name="Rechte verbindingslijn met pijl 16"/>
          <p:cNvCxnSpPr/>
          <p:nvPr/>
        </p:nvCxnSpPr>
        <p:spPr>
          <a:xfrm flipH="1">
            <a:off x="3962400" y="2318904"/>
            <a:ext cx="762000" cy="57669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Rechte verbindingslijn met pijl 17"/>
          <p:cNvCxnSpPr/>
          <p:nvPr/>
        </p:nvCxnSpPr>
        <p:spPr>
          <a:xfrm flipH="1">
            <a:off x="4038600" y="3420278"/>
            <a:ext cx="1219200" cy="95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hthoek 19"/>
          <p:cNvSpPr/>
          <p:nvPr/>
        </p:nvSpPr>
        <p:spPr>
          <a:xfrm>
            <a:off x="5105400" y="1955705"/>
            <a:ext cx="2590800" cy="35168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A: (</a:t>
            </a:r>
            <a:r>
              <a:rPr lang="en-US" dirty="0" err="1" smtClean="0"/>
              <a:t>bs</a:t>
            </a:r>
            <a:r>
              <a:rPr lang="en-US" dirty="0" smtClean="0"/>
              <a:t> 1, bs2)</a:t>
            </a:r>
            <a:endParaRPr lang="nl-BE" dirty="0"/>
          </a:p>
        </p:txBody>
      </p:sp>
      <p:cxnSp>
        <p:nvCxnSpPr>
          <p:cNvPr id="21" name="Rechte verbindingslijn met pijl 20"/>
          <p:cNvCxnSpPr/>
          <p:nvPr/>
        </p:nvCxnSpPr>
        <p:spPr>
          <a:xfrm flipV="1">
            <a:off x="3924300" y="2156993"/>
            <a:ext cx="800100" cy="59407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echthoek 26"/>
          <p:cNvSpPr/>
          <p:nvPr/>
        </p:nvSpPr>
        <p:spPr>
          <a:xfrm>
            <a:off x="1600200" y="3886439"/>
            <a:ext cx="1676400" cy="52704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Repair A</a:t>
            </a:r>
            <a:endParaRPr lang="nl-BE" dirty="0"/>
          </a:p>
        </p:txBody>
      </p:sp>
      <p:pic>
        <p:nvPicPr>
          <p:cNvPr id="28" name="Afbeelding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661" y="4046108"/>
            <a:ext cx="306014" cy="306014"/>
          </a:xfrm>
          <a:prstGeom prst="rect">
            <a:avLst/>
          </a:prstGeom>
        </p:spPr>
      </p:pic>
      <p:sp>
        <p:nvSpPr>
          <p:cNvPr id="29" name="Rechthoek 28"/>
          <p:cNvSpPr/>
          <p:nvPr/>
        </p:nvSpPr>
        <p:spPr>
          <a:xfrm>
            <a:off x="6172200" y="4319281"/>
            <a:ext cx="381000" cy="381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</a:t>
            </a:r>
            <a:endParaRPr lang="nl-BE" dirty="0"/>
          </a:p>
        </p:txBody>
      </p:sp>
      <p:sp>
        <p:nvSpPr>
          <p:cNvPr id="33" name="Rechthoek 32"/>
          <p:cNvSpPr/>
          <p:nvPr/>
        </p:nvSpPr>
        <p:spPr>
          <a:xfrm>
            <a:off x="1603664" y="4686426"/>
            <a:ext cx="533400" cy="5592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nl-BE" dirty="0"/>
          </a:p>
        </p:txBody>
      </p:sp>
      <p:sp>
        <p:nvSpPr>
          <p:cNvPr id="58" name="Rechthoek 57"/>
          <p:cNvSpPr/>
          <p:nvPr/>
        </p:nvSpPr>
        <p:spPr>
          <a:xfrm>
            <a:off x="2351809" y="4775551"/>
            <a:ext cx="381000" cy="3810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nl-BE" dirty="0"/>
          </a:p>
        </p:txBody>
      </p:sp>
      <p:sp>
        <p:nvSpPr>
          <p:cNvPr id="59" name="Rechthoek 58"/>
          <p:cNvSpPr/>
          <p:nvPr/>
        </p:nvSpPr>
        <p:spPr>
          <a:xfrm>
            <a:off x="2895600" y="4777394"/>
            <a:ext cx="381000" cy="381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nl-BE" dirty="0"/>
          </a:p>
        </p:txBody>
      </p:sp>
      <p:sp>
        <p:nvSpPr>
          <p:cNvPr id="60" name="Rechthoek 59"/>
          <p:cNvSpPr/>
          <p:nvPr/>
        </p:nvSpPr>
        <p:spPr>
          <a:xfrm>
            <a:off x="5410200" y="5067726"/>
            <a:ext cx="2434936" cy="91255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err="1" smtClean="0"/>
              <a:t>Blockstore</a:t>
            </a:r>
            <a:r>
              <a:rPr lang="en-US" dirty="0" smtClean="0"/>
              <a:t> 3</a:t>
            </a:r>
            <a:endParaRPr lang="nl-BE" dirty="0"/>
          </a:p>
        </p:txBody>
      </p:sp>
      <p:sp>
        <p:nvSpPr>
          <p:cNvPr id="62" name="Rechthoek 61"/>
          <p:cNvSpPr/>
          <p:nvPr/>
        </p:nvSpPr>
        <p:spPr>
          <a:xfrm>
            <a:off x="5701145" y="5411995"/>
            <a:ext cx="381000" cy="381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nl-BE" dirty="0"/>
          </a:p>
        </p:txBody>
      </p:sp>
      <p:cxnSp>
        <p:nvCxnSpPr>
          <p:cNvPr id="63" name="Rechte verbindingslijn met pijl 62"/>
          <p:cNvCxnSpPr/>
          <p:nvPr/>
        </p:nvCxnSpPr>
        <p:spPr>
          <a:xfrm>
            <a:off x="4000500" y="5135908"/>
            <a:ext cx="1257300" cy="38809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Rechthoek 69"/>
          <p:cNvSpPr/>
          <p:nvPr/>
        </p:nvSpPr>
        <p:spPr>
          <a:xfrm>
            <a:off x="5105400" y="1953943"/>
            <a:ext cx="2590800" cy="35168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A: (</a:t>
            </a:r>
            <a:r>
              <a:rPr lang="en-US" dirty="0" err="1" smtClean="0"/>
              <a:t>bs</a:t>
            </a:r>
            <a:r>
              <a:rPr lang="en-US" dirty="0" smtClean="0"/>
              <a:t> 1, bs3)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098830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3" grpId="0" animBg="1"/>
      <p:bldP spid="58" grpId="0" animBg="1"/>
      <p:bldP spid="59" grpId="0" animBg="1"/>
      <p:bldP spid="62" grpId="0" animBg="1"/>
      <p:bldP spid="7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Typical scenario:</a:t>
            </a:r>
          </a:p>
          <a:p>
            <a:pPr lvl="1"/>
            <a:r>
              <a:rPr lang="en-US" dirty="0" err="1" smtClean="0"/>
              <a:t>Blockstore</a:t>
            </a:r>
            <a:r>
              <a:rPr lang="en-US" dirty="0" smtClean="0"/>
              <a:t> decommissioned/abandoned</a:t>
            </a:r>
          </a:p>
          <a:p>
            <a:pPr lvl="1"/>
            <a:r>
              <a:rPr lang="en-US" dirty="0" smtClean="0"/>
              <a:t>Put with </a:t>
            </a:r>
            <a:r>
              <a:rPr lang="en-US" dirty="0" err="1" smtClean="0"/>
              <a:t>DynamicSafety</a:t>
            </a:r>
            <a:r>
              <a:rPr lang="en-US" dirty="0" smtClean="0"/>
              <a:t>, spread to short</a:t>
            </a:r>
          </a:p>
          <a:p>
            <a:r>
              <a:rPr lang="en-US" dirty="0" smtClean="0"/>
              <a:t>Most typically does not lead to a delete task</a:t>
            </a:r>
            <a:endParaRPr lang="nl-BE" dirty="0" smtClean="0"/>
          </a:p>
          <a:p>
            <a:r>
              <a:rPr lang="en-US" dirty="0" smtClean="0"/>
              <a:t>Optimal:</a:t>
            </a:r>
          </a:p>
          <a:p>
            <a:pPr lvl="1"/>
            <a:r>
              <a:rPr lang="en-US" dirty="0" smtClean="0"/>
              <a:t>Only read the minimum required data from disk</a:t>
            </a:r>
          </a:p>
          <a:p>
            <a:pPr lvl="1"/>
            <a:r>
              <a:rPr lang="en-US" dirty="0" smtClean="0"/>
              <a:t>Only write what was missing</a:t>
            </a:r>
          </a:p>
          <a:p>
            <a:r>
              <a:rPr lang="en-US" dirty="0" smtClean="0"/>
              <a:t>Replacement spread: only replace the broken/missing </a:t>
            </a:r>
            <a:r>
              <a:rPr lang="en-US" dirty="0" err="1" smtClean="0"/>
              <a:t>blockstore</a:t>
            </a:r>
            <a:endParaRPr lang="en-US" dirty="0" smtClean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Repair tasks: normal repair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59125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Repair tasks: clean repair</a:t>
            </a:r>
            <a:endParaRPr lang="nl-BE" dirty="0"/>
          </a:p>
        </p:txBody>
      </p:sp>
      <p:sp>
        <p:nvSpPr>
          <p:cNvPr id="6" name="Rechthoek 5"/>
          <p:cNvSpPr/>
          <p:nvPr/>
        </p:nvSpPr>
        <p:spPr>
          <a:xfrm>
            <a:off x="4876800" y="1524000"/>
            <a:ext cx="2971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err="1" smtClean="0"/>
              <a:t>Arakoon</a:t>
            </a:r>
            <a:endParaRPr lang="nl-BE" dirty="0"/>
          </a:p>
        </p:txBody>
      </p:sp>
      <p:sp>
        <p:nvSpPr>
          <p:cNvPr id="7" name="Rechthoek 6"/>
          <p:cNvSpPr/>
          <p:nvPr/>
        </p:nvSpPr>
        <p:spPr>
          <a:xfrm>
            <a:off x="1066800" y="2971800"/>
            <a:ext cx="2743200" cy="31242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smtClean="0"/>
              <a:t>Maintenance agent</a:t>
            </a:r>
            <a:endParaRPr lang="nl-BE" dirty="0"/>
          </a:p>
        </p:txBody>
      </p:sp>
      <p:sp>
        <p:nvSpPr>
          <p:cNvPr id="8" name="Rechthoek 7"/>
          <p:cNvSpPr/>
          <p:nvPr/>
        </p:nvSpPr>
        <p:spPr>
          <a:xfrm>
            <a:off x="5410200" y="2895600"/>
            <a:ext cx="2434936" cy="90382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err="1" smtClean="0"/>
              <a:t>Blockstore</a:t>
            </a:r>
            <a:r>
              <a:rPr lang="en-US" dirty="0" smtClean="0"/>
              <a:t> 1</a:t>
            </a:r>
            <a:endParaRPr lang="nl-BE" dirty="0"/>
          </a:p>
        </p:txBody>
      </p:sp>
      <p:sp>
        <p:nvSpPr>
          <p:cNvPr id="9" name="Rechthoek 8"/>
          <p:cNvSpPr/>
          <p:nvPr/>
        </p:nvSpPr>
        <p:spPr>
          <a:xfrm>
            <a:off x="5410200" y="3964243"/>
            <a:ext cx="2434936" cy="91255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err="1" smtClean="0"/>
              <a:t>Blockstore</a:t>
            </a:r>
            <a:r>
              <a:rPr lang="en-US" dirty="0" smtClean="0"/>
              <a:t> 2</a:t>
            </a:r>
            <a:endParaRPr lang="nl-BE" dirty="0"/>
          </a:p>
        </p:txBody>
      </p:sp>
      <p:sp>
        <p:nvSpPr>
          <p:cNvPr id="10" name="Rechthoek 9"/>
          <p:cNvSpPr/>
          <p:nvPr/>
        </p:nvSpPr>
        <p:spPr>
          <a:xfrm>
            <a:off x="5105400" y="1967220"/>
            <a:ext cx="2590800" cy="35168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A: 07/12/2014</a:t>
            </a:r>
            <a:endParaRPr lang="nl-BE" dirty="0"/>
          </a:p>
        </p:txBody>
      </p:sp>
      <p:sp>
        <p:nvSpPr>
          <p:cNvPr id="11" name="Rechthoek 10"/>
          <p:cNvSpPr/>
          <p:nvPr/>
        </p:nvSpPr>
        <p:spPr>
          <a:xfrm>
            <a:off x="5638800" y="3310363"/>
            <a:ext cx="381000" cy="3810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nl-BE" dirty="0"/>
          </a:p>
        </p:txBody>
      </p:sp>
      <p:sp>
        <p:nvSpPr>
          <p:cNvPr id="13" name="Rechthoek 12"/>
          <p:cNvSpPr/>
          <p:nvPr/>
        </p:nvSpPr>
        <p:spPr>
          <a:xfrm>
            <a:off x="5638800" y="4319281"/>
            <a:ext cx="381000" cy="381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nl-BE" dirty="0"/>
          </a:p>
        </p:txBody>
      </p:sp>
      <p:cxnSp>
        <p:nvCxnSpPr>
          <p:cNvPr id="14" name="Rechte verbindingslijn met pijl 13"/>
          <p:cNvCxnSpPr/>
          <p:nvPr/>
        </p:nvCxnSpPr>
        <p:spPr>
          <a:xfrm flipH="1">
            <a:off x="3962400" y="2318904"/>
            <a:ext cx="762000" cy="57669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Rechte verbindingslijn met pijl 14"/>
          <p:cNvCxnSpPr/>
          <p:nvPr/>
        </p:nvCxnSpPr>
        <p:spPr>
          <a:xfrm flipH="1">
            <a:off x="4038600" y="3420278"/>
            <a:ext cx="1219200" cy="95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hthoek 15"/>
          <p:cNvSpPr/>
          <p:nvPr/>
        </p:nvSpPr>
        <p:spPr>
          <a:xfrm>
            <a:off x="5105400" y="1955705"/>
            <a:ext cx="2590800" cy="35168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A: (</a:t>
            </a:r>
            <a:r>
              <a:rPr lang="en-US" dirty="0" err="1" smtClean="0"/>
              <a:t>bs</a:t>
            </a:r>
            <a:r>
              <a:rPr lang="en-US" dirty="0" smtClean="0"/>
              <a:t> 1, bs2)</a:t>
            </a:r>
            <a:endParaRPr lang="nl-BE" dirty="0"/>
          </a:p>
        </p:txBody>
      </p:sp>
      <p:cxnSp>
        <p:nvCxnSpPr>
          <p:cNvPr id="17" name="Rechte verbindingslijn met pijl 16"/>
          <p:cNvCxnSpPr/>
          <p:nvPr/>
        </p:nvCxnSpPr>
        <p:spPr>
          <a:xfrm flipV="1">
            <a:off x="3924300" y="2156993"/>
            <a:ext cx="800100" cy="59407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hthoek 17"/>
          <p:cNvSpPr/>
          <p:nvPr/>
        </p:nvSpPr>
        <p:spPr>
          <a:xfrm>
            <a:off x="1484168" y="3804734"/>
            <a:ext cx="1981200" cy="52704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Clean repair A</a:t>
            </a:r>
            <a:endParaRPr lang="nl-BE" dirty="0"/>
          </a:p>
        </p:txBody>
      </p:sp>
      <p:sp>
        <p:nvSpPr>
          <p:cNvPr id="21" name="Rechthoek 20"/>
          <p:cNvSpPr/>
          <p:nvPr/>
        </p:nvSpPr>
        <p:spPr>
          <a:xfrm>
            <a:off x="1508414" y="4605465"/>
            <a:ext cx="533400" cy="5592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nl-BE" dirty="0"/>
          </a:p>
        </p:txBody>
      </p:sp>
      <p:sp>
        <p:nvSpPr>
          <p:cNvPr id="22" name="Rechthoek 21"/>
          <p:cNvSpPr/>
          <p:nvPr/>
        </p:nvSpPr>
        <p:spPr>
          <a:xfrm>
            <a:off x="2292928" y="4694590"/>
            <a:ext cx="381000" cy="3810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nl-BE" dirty="0"/>
          </a:p>
        </p:txBody>
      </p:sp>
      <p:sp>
        <p:nvSpPr>
          <p:cNvPr id="23" name="Rechthoek 22"/>
          <p:cNvSpPr/>
          <p:nvPr/>
        </p:nvSpPr>
        <p:spPr>
          <a:xfrm>
            <a:off x="2860964" y="4694590"/>
            <a:ext cx="381000" cy="381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nl-BE" dirty="0"/>
          </a:p>
        </p:txBody>
      </p:sp>
      <p:sp>
        <p:nvSpPr>
          <p:cNvPr id="24" name="Rechthoek 23"/>
          <p:cNvSpPr/>
          <p:nvPr/>
        </p:nvSpPr>
        <p:spPr>
          <a:xfrm>
            <a:off x="5410200" y="5067726"/>
            <a:ext cx="2434936" cy="91255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err="1" smtClean="0"/>
              <a:t>Blockstore</a:t>
            </a:r>
            <a:r>
              <a:rPr lang="en-US" dirty="0" smtClean="0"/>
              <a:t> 3</a:t>
            </a:r>
            <a:endParaRPr lang="nl-BE" dirty="0"/>
          </a:p>
        </p:txBody>
      </p:sp>
      <p:cxnSp>
        <p:nvCxnSpPr>
          <p:cNvPr id="26" name="Rechte verbindingslijn met pijl 25"/>
          <p:cNvCxnSpPr/>
          <p:nvPr/>
        </p:nvCxnSpPr>
        <p:spPr>
          <a:xfrm>
            <a:off x="3997036" y="5342100"/>
            <a:ext cx="1257300" cy="38809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echthoek 26"/>
          <p:cNvSpPr/>
          <p:nvPr/>
        </p:nvSpPr>
        <p:spPr>
          <a:xfrm>
            <a:off x="5105400" y="1953943"/>
            <a:ext cx="2590800" cy="35168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A: (</a:t>
            </a:r>
            <a:r>
              <a:rPr lang="en-US" dirty="0" err="1" smtClean="0"/>
              <a:t>bs</a:t>
            </a:r>
            <a:r>
              <a:rPr lang="en-US" dirty="0" smtClean="0"/>
              <a:t> 1, bs2, bs3)</a:t>
            </a:r>
            <a:endParaRPr lang="nl-BE" dirty="0"/>
          </a:p>
        </p:txBody>
      </p:sp>
      <p:cxnSp>
        <p:nvCxnSpPr>
          <p:cNvPr id="28" name="Rechte verbindingslijn met pijl 27"/>
          <p:cNvCxnSpPr/>
          <p:nvPr/>
        </p:nvCxnSpPr>
        <p:spPr>
          <a:xfrm flipH="1">
            <a:off x="3962400" y="4400526"/>
            <a:ext cx="1333500" cy="1848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Rechte verbindingslijn met pijl 32"/>
          <p:cNvCxnSpPr/>
          <p:nvPr/>
        </p:nvCxnSpPr>
        <p:spPr>
          <a:xfrm flipV="1">
            <a:off x="4035136" y="3528154"/>
            <a:ext cx="1260764" cy="9963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Rechte verbindingslijn met pijl 34"/>
          <p:cNvCxnSpPr/>
          <p:nvPr/>
        </p:nvCxnSpPr>
        <p:spPr>
          <a:xfrm flipV="1">
            <a:off x="3981450" y="4522840"/>
            <a:ext cx="1314450" cy="150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Rechthoek 37"/>
          <p:cNvSpPr/>
          <p:nvPr/>
        </p:nvSpPr>
        <p:spPr>
          <a:xfrm>
            <a:off x="6206836" y="3310364"/>
            <a:ext cx="270164" cy="381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nl-BE" dirty="0"/>
          </a:p>
        </p:txBody>
      </p:sp>
      <p:sp>
        <p:nvSpPr>
          <p:cNvPr id="39" name="Rechthoek 38"/>
          <p:cNvSpPr/>
          <p:nvPr/>
        </p:nvSpPr>
        <p:spPr>
          <a:xfrm>
            <a:off x="6189518" y="4313590"/>
            <a:ext cx="270164" cy="381000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nl-BE" dirty="0"/>
          </a:p>
        </p:txBody>
      </p:sp>
      <p:sp>
        <p:nvSpPr>
          <p:cNvPr id="40" name="Rechthoek 39"/>
          <p:cNvSpPr/>
          <p:nvPr/>
        </p:nvSpPr>
        <p:spPr>
          <a:xfrm>
            <a:off x="5638800" y="5427428"/>
            <a:ext cx="270164" cy="381000"/>
          </a:xfrm>
          <a:prstGeom prst="rect">
            <a:avLst/>
          </a:prstGeom>
          <a:solidFill>
            <a:srgbClr val="E200F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nl-BE" dirty="0"/>
          </a:p>
        </p:txBody>
      </p:sp>
      <p:sp>
        <p:nvSpPr>
          <p:cNvPr id="41" name="Rechthoek 40"/>
          <p:cNvSpPr/>
          <p:nvPr/>
        </p:nvSpPr>
        <p:spPr>
          <a:xfrm>
            <a:off x="2204604" y="5247899"/>
            <a:ext cx="270164" cy="381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nl-BE" dirty="0"/>
          </a:p>
        </p:txBody>
      </p:sp>
      <p:sp>
        <p:nvSpPr>
          <p:cNvPr id="42" name="Rechthoek 41"/>
          <p:cNvSpPr/>
          <p:nvPr/>
        </p:nvSpPr>
        <p:spPr>
          <a:xfrm>
            <a:off x="2590800" y="5250120"/>
            <a:ext cx="270164" cy="381000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nl-BE" dirty="0"/>
          </a:p>
        </p:txBody>
      </p:sp>
      <p:sp>
        <p:nvSpPr>
          <p:cNvPr id="45" name="Rechthoek 44"/>
          <p:cNvSpPr/>
          <p:nvPr/>
        </p:nvSpPr>
        <p:spPr>
          <a:xfrm>
            <a:off x="2971800" y="5247899"/>
            <a:ext cx="270164" cy="381000"/>
          </a:xfrm>
          <a:prstGeom prst="rect">
            <a:avLst/>
          </a:prstGeom>
          <a:solidFill>
            <a:srgbClr val="E200F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nl-BE" dirty="0"/>
          </a:p>
        </p:txBody>
      </p:sp>
      <p:cxnSp>
        <p:nvCxnSpPr>
          <p:cNvPr id="46" name="Rechte verbindingslijn met pijl 45"/>
          <p:cNvCxnSpPr/>
          <p:nvPr/>
        </p:nvCxnSpPr>
        <p:spPr>
          <a:xfrm flipV="1">
            <a:off x="3924300" y="2166547"/>
            <a:ext cx="800100" cy="59407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hthoek 46"/>
          <p:cNvSpPr/>
          <p:nvPr/>
        </p:nvSpPr>
        <p:spPr>
          <a:xfrm>
            <a:off x="5105400" y="1952181"/>
            <a:ext cx="2590800" cy="35168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Task: Delete previous  A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66578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  <p:bldP spid="22" grpId="0" animBg="1"/>
      <p:bldP spid="23" grpId="0" animBg="1"/>
      <p:bldP spid="2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5" grpId="0" animBg="1"/>
      <p:bldP spid="4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Typical scenario:</a:t>
            </a:r>
          </a:p>
          <a:p>
            <a:pPr lvl="1"/>
            <a:r>
              <a:rPr lang="en-US" dirty="0" smtClean="0"/>
              <a:t>Change policy</a:t>
            </a:r>
          </a:p>
          <a:p>
            <a:pPr lvl="1"/>
            <a:r>
              <a:rPr lang="en-US" dirty="0" smtClean="0"/>
              <a:t>Object/superblock set to repair</a:t>
            </a:r>
          </a:p>
          <a:p>
            <a:pPr lvl="1"/>
            <a:r>
              <a:rPr lang="en-US" dirty="0" smtClean="0"/>
              <a:t>Data layout change</a:t>
            </a:r>
          </a:p>
          <a:p>
            <a:r>
              <a:rPr lang="en-US" dirty="0" smtClean="0"/>
              <a:t>Actually is:</a:t>
            </a:r>
          </a:p>
          <a:p>
            <a:pPr lvl="1"/>
            <a:r>
              <a:rPr lang="en-US" dirty="0" smtClean="0"/>
              <a:t>Get object (streaming)</a:t>
            </a:r>
          </a:p>
          <a:p>
            <a:pPr lvl="1"/>
            <a:r>
              <a:rPr lang="en-US" dirty="0" smtClean="0"/>
              <a:t>Write object (streaming)</a:t>
            </a:r>
          </a:p>
          <a:p>
            <a:pPr lvl="1"/>
            <a:r>
              <a:rPr lang="en-US" dirty="0" smtClean="0"/>
              <a:t>Delete object (delayed)</a:t>
            </a:r>
          </a:p>
          <a:p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Repair tasks: clean repair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88022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Only available for normal repair</a:t>
            </a:r>
          </a:p>
          <a:p>
            <a:r>
              <a:rPr lang="en-US" dirty="0" smtClean="0"/>
              <a:t>Stores the updated metadata every hour into the </a:t>
            </a:r>
            <a:r>
              <a:rPr lang="en-US" dirty="0" err="1" smtClean="0"/>
              <a:t>metastore</a:t>
            </a:r>
            <a:endParaRPr lang="en-US" dirty="0" smtClean="0"/>
          </a:p>
          <a:p>
            <a:r>
              <a:rPr lang="en-US" dirty="0" smtClean="0"/>
              <a:t>Allows progress for:</a:t>
            </a:r>
          </a:p>
          <a:p>
            <a:pPr lvl="1"/>
            <a:r>
              <a:rPr lang="en-US" dirty="0" smtClean="0"/>
              <a:t>Repair cycles that take longer then 24 hours (timeout)</a:t>
            </a:r>
          </a:p>
          <a:p>
            <a:pPr lvl="1"/>
            <a:r>
              <a:rPr lang="en-US" dirty="0" smtClean="0"/>
              <a:t>Instable networks/hardware </a:t>
            </a:r>
            <a:r>
              <a:rPr lang="en-US" dirty="0" err="1" smtClean="0"/>
              <a:t>etc</a:t>
            </a:r>
            <a:endParaRPr lang="en-US" dirty="0" smtClean="0"/>
          </a:p>
          <a:p>
            <a:r>
              <a:rPr lang="en-US" dirty="0" smtClean="0"/>
              <a:t>Can’t be used in case of a e.g. change policy clean repair because this would require metadata with two policies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Repair tasks: partial repair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89260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Repair tasks: delete</a:t>
            </a:r>
            <a:endParaRPr lang="nl-BE" dirty="0"/>
          </a:p>
        </p:txBody>
      </p:sp>
      <p:sp>
        <p:nvSpPr>
          <p:cNvPr id="6" name="Rechthoek 5"/>
          <p:cNvSpPr/>
          <p:nvPr/>
        </p:nvSpPr>
        <p:spPr>
          <a:xfrm>
            <a:off x="4876800" y="1524000"/>
            <a:ext cx="2971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err="1" smtClean="0"/>
              <a:t>Arakoon</a:t>
            </a:r>
            <a:endParaRPr lang="nl-BE" dirty="0"/>
          </a:p>
        </p:txBody>
      </p:sp>
      <p:sp>
        <p:nvSpPr>
          <p:cNvPr id="7" name="Rechthoek 6"/>
          <p:cNvSpPr/>
          <p:nvPr/>
        </p:nvSpPr>
        <p:spPr>
          <a:xfrm>
            <a:off x="1066800" y="2971800"/>
            <a:ext cx="2743200" cy="31242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smtClean="0"/>
              <a:t>Maintenance agent</a:t>
            </a:r>
            <a:endParaRPr lang="nl-BE" dirty="0"/>
          </a:p>
        </p:txBody>
      </p:sp>
      <p:sp>
        <p:nvSpPr>
          <p:cNvPr id="8" name="Rechthoek 7"/>
          <p:cNvSpPr/>
          <p:nvPr/>
        </p:nvSpPr>
        <p:spPr>
          <a:xfrm>
            <a:off x="5410200" y="2895600"/>
            <a:ext cx="2434936" cy="90382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err="1" smtClean="0"/>
              <a:t>Blockstore</a:t>
            </a:r>
            <a:r>
              <a:rPr lang="en-US" dirty="0" smtClean="0"/>
              <a:t> 1</a:t>
            </a:r>
            <a:endParaRPr lang="nl-BE" dirty="0"/>
          </a:p>
        </p:txBody>
      </p:sp>
      <p:sp>
        <p:nvSpPr>
          <p:cNvPr id="9" name="Rechthoek 8"/>
          <p:cNvSpPr/>
          <p:nvPr/>
        </p:nvSpPr>
        <p:spPr>
          <a:xfrm>
            <a:off x="5410200" y="3964243"/>
            <a:ext cx="2434936" cy="91255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err="1" smtClean="0"/>
              <a:t>Blockstore</a:t>
            </a:r>
            <a:r>
              <a:rPr lang="en-US" dirty="0" smtClean="0"/>
              <a:t> 2 (OFFLINE)</a:t>
            </a:r>
            <a:endParaRPr lang="nl-BE" dirty="0"/>
          </a:p>
        </p:txBody>
      </p:sp>
      <p:sp>
        <p:nvSpPr>
          <p:cNvPr id="11" name="Rechthoek 10"/>
          <p:cNvSpPr/>
          <p:nvPr/>
        </p:nvSpPr>
        <p:spPr>
          <a:xfrm>
            <a:off x="5638800" y="3310363"/>
            <a:ext cx="381000" cy="3810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nl-BE" dirty="0"/>
          </a:p>
        </p:txBody>
      </p:sp>
      <p:sp>
        <p:nvSpPr>
          <p:cNvPr id="12" name="Rechthoek 11"/>
          <p:cNvSpPr/>
          <p:nvPr/>
        </p:nvSpPr>
        <p:spPr>
          <a:xfrm>
            <a:off x="5638800" y="4319281"/>
            <a:ext cx="381000" cy="381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nl-BE" dirty="0"/>
          </a:p>
        </p:txBody>
      </p:sp>
      <p:cxnSp>
        <p:nvCxnSpPr>
          <p:cNvPr id="13" name="Rechte verbindingslijn met pijl 12"/>
          <p:cNvCxnSpPr/>
          <p:nvPr/>
        </p:nvCxnSpPr>
        <p:spPr>
          <a:xfrm flipH="1">
            <a:off x="3962400" y="2318904"/>
            <a:ext cx="762000" cy="57669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chthoek 14"/>
          <p:cNvSpPr/>
          <p:nvPr/>
        </p:nvSpPr>
        <p:spPr>
          <a:xfrm>
            <a:off x="5067300" y="1962034"/>
            <a:ext cx="2590800" cy="35168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Delete A: (</a:t>
            </a:r>
            <a:r>
              <a:rPr lang="en-US" dirty="0" err="1" smtClean="0"/>
              <a:t>bs</a:t>
            </a:r>
            <a:r>
              <a:rPr lang="en-US" dirty="0" smtClean="0"/>
              <a:t> 1, bs2)</a:t>
            </a:r>
            <a:endParaRPr lang="nl-BE" dirty="0"/>
          </a:p>
        </p:txBody>
      </p:sp>
      <p:sp>
        <p:nvSpPr>
          <p:cNvPr id="17" name="Rechthoek 16"/>
          <p:cNvSpPr/>
          <p:nvPr/>
        </p:nvSpPr>
        <p:spPr>
          <a:xfrm>
            <a:off x="1484168" y="3804734"/>
            <a:ext cx="1981200" cy="52704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Delete A</a:t>
            </a:r>
            <a:endParaRPr lang="nl-BE" dirty="0"/>
          </a:p>
        </p:txBody>
      </p:sp>
      <p:sp>
        <p:nvSpPr>
          <p:cNvPr id="23" name="Rechthoek 22"/>
          <p:cNvSpPr/>
          <p:nvPr/>
        </p:nvSpPr>
        <p:spPr>
          <a:xfrm>
            <a:off x="5067300" y="1962034"/>
            <a:ext cx="2590800" cy="35168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Delete A: (bs2)</a:t>
            </a:r>
            <a:endParaRPr lang="nl-BE" dirty="0"/>
          </a:p>
        </p:txBody>
      </p:sp>
      <p:cxnSp>
        <p:nvCxnSpPr>
          <p:cNvPr id="25" name="Rechte verbindingslijn met pijl 24"/>
          <p:cNvCxnSpPr/>
          <p:nvPr/>
        </p:nvCxnSpPr>
        <p:spPr>
          <a:xfrm flipV="1">
            <a:off x="4035136" y="3528154"/>
            <a:ext cx="1260764" cy="9963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Rechte verbindingslijn met pijl 25"/>
          <p:cNvCxnSpPr/>
          <p:nvPr/>
        </p:nvCxnSpPr>
        <p:spPr>
          <a:xfrm flipV="1">
            <a:off x="3981450" y="4522840"/>
            <a:ext cx="1314450" cy="150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Rechte verbindingslijn met pijl 32"/>
          <p:cNvCxnSpPr/>
          <p:nvPr/>
        </p:nvCxnSpPr>
        <p:spPr>
          <a:xfrm flipV="1">
            <a:off x="3962400" y="2143062"/>
            <a:ext cx="800100" cy="59407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echthoek 34"/>
          <p:cNvSpPr/>
          <p:nvPr/>
        </p:nvSpPr>
        <p:spPr>
          <a:xfrm>
            <a:off x="1143000" y="4484684"/>
            <a:ext cx="2590800" cy="35168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Delete A: (</a:t>
            </a:r>
            <a:r>
              <a:rPr lang="en-US" dirty="0" err="1" smtClean="0"/>
              <a:t>bs</a:t>
            </a:r>
            <a:r>
              <a:rPr lang="en-US" dirty="0" smtClean="0"/>
              <a:t> 1, bs2)</a:t>
            </a:r>
            <a:endParaRPr lang="nl-BE" dirty="0"/>
          </a:p>
        </p:txBody>
      </p:sp>
      <p:sp>
        <p:nvSpPr>
          <p:cNvPr id="36" name="Rechthoek 35"/>
          <p:cNvSpPr/>
          <p:nvPr/>
        </p:nvSpPr>
        <p:spPr>
          <a:xfrm>
            <a:off x="1143000" y="4484684"/>
            <a:ext cx="2590800" cy="35168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Delete A: (bs2)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316072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5" grpId="0" animBg="1"/>
      <p:bldP spid="17" grpId="0" animBg="1"/>
      <p:bldP spid="17" grpId="1" animBg="1"/>
      <p:bldP spid="17" grpId="2" animBg="1"/>
      <p:bldP spid="23" grpId="0" animBg="1"/>
      <p:bldP spid="23" grpId="1" animBg="1"/>
      <p:bldP spid="35" grpId="0" animBg="1"/>
      <p:bldP spid="35" grpId="1" animBg="1"/>
      <p:bldP spid="3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Works just like a delayed delete</a:t>
            </a:r>
          </a:p>
          <a:p>
            <a:r>
              <a:rPr lang="en-US" dirty="0" smtClean="0"/>
              <a:t>A delete task is added to the delete queue for every object of the namespace</a:t>
            </a:r>
          </a:p>
          <a:p>
            <a:r>
              <a:rPr lang="en-US" dirty="0" smtClean="0"/>
              <a:t>No longer possible to ‘</a:t>
            </a:r>
            <a:r>
              <a:rPr lang="en-US" dirty="0" err="1" smtClean="0"/>
              <a:t>rm</a:t>
            </a:r>
            <a:r>
              <a:rPr lang="en-US" dirty="0" smtClean="0"/>
              <a:t>’ a entire directory on the </a:t>
            </a:r>
            <a:r>
              <a:rPr lang="en-US" dirty="0" err="1" smtClean="0"/>
              <a:t>blockstores</a:t>
            </a:r>
            <a:r>
              <a:rPr lang="en-US" dirty="0" smtClean="0"/>
              <a:t> because data of all namespaces is mixed</a:t>
            </a:r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Repair tasks: delete namespace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69649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Frederik De Schrijver</a:t>
            </a:r>
          </a:p>
          <a:p>
            <a:r>
              <a:rPr lang="en-US" dirty="0" smtClean="0"/>
              <a:t>Principal Software Architect for </a:t>
            </a:r>
            <a:r>
              <a:rPr lang="en-US" dirty="0" err="1" smtClean="0"/>
              <a:t>Amplidata</a:t>
            </a:r>
            <a:endParaRPr lang="en-US" dirty="0" smtClean="0"/>
          </a:p>
          <a:p>
            <a:r>
              <a:rPr lang="en-US" dirty="0" smtClean="0"/>
              <a:t>Responsible for data and metadata </a:t>
            </a:r>
            <a:r>
              <a:rPr lang="en-US" dirty="0" smtClean="0"/>
              <a:t>services</a:t>
            </a:r>
          </a:p>
          <a:p>
            <a:endParaRPr lang="en-US" dirty="0"/>
          </a:p>
          <a:p>
            <a:r>
              <a:rPr lang="en-US" dirty="0" smtClean="0"/>
              <a:t>Focus on the training on backend features</a:t>
            </a:r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50940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Configured in maintenance agent </a:t>
            </a:r>
            <a:r>
              <a:rPr lang="en-US" dirty="0" err="1" smtClean="0"/>
              <a:t>config</a:t>
            </a:r>
            <a:r>
              <a:rPr lang="en-US" dirty="0" smtClean="0"/>
              <a:t> file</a:t>
            </a:r>
          </a:p>
          <a:p>
            <a:r>
              <a:rPr lang="en-US" dirty="0"/>
              <a:t>Changes require restart of the storage </a:t>
            </a:r>
            <a:r>
              <a:rPr lang="en-US" dirty="0" smtClean="0"/>
              <a:t>daemon</a:t>
            </a:r>
          </a:p>
          <a:p>
            <a:endParaRPr lang="en-US" dirty="0"/>
          </a:p>
          <a:p>
            <a:r>
              <a:rPr lang="en-US" dirty="0"/>
              <a:t>Most relevant </a:t>
            </a:r>
            <a:r>
              <a:rPr lang="en-US" dirty="0" smtClean="0"/>
              <a:t>parameters:</a:t>
            </a:r>
          </a:p>
          <a:p>
            <a:pPr lvl="1"/>
            <a:r>
              <a:rPr lang="en-US" dirty="0" err="1" smtClean="0"/>
              <a:t>poll_interval</a:t>
            </a:r>
            <a:r>
              <a:rPr lang="en-US" dirty="0" smtClean="0"/>
              <a:t> = 15 minutes</a:t>
            </a:r>
          </a:p>
          <a:p>
            <a:pPr lvl="1"/>
            <a:r>
              <a:rPr lang="en-US" dirty="0" err="1" smtClean="0"/>
              <a:t>preferred_location_opt</a:t>
            </a:r>
            <a:endParaRPr lang="en-US" dirty="0" smtClean="0"/>
          </a:p>
          <a:p>
            <a:pPr lvl="1"/>
            <a:r>
              <a:rPr lang="en-US" dirty="0" err="1" smtClean="0"/>
              <a:t>partial_repair_interval</a:t>
            </a:r>
            <a:r>
              <a:rPr lang="en-US" dirty="0" smtClean="0"/>
              <a:t> = 1 hour</a:t>
            </a:r>
          </a:p>
          <a:p>
            <a:pPr lvl="1"/>
            <a:r>
              <a:rPr lang="en-US" dirty="0" err="1" smtClean="0"/>
              <a:t>parallel_tasks</a:t>
            </a:r>
            <a:r>
              <a:rPr lang="en-US" dirty="0" smtClean="0"/>
              <a:t> = 4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endParaRPr lang="en-US" dirty="0" smtClean="0"/>
          </a:p>
          <a:p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48092" y="90584"/>
            <a:ext cx="6714708" cy="900016"/>
          </a:xfrm>
        </p:spPr>
        <p:txBody>
          <a:bodyPr/>
          <a:lstStyle/>
          <a:p>
            <a:r>
              <a:rPr lang="en-US" dirty="0" smtClean="0"/>
              <a:t>Repair tasks: </a:t>
            </a:r>
            <a:r>
              <a:rPr lang="en-US" dirty="0" err="1" smtClean="0"/>
              <a:t>config</a:t>
            </a:r>
            <a:r>
              <a:rPr lang="en-US" dirty="0" smtClean="0"/>
              <a:t> file parameters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80644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idx="1"/>
          </p:nvPr>
        </p:nvSpPr>
        <p:spPr>
          <a:xfrm>
            <a:off x="685800" y="2590800"/>
            <a:ext cx="7772400" cy="1500187"/>
          </a:xfrm>
        </p:spPr>
        <p:txBody>
          <a:bodyPr anchor="ctr">
            <a:normAutofit lnSpcReduction="10000"/>
          </a:bodyPr>
          <a:lstStyle/>
          <a:p>
            <a:pPr algn="ctr"/>
            <a:r>
              <a:rPr lang="en-US" sz="4800" dirty="0" smtClean="0"/>
              <a:t>Auto disk </a:t>
            </a:r>
            <a:r>
              <a:rPr lang="en-US" sz="4800" dirty="0" err="1" smtClean="0"/>
              <a:t>decommisioning</a:t>
            </a:r>
            <a:endParaRPr lang="nl-BE" sz="4800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74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Not for metadata disks</a:t>
            </a:r>
          </a:p>
          <a:p>
            <a:r>
              <a:rPr lang="en-US" dirty="0" smtClean="0"/>
              <a:t>Not for (shared) OS disks</a:t>
            </a:r>
          </a:p>
          <a:p>
            <a:r>
              <a:rPr lang="en-US" dirty="0" smtClean="0"/>
              <a:t>Only 1 disk per storage node</a:t>
            </a:r>
          </a:p>
          <a:p>
            <a:r>
              <a:rPr lang="en-US" dirty="0" smtClean="0"/>
              <a:t>Maximum safety disks</a:t>
            </a:r>
          </a:p>
          <a:p>
            <a:r>
              <a:rPr lang="en-US" dirty="0" smtClean="0"/>
              <a:t>Removes disk from the OS to prevent stale events</a:t>
            </a:r>
          </a:p>
          <a:p>
            <a:r>
              <a:rPr lang="en-US" dirty="0" smtClean="0"/>
              <a:t>Data is still available though. Manual procedure could still enable disk (if not broken</a:t>
            </a:r>
            <a:r>
              <a:rPr lang="en-US" dirty="0" smtClean="0"/>
              <a:t>)</a:t>
            </a:r>
            <a:endParaRPr lang="en-US" dirty="0" smtClean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Auto disk decommissioning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79960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DSS automatically abandons a decommissioned disk only if it contains no references to any data anymore</a:t>
            </a:r>
          </a:p>
          <a:p>
            <a:r>
              <a:rPr lang="en-US" dirty="0" smtClean="0"/>
              <a:t>Checking this is done after every crawl based on the most recent monitor storage pool information</a:t>
            </a:r>
          </a:p>
          <a:p>
            <a:r>
              <a:rPr lang="en-US" dirty="0" smtClean="0"/>
              <a:t>Monitor storage pool contains for every </a:t>
            </a:r>
            <a:r>
              <a:rPr lang="en-US" dirty="0" err="1" smtClean="0"/>
              <a:t>blockstore</a:t>
            </a:r>
            <a:r>
              <a:rPr lang="en-US" dirty="0" smtClean="0"/>
              <a:t> the amount of </a:t>
            </a:r>
            <a:r>
              <a:rPr lang="en-US" dirty="0" err="1" smtClean="0"/>
              <a:t>checkblock</a:t>
            </a:r>
            <a:r>
              <a:rPr lang="en-US" dirty="0" smtClean="0"/>
              <a:t> files and full copy files</a:t>
            </a:r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Auto disk decommissioning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061085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idx="1"/>
          </p:nvPr>
        </p:nvSpPr>
        <p:spPr>
          <a:xfrm>
            <a:off x="685800" y="2590800"/>
            <a:ext cx="7772400" cy="1500187"/>
          </a:xfrm>
        </p:spPr>
        <p:txBody>
          <a:bodyPr anchor="ctr">
            <a:normAutofit lnSpcReduction="10000"/>
          </a:bodyPr>
          <a:lstStyle/>
          <a:p>
            <a:pPr algn="ctr"/>
            <a:r>
              <a:rPr lang="en-US" sz="4800" dirty="0" smtClean="0"/>
              <a:t>Background verification</a:t>
            </a:r>
            <a:endParaRPr lang="nl-BE" sz="4800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02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Normal verification states</a:t>
            </a:r>
            <a:endParaRPr lang="nl-BE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81400"/>
            <a:ext cx="9144000" cy="2514600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1360"/>
            <a:ext cx="9144000" cy="2489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64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Unverified objects</a:t>
            </a:r>
            <a:endParaRPr lang="nl-BE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09800"/>
            <a:ext cx="9144000" cy="246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67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Verification task creation</a:t>
            </a:r>
            <a:endParaRPr lang="nl-BE" dirty="0"/>
          </a:p>
        </p:txBody>
      </p:sp>
      <p:sp>
        <p:nvSpPr>
          <p:cNvPr id="6" name="Rechthoek 5"/>
          <p:cNvSpPr/>
          <p:nvPr/>
        </p:nvSpPr>
        <p:spPr>
          <a:xfrm>
            <a:off x="304800" y="1524000"/>
            <a:ext cx="6705600" cy="17526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smtClean="0"/>
              <a:t>Objects</a:t>
            </a:r>
            <a:endParaRPr lang="nl-BE" dirty="0"/>
          </a:p>
        </p:txBody>
      </p:sp>
      <p:sp>
        <p:nvSpPr>
          <p:cNvPr id="7" name="Rechthoek 6"/>
          <p:cNvSpPr/>
          <p:nvPr/>
        </p:nvSpPr>
        <p:spPr>
          <a:xfrm>
            <a:off x="542508" y="1905000"/>
            <a:ext cx="381000" cy="12192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 smtClean="0"/>
              <a:t>Verified</a:t>
            </a:r>
            <a:endParaRPr lang="nl-BE" dirty="0"/>
          </a:p>
        </p:txBody>
      </p:sp>
      <p:sp>
        <p:nvSpPr>
          <p:cNvPr id="8" name="Rechthoek 7"/>
          <p:cNvSpPr/>
          <p:nvPr/>
        </p:nvSpPr>
        <p:spPr>
          <a:xfrm>
            <a:off x="1161216" y="1905000"/>
            <a:ext cx="381000" cy="12192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 smtClean="0"/>
              <a:t>Verified</a:t>
            </a:r>
            <a:endParaRPr lang="nl-BE" dirty="0"/>
          </a:p>
        </p:txBody>
      </p:sp>
      <p:sp>
        <p:nvSpPr>
          <p:cNvPr id="9" name="Rechthoek 8"/>
          <p:cNvSpPr/>
          <p:nvPr/>
        </p:nvSpPr>
        <p:spPr>
          <a:xfrm>
            <a:off x="1799808" y="1905000"/>
            <a:ext cx="381000" cy="12192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 smtClean="0"/>
              <a:t>To verify</a:t>
            </a:r>
            <a:endParaRPr lang="nl-BE" dirty="0"/>
          </a:p>
        </p:txBody>
      </p:sp>
      <p:sp>
        <p:nvSpPr>
          <p:cNvPr id="10" name="Rechthoek 9"/>
          <p:cNvSpPr/>
          <p:nvPr/>
        </p:nvSpPr>
        <p:spPr>
          <a:xfrm>
            <a:off x="2438400" y="1905000"/>
            <a:ext cx="381000" cy="12192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 smtClean="0"/>
              <a:t>Verified</a:t>
            </a:r>
            <a:endParaRPr lang="nl-BE" dirty="0"/>
          </a:p>
        </p:txBody>
      </p:sp>
      <p:sp>
        <p:nvSpPr>
          <p:cNvPr id="12" name="Rechthoek 11"/>
          <p:cNvSpPr/>
          <p:nvPr/>
        </p:nvSpPr>
        <p:spPr>
          <a:xfrm>
            <a:off x="3072638" y="1905000"/>
            <a:ext cx="381000" cy="12192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 smtClean="0"/>
              <a:t>To verify</a:t>
            </a:r>
            <a:endParaRPr lang="nl-BE" dirty="0"/>
          </a:p>
        </p:txBody>
      </p:sp>
      <p:sp>
        <p:nvSpPr>
          <p:cNvPr id="13" name="Rechthoek 12"/>
          <p:cNvSpPr/>
          <p:nvPr/>
        </p:nvSpPr>
        <p:spPr>
          <a:xfrm>
            <a:off x="3782351" y="1894114"/>
            <a:ext cx="381000" cy="12192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 smtClean="0"/>
              <a:t>To verify</a:t>
            </a:r>
            <a:endParaRPr lang="nl-BE" dirty="0"/>
          </a:p>
        </p:txBody>
      </p:sp>
      <p:sp>
        <p:nvSpPr>
          <p:cNvPr id="14" name="Rechthoek 13"/>
          <p:cNvSpPr/>
          <p:nvPr/>
        </p:nvSpPr>
        <p:spPr>
          <a:xfrm>
            <a:off x="4396705" y="1905000"/>
            <a:ext cx="381000" cy="12192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 smtClean="0"/>
              <a:t>To verify</a:t>
            </a:r>
            <a:endParaRPr lang="nl-BE" dirty="0"/>
          </a:p>
        </p:txBody>
      </p:sp>
      <p:sp>
        <p:nvSpPr>
          <p:cNvPr id="15" name="Rechthoek 14"/>
          <p:cNvSpPr/>
          <p:nvPr/>
        </p:nvSpPr>
        <p:spPr>
          <a:xfrm>
            <a:off x="5055507" y="1922417"/>
            <a:ext cx="381000" cy="12192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 smtClean="0"/>
              <a:t>Verified</a:t>
            </a:r>
            <a:endParaRPr lang="nl-BE" dirty="0"/>
          </a:p>
        </p:txBody>
      </p:sp>
      <p:sp>
        <p:nvSpPr>
          <p:cNvPr id="16" name="Rechthoek 15"/>
          <p:cNvSpPr/>
          <p:nvPr/>
        </p:nvSpPr>
        <p:spPr>
          <a:xfrm>
            <a:off x="5720772" y="1922417"/>
            <a:ext cx="381000" cy="12192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 smtClean="0"/>
              <a:t>To verify</a:t>
            </a:r>
            <a:endParaRPr lang="nl-BE" dirty="0"/>
          </a:p>
        </p:txBody>
      </p:sp>
      <p:sp>
        <p:nvSpPr>
          <p:cNvPr id="17" name="Rechthoek 16"/>
          <p:cNvSpPr/>
          <p:nvPr/>
        </p:nvSpPr>
        <p:spPr>
          <a:xfrm>
            <a:off x="6430485" y="1911531"/>
            <a:ext cx="381000" cy="12192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 smtClean="0"/>
              <a:t>To verify</a:t>
            </a:r>
            <a:endParaRPr lang="nl-BE" dirty="0"/>
          </a:p>
        </p:txBody>
      </p:sp>
      <p:sp>
        <p:nvSpPr>
          <p:cNvPr id="22" name="Ovaal 21"/>
          <p:cNvSpPr/>
          <p:nvPr/>
        </p:nvSpPr>
        <p:spPr>
          <a:xfrm>
            <a:off x="1438367" y="4648200"/>
            <a:ext cx="2724984" cy="12192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Current:</a:t>
            </a:r>
            <a:br>
              <a:rPr lang="en-US" dirty="0" smtClean="0"/>
            </a:br>
            <a:r>
              <a:rPr lang="en-US" dirty="0" smtClean="0"/>
              <a:t>100 % verified</a:t>
            </a:r>
            <a:endParaRPr lang="nl-BE" dirty="0"/>
          </a:p>
        </p:txBody>
      </p:sp>
      <p:sp>
        <p:nvSpPr>
          <p:cNvPr id="23" name="Ovaal 22"/>
          <p:cNvSpPr/>
          <p:nvPr/>
        </p:nvSpPr>
        <p:spPr>
          <a:xfrm>
            <a:off x="5911272" y="4707935"/>
            <a:ext cx="2724984" cy="12192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Goal:</a:t>
            </a:r>
            <a:br>
              <a:rPr lang="en-US" dirty="0" smtClean="0"/>
            </a:br>
            <a:r>
              <a:rPr lang="en-US" dirty="0" smtClean="0"/>
              <a:t>66 % verified</a:t>
            </a:r>
            <a:endParaRPr lang="nl-BE" dirty="0"/>
          </a:p>
        </p:txBody>
      </p:sp>
      <p:sp>
        <p:nvSpPr>
          <p:cNvPr id="25" name="Ovaal 24"/>
          <p:cNvSpPr/>
          <p:nvPr/>
        </p:nvSpPr>
        <p:spPr>
          <a:xfrm>
            <a:off x="1424907" y="4696062"/>
            <a:ext cx="2724984" cy="12192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Current:</a:t>
            </a:r>
            <a:br>
              <a:rPr lang="en-US" dirty="0" smtClean="0"/>
            </a:br>
            <a:r>
              <a:rPr lang="en-US" dirty="0" smtClean="0"/>
              <a:t>67 % verified</a:t>
            </a:r>
            <a:endParaRPr lang="nl-BE" dirty="0"/>
          </a:p>
        </p:txBody>
      </p:sp>
      <p:sp>
        <p:nvSpPr>
          <p:cNvPr id="26" name="Ovaal 25"/>
          <p:cNvSpPr/>
          <p:nvPr/>
        </p:nvSpPr>
        <p:spPr>
          <a:xfrm>
            <a:off x="1424907" y="4709904"/>
            <a:ext cx="2724984" cy="12192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Current:</a:t>
            </a:r>
            <a:br>
              <a:rPr lang="en-US" dirty="0" smtClean="0"/>
            </a:br>
            <a:r>
              <a:rPr lang="en-US" dirty="0" smtClean="0"/>
              <a:t>75 % verified</a:t>
            </a:r>
            <a:endParaRPr lang="nl-BE" dirty="0"/>
          </a:p>
        </p:txBody>
      </p:sp>
      <p:sp>
        <p:nvSpPr>
          <p:cNvPr id="27" name="Ovaal 26"/>
          <p:cNvSpPr/>
          <p:nvPr/>
        </p:nvSpPr>
        <p:spPr>
          <a:xfrm>
            <a:off x="1451827" y="4707935"/>
            <a:ext cx="2724984" cy="12192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Current:</a:t>
            </a:r>
            <a:br>
              <a:rPr lang="en-US" dirty="0" smtClean="0"/>
            </a:br>
            <a:r>
              <a:rPr lang="en-US" dirty="0" smtClean="0"/>
              <a:t>60 % verified</a:t>
            </a:r>
            <a:endParaRPr lang="nl-BE" dirty="0"/>
          </a:p>
        </p:txBody>
      </p:sp>
      <p:sp>
        <p:nvSpPr>
          <p:cNvPr id="28" name="Ovaal 27"/>
          <p:cNvSpPr/>
          <p:nvPr/>
        </p:nvSpPr>
        <p:spPr>
          <a:xfrm>
            <a:off x="1438367" y="4675921"/>
            <a:ext cx="2724984" cy="12192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Current:</a:t>
            </a:r>
            <a:br>
              <a:rPr lang="en-US" dirty="0" smtClean="0"/>
            </a:br>
            <a:r>
              <a:rPr lang="en-US" dirty="0" smtClean="0"/>
              <a:t>80 % verified</a:t>
            </a:r>
            <a:endParaRPr lang="nl-BE" dirty="0"/>
          </a:p>
        </p:txBody>
      </p:sp>
      <p:sp>
        <p:nvSpPr>
          <p:cNvPr id="29" name="Ovaal 28"/>
          <p:cNvSpPr/>
          <p:nvPr/>
        </p:nvSpPr>
        <p:spPr>
          <a:xfrm>
            <a:off x="1451827" y="4697004"/>
            <a:ext cx="2724984" cy="12192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Current:</a:t>
            </a:r>
            <a:br>
              <a:rPr lang="en-US" dirty="0" smtClean="0"/>
            </a:br>
            <a:r>
              <a:rPr lang="en-US" dirty="0" smtClean="0"/>
              <a:t>66 % verified</a:t>
            </a:r>
            <a:endParaRPr lang="nl-BE" dirty="0"/>
          </a:p>
        </p:txBody>
      </p:sp>
      <p:sp>
        <p:nvSpPr>
          <p:cNvPr id="30" name="Rechthoek 29"/>
          <p:cNvSpPr/>
          <p:nvPr/>
        </p:nvSpPr>
        <p:spPr>
          <a:xfrm>
            <a:off x="3043517" y="3858532"/>
            <a:ext cx="459796" cy="48925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</a:t>
            </a:r>
            <a:endParaRPr lang="nl-BE" dirty="0"/>
          </a:p>
        </p:txBody>
      </p:sp>
      <p:cxnSp>
        <p:nvCxnSpPr>
          <p:cNvPr id="34" name="Rechte verbindingslijn met pijl 33"/>
          <p:cNvCxnSpPr/>
          <p:nvPr/>
        </p:nvCxnSpPr>
        <p:spPr>
          <a:xfrm>
            <a:off x="3263138" y="3368675"/>
            <a:ext cx="0" cy="39308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Ovaal 38"/>
          <p:cNvSpPr/>
          <p:nvPr/>
        </p:nvSpPr>
        <p:spPr>
          <a:xfrm>
            <a:off x="1455224" y="4714243"/>
            <a:ext cx="2724984" cy="12192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Current:</a:t>
            </a:r>
            <a:br>
              <a:rPr lang="en-US" dirty="0" smtClean="0"/>
            </a:br>
            <a:r>
              <a:rPr lang="en-US" dirty="0" smtClean="0"/>
              <a:t>57 % verified</a:t>
            </a:r>
            <a:endParaRPr lang="nl-BE" dirty="0"/>
          </a:p>
        </p:txBody>
      </p:sp>
      <p:sp>
        <p:nvSpPr>
          <p:cNvPr id="41" name="Rechthoek 40"/>
          <p:cNvSpPr/>
          <p:nvPr/>
        </p:nvSpPr>
        <p:spPr>
          <a:xfrm>
            <a:off x="4396705" y="3864722"/>
            <a:ext cx="459796" cy="48925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</a:t>
            </a:r>
            <a:endParaRPr lang="nl-BE" dirty="0"/>
          </a:p>
        </p:txBody>
      </p:sp>
      <p:cxnSp>
        <p:nvCxnSpPr>
          <p:cNvPr id="42" name="Rechte verbindingslijn met pijl 41"/>
          <p:cNvCxnSpPr/>
          <p:nvPr/>
        </p:nvCxnSpPr>
        <p:spPr>
          <a:xfrm>
            <a:off x="4631740" y="3368675"/>
            <a:ext cx="0" cy="39308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Ovaal 37"/>
          <p:cNvSpPr/>
          <p:nvPr/>
        </p:nvSpPr>
        <p:spPr>
          <a:xfrm>
            <a:off x="1424907" y="4663148"/>
            <a:ext cx="2724984" cy="12192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Current:</a:t>
            </a:r>
            <a:br>
              <a:rPr lang="en-US" dirty="0" smtClean="0"/>
            </a:br>
            <a:r>
              <a:rPr lang="en-US" dirty="0" smtClean="0"/>
              <a:t>71 % verified</a:t>
            </a:r>
            <a:endParaRPr lang="nl-BE" dirty="0"/>
          </a:p>
        </p:txBody>
      </p:sp>
      <p:sp>
        <p:nvSpPr>
          <p:cNvPr id="45" name="Rechthoek 44"/>
          <p:cNvSpPr/>
          <p:nvPr/>
        </p:nvSpPr>
        <p:spPr>
          <a:xfrm>
            <a:off x="6430485" y="3858532"/>
            <a:ext cx="459796" cy="48925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</a:t>
            </a:r>
            <a:endParaRPr lang="nl-BE" dirty="0"/>
          </a:p>
        </p:txBody>
      </p:sp>
      <p:cxnSp>
        <p:nvCxnSpPr>
          <p:cNvPr id="46" name="Rechte verbindingslijn met pijl 45"/>
          <p:cNvCxnSpPr/>
          <p:nvPr/>
        </p:nvCxnSpPr>
        <p:spPr>
          <a:xfrm>
            <a:off x="6665520" y="3362485"/>
            <a:ext cx="0" cy="39308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Ovaal 46"/>
          <p:cNvSpPr/>
          <p:nvPr/>
        </p:nvSpPr>
        <p:spPr>
          <a:xfrm>
            <a:off x="1451827" y="4654443"/>
            <a:ext cx="2724984" cy="12192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Current:</a:t>
            </a:r>
            <a:br>
              <a:rPr lang="en-US" dirty="0" smtClean="0"/>
            </a:br>
            <a:r>
              <a:rPr lang="en-US" dirty="0" smtClean="0"/>
              <a:t>75 % verified</a:t>
            </a:r>
            <a:endParaRPr lang="nl-BE" dirty="0"/>
          </a:p>
        </p:txBody>
      </p:sp>
      <p:sp>
        <p:nvSpPr>
          <p:cNvPr id="48" name="Ovaal 47"/>
          <p:cNvSpPr/>
          <p:nvPr/>
        </p:nvSpPr>
        <p:spPr>
          <a:xfrm>
            <a:off x="1429098" y="4649306"/>
            <a:ext cx="2724984" cy="12192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Current:</a:t>
            </a:r>
            <a:br>
              <a:rPr lang="en-US" dirty="0" smtClean="0"/>
            </a:br>
            <a:r>
              <a:rPr lang="en-US" dirty="0" smtClean="0"/>
              <a:t>66 % verified</a:t>
            </a:r>
            <a:endParaRPr lang="nl-BE" dirty="0"/>
          </a:p>
        </p:txBody>
      </p:sp>
      <p:sp>
        <p:nvSpPr>
          <p:cNvPr id="49" name="Ovaal 48"/>
          <p:cNvSpPr/>
          <p:nvPr/>
        </p:nvSpPr>
        <p:spPr>
          <a:xfrm>
            <a:off x="1451827" y="4666083"/>
            <a:ext cx="2724984" cy="12192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Current:</a:t>
            </a:r>
            <a:br>
              <a:rPr lang="en-US" dirty="0" smtClean="0"/>
            </a:br>
            <a:r>
              <a:rPr lang="en-US" dirty="0" smtClean="0"/>
              <a:t>60 % verified</a:t>
            </a:r>
            <a:endParaRPr lang="nl-BE" dirty="0"/>
          </a:p>
        </p:txBody>
      </p:sp>
      <p:sp>
        <p:nvSpPr>
          <p:cNvPr id="44" name="Ovaal 43"/>
          <p:cNvSpPr/>
          <p:nvPr/>
        </p:nvSpPr>
        <p:spPr>
          <a:xfrm>
            <a:off x="1451827" y="4656245"/>
            <a:ext cx="2724984" cy="12192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Current:</a:t>
            </a:r>
            <a:br>
              <a:rPr lang="en-US" dirty="0" smtClean="0"/>
            </a:br>
            <a:r>
              <a:rPr lang="en-US" dirty="0" smtClean="0"/>
              <a:t>70 % verified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422276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2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9" grpId="0" animBg="1"/>
      <p:bldP spid="41" grpId="0" animBg="1"/>
      <p:bldP spid="38" grpId="0" animBg="1"/>
      <p:bldP spid="45" grpId="0" animBg="1"/>
      <p:bldP spid="47" grpId="0" animBg="1"/>
      <p:bldP spid="48" grpId="0" animBg="1"/>
      <p:bldP spid="49" grpId="0" animBg="1"/>
      <p:bldP spid="4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Verify object: all OK</a:t>
            </a:r>
            <a:endParaRPr lang="nl-BE" dirty="0"/>
          </a:p>
        </p:txBody>
      </p:sp>
      <p:sp>
        <p:nvSpPr>
          <p:cNvPr id="6" name="Rechthoek 5"/>
          <p:cNvSpPr/>
          <p:nvPr/>
        </p:nvSpPr>
        <p:spPr>
          <a:xfrm>
            <a:off x="4876800" y="1524000"/>
            <a:ext cx="2971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err="1" smtClean="0"/>
              <a:t>Metastore</a:t>
            </a:r>
            <a:endParaRPr lang="nl-BE" dirty="0"/>
          </a:p>
        </p:txBody>
      </p:sp>
      <p:sp>
        <p:nvSpPr>
          <p:cNvPr id="7" name="Rechthoek 6"/>
          <p:cNvSpPr/>
          <p:nvPr/>
        </p:nvSpPr>
        <p:spPr>
          <a:xfrm>
            <a:off x="1066800" y="2971800"/>
            <a:ext cx="2743200" cy="25908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smtClean="0"/>
              <a:t>Maintenance agent</a:t>
            </a:r>
            <a:endParaRPr lang="nl-BE" dirty="0"/>
          </a:p>
        </p:txBody>
      </p:sp>
      <p:sp>
        <p:nvSpPr>
          <p:cNvPr id="8" name="Rechthoek 7"/>
          <p:cNvSpPr/>
          <p:nvPr/>
        </p:nvSpPr>
        <p:spPr>
          <a:xfrm>
            <a:off x="5410200" y="2895600"/>
            <a:ext cx="2438400" cy="12192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err="1" smtClean="0"/>
              <a:t>Blockstore</a:t>
            </a:r>
            <a:r>
              <a:rPr lang="en-US" dirty="0" smtClean="0"/>
              <a:t> 1</a:t>
            </a:r>
            <a:endParaRPr lang="nl-BE" dirty="0"/>
          </a:p>
        </p:txBody>
      </p:sp>
      <p:sp>
        <p:nvSpPr>
          <p:cNvPr id="9" name="Rechthoek 8"/>
          <p:cNvSpPr/>
          <p:nvPr/>
        </p:nvSpPr>
        <p:spPr>
          <a:xfrm>
            <a:off x="5406736" y="4561609"/>
            <a:ext cx="2438400" cy="12192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err="1" smtClean="0"/>
              <a:t>Blockstore</a:t>
            </a:r>
            <a:r>
              <a:rPr lang="en-US" dirty="0" smtClean="0"/>
              <a:t> 2</a:t>
            </a:r>
            <a:endParaRPr lang="nl-BE" dirty="0"/>
          </a:p>
        </p:txBody>
      </p:sp>
      <p:sp>
        <p:nvSpPr>
          <p:cNvPr id="10" name="Rechthoek 9"/>
          <p:cNvSpPr/>
          <p:nvPr/>
        </p:nvSpPr>
        <p:spPr>
          <a:xfrm>
            <a:off x="5105400" y="1967220"/>
            <a:ext cx="2590800" cy="35168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A: 07/12/2014</a:t>
            </a:r>
            <a:endParaRPr lang="nl-BE" dirty="0"/>
          </a:p>
        </p:txBody>
      </p:sp>
      <p:sp>
        <p:nvSpPr>
          <p:cNvPr id="11" name="Rechthoek 10"/>
          <p:cNvSpPr/>
          <p:nvPr/>
        </p:nvSpPr>
        <p:spPr>
          <a:xfrm>
            <a:off x="1994447" y="4704959"/>
            <a:ext cx="609600" cy="626779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2" name="Rechthoek 11"/>
          <p:cNvSpPr/>
          <p:nvPr/>
        </p:nvSpPr>
        <p:spPr>
          <a:xfrm>
            <a:off x="2798912" y="4682514"/>
            <a:ext cx="609600" cy="626779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3" name="Rechthoek 12"/>
          <p:cNvSpPr/>
          <p:nvPr/>
        </p:nvSpPr>
        <p:spPr>
          <a:xfrm>
            <a:off x="5638800" y="3456457"/>
            <a:ext cx="381000" cy="381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4" name="Rechthoek 13"/>
          <p:cNvSpPr/>
          <p:nvPr/>
        </p:nvSpPr>
        <p:spPr>
          <a:xfrm>
            <a:off x="6192521" y="3449921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5" name="Rechthoek 14"/>
          <p:cNvSpPr/>
          <p:nvPr/>
        </p:nvSpPr>
        <p:spPr>
          <a:xfrm>
            <a:off x="5638800" y="5057161"/>
            <a:ext cx="381000" cy="381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6" name="Rechthoek 15"/>
          <p:cNvSpPr/>
          <p:nvPr/>
        </p:nvSpPr>
        <p:spPr>
          <a:xfrm>
            <a:off x="6192521" y="5050625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cxnSp>
        <p:nvCxnSpPr>
          <p:cNvPr id="18" name="Rechte verbindingslijn met pijl 17"/>
          <p:cNvCxnSpPr/>
          <p:nvPr/>
        </p:nvCxnSpPr>
        <p:spPr>
          <a:xfrm flipH="1">
            <a:off x="3962400" y="2318904"/>
            <a:ext cx="762000" cy="57669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Rechte verbindingslijn met pijl 19"/>
          <p:cNvCxnSpPr/>
          <p:nvPr/>
        </p:nvCxnSpPr>
        <p:spPr>
          <a:xfrm>
            <a:off x="4038600" y="3640421"/>
            <a:ext cx="121920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Rechte verbindingslijn met pijl 21"/>
          <p:cNvCxnSpPr/>
          <p:nvPr/>
        </p:nvCxnSpPr>
        <p:spPr>
          <a:xfrm>
            <a:off x="3962400" y="4876800"/>
            <a:ext cx="1295400" cy="381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echthoek 22"/>
          <p:cNvSpPr/>
          <p:nvPr/>
        </p:nvSpPr>
        <p:spPr>
          <a:xfrm>
            <a:off x="5105400" y="1955705"/>
            <a:ext cx="2590800" cy="35168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A: 12/15/2014</a:t>
            </a:r>
            <a:endParaRPr lang="nl-BE" dirty="0"/>
          </a:p>
        </p:txBody>
      </p:sp>
      <p:cxnSp>
        <p:nvCxnSpPr>
          <p:cNvPr id="25" name="Rechte verbindingslijn met pijl 24"/>
          <p:cNvCxnSpPr/>
          <p:nvPr/>
        </p:nvCxnSpPr>
        <p:spPr>
          <a:xfrm flipV="1">
            <a:off x="3924300" y="2156993"/>
            <a:ext cx="800100" cy="59407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6" name="Afbeelding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421" y="4704615"/>
            <a:ext cx="581891" cy="581891"/>
          </a:xfrm>
          <a:prstGeom prst="rect">
            <a:avLst/>
          </a:prstGeom>
        </p:spPr>
      </p:pic>
      <p:pic>
        <p:nvPicPr>
          <p:cNvPr id="27" name="Afbeelding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6768" y="4704959"/>
            <a:ext cx="581891" cy="581891"/>
          </a:xfrm>
          <a:prstGeom prst="rect">
            <a:avLst/>
          </a:prstGeom>
        </p:spPr>
      </p:pic>
      <p:pic>
        <p:nvPicPr>
          <p:cNvPr id="28" name="Afbeelding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0644" y="3473775"/>
            <a:ext cx="402997" cy="402997"/>
          </a:xfrm>
          <a:prstGeom prst="rect">
            <a:avLst/>
          </a:prstGeom>
        </p:spPr>
      </p:pic>
      <p:pic>
        <p:nvPicPr>
          <p:cNvPr id="29" name="Afbeelding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801" y="5068549"/>
            <a:ext cx="402997" cy="402997"/>
          </a:xfrm>
          <a:prstGeom prst="rect">
            <a:avLst/>
          </a:prstGeom>
        </p:spPr>
      </p:pic>
      <p:pic>
        <p:nvPicPr>
          <p:cNvPr id="30" name="Afbeelding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768" y="3455758"/>
            <a:ext cx="402997" cy="402997"/>
          </a:xfrm>
          <a:prstGeom prst="rect">
            <a:avLst/>
          </a:prstGeom>
        </p:spPr>
      </p:pic>
      <p:pic>
        <p:nvPicPr>
          <p:cNvPr id="31" name="Afbeelding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201" y="5061370"/>
            <a:ext cx="402997" cy="402997"/>
          </a:xfrm>
          <a:prstGeom prst="rect">
            <a:avLst/>
          </a:prstGeom>
        </p:spPr>
      </p:pic>
      <p:sp>
        <p:nvSpPr>
          <p:cNvPr id="32" name="Rechthoek 31"/>
          <p:cNvSpPr/>
          <p:nvPr/>
        </p:nvSpPr>
        <p:spPr>
          <a:xfrm>
            <a:off x="1600200" y="3886439"/>
            <a:ext cx="1676400" cy="52704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Verify A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2152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23" grpId="0" animBg="1"/>
      <p:bldP spid="3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Verify object: </a:t>
            </a:r>
            <a:r>
              <a:rPr lang="en-US" dirty="0" err="1" smtClean="0"/>
              <a:t>Blockstore</a:t>
            </a:r>
            <a:r>
              <a:rPr lang="en-US" dirty="0" smtClean="0"/>
              <a:t> OFFLINE</a:t>
            </a:r>
            <a:endParaRPr lang="nl-BE" dirty="0"/>
          </a:p>
        </p:txBody>
      </p:sp>
      <p:sp>
        <p:nvSpPr>
          <p:cNvPr id="6" name="Rechthoek 5"/>
          <p:cNvSpPr/>
          <p:nvPr/>
        </p:nvSpPr>
        <p:spPr>
          <a:xfrm>
            <a:off x="4876800" y="1524000"/>
            <a:ext cx="2971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err="1" smtClean="0"/>
              <a:t>Metastore</a:t>
            </a:r>
            <a:endParaRPr lang="nl-BE" dirty="0"/>
          </a:p>
        </p:txBody>
      </p:sp>
      <p:sp>
        <p:nvSpPr>
          <p:cNvPr id="7" name="Rechthoek 6"/>
          <p:cNvSpPr/>
          <p:nvPr/>
        </p:nvSpPr>
        <p:spPr>
          <a:xfrm>
            <a:off x="1066800" y="2971800"/>
            <a:ext cx="2743200" cy="25908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smtClean="0"/>
              <a:t>Maintenance agent</a:t>
            </a:r>
            <a:endParaRPr lang="nl-BE" dirty="0"/>
          </a:p>
        </p:txBody>
      </p:sp>
      <p:sp>
        <p:nvSpPr>
          <p:cNvPr id="8" name="Rechthoek 7"/>
          <p:cNvSpPr/>
          <p:nvPr/>
        </p:nvSpPr>
        <p:spPr>
          <a:xfrm>
            <a:off x="5410200" y="2895600"/>
            <a:ext cx="2438400" cy="12192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err="1" smtClean="0"/>
              <a:t>Blockstore</a:t>
            </a:r>
            <a:r>
              <a:rPr lang="en-US" dirty="0" smtClean="0"/>
              <a:t> 1</a:t>
            </a:r>
            <a:endParaRPr lang="nl-BE" dirty="0"/>
          </a:p>
        </p:txBody>
      </p:sp>
      <p:sp>
        <p:nvSpPr>
          <p:cNvPr id="9" name="Rechthoek 8"/>
          <p:cNvSpPr/>
          <p:nvPr/>
        </p:nvSpPr>
        <p:spPr>
          <a:xfrm>
            <a:off x="5406736" y="4561609"/>
            <a:ext cx="2438400" cy="12192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trike="sngStrike" dirty="0" err="1" smtClean="0"/>
              <a:t>Blockstore</a:t>
            </a:r>
            <a:r>
              <a:rPr lang="en-US" strike="sngStrike" dirty="0" smtClean="0"/>
              <a:t> 2</a:t>
            </a:r>
            <a:endParaRPr lang="nl-BE" strike="sngStrike" dirty="0"/>
          </a:p>
        </p:txBody>
      </p:sp>
      <p:sp>
        <p:nvSpPr>
          <p:cNvPr id="10" name="Rechthoek 9"/>
          <p:cNvSpPr/>
          <p:nvPr/>
        </p:nvSpPr>
        <p:spPr>
          <a:xfrm>
            <a:off x="5105400" y="1967220"/>
            <a:ext cx="2590800" cy="35168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A: 07/12/2014</a:t>
            </a:r>
            <a:endParaRPr lang="nl-BE" dirty="0"/>
          </a:p>
        </p:txBody>
      </p:sp>
      <p:sp>
        <p:nvSpPr>
          <p:cNvPr id="11" name="Rechthoek 10"/>
          <p:cNvSpPr/>
          <p:nvPr/>
        </p:nvSpPr>
        <p:spPr>
          <a:xfrm>
            <a:off x="1994447" y="4704959"/>
            <a:ext cx="609600" cy="626779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2" name="Rechthoek 11"/>
          <p:cNvSpPr/>
          <p:nvPr/>
        </p:nvSpPr>
        <p:spPr>
          <a:xfrm>
            <a:off x="2798912" y="4682514"/>
            <a:ext cx="609600" cy="626779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3" name="Rechthoek 12"/>
          <p:cNvSpPr/>
          <p:nvPr/>
        </p:nvSpPr>
        <p:spPr>
          <a:xfrm>
            <a:off x="5638800" y="3456457"/>
            <a:ext cx="381000" cy="381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4" name="Rechthoek 13"/>
          <p:cNvSpPr/>
          <p:nvPr/>
        </p:nvSpPr>
        <p:spPr>
          <a:xfrm>
            <a:off x="6192521" y="3449921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5" name="Rechthoek 14"/>
          <p:cNvSpPr/>
          <p:nvPr/>
        </p:nvSpPr>
        <p:spPr>
          <a:xfrm>
            <a:off x="5638800" y="5057161"/>
            <a:ext cx="381000" cy="381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6" name="Rechthoek 15"/>
          <p:cNvSpPr/>
          <p:nvPr/>
        </p:nvSpPr>
        <p:spPr>
          <a:xfrm>
            <a:off x="6192521" y="5050625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cxnSp>
        <p:nvCxnSpPr>
          <p:cNvPr id="18" name="Rechte verbindingslijn met pijl 17"/>
          <p:cNvCxnSpPr/>
          <p:nvPr/>
        </p:nvCxnSpPr>
        <p:spPr>
          <a:xfrm flipH="1">
            <a:off x="3962400" y="2318904"/>
            <a:ext cx="762000" cy="57669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Rechte verbindingslijn met pijl 19"/>
          <p:cNvCxnSpPr/>
          <p:nvPr/>
        </p:nvCxnSpPr>
        <p:spPr>
          <a:xfrm>
            <a:off x="4038600" y="3640421"/>
            <a:ext cx="121920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Rechte verbindingslijn met pijl 21"/>
          <p:cNvCxnSpPr/>
          <p:nvPr/>
        </p:nvCxnSpPr>
        <p:spPr>
          <a:xfrm>
            <a:off x="3962400" y="4876800"/>
            <a:ext cx="769221" cy="2644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8" name="Afbeelding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0644" y="3473775"/>
            <a:ext cx="402997" cy="402997"/>
          </a:xfrm>
          <a:prstGeom prst="rect">
            <a:avLst/>
          </a:prstGeom>
        </p:spPr>
      </p:pic>
      <p:sp>
        <p:nvSpPr>
          <p:cNvPr id="32" name="Rechthoek 31"/>
          <p:cNvSpPr/>
          <p:nvPr/>
        </p:nvSpPr>
        <p:spPr>
          <a:xfrm>
            <a:off x="1600200" y="3886439"/>
            <a:ext cx="1676400" cy="52704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Verify A</a:t>
            </a:r>
            <a:endParaRPr lang="nl-BE" dirty="0"/>
          </a:p>
        </p:txBody>
      </p:sp>
      <p:pic>
        <p:nvPicPr>
          <p:cNvPr id="17" name="Afbeelding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610" y="5026781"/>
            <a:ext cx="418996" cy="418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5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3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Object: name and actual data of the customer</a:t>
            </a:r>
          </a:p>
          <a:p>
            <a:r>
              <a:rPr lang="en-US" dirty="0" smtClean="0"/>
              <a:t>File: (encoded) data stored on the </a:t>
            </a:r>
            <a:r>
              <a:rPr lang="en-US" dirty="0" err="1" smtClean="0"/>
              <a:t>blockstores</a:t>
            </a:r>
            <a:endParaRPr lang="en-US" dirty="0" smtClean="0"/>
          </a:p>
          <a:p>
            <a:r>
              <a:rPr lang="en-US" dirty="0" smtClean="0"/>
              <a:t>Namespace: Group of objects. For S3: bucket</a:t>
            </a:r>
          </a:p>
          <a:p>
            <a:endParaRPr lang="en-US" dirty="0" smtClean="0"/>
          </a:p>
          <a:p>
            <a:r>
              <a:rPr lang="en-US" dirty="0" smtClean="0"/>
              <a:t>Software components:</a:t>
            </a:r>
          </a:p>
          <a:p>
            <a:pPr lvl="1"/>
            <a:r>
              <a:rPr lang="en-US" dirty="0" smtClean="0"/>
              <a:t>Client daemon</a:t>
            </a:r>
          </a:p>
          <a:p>
            <a:pPr lvl="1"/>
            <a:r>
              <a:rPr lang="en-US" dirty="0" smtClean="0"/>
              <a:t>Storage daemon (with </a:t>
            </a:r>
            <a:r>
              <a:rPr lang="en-US" dirty="0" err="1" smtClean="0"/>
              <a:t>blockstores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Maintenance agent</a:t>
            </a:r>
          </a:p>
          <a:p>
            <a:pPr lvl="1"/>
            <a:r>
              <a:rPr lang="en-US" dirty="0" smtClean="0"/>
              <a:t>Metadata cluster: </a:t>
            </a:r>
            <a:r>
              <a:rPr lang="en-US" dirty="0" err="1"/>
              <a:t>a</a:t>
            </a:r>
            <a:r>
              <a:rPr lang="en-US" dirty="0" err="1" smtClean="0"/>
              <a:t>rakoon</a:t>
            </a:r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Terminology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27726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48092" y="90584"/>
            <a:ext cx="6943308" cy="900016"/>
          </a:xfrm>
        </p:spPr>
        <p:txBody>
          <a:bodyPr/>
          <a:lstStyle/>
          <a:p>
            <a:r>
              <a:rPr lang="en-US" dirty="0" smtClean="0"/>
              <a:t>Verify object: </a:t>
            </a:r>
            <a:r>
              <a:rPr lang="en-US" dirty="0" err="1" smtClean="0"/>
              <a:t>bitrot</a:t>
            </a:r>
            <a:endParaRPr lang="nl-BE" dirty="0"/>
          </a:p>
        </p:txBody>
      </p:sp>
      <p:sp>
        <p:nvSpPr>
          <p:cNvPr id="6" name="Rechthoek 5"/>
          <p:cNvSpPr/>
          <p:nvPr/>
        </p:nvSpPr>
        <p:spPr>
          <a:xfrm>
            <a:off x="4876800" y="1524000"/>
            <a:ext cx="2971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err="1" smtClean="0"/>
              <a:t>Arakoon</a:t>
            </a:r>
            <a:endParaRPr lang="nl-BE" dirty="0"/>
          </a:p>
        </p:txBody>
      </p:sp>
      <p:sp>
        <p:nvSpPr>
          <p:cNvPr id="7" name="Rechthoek 6"/>
          <p:cNvSpPr/>
          <p:nvPr/>
        </p:nvSpPr>
        <p:spPr>
          <a:xfrm>
            <a:off x="1066800" y="2971800"/>
            <a:ext cx="2743200" cy="25908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smtClean="0"/>
              <a:t>Maintenance agent</a:t>
            </a:r>
            <a:endParaRPr lang="nl-BE" dirty="0"/>
          </a:p>
        </p:txBody>
      </p:sp>
      <p:sp>
        <p:nvSpPr>
          <p:cNvPr id="8" name="Rechthoek 7"/>
          <p:cNvSpPr/>
          <p:nvPr/>
        </p:nvSpPr>
        <p:spPr>
          <a:xfrm>
            <a:off x="5410200" y="2895600"/>
            <a:ext cx="2438400" cy="12192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err="1" smtClean="0"/>
              <a:t>Blockstore</a:t>
            </a:r>
            <a:r>
              <a:rPr lang="en-US" dirty="0" smtClean="0"/>
              <a:t> 1</a:t>
            </a:r>
            <a:endParaRPr lang="nl-BE" dirty="0"/>
          </a:p>
        </p:txBody>
      </p:sp>
      <p:sp>
        <p:nvSpPr>
          <p:cNvPr id="9" name="Rechthoek 8"/>
          <p:cNvSpPr/>
          <p:nvPr/>
        </p:nvSpPr>
        <p:spPr>
          <a:xfrm>
            <a:off x="5406736" y="4561609"/>
            <a:ext cx="2438400" cy="12192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err="1" smtClean="0"/>
              <a:t>Blockstore</a:t>
            </a:r>
            <a:r>
              <a:rPr lang="en-US" dirty="0" smtClean="0"/>
              <a:t> 2</a:t>
            </a:r>
            <a:endParaRPr lang="nl-BE" dirty="0"/>
          </a:p>
        </p:txBody>
      </p:sp>
      <p:sp>
        <p:nvSpPr>
          <p:cNvPr id="10" name="Rechthoek 9"/>
          <p:cNvSpPr/>
          <p:nvPr/>
        </p:nvSpPr>
        <p:spPr>
          <a:xfrm>
            <a:off x="5105400" y="1967220"/>
            <a:ext cx="2590800" cy="35168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A: 07/12/2014</a:t>
            </a:r>
            <a:endParaRPr lang="nl-BE" dirty="0"/>
          </a:p>
        </p:txBody>
      </p:sp>
      <p:sp>
        <p:nvSpPr>
          <p:cNvPr id="11" name="Rechthoek 10"/>
          <p:cNvSpPr/>
          <p:nvPr/>
        </p:nvSpPr>
        <p:spPr>
          <a:xfrm>
            <a:off x="1994447" y="4704959"/>
            <a:ext cx="609600" cy="626779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2" name="Rechthoek 11"/>
          <p:cNvSpPr/>
          <p:nvPr/>
        </p:nvSpPr>
        <p:spPr>
          <a:xfrm>
            <a:off x="2798912" y="4682514"/>
            <a:ext cx="609600" cy="626779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3" name="Rechthoek 12"/>
          <p:cNvSpPr/>
          <p:nvPr/>
        </p:nvSpPr>
        <p:spPr>
          <a:xfrm>
            <a:off x="5638800" y="3456457"/>
            <a:ext cx="381000" cy="381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4" name="Rechthoek 13"/>
          <p:cNvSpPr/>
          <p:nvPr/>
        </p:nvSpPr>
        <p:spPr>
          <a:xfrm>
            <a:off x="6192521" y="3449921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5" name="Rechthoek 14"/>
          <p:cNvSpPr/>
          <p:nvPr/>
        </p:nvSpPr>
        <p:spPr>
          <a:xfrm>
            <a:off x="5638800" y="5057161"/>
            <a:ext cx="381000" cy="381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6" name="Rechthoek 15"/>
          <p:cNvSpPr/>
          <p:nvPr/>
        </p:nvSpPr>
        <p:spPr>
          <a:xfrm>
            <a:off x="6192521" y="5050625"/>
            <a:ext cx="381000" cy="381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cxnSp>
        <p:nvCxnSpPr>
          <p:cNvPr id="18" name="Rechte verbindingslijn met pijl 17"/>
          <p:cNvCxnSpPr/>
          <p:nvPr/>
        </p:nvCxnSpPr>
        <p:spPr>
          <a:xfrm flipH="1">
            <a:off x="3962400" y="2318904"/>
            <a:ext cx="762000" cy="57669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Rechte verbindingslijn met pijl 19"/>
          <p:cNvCxnSpPr/>
          <p:nvPr/>
        </p:nvCxnSpPr>
        <p:spPr>
          <a:xfrm>
            <a:off x="4038600" y="3640421"/>
            <a:ext cx="121920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Rechte verbindingslijn met pijl 21"/>
          <p:cNvCxnSpPr/>
          <p:nvPr/>
        </p:nvCxnSpPr>
        <p:spPr>
          <a:xfrm>
            <a:off x="3962400" y="4876800"/>
            <a:ext cx="1295400" cy="381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echthoek 22"/>
          <p:cNvSpPr/>
          <p:nvPr/>
        </p:nvSpPr>
        <p:spPr>
          <a:xfrm>
            <a:off x="5105400" y="1955705"/>
            <a:ext cx="2590800" cy="35168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A: 12/15/2014</a:t>
            </a:r>
            <a:endParaRPr lang="nl-BE" dirty="0"/>
          </a:p>
        </p:txBody>
      </p:sp>
      <p:cxnSp>
        <p:nvCxnSpPr>
          <p:cNvPr id="25" name="Rechte verbindingslijn met pijl 24"/>
          <p:cNvCxnSpPr/>
          <p:nvPr/>
        </p:nvCxnSpPr>
        <p:spPr>
          <a:xfrm flipV="1">
            <a:off x="3924300" y="2156993"/>
            <a:ext cx="800100" cy="59407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6" name="Afbeelding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421" y="4704615"/>
            <a:ext cx="581891" cy="581891"/>
          </a:xfrm>
          <a:prstGeom prst="rect">
            <a:avLst/>
          </a:prstGeom>
        </p:spPr>
      </p:pic>
      <p:pic>
        <p:nvPicPr>
          <p:cNvPr id="27" name="Afbeelding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6768" y="4704959"/>
            <a:ext cx="581891" cy="581891"/>
          </a:xfrm>
          <a:prstGeom prst="rect">
            <a:avLst/>
          </a:prstGeom>
        </p:spPr>
      </p:pic>
      <p:pic>
        <p:nvPicPr>
          <p:cNvPr id="28" name="Afbeelding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0644" y="3473775"/>
            <a:ext cx="402997" cy="402997"/>
          </a:xfrm>
          <a:prstGeom prst="rect">
            <a:avLst/>
          </a:prstGeom>
        </p:spPr>
      </p:pic>
      <p:pic>
        <p:nvPicPr>
          <p:cNvPr id="29" name="Afbeelding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801" y="5068549"/>
            <a:ext cx="402997" cy="402997"/>
          </a:xfrm>
          <a:prstGeom prst="rect">
            <a:avLst/>
          </a:prstGeom>
        </p:spPr>
      </p:pic>
      <p:pic>
        <p:nvPicPr>
          <p:cNvPr id="30" name="Afbeelding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768" y="3455758"/>
            <a:ext cx="402997" cy="402997"/>
          </a:xfrm>
          <a:prstGeom prst="rect">
            <a:avLst/>
          </a:prstGeom>
        </p:spPr>
      </p:pic>
      <p:sp>
        <p:nvSpPr>
          <p:cNvPr id="32" name="Rechthoek 31"/>
          <p:cNvSpPr/>
          <p:nvPr/>
        </p:nvSpPr>
        <p:spPr>
          <a:xfrm>
            <a:off x="1600200" y="3886439"/>
            <a:ext cx="1676400" cy="52704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Verify A</a:t>
            </a:r>
            <a:endParaRPr lang="nl-BE" dirty="0"/>
          </a:p>
        </p:txBody>
      </p:sp>
      <p:pic>
        <p:nvPicPr>
          <p:cNvPr id="33" name="Afbeelding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014" y="5117040"/>
            <a:ext cx="306014" cy="306014"/>
          </a:xfrm>
          <a:prstGeom prst="rect">
            <a:avLst/>
          </a:prstGeom>
        </p:spPr>
      </p:pic>
      <p:sp>
        <p:nvSpPr>
          <p:cNvPr id="35" name="Rechthoek 34"/>
          <p:cNvSpPr/>
          <p:nvPr/>
        </p:nvSpPr>
        <p:spPr>
          <a:xfrm>
            <a:off x="6735244" y="5063458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43735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23" grpId="0" animBg="1"/>
      <p:bldP spid="32" grpId="0" animBg="1"/>
      <p:bldP spid="3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system does not have enough resources to verify the objects in time</a:t>
            </a:r>
          </a:p>
          <a:p>
            <a:r>
              <a:rPr lang="en-US" dirty="0" smtClean="0"/>
              <a:t>Resolution:</a:t>
            </a:r>
          </a:p>
          <a:p>
            <a:pPr lvl="1"/>
            <a:r>
              <a:rPr lang="en-US" dirty="0" smtClean="0"/>
              <a:t>Check the verification interval of the namespaces</a:t>
            </a:r>
          </a:p>
          <a:p>
            <a:pPr lvl="1"/>
            <a:r>
              <a:rPr lang="en-US" dirty="0" smtClean="0"/>
              <a:t>For </a:t>
            </a:r>
            <a:r>
              <a:rPr lang="en-US" dirty="0" err="1" smtClean="0"/>
              <a:t>Amplistor</a:t>
            </a:r>
            <a:r>
              <a:rPr lang="en-US" dirty="0"/>
              <a:t> </a:t>
            </a:r>
            <a:r>
              <a:rPr lang="en-US" dirty="0" smtClean="0"/>
              <a:t>&lt; 3.6 this should be up to 180 days</a:t>
            </a:r>
          </a:p>
          <a:p>
            <a:pPr lvl="1"/>
            <a:r>
              <a:rPr lang="en-US" dirty="0" smtClean="0"/>
              <a:t>For </a:t>
            </a:r>
            <a:r>
              <a:rPr lang="en-US" dirty="0" err="1" smtClean="0"/>
              <a:t>Amplistor</a:t>
            </a:r>
            <a:r>
              <a:rPr lang="en-US" dirty="0" smtClean="0"/>
              <a:t> &gt;= 3.6 this should be up to 360 days</a:t>
            </a:r>
          </a:p>
          <a:p>
            <a:pPr lvl="1"/>
            <a:r>
              <a:rPr lang="en-US" dirty="0" smtClean="0"/>
              <a:t>Check the number of maintenance agents and threads</a:t>
            </a:r>
          </a:p>
          <a:p>
            <a:pPr lvl="1"/>
            <a:r>
              <a:rPr lang="en-US" dirty="0" smtClean="0"/>
              <a:t>With lot’s small objects 1 maintenance agent per storage node is not sufficient</a:t>
            </a:r>
          </a:p>
          <a:p>
            <a:pPr lvl="1"/>
            <a:r>
              <a:rPr lang="en-US" dirty="0" smtClean="0"/>
              <a:t>Check the repair calculator to see how many maintenance agents should be launched</a:t>
            </a:r>
          </a:p>
          <a:p>
            <a:r>
              <a:rPr lang="en-US" dirty="0" smtClean="0"/>
              <a:t>Severity: Minor</a:t>
            </a: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48092" y="90584"/>
            <a:ext cx="7629108" cy="900016"/>
          </a:xfrm>
        </p:spPr>
        <p:txBody>
          <a:bodyPr/>
          <a:lstStyle/>
          <a:p>
            <a:r>
              <a:rPr lang="en-US" dirty="0" smtClean="0"/>
              <a:t>When do unverified object occur?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33632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has been at least one OFFLINE </a:t>
            </a:r>
            <a:r>
              <a:rPr lang="en-US" dirty="0" err="1" smtClean="0"/>
              <a:t>blockstore</a:t>
            </a:r>
            <a:r>
              <a:rPr lang="en-US" dirty="0" smtClean="0"/>
              <a:t> for a long time</a:t>
            </a:r>
          </a:p>
          <a:p>
            <a:r>
              <a:rPr lang="en-US" dirty="0" smtClean="0"/>
              <a:t>Resolution:</a:t>
            </a:r>
          </a:p>
          <a:p>
            <a:pPr lvl="1"/>
            <a:r>
              <a:rPr lang="en-US" dirty="0" smtClean="0"/>
              <a:t>Understand why this is happening</a:t>
            </a:r>
          </a:p>
          <a:p>
            <a:pPr lvl="1"/>
            <a:r>
              <a:rPr lang="en-US" dirty="0" smtClean="0"/>
              <a:t>OFFLINE </a:t>
            </a:r>
            <a:r>
              <a:rPr lang="en-US" dirty="0" err="1" smtClean="0"/>
              <a:t>blockstores</a:t>
            </a:r>
            <a:r>
              <a:rPr lang="en-US" dirty="0" smtClean="0"/>
              <a:t> should be temporary</a:t>
            </a:r>
          </a:p>
          <a:p>
            <a:pPr lvl="1"/>
            <a:r>
              <a:rPr lang="en-US" dirty="0" smtClean="0"/>
              <a:t>Note that OFFLINE </a:t>
            </a:r>
            <a:r>
              <a:rPr lang="en-US" dirty="0" err="1" smtClean="0"/>
              <a:t>blockstores</a:t>
            </a:r>
            <a:r>
              <a:rPr lang="en-US" dirty="0" smtClean="0"/>
              <a:t> might be hiding problems</a:t>
            </a:r>
          </a:p>
          <a:p>
            <a:pPr lvl="1"/>
            <a:r>
              <a:rPr lang="en-US" dirty="0" smtClean="0"/>
              <a:t>Get it to OK, READ-ONLY or DECOMMISSIONED as soon as possible</a:t>
            </a:r>
          </a:p>
          <a:p>
            <a:r>
              <a:rPr lang="en-US" dirty="0" smtClean="0"/>
              <a:t>Severity: Major</a:t>
            </a: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48092" y="90584"/>
            <a:ext cx="7705308" cy="900016"/>
          </a:xfrm>
        </p:spPr>
        <p:txBody>
          <a:bodyPr/>
          <a:lstStyle/>
          <a:p>
            <a:r>
              <a:rPr lang="en-US" dirty="0" smtClean="0"/>
              <a:t>When do unverified objects occur?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759381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customer has objects that fail to verify in 24 hours</a:t>
            </a:r>
          </a:p>
          <a:p>
            <a:r>
              <a:rPr lang="en-US" dirty="0" smtClean="0"/>
              <a:t>Resolution:</a:t>
            </a:r>
          </a:p>
          <a:p>
            <a:pPr lvl="1"/>
            <a:r>
              <a:rPr lang="en-US" dirty="0" smtClean="0"/>
              <a:t>Check the maintenance agent log that this is happening.</a:t>
            </a:r>
          </a:p>
          <a:p>
            <a:pPr lvl="1"/>
            <a:r>
              <a:rPr lang="en-US" dirty="0" smtClean="0"/>
              <a:t>Escalate to engineering (with AS36 no such issues have been reported yet)</a:t>
            </a:r>
          </a:p>
          <a:p>
            <a:pPr lvl="1"/>
            <a:r>
              <a:rPr lang="en-US" dirty="0" smtClean="0"/>
              <a:t>Increase the maintenance agent timeout</a:t>
            </a:r>
          </a:p>
          <a:p>
            <a:pPr lvl="1"/>
            <a:r>
              <a:rPr lang="en-US" dirty="0" smtClean="0"/>
              <a:t>Upgrade to 3.6</a:t>
            </a:r>
          </a:p>
          <a:p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48092" y="90584"/>
            <a:ext cx="7933908" cy="900016"/>
          </a:xfrm>
        </p:spPr>
        <p:txBody>
          <a:bodyPr/>
          <a:lstStyle/>
          <a:p>
            <a:r>
              <a:rPr lang="en-US" dirty="0" smtClean="0"/>
              <a:t>When do unverified objects occur?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44628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object </a:t>
            </a:r>
            <a:r>
              <a:rPr lang="en-US" dirty="0"/>
              <a:t>is </a:t>
            </a:r>
            <a:r>
              <a:rPr lang="en-US" dirty="0" smtClean="0"/>
              <a:t>irreparably damaged</a:t>
            </a:r>
          </a:p>
          <a:p>
            <a:r>
              <a:rPr lang="en-US" dirty="0" smtClean="0"/>
              <a:t>Resolution:</a:t>
            </a:r>
            <a:endParaRPr lang="en-US" dirty="0"/>
          </a:p>
          <a:p>
            <a:pPr lvl="1"/>
            <a:r>
              <a:rPr lang="en-US" dirty="0" smtClean="0"/>
              <a:t>Escalate to engineering</a:t>
            </a:r>
          </a:p>
          <a:p>
            <a:pPr lvl="1"/>
            <a:r>
              <a:rPr lang="en-US" dirty="0" smtClean="0"/>
              <a:t>Probably nothing to do any-more</a:t>
            </a:r>
          </a:p>
          <a:p>
            <a:pPr lvl="1"/>
            <a:r>
              <a:rPr lang="en-US" dirty="0" smtClean="0"/>
              <a:t>Hasn’t happened yet</a:t>
            </a:r>
          </a:p>
          <a:p>
            <a:r>
              <a:rPr lang="en-US" dirty="0" smtClean="0"/>
              <a:t>Severity: Blocker</a:t>
            </a: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do unverified objects occur?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40908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Find out the affected namespaces</a:t>
            </a:r>
          </a:p>
          <a:p>
            <a:r>
              <a:rPr lang="en-US" dirty="0" smtClean="0"/>
              <a:t>&lt; 3.5.1: /opt/qbase3/bin/</a:t>
            </a:r>
            <a:r>
              <a:rPr lang="en-US" dirty="0" err="1" smtClean="0"/>
              <a:t>dss</a:t>
            </a:r>
            <a:r>
              <a:rPr lang="en-US" dirty="0"/>
              <a:t> --gather-verification-evidence &lt;</a:t>
            </a:r>
            <a:r>
              <a:rPr lang="en-US" dirty="0" err="1"/>
              <a:t>namespace_name</a:t>
            </a:r>
            <a:r>
              <a:rPr lang="en-US" dirty="0"/>
              <a:t>&gt; -f &lt;</a:t>
            </a:r>
            <a:r>
              <a:rPr lang="en-US" dirty="0" err="1"/>
              <a:t>file_name</a:t>
            </a:r>
            <a:r>
              <a:rPr lang="en-US" dirty="0" smtClean="0"/>
              <a:t>&gt;</a:t>
            </a:r>
          </a:p>
          <a:p>
            <a:r>
              <a:rPr lang="en-US" dirty="0" smtClean="0"/>
              <a:t>Can take a long time for large namespaces</a:t>
            </a:r>
          </a:p>
          <a:p>
            <a:r>
              <a:rPr lang="en-US" dirty="0" smtClean="0"/>
              <a:t>&gt;= 3.5.1: Find the master storage daemon.</a:t>
            </a:r>
          </a:p>
          <a:p>
            <a:r>
              <a:rPr lang="en-US" dirty="0" smtClean="0"/>
              <a:t>Up to 5000 unverified objects are logged every day</a:t>
            </a:r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 affected objects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19001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idx="1"/>
          </p:nvPr>
        </p:nvSpPr>
        <p:spPr>
          <a:xfrm>
            <a:off x="685800" y="2590800"/>
            <a:ext cx="7772400" cy="1500187"/>
          </a:xfrm>
        </p:spPr>
        <p:txBody>
          <a:bodyPr anchor="ctr">
            <a:normAutofit lnSpcReduction="10000"/>
          </a:bodyPr>
          <a:lstStyle/>
          <a:p>
            <a:pPr algn="ctr"/>
            <a:r>
              <a:rPr lang="en-US" sz="4800" dirty="0" smtClean="0"/>
              <a:t>Understanding performance</a:t>
            </a:r>
            <a:endParaRPr lang="nl-BE" sz="4800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277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Starts from isolated measurements of scarce resources</a:t>
            </a:r>
          </a:p>
          <a:p>
            <a:r>
              <a:rPr lang="en-US" dirty="0" smtClean="0"/>
              <a:t>Mathematical model to define a theoretical limit</a:t>
            </a:r>
          </a:p>
          <a:p>
            <a:r>
              <a:rPr lang="en-US" dirty="0" smtClean="0"/>
              <a:t>Enables understanding wher</a:t>
            </a:r>
            <a:r>
              <a:rPr lang="en-US" dirty="0" smtClean="0"/>
              <a:t>e to put</a:t>
            </a:r>
          </a:p>
          <a:p>
            <a:pPr lvl="1"/>
            <a:r>
              <a:rPr lang="en-US" dirty="0" smtClean="0"/>
              <a:t>Extra development effort</a:t>
            </a:r>
          </a:p>
          <a:p>
            <a:pPr lvl="1"/>
            <a:r>
              <a:rPr lang="en-US" dirty="0" smtClean="0"/>
              <a:t>Extra hardware</a:t>
            </a:r>
          </a:p>
          <a:p>
            <a:r>
              <a:rPr lang="en-US" dirty="0" smtClean="0"/>
              <a:t>Focused on small object limitations</a:t>
            </a:r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48092" y="90584"/>
            <a:ext cx="6867108" cy="900016"/>
          </a:xfrm>
        </p:spPr>
        <p:txBody>
          <a:bodyPr/>
          <a:lstStyle/>
          <a:p>
            <a:r>
              <a:rPr lang="en-US" dirty="0" smtClean="0"/>
              <a:t>Performance: estimation technique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173191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ijdelijke aanduiding voor inhoud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39807439"/>
              </p:ext>
            </p:extLst>
          </p:nvPr>
        </p:nvGraphicFramePr>
        <p:xfrm>
          <a:off x="457200" y="1587500"/>
          <a:ext cx="8229600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Action</a:t>
                      </a:r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Value</a:t>
                      </a:r>
                      <a:endParaRPr lang="nl-B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Disk IOPs</a:t>
                      </a:r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100/s</a:t>
                      </a:r>
                      <a:endParaRPr lang="nl-B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IOPs needed for</a:t>
                      </a:r>
                      <a:r>
                        <a:rPr lang="en-US" baseline="0" dirty="0" smtClean="0"/>
                        <a:t> writing a file</a:t>
                      </a:r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nl-B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IOPs needed for reading a file</a:t>
                      </a:r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nl-B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Arakoon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test_and_set</a:t>
                      </a:r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750/s</a:t>
                      </a:r>
                      <a:endParaRPr lang="nl-B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Arakoon</a:t>
                      </a:r>
                      <a:r>
                        <a:rPr lang="en-US" baseline="0" dirty="0" smtClean="0"/>
                        <a:t> get</a:t>
                      </a:r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1000/s</a:t>
                      </a:r>
                      <a:endParaRPr lang="nl-B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Arakoon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range_entries</a:t>
                      </a:r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25000/s</a:t>
                      </a:r>
                      <a:endParaRPr lang="nl-B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Maintenange</a:t>
                      </a:r>
                      <a:r>
                        <a:rPr lang="en-US" dirty="0" smtClean="0"/>
                        <a:t> agent operations</a:t>
                      </a:r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4/s/thread</a:t>
                      </a:r>
                      <a:endParaRPr lang="nl-B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Client daemon operations</a:t>
                      </a:r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100/s</a:t>
                      </a:r>
                      <a:endParaRPr lang="nl-BE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Performance: measured numbers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78103225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Arakoon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Monitor namespace crawl and repair crawl</a:t>
            </a:r>
          </a:p>
          <a:p>
            <a:pPr lvl="1"/>
            <a:r>
              <a:rPr lang="en-US" dirty="0" smtClean="0"/>
              <a:t>2 </a:t>
            </a:r>
            <a:r>
              <a:rPr lang="en-US" dirty="0" err="1" smtClean="0"/>
              <a:t>test_and_set</a:t>
            </a:r>
            <a:r>
              <a:rPr lang="en-US" dirty="0" smtClean="0"/>
              <a:t> for each object to be repaired</a:t>
            </a:r>
          </a:p>
          <a:p>
            <a:r>
              <a:rPr lang="en-US" dirty="0" smtClean="0"/>
              <a:t>Maintenance agent:</a:t>
            </a:r>
          </a:p>
          <a:p>
            <a:pPr lvl="1"/>
            <a:r>
              <a:rPr lang="en-US" dirty="0" smtClean="0"/>
              <a:t>1 repair task per object to be repaired</a:t>
            </a:r>
          </a:p>
          <a:p>
            <a:r>
              <a:rPr lang="en-US" dirty="0" smtClean="0"/>
              <a:t>Disk:</a:t>
            </a:r>
          </a:p>
          <a:p>
            <a:pPr lvl="1"/>
            <a:r>
              <a:rPr lang="en-US" dirty="0" smtClean="0"/>
              <a:t>With small file optimization: 1 file read per object</a:t>
            </a:r>
          </a:p>
          <a:p>
            <a:pPr lvl="1"/>
            <a:r>
              <a:rPr lang="en-US" dirty="0" smtClean="0"/>
              <a:t>Without small file optimization: </a:t>
            </a:r>
            <a:r>
              <a:rPr lang="en-US" dirty="0" err="1" smtClean="0"/>
              <a:t>spread_with</a:t>
            </a:r>
            <a:r>
              <a:rPr lang="en-US" dirty="0" smtClean="0"/>
              <a:t> – safety file reads per object</a:t>
            </a:r>
          </a:p>
          <a:p>
            <a:pPr lvl="1"/>
            <a:r>
              <a:rPr lang="en-US" dirty="0" smtClean="0"/>
              <a:t>1 file write per object</a:t>
            </a:r>
          </a:p>
          <a:p>
            <a:r>
              <a:rPr lang="en-US" dirty="0" smtClean="0"/>
              <a:t>All these operations must be done within the repair window</a:t>
            </a:r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48092" y="90584"/>
            <a:ext cx="7095708" cy="900016"/>
          </a:xfrm>
        </p:spPr>
        <p:txBody>
          <a:bodyPr/>
          <a:lstStyle/>
          <a:p>
            <a:r>
              <a:rPr lang="en-US" dirty="0" smtClean="0"/>
              <a:t>Performance: estimating repair time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814443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idx="1"/>
          </p:nvPr>
        </p:nvSpPr>
        <p:spPr>
          <a:xfrm>
            <a:off x="685800" y="2590800"/>
            <a:ext cx="7772400" cy="1500187"/>
          </a:xfrm>
        </p:spPr>
        <p:txBody>
          <a:bodyPr anchor="ctr">
            <a:normAutofit/>
          </a:bodyPr>
          <a:lstStyle/>
          <a:p>
            <a:pPr algn="ctr"/>
            <a:r>
              <a:rPr lang="en-US" sz="4800" dirty="0" smtClean="0"/>
              <a:t>Repair crawl</a:t>
            </a:r>
            <a:endParaRPr lang="nl-BE" sz="4800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079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Added with the training:</a:t>
            </a:r>
          </a:p>
          <a:p>
            <a:pPr lvl="1"/>
            <a:r>
              <a:rPr lang="en-US" dirty="0" smtClean="0"/>
              <a:t>Detailed document explaining the formula’s</a:t>
            </a:r>
          </a:p>
          <a:p>
            <a:pPr lvl="1"/>
            <a:r>
              <a:rPr lang="en-US" dirty="0" smtClean="0"/>
              <a:t>Excel file implementing the formula’s</a:t>
            </a:r>
          </a:p>
          <a:p>
            <a:r>
              <a:rPr lang="en-US" dirty="0" err="1" smtClean="0"/>
              <a:t>Amplistor</a:t>
            </a:r>
            <a:r>
              <a:rPr lang="en-US" dirty="0" smtClean="0"/>
              <a:t> has fixed limitations based on the number of disks and </a:t>
            </a:r>
            <a:r>
              <a:rPr lang="en-US" dirty="0" err="1" smtClean="0"/>
              <a:t>arakoon</a:t>
            </a:r>
            <a:r>
              <a:rPr lang="en-US" dirty="0" smtClean="0"/>
              <a:t> clusters</a:t>
            </a:r>
          </a:p>
          <a:p>
            <a:r>
              <a:rPr lang="en-US" dirty="0" smtClean="0"/>
              <a:t>Python implementation of the limitation method given in detailed document</a:t>
            </a: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Performance: repair calculator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46123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Impact on 3 GEO is difficult to estimate</a:t>
            </a:r>
          </a:p>
          <a:p>
            <a:r>
              <a:rPr lang="en-US" dirty="0" smtClean="0"/>
              <a:t>In theory the amount of parallelism should overcome latency for small objects</a:t>
            </a:r>
          </a:p>
          <a:p>
            <a:r>
              <a:rPr lang="en-US" dirty="0" err="1" smtClean="0"/>
              <a:t>Arakoon</a:t>
            </a:r>
            <a:r>
              <a:rPr lang="en-US" dirty="0" smtClean="0"/>
              <a:t> and disk performance stays the same</a:t>
            </a:r>
          </a:p>
          <a:p>
            <a:r>
              <a:rPr lang="en-US" dirty="0" smtClean="0"/>
              <a:t>Number of maintenance agent operations probably a bit lower</a:t>
            </a:r>
          </a:p>
          <a:p>
            <a:r>
              <a:rPr lang="en-US" dirty="0" smtClean="0"/>
              <a:t>Must be determined empirically</a:t>
            </a:r>
            <a:endParaRPr lang="en-US" dirty="0"/>
          </a:p>
          <a:p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Performance: going to 3 GEO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902802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idx="1"/>
          </p:nvPr>
        </p:nvSpPr>
        <p:spPr>
          <a:xfrm>
            <a:off x="685800" y="2590800"/>
            <a:ext cx="7772400" cy="1500187"/>
          </a:xfrm>
        </p:spPr>
        <p:txBody>
          <a:bodyPr anchor="ctr">
            <a:normAutofit lnSpcReduction="10000"/>
          </a:bodyPr>
          <a:lstStyle/>
          <a:p>
            <a:pPr algn="ctr"/>
            <a:r>
              <a:rPr lang="en-US" sz="4800" dirty="0" smtClean="0"/>
              <a:t>Tuning the maintenance process</a:t>
            </a:r>
            <a:endParaRPr lang="nl-BE" sz="4800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73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Namespace must be equally balanced over storage daemons</a:t>
            </a:r>
          </a:p>
          <a:p>
            <a:r>
              <a:rPr lang="en-US" dirty="0" smtClean="0"/>
              <a:t>Maintenance agents threads start depleting a random queue</a:t>
            </a:r>
          </a:p>
          <a:p>
            <a:r>
              <a:rPr lang="en-US" dirty="0" smtClean="0"/>
              <a:t>Gives overall best performance</a:t>
            </a:r>
          </a:p>
          <a:p>
            <a:r>
              <a:rPr lang="en-US" dirty="0" smtClean="0"/>
              <a:t>Number of namespace is optimally aligned with the number of storage daemons</a:t>
            </a:r>
          </a:p>
          <a:p>
            <a:r>
              <a:rPr lang="en-US" dirty="0" smtClean="0"/>
              <a:t>Understandably this is not a easy requirement in customer / integration situations</a:t>
            </a:r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Tuning: general remarks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22022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Check the repair calculator</a:t>
            </a:r>
          </a:p>
          <a:p>
            <a:r>
              <a:rPr lang="en-US" dirty="0" smtClean="0"/>
              <a:t>Gives an estimate on the expected repair performance</a:t>
            </a:r>
          </a:p>
          <a:p>
            <a:r>
              <a:rPr lang="en-US" dirty="0" smtClean="0"/>
              <a:t>The hardware might be the bottleneck</a:t>
            </a:r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48092" y="90584"/>
            <a:ext cx="6562308" cy="900016"/>
          </a:xfrm>
        </p:spPr>
        <p:txBody>
          <a:bodyPr/>
          <a:lstStyle/>
          <a:p>
            <a:r>
              <a:rPr lang="en-US" dirty="0" smtClean="0"/>
              <a:t>Tuning: managing expectations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348426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Check the maintenance agent statistics</a:t>
            </a:r>
          </a:p>
          <a:p>
            <a:r>
              <a:rPr lang="en-US" dirty="0" smtClean="0"/>
              <a:t>During heavy repair the maintenance agent should be executing work all the time</a:t>
            </a:r>
          </a:p>
          <a:p>
            <a:r>
              <a:rPr lang="en-US" dirty="0" smtClean="0"/>
              <a:t>Sleep == wasted time</a:t>
            </a:r>
          </a:p>
          <a:p>
            <a:r>
              <a:rPr lang="en-US" dirty="0" smtClean="0"/>
              <a:t>Possible solutions:</a:t>
            </a:r>
          </a:p>
          <a:p>
            <a:pPr lvl="1"/>
            <a:r>
              <a:rPr lang="en-US" dirty="0"/>
              <a:t>Increase the storage daemon free queue </a:t>
            </a:r>
            <a:r>
              <a:rPr lang="en-US" dirty="0" smtClean="0"/>
              <a:t>size</a:t>
            </a:r>
          </a:p>
          <a:p>
            <a:pPr lvl="1"/>
            <a:r>
              <a:rPr lang="en-US" dirty="0"/>
              <a:t>Lower the poll </a:t>
            </a:r>
            <a:r>
              <a:rPr lang="en-US" dirty="0" smtClean="0"/>
              <a:t>interval</a:t>
            </a:r>
          </a:p>
          <a:p>
            <a:pPr lvl="1"/>
            <a:r>
              <a:rPr lang="en-US" dirty="0" smtClean="0"/>
              <a:t>Lower the number of maintenance agents / threads</a:t>
            </a: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48092" y="90584"/>
            <a:ext cx="7629108" cy="900016"/>
          </a:xfrm>
        </p:spPr>
        <p:txBody>
          <a:bodyPr/>
          <a:lstStyle/>
          <a:p>
            <a:r>
              <a:rPr lang="en-US" dirty="0" smtClean="0"/>
              <a:t>Tuning: pace of the maintenance agent 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74385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free queue size helps in surviving bursts</a:t>
            </a:r>
          </a:p>
          <a:p>
            <a:r>
              <a:rPr lang="en-US" dirty="0" smtClean="0"/>
              <a:t>Increase the maximum free queue size if large bursts are seen that deplete the free queue size and make maintenance agents sleep</a:t>
            </a:r>
          </a:p>
          <a:p>
            <a:r>
              <a:rPr lang="en-US" dirty="0" smtClean="0"/>
              <a:t>Does not help if task creation itself is slower then task processing</a:t>
            </a:r>
          </a:p>
          <a:p>
            <a:r>
              <a:rPr lang="en-US" dirty="0" smtClean="0"/>
              <a:t>Mostly visible with a lot of small objects</a:t>
            </a:r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56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Tuning: free queue size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00913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Lower the sleep time of the maintenance agent loop</a:t>
            </a:r>
          </a:p>
          <a:p>
            <a:r>
              <a:rPr lang="en-US" dirty="0" smtClean="0"/>
              <a:t>Useful if work would be ready again after depleting all storage daemons</a:t>
            </a:r>
          </a:p>
          <a:p>
            <a:r>
              <a:rPr lang="en-US" dirty="0" smtClean="0"/>
              <a:t>Use case:</a:t>
            </a:r>
          </a:p>
          <a:p>
            <a:pPr lvl="1"/>
            <a:r>
              <a:rPr lang="en-US" dirty="0" smtClean="0"/>
              <a:t>A single storage daemon can</a:t>
            </a:r>
            <a:r>
              <a:rPr lang="nl-BE" dirty="0" smtClean="0"/>
              <a:t>’t keep up the </a:t>
            </a:r>
            <a:r>
              <a:rPr lang="nl-BE" dirty="0" err="1" smtClean="0"/>
              <a:t>task</a:t>
            </a:r>
            <a:r>
              <a:rPr lang="nl-BE" dirty="0" smtClean="0"/>
              <a:t> </a:t>
            </a:r>
            <a:r>
              <a:rPr lang="nl-BE" dirty="0" err="1" smtClean="0"/>
              <a:t>creation</a:t>
            </a:r>
            <a:endParaRPr lang="nl-BE" dirty="0" smtClean="0"/>
          </a:p>
          <a:p>
            <a:pPr lvl="1"/>
            <a:r>
              <a:rPr lang="en-US" dirty="0" smtClean="0"/>
              <a:t>The maintenance agents deplete one by one</a:t>
            </a:r>
          </a:p>
          <a:p>
            <a:pPr lvl="1"/>
            <a:r>
              <a:rPr lang="en-US" dirty="0" smtClean="0"/>
              <a:t>By the time they are all depleted they all have new work ready</a:t>
            </a:r>
          </a:p>
          <a:p>
            <a:pPr lvl="1"/>
            <a:r>
              <a:rPr lang="en-US" dirty="0" smtClean="0"/>
              <a:t>The maintenance sleeps before starting that work</a:t>
            </a: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Tuning: poll interval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40049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Maintenance agents can process tasks faster then storage daemons can find them</a:t>
            </a:r>
          </a:p>
          <a:p>
            <a:r>
              <a:rPr lang="en-US" dirty="0" smtClean="0"/>
              <a:t>Sync pace of storage daemon with pace of maintenance agents</a:t>
            </a:r>
          </a:p>
          <a:p>
            <a:r>
              <a:rPr lang="en-US" dirty="0" smtClean="0"/>
              <a:t>Typically useful in a situation with a limited amount of namespaces</a:t>
            </a:r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48092" y="90584"/>
            <a:ext cx="7248108" cy="900016"/>
          </a:xfrm>
        </p:spPr>
        <p:txBody>
          <a:bodyPr/>
          <a:lstStyle/>
          <a:p>
            <a:r>
              <a:rPr lang="en-US" dirty="0" smtClean="0"/>
              <a:t>Tuning: Lower maintenance agents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05298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Maintenance agents are processing work all the time</a:t>
            </a:r>
          </a:p>
          <a:p>
            <a:r>
              <a:rPr lang="en-US" dirty="0" smtClean="0"/>
              <a:t>They still don’t get near the expected performance</a:t>
            </a:r>
          </a:p>
          <a:p>
            <a:r>
              <a:rPr lang="en-US" dirty="0" smtClean="0"/>
              <a:t>Increase the number of maintenance agents / threads</a:t>
            </a:r>
          </a:p>
          <a:p>
            <a:r>
              <a:rPr lang="en-US" dirty="0" smtClean="0"/>
              <a:t>Beware:</a:t>
            </a:r>
          </a:p>
          <a:p>
            <a:pPr lvl="1"/>
            <a:r>
              <a:rPr lang="en-US" dirty="0" smtClean="0"/>
              <a:t>If increased to much, sleep might occur leading to lower performance</a:t>
            </a:r>
          </a:p>
          <a:p>
            <a:pPr lvl="1"/>
            <a:r>
              <a:rPr lang="en-US" dirty="0" smtClean="0"/>
              <a:t>Memory limitation apply if there are a lot of large objects with large superblocks (256 </a:t>
            </a:r>
            <a:r>
              <a:rPr lang="en-US" dirty="0" err="1" smtClean="0"/>
              <a:t>MiB</a:t>
            </a:r>
            <a:r>
              <a:rPr lang="en-US" dirty="0" smtClean="0"/>
              <a:t>)</a:t>
            </a:r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59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48092" y="90584"/>
            <a:ext cx="6562308" cy="900016"/>
          </a:xfrm>
        </p:spPr>
        <p:txBody>
          <a:bodyPr/>
          <a:lstStyle/>
          <a:p>
            <a:r>
              <a:rPr lang="en-US" dirty="0" smtClean="0"/>
              <a:t>Tuning: increase aggregated repair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04562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Analyze all objects. Do they require maintenance?</a:t>
            </a:r>
          </a:p>
          <a:p>
            <a:pPr lvl="1"/>
            <a:r>
              <a:rPr lang="en-US" dirty="0" smtClean="0"/>
              <a:t>Does the object require repair?</a:t>
            </a:r>
          </a:p>
          <a:p>
            <a:pPr lvl="1"/>
            <a:r>
              <a:rPr lang="en-US" dirty="0" smtClean="0"/>
              <a:t>Does the object require verification?</a:t>
            </a:r>
          </a:p>
          <a:p>
            <a:r>
              <a:rPr lang="en-US" dirty="0" smtClean="0"/>
              <a:t>Schedule delete task for delete deletes</a:t>
            </a:r>
          </a:p>
          <a:p>
            <a:pPr lvl="1"/>
            <a:r>
              <a:rPr lang="en-US" dirty="0" smtClean="0"/>
              <a:t>Of individual object deletes</a:t>
            </a:r>
          </a:p>
          <a:p>
            <a:pPr lvl="1"/>
            <a:r>
              <a:rPr lang="en-US" dirty="0" smtClean="0"/>
              <a:t>Of garbage as result of a repair operation</a:t>
            </a:r>
          </a:p>
          <a:p>
            <a:pPr lvl="1"/>
            <a:r>
              <a:rPr lang="en-US" dirty="0" smtClean="0"/>
              <a:t>Of objects that are member of a deleted namespace</a:t>
            </a:r>
          </a:p>
          <a:p>
            <a:r>
              <a:rPr lang="en-US" dirty="0" smtClean="0"/>
              <a:t>Default schedule: daily</a:t>
            </a:r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Repair crawl: goal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225206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Emergency procedure only</a:t>
            </a:r>
          </a:p>
          <a:p>
            <a:r>
              <a:rPr lang="en-US" dirty="0" smtClean="0"/>
              <a:t>Storage nodes don’t have enough processing power to accommodate the needs</a:t>
            </a:r>
          </a:p>
          <a:p>
            <a:r>
              <a:rPr lang="en-US" dirty="0" smtClean="0"/>
              <a:t>Be aware of memory constraints: client daemons vs maintenance agents</a:t>
            </a:r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Tuning: leverage controllers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50430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idx="1"/>
          </p:nvPr>
        </p:nvSpPr>
        <p:spPr>
          <a:xfrm>
            <a:off x="685800" y="2590800"/>
            <a:ext cx="7772400" cy="1500187"/>
          </a:xfrm>
        </p:spPr>
        <p:txBody>
          <a:bodyPr anchor="ctr">
            <a:normAutofit/>
          </a:bodyPr>
          <a:lstStyle/>
          <a:p>
            <a:pPr algn="ctr"/>
            <a:r>
              <a:rPr lang="en-US" sz="4800" dirty="0" smtClean="0"/>
              <a:t>Log file examples</a:t>
            </a:r>
            <a:endParaRPr lang="nl-BE" sz="4800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44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Namespace test1: 1000 objects put, 300 deleted</a:t>
            </a:r>
          </a:p>
          <a:p>
            <a:r>
              <a:rPr lang="en-US" dirty="0" smtClean="0"/>
              <a:t>Namespace test2: 1000 object, namespace deleted</a:t>
            </a:r>
          </a:p>
          <a:p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62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 file: example 1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13470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System with 5 storage daemons, each 4 </a:t>
            </a:r>
            <a:r>
              <a:rPr lang="en-US" dirty="0" err="1" smtClean="0"/>
              <a:t>blockstores</a:t>
            </a:r>
            <a:endParaRPr lang="en-US" dirty="0" smtClean="0"/>
          </a:p>
          <a:p>
            <a:r>
              <a:rPr lang="en-US" dirty="0" smtClean="0"/>
              <a:t>Namespace test, 1000 objects written using a 16/4 policy</a:t>
            </a:r>
          </a:p>
          <a:p>
            <a:r>
              <a:rPr lang="en-US" dirty="0" smtClean="0"/>
              <a:t>1 </a:t>
            </a:r>
            <a:r>
              <a:rPr lang="en-US" dirty="0" err="1" smtClean="0"/>
              <a:t>blockstore</a:t>
            </a:r>
            <a:r>
              <a:rPr lang="en-US" dirty="0" smtClean="0"/>
              <a:t> decommissioned</a:t>
            </a:r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63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 file: example 2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7396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Repair crawl is executed by the storage daemon</a:t>
            </a:r>
          </a:p>
          <a:p>
            <a:r>
              <a:rPr lang="en-US" dirty="0" smtClean="0"/>
              <a:t>Each namespace is handled by a specific storage daemon</a:t>
            </a:r>
          </a:p>
          <a:p>
            <a:r>
              <a:rPr lang="en-US" dirty="0" smtClean="0"/>
              <a:t>This divides the crawl load over the environment</a:t>
            </a:r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Repair crawl: divide and conquer</a:t>
            </a:r>
            <a:endParaRPr lang="nl-BE" dirty="0"/>
          </a:p>
        </p:txBody>
      </p:sp>
      <p:sp>
        <p:nvSpPr>
          <p:cNvPr id="7" name="Rechthoek 6"/>
          <p:cNvSpPr/>
          <p:nvPr/>
        </p:nvSpPr>
        <p:spPr>
          <a:xfrm>
            <a:off x="2438400" y="3870922"/>
            <a:ext cx="1676400" cy="6096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SD 1</a:t>
            </a:r>
            <a:endParaRPr lang="nl-BE" dirty="0"/>
          </a:p>
        </p:txBody>
      </p:sp>
      <p:sp>
        <p:nvSpPr>
          <p:cNvPr id="8" name="Rechthoek 7"/>
          <p:cNvSpPr/>
          <p:nvPr/>
        </p:nvSpPr>
        <p:spPr>
          <a:xfrm>
            <a:off x="6166594" y="3825895"/>
            <a:ext cx="1676400" cy="6096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SD 2</a:t>
            </a:r>
            <a:endParaRPr lang="nl-BE" dirty="0"/>
          </a:p>
        </p:txBody>
      </p:sp>
      <p:sp>
        <p:nvSpPr>
          <p:cNvPr id="9" name="Rechthoek 8"/>
          <p:cNvSpPr/>
          <p:nvPr/>
        </p:nvSpPr>
        <p:spPr>
          <a:xfrm>
            <a:off x="1134591" y="5079995"/>
            <a:ext cx="1986806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Namespace A</a:t>
            </a:r>
            <a:endParaRPr lang="nl-BE" dirty="0"/>
          </a:p>
        </p:txBody>
      </p:sp>
      <p:sp>
        <p:nvSpPr>
          <p:cNvPr id="11" name="Rechthoek 10"/>
          <p:cNvSpPr/>
          <p:nvPr/>
        </p:nvSpPr>
        <p:spPr>
          <a:xfrm>
            <a:off x="3273797" y="5072288"/>
            <a:ext cx="1986806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Namespace B</a:t>
            </a:r>
            <a:endParaRPr lang="nl-BE" dirty="0"/>
          </a:p>
        </p:txBody>
      </p:sp>
      <p:sp>
        <p:nvSpPr>
          <p:cNvPr id="13" name="Rechthoek 12"/>
          <p:cNvSpPr/>
          <p:nvPr/>
        </p:nvSpPr>
        <p:spPr>
          <a:xfrm>
            <a:off x="6011391" y="5008521"/>
            <a:ext cx="1986806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Namespace C</a:t>
            </a:r>
            <a:endParaRPr lang="nl-BE" dirty="0"/>
          </a:p>
        </p:txBody>
      </p:sp>
      <p:cxnSp>
        <p:nvCxnSpPr>
          <p:cNvPr id="15" name="Rechte verbindingslijn 14"/>
          <p:cNvCxnSpPr>
            <a:stCxn id="7" idx="2"/>
            <a:endCxn id="9" idx="0"/>
          </p:cNvCxnSpPr>
          <p:nvPr/>
        </p:nvCxnSpPr>
        <p:spPr>
          <a:xfrm flipH="1">
            <a:off x="2127994" y="4480522"/>
            <a:ext cx="1148606" cy="59947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Rechte verbindingslijn 16"/>
          <p:cNvCxnSpPr>
            <a:stCxn id="11" idx="0"/>
            <a:endCxn id="7" idx="2"/>
          </p:cNvCxnSpPr>
          <p:nvPr/>
        </p:nvCxnSpPr>
        <p:spPr>
          <a:xfrm flipH="1" flipV="1">
            <a:off x="3276600" y="4480522"/>
            <a:ext cx="990600" cy="59176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Rechte verbindingslijn 18"/>
          <p:cNvCxnSpPr>
            <a:stCxn id="8" idx="2"/>
            <a:endCxn id="13" idx="0"/>
          </p:cNvCxnSpPr>
          <p:nvPr/>
        </p:nvCxnSpPr>
        <p:spPr>
          <a:xfrm>
            <a:off x="7004794" y="4435495"/>
            <a:ext cx="0" cy="57302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667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storage daemon does not execute the work</a:t>
            </a:r>
          </a:p>
          <a:p>
            <a:r>
              <a:rPr lang="en-US" dirty="0" smtClean="0"/>
              <a:t>The crawl creates tasks in a in memory queue</a:t>
            </a:r>
          </a:p>
          <a:p>
            <a:r>
              <a:rPr lang="en-US" dirty="0" smtClean="0"/>
              <a:t>Maintenance agents pick up these task for execution</a:t>
            </a:r>
          </a:p>
          <a:p>
            <a:r>
              <a:rPr lang="en-US" dirty="0" smtClean="0"/>
              <a:t>Crawl process blocks if the queue is full</a:t>
            </a:r>
            <a:endParaRPr lang="nl-BE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Repair crawl: task creation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93079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Interleaved creation of</a:t>
            </a:r>
          </a:p>
          <a:p>
            <a:pPr lvl="1"/>
            <a:r>
              <a:rPr lang="en-US" dirty="0" smtClean="0"/>
              <a:t>Object maintenance tasks</a:t>
            </a:r>
          </a:p>
          <a:p>
            <a:pPr lvl="1"/>
            <a:r>
              <a:rPr lang="en-US" dirty="0" smtClean="0"/>
              <a:t>Object delete tasks</a:t>
            </a:r>
          </a:p>
          <a:p>
            <a:r>
              <a:rPr lang="en-US" dirty="0" smtClean="0"/>
              <a:t>Namespace deletion happens after the interleaved part has finished</a:t>
            </a:r>
          </a:p>
          <a:p>
            <a:endParaRPr lang="en-US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Amplidata Confidential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4AB1B-9FC5-1749-972C-6D7D3FDDECC6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Repair crawl: task creation order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66346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400" dirty="0" smtClean="0">
            <a:solidFill>
              <a:srgbClr val="10253F"/>
            </a:solidFill>
            <a:latin typeface="Verdana"/>
            <a:cs typeface="Verdana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2_Office Theme">
  <a:themeElements>
    <a:clrScheme name="Amplidata">
      <a:dk1>
        <a:srgbClr val="000000"/>
      </a:dk1>
      <a:lt1>
        <a:srgbClr val="FFFFFF"/>
      </a:lt1>
      <a:dk2>
        <a:srgbClr val="1E2B47"/>
      </a:dk2>
      <a:lt2>
        <a:srgbClr val="808080"/>
      </a:lt2>
      <a:accent1>
        <a:srgbClr val="D9ED00"/>
      </a:accent1>
      <a:accent2>
        <a:srgbClr val="88D600"/>
      </a:accent2>
      <a:accent3>
        <a:srgbClr val="E6BC66"/>
      </a:accent3>
      <a:accent4>
        <a:srgbClr val="D68F01"/>
      </a:accent4>
      <a:accent5>
        <a:srgbClr val="C8E7FB"/>
      </a:accent5>
      <a:accent6>
        <a:srgbClr val="0088D6"/>
      </a:accent6>
      <a:hlink>
        <a:srgbClr val="CCCCFF"/>
      </a:hlink>
      <a:folHlink>
        <a:srgbClr val="B2B2B2"/>
      </a:folHlink>
    </a:clrScheme>
    <a:fontScheme name="Office Theme">
      <a:majorFont>
        <a:latin typeface="Trebuchet MS"/>
        <a:ea typeface=""/>
        <a:cs typeface="DejaVu Sans"/>
      </a:majorFont>
      <a:minorFont>
        <a:latin typeface="Verdana"/>
        <a:ea typeface="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6"/>
        </a:solidFill>
        <a:ln w="19050" cap="flat" cmpd="sng" algn="ctr">
          <a:solidFill>
            <a:schemeClr val="accent6">
              <a:lumMod val="50000"/>
            </a:schemeClr>
          </a:solidFill>
          <a:prstDash val="solid"/>
          <a:round/>
          <a:headEnd type="none" w="med" len="med"/>
          <a:tailEnd type="none" w="med" len="med"/>
        </a:ln>
        <a:effectLst/>
        <a:extLst/>
      </a:spPr>
      <a:bodyPr vert="horz" wrap="square" lIns="0" tIns="0" rIns="0" bIns="0" numCol="1" rtlCol="0" anchor="ctr" anchorCtr="1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sz="1600" b="0" i="0" u="none" strike="noStrike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+mn-lt"/>
            <a:cs typeface="DejaVu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  <a:cs typeface="DejaVu Sans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600" dirty="0" smtClean="0">
            <a:solidFill>
              <a:schemeClr val="tx1"/>
            </a:solidFill>
            <a:latin typeface="+mn-lt"/>
          </a:defRPr>
        </a:defPPr>
      </a:lstStyle>
    </a:tx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Office Theme">
  <a:themeElements>
    <a:clrScheme name="Amplidata">
      <a:dk1>
        <a:srgbClr val="000000"/>
      </a:dk1>
      <a:lt1>
        <a:srgbClr val="FFFFFF"/>
      </a:lt1>
      <a:dk2>
        <a:srgbClr val="1E2B47"/>
      </a:dk2>
      <a:lt2>
        <a:srgbClr val="808080"/>
      </a:lt2>
      <a:accent1>
        <a:srgbClr val="D9ED00"/>
      </a:accent1>
      <a:accent2>
        <a:srgbClr val="88D600"/>
      </a:accent2>
      <a:accent3>
        <a:srgbClr val="E6BC66"/>
      </a:accent3>
      <a:accent4>
        <a:srgbClr val="D68F01"/>
      </a:accent4>
      <a:accent5>
        <a:srgbClr val="C8E7FB"/>
      </a:accent5>
      <a:accent6>
        <a:srgbClr val="0088D6"/>
      </a:accent6>
      <a:hlink>
        <a:srgbClr val="CCCCFF"/>
      </a:hlink>
      <a:folHlink>
        <a:srgbClr val="B2B2B2"/>
      </a:folHlink>
    </a:clrScheme>
    <a:fontScheme name="Office Theme">
      <a:majorFont>
        <a:latin typeface="Trebuchet MS"/>
        <a:ea typeface=""/>
        <a:cs typeface="DejaVu Sans"/>
      </a:majorFont>
      <a:minorFont>
        <a:latin typeface="Verdana"/>
        <a:ea typeface="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5"/>
        </a:solidFill>
        <a:ln w="6350" cap="flat" cmpd="sng" algn="ctr">
          <a:solidFill>
            <a:schemeClr val="accent6">
              <a:lumMod val="50000"/>
            </a:schemeClr>
          </a:solidFill>
          <a:prstDash val="solid"/>
          <a:round/>
          <a:headEnd type="none" w="med" len="med"/>
          <a:tailEnd type="none" w="med" len="med"/>
        </a:ln>
        <a:effectLst/>
        <a:extLst/>
      </a:spPr>
      <a:bodyPr vert="horz" wrap="square" lIns="0" tIns="0" rIns="0" bIns="0" numCol="1" rtlCol="0" anchor="t" anchorCtr="1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sz="10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+mn-lt"/>
            <a:cs typeface="DejaVu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  <a:cs typeface="DejaVu Sans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600" dirty="0" smtClean="0">
            <a:solidFill>
              <a:schemeClr val="tx1"/>
            </a:solidFill>
            <a:latin typeface="+mn-lt"/>
          </a:defRPr>
        </a:defPPr>
      </a:lstStyle>
    </a:tx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Amplidata-OOS-product-briefing-oct-2011</Template>
  <TotalTime>291215</TotalTime>
  <Words>3341</Words>
  <Application>Microsoft Office PowerPoint</Application>
  <PresentationFormat>Diavoorstelling (4:3)</PresentationFormat>
  <Paragraphs>626</Paragraphs>
  <Slides>63</Slides>
  <Notes>10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8</vt:i4>
      </vt:variant>
      <vt:variant>
        <vt:lpstr>Thema</vt:lpstr>
      </vt:variant>
      <vt:variant>
        <vt:i4>3</vt:i4>
      </vt:variant>
      <vt:variant>
        <vt:lpstr>Diatitels</vt:lpstr>
      </vt:variant>
      <vt:variant>
        <vt:i4>63</vt:i4>
      </vt:variant>
    </vt:vector>
  </HeadingPairs>
  <TitlesOfParts>
    <vt:vector size="74" baseType="lpstr">
      <vt:lpstr>MS PGothic</vt:lpstr>
      <vt:lpstr>MS PGothic</vt:lpstr>
      <vt:lpstr>Arial</vt:lpstr>
      <vt:lpstr>Calibri</vt:lpstr>
      <vt:lpstr>DejaVu Sans</vt:lpstr>
      <vt:lpstr>Times New Roman</vt:lpstr>
      <vt:lpstr>Trebuchet MS</vt:lpstr>
      <vt:lpstr>Verdana</vt:lpstr>
      <vt:lpstr>Custom Design</vt:lpstr>
      <vt:lpstr>2_Office Theme</vt:lpstr>
      <vt:lpstr>3_Office Theme</vt:lpstr>
      <vt:lpstr>PowerPoint-presentatie</vt:lpstr>
      <vt:lpstr>Agenda</vt:lpstr>
      <vt:lpstr>Introduction</vt:lpstr>
      <vt:lpstr>Terminology</vt:lpstr>
      <vt:lpstr>PowerPoint-presentatie</vt:lpstr>
      <vt:lpstr>Repair crawl: goal</vt:lpstr>
      <vt:lpstr>Repair crawl: divide and conquer</vt:lpstr>
      <vt:lpstr>Repair crawl: task creation</vt:lpstr>
      <vt:lpstr>Repair crawl: task creation order</vt:lpstr>
      <vt:lpstr>Repair crawl: task creation example</vt:lpstr>
      <vt:lpstr>Repair crawl: task reservation</vt:lpstr>
      <vt:lpstr>Repair crawl: maintenance tasks</vt:lpstr>
      <vt:lpstr>Repair crawl: config file parameters</vt:lpstr>
      <vt:lpstr>Repair crawl: qshell calls</vt:lpstr>
      <vt:lpstr>Repair crawl: priority based repair</vt:lpstr>
      <vt:lpstr>Repair crawl: priority based repair</vt:lpstr>
      <vt:lpstr>PowerPoint-presentatie</vt:lpstr>
      <vt:lpstr>Monitor namespace: crawl</vt:lpstr>
      <vt:lpstr>Monitor namespace: storagepool info</vt:lpstr>
      <vt:lpstr>PowerPoint-presentatie</vt:lpstr>
      <vt:lpstr>Repair tasks: maintenance agent</vt:lpstr>
      <vt:lpstr>Repair tasks: maintenance agent loop</vt:lpstr>
      <vt:lpstr>Repair tasks: normal repair</vt:lpstr>
      <vt:lpstr>Repair tasks: normal repair</vt:lpstr>
      <vt:lpstr>Repair tasks: clean repair</vt:lpstr>
      <vt:lpstr>Repair tasks: clean repair</vt:lpstr>
      <vt:lpstr>Repair tasks: partial repair</vt:lpstr>
      <vt:lpstr>Repair tasks: delete</vt:lpstr>
      <vt:lpstr>Repair tasks: delete namespace</vt:lpstr>
      <vt:lpstr>Repair tasks: config file parameters</vt:lpstr>
      <vt:lpstr>PowerPoint-presentatie</vt:lpstr>
      <vt:lpstr>Auto disk decommissioning</vt:lpstr>
      <vt:lpstr>Auto disk decommissioning</vt:lpstr>
      <vt:lpstr>PowerPoint-presentatie</vt:lpstr>
      <vt:lpstr>Normal verification states</vt:lpstr>
      <vt:lpstr>Unverified objects</vt:lpstr>
      <vt:lpstr>Verification task creation</vt:lpstr>
      <vt:lpstr>Verify object: all OK</vt:lpstr>
      <vt:lpstr>Verify object: Blockstore OFFLINE</vt:lpstr>
      <vt:lpstr>Verify object: bitrot</vt:lpstr>
      <vt:lpstr>When do unverified object occur?</vt:lpstr>
      <vt:lpstr>When do unverified objects occur?</vt:lpstr>
      <vt:lpstr>When do unverified objects occur?</vt:lpstr>
      <vt:lpstr>When do unverified objects occur?</vt:lpstr>
      <vt:lpstr>Find affected objects</vt:lpstr>
      <vt:lpstr>PowerPoint-presentatie</vt:lpstr>
      <vt:lpstr>Performance: estimation technique</vt:lpstr>
      <vt:lpstr>Performance: measured numbers</vt:lpstr>
      <vt:lpstr>Performance: estimating repair time</vt:lpstr>
      <vt:lpstr>Performance: repair calculator</vt:lpstr>
      <vt:lpstr>Performance: going to 3 GEO</vt:lpstr>
      <vt:lpstr>PowerPoint-presentatie</vt:lpstr>
      <vt:lpstr>Tuning: general remarks</vt:lpstr>
      <vt:lpstr>Tuning: managing expectations</vt:lpstr>
      <vt:lpstr>Tuning: pace of the maintenance agent </vt:lpstr>
      <vt:lpstr>Tuning: free queue size</vt:lpstr>
      <vt:lpstr>Tuning: poll interval</vt:lpstr>
      <vt:lpstr>Tuning: Lower maintenance agents</vt:lpstr>
      <vt:lpstr>Tuning: increase aggregated repair</vt:lpstr>
      <vt:lpstr>Tuning: leverage controllers</vt:lpstr>
      <vt:lpstr>PowerPoint-presentatie</vt:lpstr>
      <vt:lpstr>Log file: example 1</vt:lpstr>
      <vt:lpstr>Log file: example 2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Wim De Wispelaere</dc:creator>
  <cp:lastModifiedBy>frocksii</cp:lastModifiedBy>
  <cp:revision>1874</cp:revision>
  <cp:lastPrinted>2014-03-27T21:49:07Z</cp:lastPrinted>
  <dcterms:created xsi:type="dcterms:W3CDTF">2011-02-16T22:04:36Z</dcterms:created>
  <dcterms:modified xsi:type="dcterms:W3CDTF">2015-02-18T14:23:25Z</dcterms:modified>
</cp:coreProperties>
</file>