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9144000" cy="5715000" type="screen16x10"/>
  <p:notesSz cx="6797675" cy="987425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008453F-19C1-4E93-8202-43CD1A669401}">
  <a:tblStyle styleId="{B008453F-19C1-4E93-8202-43CD1A669401}" styleName="Table_0">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7F4FB"/>
          </a:solidFill>
        </a:fill>
      </a:tcStyle>
    </a:wholeTbl>
    <a:band1H>
      <a:tcStyle>
        <a:tcBdr/>
        <a:fill>
          <a:solidFill>
            <a:srgbClr val="CBE6F6"/>
          </a:solidFill>
        </a:fill>
      </a:tcStyle>
    </a:band1H>
    <a:band1V>
      <a:tcStyle>
        <a:tcBdr/>
        <a:fill>
          <a:solidFill>
            <a:srgbClr val="CBE6F6"/>
          </a:solidFill>
        </a:fill>
      </a:tcStyle>
    </a:band1V>
    <a:lastCol>
      <a:tcTxStyle b="on" i="off">
        <a:schemeClr val="lt1"/>
      </a:tcTxStyle>
      <a:tcStyle>
        <a:tcBdr/>
        <a:fill>
          <a:solidFill>
            <a:schemeClr val="accent6"/>
          </a:solidFill>
        </a:fill>
      </a:tcStyle>
    </a:lastCol>
    <a:firstCol>
      <a:tcTxStyle b="on" i="off">
        <a:schemeClr val="lt1"/>
      </a:tcTxStyle>
      <a:tcStyle>
        <a:tcBdr/>
        <a:fill>
          <a:solidFill>
            <a:schemeClr val="accent6"/>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6"/>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6"/>
          </a:solidFill>
        </a:fill>
      </a:tcStyle>
    </a:firstRow>
  </a:tblStyle>
  <a:tblStyle styleId="{534E7CD7-F53F-4F89-8631-0D82F8AB7CC5}" styleName="Table_1">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7F4FB"/>
          </a:solidFill>
        </a:fill>
      </a:tcStyle>
    </a:wholeTbl>
    <a:band1H>
      <a:tcStyle>
        <a:tcBdr/>
        <a:fill>
          <a:solidFill>
            <a:srgbClr val="CBE6F6"/>
          </a:solidFill>
        </a:fill>
      </a:tcStyle>
    </a:band1H>
    <a:band1V>
      <a:tcStyle>
        <a:tcBdr/>
        <a:fill>
          <a:solidFill>
            <a:srgbClr val="CBE6F6"/>
          </a:solidFill>
        </a:fill>
      </a:tcStyle>
    </a:band1V>
    <a:lastCol>
      <a:tcTxStyle b="on" i="off">
        <a:schemeClr val="lt1"/>
      </a:tcTxStyle>
      <a:tcStyle>
        <a:tcBdr/>
        <a:fill>
          <a:solidFill>
            <a:schemeClr val="accent6"/>
          </a:solidFill>
        </a:fill>
      </a:tcStyle>
    </a:lastCol>
    <a:firstCol>
      <a:tcTxStyle b="on" i="off">
        <a:schemeClr val="lt1"/>
      </a:tcTxStyle>
      <a:tcStyle>
        <a:tcBdr/>
        <a:fill>
          <a:solidFill>
            <a:schemeClr val="accent6"/>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6"/>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212" y="-96"/>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 name="Shape 3"/>
          <p:cNvSpPr txBox="1">
            <a:spLocks noGrp="1"/>
          </p:cNvSpPr>
          <p:nvPr>
            <p:ph type="body" idx="1"/>
          </p:nvPr>
        </p:nvSpPr>
        <p:spPr>
          <a:xfrm>
            <a:off x="679450" y="4691062"/>
            <a:ext cx="5437188" cy="4440237"/>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txBox="1">
            <a:spLocks noGrp="1"/>
          </p:cNvSpPr>
          <p:nvPr>
            <p:ph type="hdr" idx="3"/>
          </p:nvPr>
        </p:nvSpPr>
        <p:spPr>
          <a:xfrm>
            <a:off x="0" y="0"/>
            <a:ext cx="2947988" cy="492125"/>
          </a:xfrm>
          <a:prstGeom prst="rect">
            <a:avLst/>
          </a:prstGeom>
          <a:noFill/>
          <a:ln>
            <a:noFill/>
          </a:ln>
        </p:spPr>
        <p:txBody>
          <a:bodyPr lIns="91425" tIns="91425" rIns="91425" bIns="91425" anchor="t" anchorCtr="0"/>
          <a:lstStyle>
            <a:lvl1pPr marL="0" marR="0" indent="0" algn="l" rtl="0">
              <a:lnSpc>
                <a:spcPct val="95000"/>
              </a:lnSpc>
              <a:buClr>
                <a:srgbClr val="000000"/>
              </a:buClr>
              <a:buFont typeface="Times New Roman"/>
              <a:buNone/>
              <a:defRPr sz="1400" b="0" i="0" u="none" strike="noStrike" cap="none" baseline="0">
                <a:solidFill>
                  <a:srgbClr val="000000"/>
                </a:solidFill>
                <a:latin typeface="Times New Roman"/>
                <a:ea typeface="Times New Roman"/>
                <a:cs typeface="Times New Roman"/>
                <a:sym typeface="Times New Roman"/>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 name="Shape 5"/>
          <p:cNvSpPr txBox="1">
            <a:spLocks noGrp="1"/>
          </p:cNvSpPr>
          <p:nvPr>
            <p:ph type="dt" idx="10"/>
          </p:nvPr>
        </p:nvSpPr>
        <p:spPr>
          <a:xfrm>
            <a:off x="3846512" y="0"/>
            <a:ext cx="2947986" cy="492125"/>
          </a:xfrm>
          <a:prstGeom prst="rect">
            <a:avLst/>
          </a:prstGeom>
          <a:noFill/>
          <a:ln>
            <a:noFill/>
          </a:ln>
        </p:spPr>
        <p:txBody>
          <a:bodyPr lIns="91425" tIns="91425" rIns="91425" bIns="91425" anchor="t" anchorCtr="0"/>
          <a:lstStyle>
            <a:lvl1pPr marL="0" marR="0" indent="0" algn="r" rtl="0">
              <a:lnSpc>
                <a:spcPct val="95000"/>
              </a:lnSpc>
              <a:buClr>
                <a:srgbClr val="000000"/>
              </a:buClr>
              <a:buFont typeface="Times New Roman"/>
              <a:buNone/>
              <a:defRPr sz="1400" b="0" i="0" u="none" strike="noStrike" cap="none" baseline="0">
                <a:solidFill>
                  <a:srgbClr val="000000"/>
                </a:solidFill>
                <a:latin typeface="Times New Roman"/>
                <a:ea typeface="Times New Roman"/>
                <a:cs typeface="Times New Roman"/>
                <a:sym typeface="Times New Roman"/>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9380538"/>
            <a:ext cx="2947988" cy="492125"/>
          </a:xfrm>
          <a:prstGeom prst="rect">
            <a:avLst/>
          </a:prstGeom>
          <a:noFill/>
          <a:ln>
            <a:noFill/>
          </a:ln>
        </p:spPr>
        <p:txBody>
          <a:bodyPr lIns="91425" tIns="91425" rIns="91425" bIns="91425" anchor="b" anchorCtr="0"/>
          <a:lstStyle>
            <a:lvl1pPr marL="0" marR="0" indent="0" algn="l" rtl="0">
              <a:lnSpc>
                <a:spcPct val="95000"/>
              </a:lnSpc>
              <a:buClr>
                <a:srgbClr val="000000"/>
              </a:buClr>
              <a:buFont typeface="Times New Roman"/>
              <a:buNone/>
              <a:defRPr sz="1400" b="0" i="0" u="none" strike="noStrike" cap="none" baseline="0">
                <a:solidFill>
                  <a:srgbClr val="000000"/>
                </a:solidFill>
                <a:latin typeface="Times New Roman"/>
                <a:ea typeface="Times New Roman"/>
                <a:cs typeface="Times New Roman"/>
                <a:sym typeface="Times New Roman"/>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7" name="Shape 7"/>
          <p:cNvSpPr txBox="1">
            <a:spLocks noGrp="1"/>
          </p:cNvSpPr>
          <p:nvPr>
            <p:ph type="sldNum" idx="12"/>
          </p:nvPr>
        </p:nvSpPr>
        <p:spPr>
          <a:xfrm>
            <a:off x="3846512" y="9380538"/>
            <a:ext cx="2947986" cy="492125"/>
          </a:xfrm>
          <a:prstGeom prst="rect">
            <a:avLst/>
          </a:prstGeom>
          <a:noFill/>
          <a:ln>
            <a:noFill/>
          </a:ln>
        </p:spPr>
        <p:txBody>
          <a:bodyPr lIns="91425" tIns="91425" rIns="91425" bIns="91425" anchor="b" anchorCtr="0"/>
          <a:lstStyle>
            <a:lvl1pPr marL="0" marR="0" indent="0" algn="r" rtl="0">
              <a:lnSpc>
                <a:spcPct val="95000"/>
              </a:lnSpc>
              <a:buClr>
                <a:srgbClr val="000000"/>
              </a:buClr>
              <a:buFont typeface="Arial"/>
              <a:buNone/>
              <a:defRPr sz="1400" b="0" i="0" u="none" strike="noStrike" cap="none" baseline="0">
                <a:solidFill>
                  <a:srgbClr val="000000"/>
                </a:solidFill>
                <a:latin typeface="Arial"/>
                <a:ea typeface="Arial"/>
                <a:cs typeface="Arial"/>
                <a:sym typeface="Arial"/>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311858259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86" name="Shape 86"/>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151" name="Shape 15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173" name="Shape 173"/>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179" name="Shape 179"/>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151059" y="6742713"/>
            <a:ext cx="6495556" cy="338523"/>
          </a:xfrm>
          <a:prstGeom prst="rect">
            <a:avLst/>
          </a:prstGeom>
          <a:noFill/>
          <a:ln>
            <a:noFill/>
          </a:ln>
        </p:spPr>
        <p:txBody>
          <a:bodyPr lIns="91425" tIns="91425" rIns="91425" bIns="91425" anchor="ctr" anchorCtr="0">
            <a:noAutofit/>
          </a:bodyPr>
          <a:lstStyle/>
          <a:p>
            <a:endParaRPr/>
          </a:p>
        </p:txBody>
      </p:sp>
      <p:sp>
        <p:nvSpPr>
          <p:cNvPr id="187" name="Shape 187"/>
          <p:cNvSpPr>
            <a:spLocks noGrp="1" noRot="1" noChangeAspect="1"/>
          </p:cNvSpPr>
          <p:nvPr>
            <p:ph type="sldImg" idx="2"/>
          </p:nvPr>
        </p:nvSpPr>
        <p:spPr>
          <a:xfrm>
            <a:off x="438150" y="741362"/>
            <a:ext cx="5921375" cy="370204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151059" y="6742713"/>
            <a:ext cx="6495599" cy="338400"/>
          </a:xfrm>
          <a:prstGeom prst="rect">
            <a:avLst/>
          </a:prstGeom>
          <a:noFill/>
          <a:ln>
            <a:noFill/>
          </a:ln>
        </p:spPr>
        <p:txBody>
          <a:bodyPr lIns="91425" tIns="91425" rIns="91425" bIns="91425" anchor="ctr" anchorCtr="0">
            <a:noAutofit/>
          </a:bodyPr>
          <a:lstStyle/>
          <a:p>
            <a:endParaRPr/>
          </a:p>
        </p:txBody>
      </p:sp>
      <p:sp>
        <p:nvSpPr>
          <p:cNvPr id="195" name="Shape 195"/>
          <p:cNvSpPr>
            <a:spLocks noGrp="1" noRot="1" noChangeAspect="1"/>
          </p:cNvSpPr>
          <p:nvPr>
            <p:ph type="sldImg" idx="2"/>
          </p:nvPr>
        </p:nvSpPr>
        <p:spPr>
          <a:xfrm>
            <a:off x="438150" y="741362"/>
            <a:ext cx="5921399" cy="370199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151059" y="6742713"/>
            <a:ext cx="6495599" cy="338400"/>
          </a:xfrm>
          <a:prstGeom prst="rect">
            <a:avLst/>
          </a:prstGeom>
          <a:noFill/>
          <a:ln>
            <a:noFill/>
          </a:ln>
        </p:spPr>
        <p:txBody>
          <a:bodyPr lIns="91425" tIns="91425" rIns="91425" bIns="91425" anchor="ctr" anchorCtr="0">
            <a:noAutofit/>
          </a:bodyPr>
          <a:lstStyle/>
          <a:p>
            <a:endParaRPr/>
          </a:p>
        </p:txBody>
      </p:sp>
      <p:sp>
        <p:nvSpPr>
          <p:cNvPr id="202" name="Shape 202"/>
          <p:cNvSpPr>
            <a:spLocks noGrp="1" noRot="1" noChangeAspect="1"/>
          </p:cNvSpPr>
          <p:nvPr>
            <p:ph type="sldImg" idx="2"/>
          </p:nvPr>
        </p:nvSpPr>
        <p:spPr>
          <a:xfrm>
            <a:off x="438150" y="741363"/>
            <a:ext cx="5921375" cy="37020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93" name="Shape 93"/>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txBox="1">
            <a:spLocks noGrp="1"/>
          </p:cNvSpPr>
          <p:nvPr>
            <p:ph type="body" idx="1"/>
          </p:nvPr>
        </p:nvSpPr>
        <p:spPr>
          <a:xfrm>
            <a:off x="151059" y="6742713"/>
            <a:ext cx="6495599" cy="338400"/>
          </a:xfrm>
          <a:prstGeom prst="rect">
            <a:avLst/>
          </a:prstGeom>
          <a:noFill/>
          <a:ln>
            <a:noFill/>
          </a:ln>
        </p:spPr>
        <p:txBody>
          <a:bodyPr lIns="91425" tIns="91425" rIns="91425" bIns="91425" anchor="ctr" anchorCtr="0">
            <a:noAutofit/>
          </a:bodyPr>
          <a:lstStyle/>
          <a:p>
            <a:endParaRPr/>
          </a:p>
        </p:txBody>
      </p:sp>
      <p:sp>
        <p:nvSpPr>
          <p:cNvPr id="209" name="Shape 209"/>
          <p:cNvSpPr>
            <a:spLocks noGrp="1" noRot="1" noChangeAspect="1"/>
          </p:cNvSpPr>
          <p:nvPr>
            <p:ph type="sldImg" idx="2"/>
          </p:nvPr>
        </p:nvSpPr>
        <p:spPr>
          <a:xfrm>
            <a:off x="438150" y="741362"/>
            <a:ext cx="5921399" cy="370199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151059" y="6742713"/>
            <a:ext cx="6495599" cy="338400"/>
          </a:xfrm>
          <a:prstGeom prst="rect">
            <a:avLst/>
          </a:prstGeom>
          <a:noFill/>
          <a:ln>
            <a:noFill/>
          </a:ln>
        </p:spPr>
        <p:txBody>
          <a:bodyPr lIns="91425" tIns="91425" rIns="91425" bIns="91425" anchor="ctr" anchorCtr="0">
            <a:noAutofit/>
          </a:bodyPr>
          <a:lstStyle/>
          <a:p>
            <a:endParaRPr/>
          </a:p>
        </p:txBody>
      </p:sp>
      <p:sp>
        <p:nvSpPr>
          <p:cNvPr id="216" name="Shape 216"/>
          <p:cNvSpPr>
            <a:spLocks noGrp="1" noRot="1" noChangeAspect="1"/>
          </p:cNvSpPr>
          <p:nvPr>
            <p:ph type="sldImg" idx="2"/>
          </p:nvPr>
        </p:nvSpPr>
        <p:spPr>
          <a:xfrm>
            <a:off x="438150" y="741362"/>
            <a:ext cx="5921399" cy="370199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
        <p:nvSpPr>
          <p:cNvPr id="222" name="Shape 222"/>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
        <p:nvSpPr>
          <p:cNvPr id="228" name="Shape 228"/>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
        <p:nvSpPr>
          <p:cNvPr id="234" name="Shape 234"/>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
        <p:nvSpPr>
          <p:cNvPr id="240" name="Shape 240"/>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
        <p:nvSpPr>
          <p:cNvPr id="246" name="Shape 246"/>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
        <p:nvSpPr>
          <p:cNvPr id="252" name="Shape 252"/>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258" name="Shape 258"/>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a:spLocks noGrp="1" noRot="1" noChangeAspect="1"/>
          </p:cNvSpPr>
          <p:nvPr>
            <p:ph type="sldImg" idx="2"/>
          </p:nvPr>
        </p:nvSpPr>
        <p:spPr>
          <a:xfrm>
            <a:off x="438150" y="741362"/>
            <a:ext cx="5922963" cy="370204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64" name="Shape 264"/>
          <p:cNvSpPr txBox="1">
            <a:spLocks noGrp="1"/>
          </p:cNvSpPr>
          <p:nvPr>
            <p:ph type="body" idx="1"/>
          </p:nvPr>
        </p:nvSpPr>
        <p:spPr>
          <a:xfrm>
            <a:off x="679768" y="4690269"/>
            <a:ext cx="5438139" cy="338523"/>
          </a:xfrm>
          <a:prstGeom prst="rect">
            <a:avLst/>
          </a:prstGeom>
          <a:noFill/>
          <a:ln>
            <a:noFill/>
          </a:ln>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99" name="Shape 99"/>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Shape 269"/>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0" name="Shape 270"/>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276" name="Shape 276"/>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2" name="Shape 282"/>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151059" y="6742713"/>
            <a:ext cx="6495556" cy="338523"/>
          </a:xfrm>
          <a:prstGeom prst="rect">
            <a:avLst/>
          </a:prstGeom>
          <a:noFill/>
          <a:ln>
            <a:noFill/>
          </a:ln>
        </p:spPr>
        <p:txBody>
          <a:bodyPr lIns="91425" tIns="91425" rIns="91425" bIns="91425" anchor="ctr" anchorCtr="0">
            <a:noAutofit/>
          </a:bodyPr>
          <a:lstStyle/>
          <a:p>
            <a:endParaRPr/>
          </a:p>
        </p:txBody>
      </p:sp>
      <p:sp>
        <p:nvSpPr>
          <p:cNvPr id="289" name="Shape 289"/>
          <p:cNvSpPr>
            <a:spLocks noGrp="1" noRot="1" noChangeAspect="1"/>
          </p:cNvSpPr>
          <p:nvPr>
            <p:ph type="sldImg" idx="2"/>
          </p:nvPr>
        </p:nvSpPr>
        <p:spPr>
          <a:xfrm>
            <a:off x="438150" y="741362"/>
            <a:ext cx="5921375" cy="370204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151059" y="6742713"/>
            <a:ext cx="6495556" cy="338523"/>
          </a:xfrm>
          <a:prstGeom prst="rect">
            <a:avLst/>
          </a:prstGeom>
          <a:noFill/>
          <a:ln>
            <a:noFill/>
          </a:ln>
        </p:spPr>
        <p:txBody>
          <a:bodyPr lIns="91425" tIns="91425" rIns="91425" bIns="91425" anchor="ctr" anchorCtr="0">
            <a:noAutofit/>
          </a:bodyPr>
          <a:lstStyle/>
          <a:p>
            <a:endParaRPr/>
          </a:p>
        </p:txBody>
      </p:sp>
      <p:sp>
        <p:nvSpPr>
          <p:cNvPr id="296" name="Shape 296"/>
          <p:cNvSpPr>
            <a:spLocks noGrp="1" noRot="1" noChangeAspect="1"/>
          </p:cNvSpPr>
          <p:nvPr>
            <p:ph type="sldImg" idx="2"/>
          </p:nvPr>
        </p:nvSpPr>
        <p:spPr>
          <a:xfrm>
            <a:off x="438150" y="741362"/>
            <a:ext cx="5921375" cy="370204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txBox="1">
            <a:spLocks noGrp="1"/>
          </p:cNvSpPr>
          <p:nvPr>
            <p:ph type="body" idx="1"/>
          </p:nvPr>
        </p:nvSpPr>
        <p:spPr>
          <a:xfrm>
            <a:off x="151059" y="6742713"/>
            <a:ext cx="6495556" cy="338523"/>
          </a:xfrm>
          <a:prstGeom prst="rect">
            <a:avLst/>
          </a:prstGeom>
          <a:noFill/>
          <a:ln>
            <a:noFill/>
          </a:ln>
        </p:spPr>
        <p:txBody>
          <a:bodyPr lIns="91425" tIns="91425" rIns="91425" bIns="91425" anchor="ctr" anchorCtr="0">
            <a:noAutofit/>
          </a:bodyPr>
          <a:lstStyle/>
          <a:p>
            <a:endParaRPr/>
          </a:p>
        </p:txBody>
      </p:sp>
      <p:sp>
        <p:nvSpPr>
          <p:cNvPr id="303" name="Shape 303"/>
          <p:cNvSpPr>
            <a:spLocks noGrp="1" noRot="1" noChangeAspect="1"/>
          </p:cNvSpPr>
          <p:nvPr>
            <p:ph type="sldImg" idx="2"/>
          </p:nvPr>
        </p:nvSpPr>
        <p:spPr>
          <a:xfrm>
            <a:off x="438150" y="741362"/>
            <a:ext cx="5921375" cy="370204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151059" y="6742713"/>
            <a:ext cx="6495556" cy="338523"/>
          </a:xfrm>
          <a:prstGeom prst="rect">
            <a:avLst/>
          </a:prstGeom>
          <a:noFill/>
          <a:ln>
            <a:noFill/>
          </a:ln>
        </p:spPr>
        <p:txBody>
          <a:bodyPr lIns="91425" tIns="91425" rIns="91425" bIns="91425" anchor="ctr" anchorCtr="0">
            <a:noAutofit/>
          </a:bodyPr>
          <a:lstStyle/>
          <a:p>
            <a:endParaRPr/>
          </a:p>
        </p:txBody>
      </p:sp>
      <p:sp>
        <p:nvSpPr>
          <p:cNvPr id="310" name="Shape 310"/>
          <p:cNvSpPr>
            <a:spLocks noGrp="1" noRot="1" noChangeAspect="1"/>
          </p:cNvSpPr>
          <p:nvPr>
            <p:ph type="sldImg" idx="2"/>
          </p:nvPr>
        </p:nvSpPr>
        <p:spPr>
          <a:xfrm>
            <a:off x="438150" y="741362"/>
            <a:ext cx="5921375" cy="3702049"/>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Shape 315"/>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6" name="Shape 316"/>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2" name="Shape 322"/>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27" name="Shape 327"/>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106" name="Shape 106"/>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4" name="Shape 334"/>
          <p:cNvSpPr txBox="1">
            <a:spLocks noGrp="1"/>
          </p:cNvSpPr>
          <p:nvPr>
            <p:ph type="body" idx="1"/>
          </p:nvPr>
        </p:nvSpPr>
        <p:spPr>
          <a:xfrm>
            <a:off x="679450" y="4691062"/>
            <a:ext cx="5437188" cy="4440237"/>
          </a:xfrm>
          <a:prstGeom prst="rect">
            <a:avLst/>
          </a:prstGeom>
          <a:noFill/>
          <a:ln>
            <a:noFill/>
          </a:ln>
        </p:spPr>
        <p:txBody>
          <a:bodyPr lIns="0" tIns="0" rIns="0" bIns="0" anchor="t" anchorCtr="0">
            <a:noAutofit/>
          </a:bodyPr>
          <a:lstStyle/>
          <a:p>
            <a:endParaRPr/>
          </a:p>
        </p:txBody>
      </p:sp>
      <p:sp>
        <p:nvSpPr>
          <p:cNvPr id="335" name="Shape 335"/>
          <p:cNvSpPr txBox="1">
            <a:spLocks noGrp="1"/>
          </p:cNvSpPr>
          <p:nvPr>
            <p:ph type="ftr" idx="11"/>
          </p:nvPr>
        </p:nvSpPr>
        <p:spPr>
          <a:xfrm>
            <a:off x="0" y="9380538"/>
            <a:ext cx="2947988" cy="492125"/>
          </a:xfrm>
          <a:prstGeom prst="rect">
            <a:avLst/>
          </a:prstGeom>
          <a:noFill/>
          <a:ln>
            <a:noFill/>
          </a:ln>
        </p:spPr>
        <p:txBody>
          <a:bodyPr lIns="0" tIns="0" rIns="0" bIns="0" anchor="b" anchorCtr="0">
            <a:noAutofit/>
          </a:bodyPr>
          <a:lstStyle/>
          <a:p>
            <a:pPr marL="0" marR="0" lvl="0" indent="0" algn="l" rtl="0">
              <a:lnSpc>
                <a:spcPct val="95000"/>
              </a:lnSpc>
              <a:spcBef>
                <a:spcPts val="0"/>
              </a:spcBef>
              <a:buClr>
                <a:srgbClr val="000000"/>
              </a:buClr>
              <a:buSzPct val="25000"/>
              <a:buFont typeface="Times New Roman"/>
              <a:buNone/>
            </a:pPr>
            <a:r>
              <a:rPr lang="en-US" sz="1400" b="0" i="0" u="none" strike="noStrike" cap="none" baseline="0">
                <a:solidFill>
                  <a:srgbClr val="000000"/>
                </a:solidFill>
                <a:latin typeface="Times New Roman"/>
                <a:ea typeface="Times New Roman"/>
                <a:cs typeface="Times New Roman"/>
                <a:sym typeface="Times New Roman"/>
              </a:rPr>
              <a:t>© 2010 Quantum Corporation. Company Confidential. Forward-looking information is based upon multiple assumptions and uncertainties, does not necessarily represent the company’s outlook and is for planning purposes only.</a:t>
            </a:r>
          </a:p>
        </p:txBody>
      </p:sp>
      <p:sp>
        <p:nvSpPr>
          <p:cNvPr id="336" name="Shape 336"/>
          <p:cNvSpPr txBox="1">
            <a:spLocks noGrp="1"/>
          </p:cNvSpPr>
          <p:nvPr>
            <p:ph type="sldNum" idx="12"/>
          </p:nvPr>
        </p:nvSpPr>
        <p:spPr>
          <a:xfrm>
            <a:off x="3846512" y="9380538"/>
            <a:ext cx="2947986" cy="492125"/>
          </a:xfrm>
          <a:prstGeom prst="rect">
            <a:avLst/>
          </a:prstGeom>
          <a:noFill/>
          <a:ln>
            <a:noFill/>
          </a:ln>
        </p:spPr>
        <p:txBody>
          <a:bodyPr lIns="0" tIns="0" rIns="0" bIns="0" anchor="b" anchorCtr="0">
            <a:noAutofit/>
          </a:bodyPr>
          <a:lstStyle/>
          <a:p>
            <a:pPr marL="0" marR="0" lvl="0" indent="0" algn="r" rtl="0">
              <a:lnSpc>
                <a:spcPct val="95000"/>
              </a:lnSpc>
              <a:spcBef>
                <a:spcPts val="0"/>
              </a:spcBef>
              <a:buClr>
                <a:srgbClr val="000000"/>
              </a:buClr>
              <a:buSzPct val="25000"/>
              <a:buFont typeface="Arial"/>
              <a:buNone/>
            </a:pPr>
            <a:r>
              <a:rPr lang="en-US"/>
              <a:t>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42" name="Shape 342"/>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Shape 347"/>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48" name="Shape 348"/>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Shape 354"/>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55" name="Shape 355"/>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Shape 362"/>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63" name="Shape 363"/>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69" name="Shape 369"/>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75" name="Shape 375"/>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Shape 380"/>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81" name="Shape 38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Shape 385"/>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386" name="Shape 386"/>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93" name="Shape 393"/>
          <p:cNvSpPr txBox="1">
            <a:spLocks noGrp="1"/>
          </p:cNvSpPr>
          <p:nvPr>
            <p:ph type="sldNum" idx="12"/>
          </p:nvPr>
        </p:nvSpPr>
        <p:spPr>
          <a:xfrm>
            <a:off x="3846512" y="9380538"/>
            <a:ext cx="2947986" cy="492125"/>
          </a:xfrm>
          <a:prstGeom prst="rect">
            <a:avLst/>
          </a:prstGeom>
          <a:noFill/>
          <a:ln>
            <a:noFill/>
          </a:ln>
        </p:spPr>
        <p:txBody>
          <a:bodyPr lIns="0" tIns="0" rIns="0" bIns="0" anchor="b" anchorCtr="0">
            <a:noAutofit/>
          </a:bodyPr>
          <a:lstStyle/>
          <a:p>
            <a:pPr marL="0" marR="0" lvl="0" indent="0" algn="r" rtl="0">
              <a:lnSpc>
                <a:spcPct val="95000"/>
              </a:lnSpc>
              <a:spcBef>
                <a:spcPts val="0"/>
              </a:spcBef>
              <a:buClr>
                <a:srgbClr val="000000"/>
              </a:buClr>
              <a:buSzPct val="25000"/>
              <a:buFont typeface="Arial"/>
              <a:buNone/>
            </a:pPr>
            <a:r>
              <a:rPr lang="en-US"/>
              <a:t> </a:t>
            </a:r>
          </a:p>
        </p:txBody>
      </p:sp>
      <p:sp>
        <p:nvSpPr>
          <p:cNvPr id="394" name="Shape 394"/>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113" name="Shape 113"/>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01" name="Shape 401"/>
          <p:cNvSpPr txBox="1">
            <a:spLocks noGrp="1"/>
          </p:cNvSpPr>
          <p:nvPr>
            <p:ph type="body" idx="1"/>
          </p:nvPr>
        </p:nvSpPr>
        <p:spPr>
          <a:xfrm>
            <a:off x="679450" y="4691062"/>
            <a:ext cx="5437188" cy="4440237"/>
          </a:xfrm>
          <a:prstGeom prst="rect">
            <a:avLst/>
          </a:prstGeom>
          <a:noFill/>
          <a:ln>
            <a:noFill/>
          </a:ln>
        </p:spPr>
        <p:txBody>
          <a:bodyPr lIns="0" tIns="0" rIns="0" bIns="0" anchor="t" anchorCtr="0">
            <a:noAutofit/>
          </a:bodyPr>
          <a:lstStyle/>
          <a:p>
            <a:endParaRPr/>
          </a:p>
        </p:txBody>
      </p:sp>
      <p:sp>
        <p:nvSpPr>
          <p:cNvPr id="402" name="Shape 402"/>
          <p:cNvSpPr txBox="1">
            <a:spLocks noGrp="1"/>
          </p:cNvSpPr>
          <p:nvPr>
            <p:ph type="ftr" idx="11"/>
          </p:nvPr>
        </p:nvSpPr>
        <p:spPr>
          <a:xfrm>
            <a:off x="0" y="9380538"/>
            <a:ext cx="2947988" cy="492125"/>
          </a:xfrm>
          <a:prstGeom prst="rect">
            <a:avLst/>
          </a:prstGeom>
          <a:noFill/>
          <a:ln>
            <a:noFill/>
          </a:ln>
        </p:spPr>
        <p:txBody>
          <a:bodyPr lIns="0" tIns="0" rIns="0" bIns="0" anchor="b" anchorCtr="0">
            <a:noAutofit/>
          </a:bodyPr>
          <a:lstStyle/>
          <a:p>
            <a:pPr marL="0" marR="0" lvl="0" indent="0" algn="l" rtl="0">
              <a:lnSpc>
                <a:spcPct val="95000"/>
              </a:lnSpc>
              <a:spcBef>
                <a:spcPts val="0"/>
              </a:spcBef>
              <a:buClr>
                <a:srgbClr val="000000"/>
              </a:buClr>
              <a:buSzPct val="25000"/>
              <a:buFont typeface="Times New Roman"/>
              <a:buNone/>
            </a:pPr>
            <a:r>
              <a:rPr lang="en-US" sz="1400" b="0" i="0" u="none" strike="noStrike" cap="none" baseline="0">
                <a:solidFill>
                  <a:srgbClr val="000000"/>
                </a:solidFill>
                <a:latin typeface="Times New Roman"/>
                <a:ea typeface="Times New Roman"/>
                <a:cs typeface="Times New Roman"/>
                <a:sym typeface="Times New Roman"/>
              </a:rPr>
              <a:t>© 2010 Quantum Corporation. Company Confidential. Forward-looking information is based upon multiple assumptions and uncertainties, does not necessarily represent the company’s outlook and is for planning purposes only.</a:t>
            </a:r>
          </a:p>
        </p:txBody>
      </p:sp>
      <p:sp>
        <p:nvSpPr>
          <p:cNvPr id="403" name="Shape 403"/>
          <p:cNvSpPr txBox="1">
            <a:spLocks noGrp="1"/>
          </p:cNvSpPr>
          <p:nvPr>
            <p:ph type="sldNum" idx="12"/>
          </p:nvPr>
        </p:nvSpPr>
        <p:spPr>
          <a:xfrm>
            <a:off x="3846512" y="9380538"/>
            <a:ext cx="2947986" cy="492125"/>
          </a:xfrm>
          <a:prstGeom prst="rect">
            <a:avLst/>
          </a:prstGeom>
          <a:noFill/>
          <a:ln>
            <a:noFill/>
          </a:ln>
        </p:spPr>
        <p:txBody>
          <a:bodyPr lIns="0" tIns="0" rIns="0" bIns="0" anchor="b" anchorCtr="0">
            <a:noAutofit/>
          </a:bodyPr>
          <a:lstStyle/>
          <a:p>
            <a:pPr marL="0" marR="0" lvl="0" indent="0" algn="r" rtl="0">
              <a:lnSpc>
                <a:spcPct val="95000"/>
              </a:lnSpc>
              <a:spcBef>
                <a:spcPts val="0"/>
              </a:spcBef>
              <a:buClr>
                <a:srgbClr val="000000"/>
              </a:buClr>
              <a:buSzPct val="25000"/>
              <a:buFont typeface="Arial"/>
              <a:buNone/>
            </a:pPr>
            <a:r>
              <a:rPr lang="en-US"/>
              <a:t> </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9" name="Shape 409"/>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415" name="Shape 415"/>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421" name="Shape 42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79450" y="4691062"/>
            <a:ext cx="5437188" cy="4440237"/>
          </a:xfrm>
          <a:prstGeom prst="rect">
            <a:avLst/>
          </a:prstGeom>
        </p:spPr>
        <p:txBody>
          <a:bodyPr lIns="91425" tIns="91425" rIns="91425" bIns="91425" anchor="ctr" anchorCtr="0">
            <a:noAutofit/>
          </a:bodyPr>
          <a:lstStyle/>
          <a:p>
            <a:endParaRPr/>
          </a:p>
        </p:txBody>
      </p:sp>
      <p:sp>
        <p:nvSpPr>
          <p:cNvPr id="120" name="Shape 120"/>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0" y="749300"/>
            <a:ext cx="0" cy="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79450" y="4691062"/>
            <a:ext cx="5437199" cy="4440300"/>
          </a:xfrm>
          <a:prstGeom prst="rect">
            <a:avLst/>
          </a:prstGeom>
        </p:spPr>
        <p:txBody>
          <a:bodyPr lIns="91425" tIns="91425" rIns="91425" bIns="91425" anchor="ctr"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
        <p:cNvGrpSpPr/>
        <p:nvPr/>
      </p:nvGrpSpPr>
      <p:grpSpPr>
        <a:xfrm>
          <a:off x="0" y="0"/>
          <a:ext cx="0" cy="0"/>
          <a:chOff x="0" y="0"/>
          <a:chExt cx="0" cy="0"/>
        </a:xfrm>
      </p:grpSpPr>
      <p:pic>
        <p:nvPicPr>
          <p:cNvPr id="17" name="Shape 17"/>
          <p:cNvPicPr preferRelativeResize="0"/>
          <p:nvPr/>
        </p:nvPicPr>
        <p:blipFill>
          <a:blip r:embed="rId2"/>
          <a:stretch>
            <a:fillRect/>
          </a:stretch>
        </p:blipFill>
        <p:spPr>
          <a:xfrm>
            <a:off x="0" y="0"/>
            <a:ext cx="9144000" cy="5715000"/>
          </a:xfrm>
          <a:prstGeom prst="rect">
            <a:avLst/>
          </a:prstGeom>
        </p:spPr>
      </p:pic>
      <p:sp>
        <p:nvSpPr>
          <p:cNvPr id="18" name="Shape 18"/>
          <p:cNvSpPr txBox="1">
            <a:spLocks noGrp="1"/>
          </p:cNvSpPr>
          <p:nvPr>
            <p:ph type="ctrTitle"/>
          </p:nvPr>
        </p:nvSpPr>
        <p:spPr>
          <a:xfrm>
            <a:off x="685270" y="1775359"/>
            <a:ext cx="7773458" cy="1225021"/>
          </a:xfrm>
          <a:prstGeom prst="rect">
            <a:avLst/>
          </a:prstGeom>
          <a:noFill/>
          <a:ln>
            <a:noFill/>
          </a:ln>
        </p:spPr>
        <p:txBody>
          <a:bodyPr lIns="91425" tIns="91425" rIns="91425" bIns="91425" anchor="ctr" anchorCtr="0"/>
          <a:lstStyle>
            <a:lvl1pPr marL="0" marR="0" indent="0" algn="ctr" rtl="0">
              <a:lnSpc>
                <a:spcPct val="104000"/>
              </a:lnSpc>
              <a:spcBef>
                <a:spcPts val="0"/>
              </a:spcBef>
              <a:spcAft>
                <a:spcPts val="0"/>
              </a:spcAft>
              <a:defRPr sz="2200" b="0" i="0" u="none" strike="noStrike" cap="none" baseline="0">
                <a:solidFill>
                  <a:schemeClr val="lt1"/>
                </a:solidFill>
                <a:latin typeface="Trebuchet MS"/>
                <a:ea typeface="Trebuchet MS"/>
                <a:cs typeface="Trebuchet MS"/>
                <a:sym typeface="Trebuchet MS"/>
              </a:defRPr>
            </a:lvl1pPr>
            <a:lvl2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2pPr>
            <a:lvl3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3pPr>
            <a:lvl4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4pPr>
            <a:lvl5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5pPr>
            <a:lvl6pPr marL="2014698" marR="0" indent="-185897"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6pPr>
            <a:lvl7pPr marL="2381006" marR="0" indent="-183906"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7pPr>
            <a:lvl8pPr marL="2747315" marR="0" indent="-194615"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8pPr>
            <a:lvl9pPr marL="3113623" marR="0" indent="-192622"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9pPr>
          </a:lstStyle>
          <a:p>
            <a:endParaRPr/>
          </a:p>
        </p:txBody>
      </p:sp>
      <p:sp>
        <p:nvSpPr>
          <p:cNvPr id="19" name="Shape 19"/>
          <p:cNvSpPr txBox="1">
            <a:spLocks noGrp="1"/>
          </p:cNvSpPr>
          <p:nvPr>
            <p:ph type="subTitle" idx="1"/>
          </p:nvPr>
        </p:nvSpPr>
        <p:spPr>
          <a:xfrm>
            <a:off x="1371871" y="3238500"/>
            <a:ext cx="6400270" cy="1460500"/>
          </a:xfrm>
          <a:prstGeom prst="rect">
            <a:avLst/>
          </a:prstGeom>
          <a:noFill/>
          <a:ln>
            <a:noFill/>
          </a:ln>
        </p:spPr>
        <p:txBody>
          <a:bodyPr lIns="91425" tIns="91425" rIns="91425" bIns="91425" anchor="t" anchorCtr="0"/>
          <a:lstStyle>
            <a:lvl1pPr marL="0" marR="0" indent="0" algn="ctr" rtl="0">
              <a:lnSpc>
                <a:spcPct val="101000"/>
              </a:lnSpc>
              <a:spcBef>
                <a:spcPts val="240"/>
              </a:spcBef>
              <a:spcAft>
                <a:spcPts val="120"/>
              </a:spcAft>
              <a:buClr>
                <a:srgbClr val="003366"/>
              </a:buClr>
              <a:buFont typeface="Verdana"/>
              <a:buNone/>
              <a:defRPr sz="1600" b="1" i="0" u="none" strike="noStrike" cap="none" baseline="0">
                <a:solidFill>
                  <a:schemeClr val="accent5"/>
                </a:solidFill>
                <a:latin typeface="Verdana"/>
                <a:ea typeface="Verdana"/>
                <a:cs typeface="Verdana"/>
                <a:sym typeface="Verdana"/>
              </a:defRPr>
            </a:lvl1pPr>
            <a:lvl2pPr marL="366309" marR="0" indent="-10709" algn="ctr" rtl="0">
              <a:lnSpc>
                <a:spcPct val="101000"/>
              </a:lnSpc>
              <a:spcBef>
                <a:spcPts val="0"/>
              </a:spcBef>
              <a:spcAft>
                <a:spcPts val="120"/>
              </a:spcAft>
              <a:buClr>
                <a:srgbClr val="003366"/>
              </a:buClr>
              <a:buFont typeface="Verdana"/>
              <a:buNone/>
              <a:defRPr sz="1400" b="0" i="0" u="none" strike="noStrike" cap="none" baseline="0">
                <a:solidFill>
                  <a:srgbClr val="4266A0"/>
                </a:solidFill>
                <a:latin typeface="Verdana"/>
                <a:ea typeface="Verdana"/>
                <a:cs typeface="Verdana"/>
                <a:sym typeface="Verdana"/>
              </a:defRPr>
            </a:lvl2pPr>
            <a:lvl3pPr marL="732617" marR="0" indent="-8717" algn="ctr" rtl="0">
              <a:lnSpc>
                <a:spcPct val="101000"/>
              </a:lnSpc>
              <a:spcBef>
                <a:spcPts val="0"/>
              </a:spcBef>
              <a:spcAft>
                <a:spcPts val="120"/>
              </a:spcAft>
              <a:buClr>
                <a:srgbClr val="003366"/>
              </a:buClr>
              <a:buFont typeface="Verdana"/>
              <a:buNone/>
              <a:defRPr sz="1200" b="0" i="0" u="none" strike="noStrike" cap="none" baseline="0">
                <a:solidFill>
                  <a:srgbClr val="4266A0"/>
                </a:solidFill>
                <a:latin typeface="Verdana"/>
                <a:ea typeface="Verdana"/>
                <a:cs typeface="Verdana"/>
                <a:sym typeface="Verdana"/>
              </a:defRPr>
            </a:lvl3pPr>
            <a:lvl4pPr marL="1098926" marR="0" indent="-6726" algn="ctr" rtl="0">
              <a:lnSpc>
                <a:spcPct val="101000"/>
              </a:lnSpc>
              <a:spcBef>
                <a:spcPts val="0"/>
              </a:spcBef>
              <a:spcAft>
                <a:spcPts val="120"/>
              </a:spcAft>
              <a:buClr>
                <a:srgbClr val="003366"/>
              </a:buClr>
              <a:buFont typeface="Verdana"/>
              <a:buNone/>
              <a:defRPr sz="1100" b="0" i="0" u="none" strike="noStrike" cap="none" baseline="0">
                <a:solidFill>
                  <a:srgbClr val="4266A0"/>
                </a:solidFill>
                <a:latin typeface="Verdana"/>
                <a:ea typeface="Verdana"/>
                <a:cs typeface="Verdana"/>
                <a:sym typeface="Verdana"/>
              </a:defRPr>
            </a:lvl4pPr>
            <a:lvl5pPr marL="1465235" marR="0" indent="-4734" algn="ctr" rtl="0">
              <a:lnSpc>
                <a:spcPct val="101000"/>
              </a:lnSpc>
              <a:spcBef>
                <a:spcPts val="0"/>
              </a:spcBef>
              <a:spcAft>
                <a:spcPts val="120"/>
              </a:spcAft>
              <a:buClr>
                <a:srgbClr val="003366"/>
              </a:buClr>
              <a:buFont typeface="Verdana"/>
              <a:buNone/>
              <a:defRPr sz="1050" b="0" i="0" u="none" strike="noStrike" cap="none" baseline="0">
                <a:solidFill>
                  <a:srgbClr val="4266A0"/>
                </a:solidFill>
                <a:latin typeface="Verdana"/>
                <a:ea typeface="Verdana"/>
                <a:cs typeface="Verdana"/>
                <a:sym typeface="Verdana"/>
              </a:defRPr>
            </a:lvl5pPr>
            <a:lvl6pPr marL="1831543" marR="0" indent="-2743" algn="ctr" rtl="0">
              <a:lnSpc>
                <a:spcPct val="101000"/>
              </a:lnSpc>
              <a:spcBef>
                <a:spcPts val="0"/>
              </a:spcBef>
              <a:spcAft>
                <a:spcPts val="120"/>
              </a:spcAft>
              <a:buClr>
                <a:srgbClr val="000000"/>
              </a:buClr>
              <a:buFont typeface="Verdana"/>
              <a:buNone/>
              <a:defRPr sz="1100" b="0" i="0" u="none" strike="noStrike" cap="none" baseline="0">
                <a:solidFill>
                  <a:srgbClr val="4266A0"/>
                </a:solidFill>
                <a:latin typeface="Verdana"/>
                <a:ea typeface="Verdana"/>
                <a:cs typeface="Verdana"/>
                <a:sym typeface="Verdana"/>
              </a:defRPr>
            </a:lvl6pPr>
            <a:lvl7pPr marL="2197852" marR="0" indent="-752" algn="ctr" rtl="0">
              <a:lnSpc>
                <a:spcPct val="101000"/>
              </a:lnSpc>
              <a:spcBef>
                <a:spcPts val="0"/>
              </a:spcBef>
              <a:spcAft>
                <a:spcPts val="120"/>
              </a:spcAft>
              <a:buClr>
                <a:srgbClr val="000000"/>
              </a:buClr>
              <a:buFont typeface="Verdana"/>
              <a:buNone/>
              <a:defRPr sz="1100" b="0" i="0" u="none" strike="noStrike" cap="none" baseline="0">
                <a:solidFill>
                  <a:srgbClr val="4266A0"/>
                </a:solidFill>
                <a:latin typeface="Verdana"/>
                <a:ea typeface="Verdana"/>
                <a:cs typeface="Verdana"/>
                <a:sym typeface="Verdana"/>
              </a:defRPr>
            </a:lvl7pPr>
            <a:lvl8pPr marL="2564160" marR="0" indent="-11459" algn="ctr" rtl="0">
              <a:lnSpc>
                <a:spcPct val="101000"/>
              </a:lnSpc>
              <a:spcBef>
                <a:spcPts val="0"/>
              </a:spcBef>
              <a:spcAft>
                <a:spcPts val="120"/>
              </a:spcAft>
              <a:buClr>
                <a:srgbClr val="000000"/>
              </a:buClr>
              <a:buFont typeface="Verdana"/>
              <a:buNone/>
              <a:defRPr sz="1100" b="0" i="0" u="none" strike="noStrike" cap="none" baseline="0">
                <a:solidFill>
                  <a:srgbClr val="4266A0"/>
                </a:solidFill>
                <a:latin typeface="Verdana"/>
                <a:ea typeface="Verdana"/>
                <a:cs typeface="Verdana"/>
                <a:sym typeface="Verdana"/>
              </a:defRPr>
            </a:lvl8pPr>
            <a:lvl9pPr marL="2930469" marR="0" indent="-9468" algn="ctr" rtl="0">
              <a:lnSpc>
                <a:spcPct val="101000"/>
              </a:lnSpc>
              <a:spcBef>
                <a:spcPts val="0"/>
              </a:spcBef>
              <a:spcAft>
                <a:spcPts val="120"/>
              </a:spcAft>
              <a:buClr>
                <a:srgbClr val="000000"/>
              </a:buClr>
              <a:buFont typeface="Verdana"/>
              <a:buNone/>
              <a:defRPr sz="1100" b="0" i="0" u="none" strike="noStrike" cap="none" baseline="0">
                <a:solidFill>
                  <a:srgbClr val="4266A0"/>
                </a:solidFill>
                <a:latin typeface="Verdana"/>
                <a:ea typeface="Verdana"/>
                <a:cs typeface="Verdana"/>
                <a:sym typeface="Verdana"/>
              </a:defRPr>
            </a:lvl9pPr>
          </a:lstStyle>
          <a:p>
            <a:endParaRPr/>
          </a:p>
        </p:txBody>
      </p:sp>
      <p:sp>
        <p:nvSpPr>
          <p:cNvPr id="20" name="Shape 20"/>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pic>
        <p:nvPicPr>
          <p:cNvPr id="21" name="Shape 21"/>
          <p:cNvPicPr preferRelativeResize="0"/>
          <p:nvPr/>
        </p:nvPicPr>
        <p:blipFill>
          <a:blip r:embed="rId3"/>
          <a:stretch>
            <a:fillRect/>
          </a:stretch>
        </p:blipFill>
        <p:spPr>
          <a:xfrm>
            <a:off x="1721122" y="2"/>
            <a:ext cx="5701771" cy="1602052"/>
          </a:xfrm>
          <a:prstGeom prst="rect">
            <a:avLst/>
          </a:prstGeom>
        </p:spPr>
      </p:pic>
      <p:pic>
        <p:nvPicPr>
          <p:cNvPr id="22" name="Shape 22"/>
          <p:cNvPicPr preferRelativeResize="0"/>
          <p:nvPr/>
        </p:nvPicPr>
        <p:blipFill>
          <a:blip r:embed="rId4"/>
          <a:stretch>
            <a:fillRect/>
          </a:stretch>
        </p:blipFill>
        <p:spPr>
          <a:xfrm>
            <a:off x="0" y="0"/>
            <a:ext cx="9144000" cy="5714999"/>
          </a:xfrm>
          <a:prstGeom prst="rect">
            <a:avLst/>
          </a:prstGeom>
        </p:spPr>
      </p:pic>
      <p:pic>
        <p:nvPicPr>
          <p:cNvPr id="23" name="Shape 23"/>
          <p:cNvPicPr preferRelativeResize="0"/>
          <p:nvPr/>
        </p:nvPicPr>
        <p:blipFill>
          <a:blip r:embed="rId5"/>
          <a:stretch>
            <a:fillRect/>
          </a:stretch>
        </p:blipFill>
        <p:spPr>
          <a:xfrm>
            <a:off x="1720850" y="0"/>
            <a:ext cx="5702299" cy="160178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x">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28863"/>
            <a:ext cx="8229600" cy="952499"/>
          </a:xfrm>
          <a:prstGeom prst="rect">
            <a:avLst/>
          </a:prstGeom>
          <a:noFill/>
          <a:ln>
            <a:noFill/>
          </a:ln>
        </p:spPr>
        <p:txBody>
          <a:bodyPr lIns="91425" tIns="91425" rIns="91425" bIns="91425" anchor="b" anchorCtr="0"/>
          <a:lstStyle>
            <a:lvl1pPr algn="l" rtl="0">
              <a:spcBef>
                <a:spcPts val="0"/>
              </a:spcBef>
              <a:buClr>
                <a:schemeClr val="dk1"/>
              </a:buClr>
              <a:buFont typeface="Arial"/>
              <a:buNone/>
              <a:defRPr sz="3600" b="1">
                <a:solidFill>
                  <a:schemeClr val="dk1"/>
                </a:solidFill>
                <a:latin typeface="Arial"/>
                <a:ea typeface="Arial"/>
                <a:cs typeface="Arial"/>
                <a:sym typeface="Arial"/>
              </a:defRPr>
            </a:lvl1pPr>
            <a:lvl2pPr algn="l" rtl="0">
              <a:spcBef>
                <a:spcPts val="0"/>
              </a:spcBef>
              <a:buClr>
                <a:schemeClr val="dk1"/>
              </a:buClr>
              <a:buFont typeface="Arial"/>
              <a:buNone/>
              <a:defRPr sz="3600" b="1">
                <a:solidFill>
                  <a:schemeClr val="dk1"/>
                </a:solidFill>
                <a:latin typeface="Arial"/>
                <a:ea typeface="Arial"/>
                <a:cs typeface="Arial"/>
                <a:sym typeface="Arial"/>
              </a:defRPr>
            </a:lvl2pPr>
            <a:lvl3pPr algn="l" rtl="0">
              <a:spcBef>
                <a:spcPts val="0"/>
              </a:spcBef>
              <a:buClr>
                <a:schemeClr val="dk1"/>
              </a:buClr>
              <a:buFont typeface="Arial"/>
              <a:buNone/>
              <a:defRPr sz="3600" b="1">
                <a:solidFill>
                  <a:schemeClr val="dk1"/>
                </a:solidFill>
                <a:latin typeface="Arial"/>
                <a:ea typeface="Arial"/>
                <a:cs typeface="Arial"/>
                <a:sym typeface="Arial"/>
              </a:defRPr>
            </a:lvl3pPr>
            <a:lvl4pPr algn="l" rtl="0">
              <a:spcBef>
                <a:spcPts val="0"/>
              </a:spcBef>
              <a:buClr>
                <a:schemeClr val="dk1"/>
              </a:buClr>
              <a:buFont typeface="Arial"/>
              <a:buNone/>
              <a:defRPr sz="3600" b="1">
                <a:solidFill>
                  <a:schemeClr val="dk1"/>
                </a:solidFill>
                <a:latin typeface="Arial"/>
                <a:ea typeface="Arial"/>
                <a:cs typeface="Arial"/>
                <a:sym typeface="Arial"/>
              </a:defRPr>
            </a:lvl4pPr>
            <a:lvl5pPr algn="l" rtl="0">
              <a:spcBef>
                <a:spcPts val="0"/>
              </a:spcBef>
              <a:buClr>
                <a:schemeClr val="dk1"/>
              </a:buClr>
              <a:buFont typeface="Arial"/>
              <a:buNone/>
              <a:defRPr sz="3600" b="1">
                <a:solidFill>
                  <a:schemeClr val="dk1"/>
                </a:solidFill>
                <a:latin typeface="Arial"/>
                <a:ea typeface="Arial"/>
                <a:cs typeface="Arial"/>
                <a:sym typeface="Arial"/>
              </a:defRPr>
            </a:lvl5pPr>
            <a:lvl6pPr algn="l" rtl="0">
              <a:spcBef>
                <a:spcPts val="0"/>
              </a:spcBef>
              <a:buClr>
                <a:schemeClr val="dk1"/>
              </a:buClr>
              <a:buFont typeface="Arial"/>
              <a:buNone/>
              <a:defRPr sz="3600" b="1">
                <a:solidFill>
                  <a:schemeClr val="dk1"/>
                </a:solidFill>
                <a:latin typeface="Arial"/>
                <a:ea typeface="Arial"/>
                <a:cs typeface="Arial"/>
                <a:sym typeface="Arial"/>
              </a:defRPr>
            </a:lvl6pPr>
            <a:lvl7pPr algn="l" rtl="0">
              <a:spcBef>
                <a:spcPts val="0"/>
              </a:spcBef>
              <a:buClr>
                <a:schemeClr val="dk1"/>
              </a:buClr>
              <a:buFont typeface="Arial"/>
              <a:buNone/>
              <a:defRPr sz="3600" b="1">
                <a:solidFill>
                  <a:schemeClr val="dk1"/>
                </a:solidFill>
                <a:latin typeface="Arial"/>
                <a:ea typeface="Arial"/>
                <a:cs typeface="Arial"/>
                <a:sym typeface="Arial"/>
              </a:defRPr>
            </a:lvl7pPr>
            <a:lvl8pPr algn="l" rtl="0">
              <a:spcBef>
                <a:spcPts val="0"/>
              </a:spcBef>
              <a:buClr>
                <a:schemeClr val="dk1"/>
              </a:buClr>
              <a:buFont typeface="Arial"/>
              <a:buNone/>
              <a:defRPr sz="3600" b="1">
                <a:solidFill>
                  <a:schemeClr val="dk1"/>
                </a:solidFill>
                <a:latin typeface="Arial"/>
                <a:ea typeface="Arial"/>
                <a:cs typeface="Arial"/>
                <a:sym typeface="Arial"/>
              </a:defRPr>
            </a:lvl8pPr>
            <a:lvl9pPr algn="l" rtl="0">
              <a:spcBef>
                <a:spcPts val="0"/>
              </a:spcBef>
              <a:buClr>
                <a:schemeClr val="dk1"/>
              </a:buClr>
              <a:buFont typeface="Arial"/>
              <a:buNone/>
              <a:defRPr sz="3600" b="1">
                <a:solidFill>
                  <a:schemeClr val="dk1"/>
                </a:solidFill>
                <a:latin typeface="Arial"/>
                <a:ea typeface="Arial"/>
                <a:cs typeface="Arial"/>
                <a:sym typeface="Arial"/>
              </a:defRPr>
            </a:lvl9pPr>
          </a:lstStyle>
          <a:p>
            <a:endParaRPr/>
          </a:p>
        </p:txBody>
      </p:sp>
      <p:sp>
        <p:nvSpPr>
          <p:cNvPr id="70" name="Shape 70"/>
          <p:cNvSpPr txBox="1">
            <a:spLocks noGrp="1"/>
          </p:cNvSpPr>
          <p:nvPr>
            <p:ph type="body" idx="1"/>
          </p:nvPr>
        </p:nvSpPr>
        <p:spPr>
          <a:xfrm>
            <a:off x="457200" y="1333500"/>
            <a:ext cx="8229600" cy="413964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1">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1981201" y="2616728"/>
            <a:ext cx="3534936" cy="894292"/>
          </a:xfrm>
          <a:prstGeom prst="rect">
            <a:avLst/>
          </a:prstGeom>
          <a:noFill/>
          <a:ln>
            <a:noFill/>
          </a:ln>
        </p:spPr>
        <p:txBody>
          <a:bodyPr lIns="91425" tIns="91425" rIns="91425" bIns="91425" anchor="t" anchorCtr="0"/>
          <a:lstStyle>
            <a:lvl1pPr marL="0" indent="0" rtl="0">
              <a:buClr>
                <a:srgbClr val="B9CDE5"/>
              </a:buClr>
              <a:buFont typeface="Arial"/>
              <a:buNone/>
              <a:defRPr sz="1600" b="1" i="0">
                <a:solidFill>
                  <a:srgbClr val="B9CDE5"/>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3" name="Shape 73"/>
          <p:cNvSpPr txBox="1">
            <a:spLocks noGrp="1"/>
          </p:cNvSpPr>
          <p:nvPr>
            <p:ph type="body" idx="2"/>
          </p:nvPr>
        </p:nvSpPr>
        <p:spPr>
          <a:xfrm>
            <a:off x="1981200" y="5207000"/>
            <a:ext cx="3899209" cy="215443"/>
          </a:xfrm>
          <a:prstGeom prst="rect">
            <a:avLst/>
          </a:prstGeom>
          <a:noFill/>
          <a:ln>
            <a:noFill/>
          </a:ln>
        </p:spPr>
        <p:txBody>
          <a:bodyPr lIns="91425" tIns="91425" rIns="91425" bIns="91425" anchor="t" anchorCtr="0"/>
          <a:lstStyle>
            <a:lvl1pPr rtl="0">
              <a:buClr>
                <a:srgbClr val="B3DAF9"/>
              </a:buClr>
              <a:buFont typeface="Arial"/>
              <a:buNone/>
              <a:defRPr sz="800" b="0" i="0" u="none" strike="noStrike" cap="none" baseline="0">
                <a:solidFill>
                  <a:srgbClr val="B3DAF9"/>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4" name="Shape 74"/>
          <p:cNvSpPr txBox="1">
            <a:spLocks noGrp="1"/>
          </p:cNvSpPr>
          <p:nvPr>
            <p:ph type="body" idx="3"/>
          </p:nvPr>
        </p:nvSpPr>
        <p:spPr>
          <a:xfrm>
            <a:off x="1981201" y="3505728"/>
            <a:ext cx="3549804" cy="338554"/>
          </a:xfrm>
          <a:prstGeom prst="rect">
            <a:avLst/>
          </a:prstGeom>
          <a:noFill/>
          <a:ln>
            <a:noFill/>
          </a:ln>
        </p:spPr>
        <p:txBody>
          <a:bodyPr lIns="91425" tIns="91425" rIns="91425" bIns="91425" anchor="t" anchorCtr="0"/>
          <a:lstStyle>
            <a:lvl1pPr marL="0" indent="0" rtl="0">
              <a:buClr>
                <a:srgbClr val="B3DAF9"/>
              </a:buClr>
              <a:buFont typeface="Arial"/>
              <a:buNone/>
              <a:defRPr sz="1600" b="0" i="0" u="none" strike="noStrike" cap="none" baseline="0">
                <a:solidFill>
                  <a:srgbClr val="B3DAF9"/>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5" name="Shape 75"/>
          <p:cNvSpPr txBox="1">
            <a:spLocks noGrp="1"/>
          </p:cNvSpPr>
          <p:nvPr>
            <p:ph type="body" idx="4"/>
          </p:nvPr>
        </p:nvSpPr>
        <p:spPr>
          <a:xfrm>
            <a:off x="1981200" y="571502"/>
            <a:ext cx="3527501" cy="2108728"/>
          </a:xfrm>
          <a:prstGeom prst="rect">
            <a:avLst/>
          </a:prstGeom>
          <a:noFill/>
          <a:ln>
            <a:noFill/>
          </a:ln>
        </p:spPr>
        <p:txBody>
          <a:bodyPr lIns="91425" tIns="91425" rIns="91425" bIns="91425" anchor="b" anchorCtr="0"/>
          <a:lstStyle>
            <a:lvl1pPr marL="0" indent="0" rtl="0">
              <a:buClr>
                <a:srgbClr val="FFFFFF"/>
              </a:buClr>
              <a:buFont typeface="Arial"/>
              <a:buNone/>
              <a:defRPr sz="3200" b="1" i="0" u="none" strike="noStrike" cap="small" baseline="0">
                <a:solidFill>
                  <a:srgbClr val="FFFFFF"/>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hapter Brackets Cyan">
    <p:spTree>
      <p:nvGrpSpPr>
        <p:cNvPr id="1" name="Shape 76"/>
        <p:cNvGrpSpPr/>
        <p:nvPr/>
      </p:nvGrpSpPr>
      <p:grpSpPr>
        <a:xfrm>
          <a:off x="0" y="0"/>
          <a:ext cx="0" cy="0"/>
          <a:chOff x="0" y="0"/>
          <a:chExt cx="0" cy="0"/>
        </a:xfrm>
      </p:grpSpPr>
      <p:sp>
        <p:nvSpPr>
          <p:cNvPr id="77" name="Shape 77"/>
          <p:cNvSpPr/>
          <p:nvPr/>
        </p:nvSpPr>
        <p:spPr>
          <a:xfrm>
            <a:off x="0" y="0"/>
            <a:ext cx="9144000" cy="5714999"/>
          </a:xfrm>
          <a:prstGeom prst="rect">
            <a:avLst/>
          </a:prstGeom>
          <a:solidFill>
            <a:srgbClr val="262626"/>
          </a:solidFill>
          <a:ln>
            <a:noFill/>
          </a:ln>
        </p:spPr>
        <p:txBody>
          <a:bodyPr lIns="91425" tIns="45700" rIns="91425" bIns="45700" anchor="ctr" anchorCtr="0">
            <a:noAutofit/>
          </a:bodyPr>
          <a:lstStyle/>
          <a:p>
            <a:endParaRPr/>
          </a:p>
        </p:txBody>
      </p:sp>
      <p:sp>
        <p:nvSpPr>
          <p:cNvPr id="78" name="Shape 78"/>
          <p:cNvSpPr/>
          <p:nvPr/>
        </p:nvSpPr>
        <p:spPr>
          <a:xfrm>
            <a:off x="0" y="0"/>
            <a:ext cx="2666999" cy="5715000"/>
          </a:xfrm>
          <a:custGeom>
            <a:avLst/>
            <a:gdLst/>
            <a:ahLst/>
            <a:cxnLst/>
            <a:rect l="0" t="0" r="0" b="0"/>
            <a:pathLst>
              <a:path w="2667000" h="6858000" extrusionOk="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FD9F6"/>
              </a:gs>
              <a:gs pos="50000">
                <a:srgbClr val="3CBBE4"/>
              </a:gs>
              <a:gs pos="50000">
                <a:srgbClr val="00A1D4"/>
              </a:gs>
              <a:gs pos="100000">
                <a:srgbClr val="00A1D4"/>
              </a:gs>
            </a:gsLst>
            <a:lin ang="5400000" scaled="0"/>
          </a:gradFill>
          <a:ln>
            <a:noFill/>
          </a:ln>
        </p:spPr>
        <p:txBody>
          <a:bodyPr lIns="91425" tIns="45700" rIns="91425" bIns="45700" anchor="ctr" anchorCtr="0">
            <a:noAutofit/>
          </a:bodyPr>
          <a:lstStyle/>
          <a:p>
            <a:endParaRPr/>
          </a:p>
        </p:txBody>
      </p:sp>
      <p:sp>
        <p:nvSpPr>
          <p:cNvPr id="79" name="Shape 79"/>
          <p:cNvSpPr/>
          <p:nvPr/>
        </p:nvSpPr>
        <p:spPr>
          <a:xfrm flipH="1">
            <a:off x="6502400" y="0"/>
            <a:ext cx="2666999" cy="5715000"/>
          </a:xfrm>
          <a:custGeom>
            <a:avLst/>
            <a:gdLst/>
            <a:ahLst/>
            <a:cxnLst/>
            <a:rect l="0" t="0" r="0" b="0"/>
            <a:pathLst>
              <a:path w="2667000" h="6858000" extrusionOk="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FD9F6"/>
              </a:gs>
              <a:gs pos="50000">
                <a:srgbClr val="3CBBE4"/>
              </a:gs>
              <a:gs pos="50000">
                <a:srgbClr val="00A1D4"/>
              </a:gs>
              <a:gs pos="100000">
                <a:srgbClr val="00A1D4"/>
              </a:gs>
            </a:gsLst>
            <a:lin ang="5400000" scaled="0"/>
          </a:gradFill>
          <a:ln>
            <a:noFill/>
          </a:ln>
        </p:spPr>
        <p:txBody>
          <a:bodyPr lIns="91425" tIns="45700" rIns="91425" bIns="45700" anchor="ctr" anchorCtr="0">
            <a:noAutofit/>
          </a:bodyPr>
          <a:lstStyle/>
          <a:p>
            <a:endParaRPr/>
          </a:p>
        </p:txBody>
      </p:sp>
      <p:sp>
        <p:nvSpPr>
          <p:cNvPr id="80" name="Shape 80"/>
          <p:cNvSpPr txBox="1">
            <a:spLocks noGrp="1"/>
          </p:cNvSpPr>
          <p:nvPr>
            <p:ph type="body" idx="1"/>
          </p:nvPr>
        </p:nvSpPr>
        <p:spPr>
          <a:xfrm>
            <a:off x="904875" y="1641740"/>
            <a:ext cx="3560763" cy="504031"/>
          </a:xfrm>
          <a:prstGeom prst="rect">
            <a:avLst/>
          </a:prstGeom>
          <a:noFill/>
          <a:ln>
            <a:noFill/>
          </a:ln>
        </p:spPr>
        <p:txBody>
          <a:bodyPr lIns="91425" tIns="91425" rIns="91425" bIns="91425" anchor="t" anchorCtr="0"/>
          <a:lstStyle>
            <a:lvl1pPr marL="342900" indent="-342900" algn="l" rtl="0">
              <a:spcBef>
                <a:spcPts val="320"/>
              </a:spcBef>
              <a:spcAft>
                <a:spcPts val="0"/>
              </a:spcAft>
              <a:buClr>
                <a:srgbClr val="7DD8F4"/>
              </a:buClr>
              <a:buFont typeface="Arial"/>
              <a:buNone/>
              <a:defRPr sz="1600" b="1">
                <a:solidFill>
                  <a:srgbClr val="7DD8F4"/>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81" name="Shape 81"/>
          <p:cNvSpPr txBox="1">
            <a:spLocks noGrp="1"/>
          </p:cNvSpPr>
          <p:nvPr>
            <p:ph type="title"/>
          </p:nvPr>
        </p:nvSpPr>
        <p:spPr>
          <a:xfrm>
            <a:off x="875321" y="889000"/>
            <a:ext cx="7772400" cy="533135"/>
          </a:xfrm>
          <a:prstGeom prst="rect">
            <a:avLst/>
          </a:prstGeom>
          <a:noFill/>
          <a:ln>
            <a:noFill/>
          </a:ln>
        </p:spPr>
        <p:txBody>
          <a:bodyPr lIns="91425" tIns="91425" rIns="91425" bIns="91425" anchor="ctr" anchorCtr="0"/>
          <a:lstStyle>
            <a:lvl1pPr algn="l" rtl="0">
              <a:spcBef>
                <a:spcPts val="0"/>
              </a:spcBef>
              <a:spcAft>
                <a:spcPts val="0"/>
              </a:spcAft>
              <a:defRPr sz="3200" b="1">
                <a:solidFill>
                  <a:schemeClr val="lt1"/>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381005" y="889000"/>
            <a:ext cx="8617479" cy="4508500"/>
          </a:xfrm>
          <a:prstGeom prst="rect">
            <a:avLst/>
          </a:prstGeom>
          <a:noFill/>
          <a:ln>
            <a:noFill/>
          </a:ln>
        </p:spPr>
        <p:txBody>
          <a:bodyPr lIns="91425" tIns="91425" rIns="91425" bIns="91425" anchor="t" anchorCtr="0"/>
          <a:lstStyle>
            <a:lvl1pPr rtl="0">
              <a:lnSpc>
                <a:spcPct val="100000"/>
              </a:lnSpc>
              <a:spcBef>
                <a:spcPts val="481"/>
              </a:spcBef>
              <a:buClr>
                <a:srgbClr val="003366"/>
              </a:buClr>
              <a:buFont typeface="Verdana"/>
              <a:buChar char="•"/>
              <a:defRPr/>
            </a:lvl1pPr>
            <a:lvl2pPr marL="641040" indent="-196539" rtl="0">
              <a:buClr>
                <a:srgbClr val="003366"/>
              </a:buClr>
              <a:buFont typeface="Verdana"/>
              <a:buChar char="•"/>
              <a:defRPr/>
            </a:lvl2pPr>
            <a:lvl3pPr marL="961560" indent="-148760" rtl="0">
              <a:buClr>
                <a:srgbClr val="003366"/>
              </a:buClr>
              <a:buFont typeface="Verdana"/>
              <a:buChar char="•"/>
              <a:defRPr sz="1400"/>
            </a:lvl3pPr>
            <a:lvl4pPr marL="1327869" indent="-159469" rtl="0">
              <a:buClr>
                <a:srgbClr val="003366"/>
              </a:buClr>
              <a:buFont typeface="Verdana"/>
              <a:buChar char="•"/>
              <a:defRPr sz="1200"/>
            </a:lvl4pPr>
            <a:lvl5pPr marL="1694177" indent="-167002" rtl="0">
              <a:buClr>
                <a:srgbClr val="003366"/>
              </a:buClr>
              <a:buFont typeface="Verdana"/>
              <a:buChar char="•"/>
              <a:defRPr/>
            </a:lvl5pPr>
            <a:lvl6pPr rtl="0">
              <a:defRPr/>
            </a:lvl6pPr>
            <a:lvl7pPr rtl="0">
              <a:defRPr/>
            </a:lvl7pPr>
            <a:lvl8pPr rtl="0">
              <a:defRPr/>
            </a:lvl8pPr>
            <a:lvl9pPr rtl="0">
              <a:defRPr/>
            </a:lvl9pPr>
          </a:lstStyle>
          <a:p>
            <a:endParaRPr/>
          </a:p>
        </p:txBody>
      </p:sp>
      <p:sp>
        <p:nvSpPr>
          <p:cNvPr id="26" name="Shape 26"/>
          <p:cNvSpPr txBox="1">
            <a:spLocks noGrp="1"/>
          </p:cNvSpPr>
          <p:nvPr>
            <p:ph type="title"/>
          </p:nvPr>
        </p:nvSpPr>
        <p:spPr>
          <a:xfrm>
            <a:off x="381000" y="59538"/>
            <a:ext cx="6032499" cy="689238"/>
          </a:xfrm>
          <a:prstGeom prst="rect">
            <a:avLst/>
          </a:prstGeom>
          <a:noFill/>
          <a:ln>
            <a:noFill/>
          </a:ln>
        </p:spPr>
        <p:txBody>
          <a:bodyPr lIns="91425" tIns="91425" rIns="91425" bIns="91425" anchor="ctr" anchorCtr="0"/>
          <a:lstStyle>
            <a:lvl1pPr algn="l" rtl="0">
              <a:lnSpc>
                <a:spcPct val="104000"/>
              </a:lnSpc>
              <a:spcBef>
                <a:spcPts val="0"/>
              </a:spcBef>
              <a:spcAft>
                <a:spcPts val="0"/>
              </a:spcAft>
              <a:defRPr sz="2200">
                <a:solidFill>
                  <a:srgbClr val="FFFFFF"/>
                </a:solidFill>
                <a:latin typeface="Trebuchet MS"/>
                <a:ea typeface="Trebuchet MS"/>
                <a:cs typeface="Trebuchet MS"/>
                <a:sym typeface="Trebuchet MS"/>
              </a:defRPr>
            </a:lvl1pPr>
            <a:lvl2pPr algn="l" rtl="0">
              <a:lnSpc>
                <a:spcPct val="104000"/>
              </a:lnSpc>
              <a:spcBef>
                <a:spcPts val="0"/>
              </a:spcBef>
              <a:spcAft>
                <a:spcPts val="0"/>
              </a:spcAft>
              <a:defRPr sz="2200">
                <a:solidFill>
                  <a:srgbClr val="FFFFFF"/>
                </a:solidFill>
                <a:latin typeface="Trebuchet MS"/>
                <a:ea typeface="Trebuchet MS"/>
                <a:cs typeface="Trebuchet MS"/>
                <a:sym typeface="Trebuchet MS"/>
              </a:defRPr>
            </a:lvl2pPr>
            <a:lvl3pPr algn="l" rtl="0">
              <a:lnSpc>
                <a:spcPct val="104000"/>
              </a:lnSpc>
              <a:spcBef>
                <a:spcPts val="0"/>
              </a:spcBef>
              <a:spcAft>
                <a:spcPts val="0"/>
              </a:spcAft>
              <a:defRPr sz="2200">
                <a:solidFill>
                  <a:srgbClr val="FFFFFF"/>
                </a:solidFill>
                <a:latin typeface="Trebuchet MS"/>
                <a:ea typeface="Trebuchet MS"/>
                <a:cs typeface="Trebuchet MS"/>
                <a:sym typeface="Trebuchet MS"/>
              </a:defRPr>
            </a:lvl3pPr>
            <a:lvl4pPr algn="l" rtl="0">
              <a:lnSpc>
                <a:spcPct val="104000"/>
              </a:lnSpc>
              <a:spcBef>
                <a:spcPts val="0"/>
              </a:spcBef>
              <a:spcAft>
                <a:spcPts val="0"/>
              </a:spcAft>
              <a:defRPr sz="2200">
                <a:solidFill>
                  <a:srgbClr val="FFFFFF"/>
                </a:solidFill>
                <a:latin typeface="Trebuchet MS"/>
                <a:ea typeface="Trebuchet MS"/>
                <a:cs typeface="Trebuchet MS"/>
                <a:sym typeface="Trebuchet MS"/>
              </a:defRPr>
            </a:lvl4pPr>
            <a:lvl5pPr algn="l" rtl="0">
              <a:lnSpc>
                <a:spcPct val="104000"/>
              </a:lnSpc>
              <a:spcBef>
                <a:spcPts val="0"/>
              </a:spcBef>
              <a:spcAft>
                <a:spcPts val="0"/>
              </a:spcAft>
              <a:defRPr sz="2200">
                <a:solidFill>
                  <a:srgbClr val="FFFFFF"/>
                </a:solidFill>
                <a:latin typeface="Trebuchet MS"/>
                <a:ea typeface="Trebuchet MS"/>
                <a:cs typeface="Trebuchet MS"/>
                <a:sym typeface="Trebuchet MS"/>
              </a:defRPr>
            </a:lvl5pPr>
            <a:lvl6pPr marL="2014698" indent="-185897" algn="l" rtl="0">
              <a:lnSpc>
                <a:spcPct val="104000"/>
              </a:lnSpc>
              <a:spcBef>
                <a:spcPts val="0"/>
              </a:spcBef>
              <a:spcAft>
                <a:spcPts val="0"/>
              </a:spcAft>
              <a:defRPr sz="2200">
                <a:solidFill>
                  <a:srgbClr val="FFFFFF"/>
                </a:solidFill>
                <a:latin typeface="Trebuchet MS"/>
                <a:ea typeface="Trebuchet MS"/>
                <a:cs typeface="Trebuchet MS"/>
                <a:sym typeface="Trebuchet MS"/>
              </a:defRPr>
            </a:lvl6pPr>
            <a:lvl7pPr marL="2381006" indent="-183906" algn="l" rtl="0">
              <a:lnSpc>
                <a:spcPct val="104000"/>
              </a:lnSpc>
              <a:spcBef>
                <a:spcPts val="0"/>
              </a:spcBef>
              <a:spcAft>
                <a:spcPts val="0"/>
              </a:spcAft>
              <a:defRPr sz="2200">
                <a:solidFill>
                  <a:srgbClr val="FFFFFF"/>
                </a:solidFill>
                <a:latin typeface="Trebuchet MS"/>
                <a:ea typeface="Trebuchet MS"/>
                <a:cs typeface="Trebuchet MS"/>
                <a:sym typeface="Trebuchet MS"/>
              </a:defRPr>
            </a:lvl7pPr>
            <a:lvl8pPr marL="2747315" indent="-194615" algn="l" rtl="0">
              <a:lnSpc>
                <a:spcPct val="104000"/>
              </a:lnSpc>
              <a:spcBef>
                <a:spcPts val="0"/>
              </a:spcBef>
              <a:spcAft>
                <a:spcPts val="0"/>
              </a:spcAft>
              <a:defRPr sz="2200">
                <a:solidFill>
                  <a:srgbClr val="FFFFFF"/>
                </a:solidFill>
                <a:latin typeface="Trebuchet MS"/>
                <a:ea typeface="Trebuchet MS"/>
                <a:cs typeface="Trebuchet MS"/>
                <a:sym typeface="Trebuchet MS"/>
              </a:defRPr>
            </a:lvl8pPr>
            <a:lvl9pPr marL="3113623" indent="-192622" algn="l" rtl="0">
              <a:lnSpc>
                <a:spcPct val="104000"/>
              </a:lnSpc>
              <a:spcBef>
                <a:spcPts val="0"/>
              </a:spcBef>
              <a:spcAft>
                <a:spcPts val="0"/>
              </a:spcAft>
              <a:defRPr sz="2200">
                <a:solidFill>
                  <a:srgbClr val="FFFFFF"/>
                </a:solidFill>
                <a:latin typeface="Trebuchet MS"/>
                <a:ea typeface="Trebuchet MS"/>
                <a:cs typeface="Trebuchet MS"/>
                <a:sym typeface="Trebuchet MS"/>
              </a:defRPr>
            </a:lvl9pPr>
          </a:lstStyle>
          <a:p>
            <a:endParaRPr/>
          </a:p>
        </p:txBody>
      </p:sp>
      <p:sp>
        <p:nvSpPr>
          <p:cNvPr id="27" name="Shape 27"/>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28" name="Shape 28"/>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29" name="Shape 29"/>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Section Header">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722312" y="2422260"/>
            <a:ext cx="7772136" cy="1250155"/>
          </a:xfrm>
          <a:prstGeom prst="rect">
            <a:avLst/>
          </a:prstGeom>
          <a:noFill/>
          <a:ln>
            <a:noFill/>
          </a:ln>
        </p:spPr>
        <p:txBody>
          <a:bodyPr lIns="91425" tIns="91425" rIns="91425" bIns="91425" anchor="t" anchorCtr="0"/>
          <a:lstStyle>
            <a:lvl1pPr marL="0" indent="0" rtl="0">
              <a:buFont typeface="Verdana"/>
              <a:buNone/>
              <a:defRPr sz="2200"/>
            </a:lvl1pPr>
            <a:lvl2pPr marL="366309" indent="-10709" rtl="0">
              <a:buFont typeface="Verdana"/>
              <a:buNone/>
              <a:defRPr sz="1400"/>
            </a:lvl2pPr>
            <a:lvl3pPr marL="732617" indent="-8717" rtl="0">
              <a:buFont typeface="Verdana"/>
              <a:buNone/>
              <a:defRPr sz="1300"/>
            </a:lvl3pPr>
            <a:lvl4pPr marL="1098926" indent="-6726" rtl="0">
              <a:buFont typeface="Verdana"/>
              <a:buNone/>
              <a:defRPr sz="1100"/>
            </a:lvl4pPr>
            <a:lvl5pPr marL="1465235" indent="-4734" rtl="0">
              <a:buFont typeface="Verdana"/>
              <a:buNone/>
              <a:defRPr sz="1100"/>
            </a:lvl5pPr>
            <a:lvl6pPr marL="1831543" indent="-2743" rtl="0">
              <a:buFont typeface="Verdana"/>
              <a:buNone/>
              <a:defRPr sz="1100"/>
            </a:lvl6pPr>
            <a:lvl7pPr marL="2197852" indent="-752" rtl="0">
              <a:buFont typeface="Verdana"/>
              <a:buNone/>
              <a:defRPr sz="1100"/>
            </a:lvl7pPr>
            <a:lvl8pPr marL="2564160" indent="-11459" rtl="0">
              <a:buFont typeface="Verdana"/>
              <a:buNone/>
              <a:defRPr sz="1100"/>
            </a:lvl8pPr>
            <a:lvl9pPr marL="2930469" indent="-9468" rtl="0">
              <a:buFont typeface="Verdana"/>
              <a:buNone/>
              <a:defRPr sz="1100"/>
            </a:lvl9pPr>
          </a:lstStyle>
          <a:p>
            <a:endParaRPr/>
          </a:p>
        </p:txBody>
      </p:sp>
      <p:sp>
        <p:nvSpPr>
          <p:cNvPr id="32" name="Shape 32"/>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33" name="Shape 33"/>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34" name="Shape 34"/>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81000" y="59538"/>
            <a:ext cx="6032499" cy="689238"/>
          </a:xfrm>
          <a:prstGeom prst="rect">
            <a:avLst/>
          </a:prstGeom>
          <a:noFill/>
          <a:ln>
            <a:noFill/>
          </a:ln>
        </p:spPr>
        <p:txBody>
          <a:bodyPr lIns="91425" tIns="91425" rIns="91425" bIns="91425" anchor="ctr" anchorCtr="0"/>
          <a:lstStyle>
            <a:lvl1pPr algn="l" rtl="0">
              <a:lnSpc>
                <a:spcPct val="104000"/>
              </a:lnSpc>
              <a:spcBef>
                <a:spcPts val="0"/>
              </a:spcBef>
              <a:spcAft>
                <a:spcPts val="0"/>
              </a:spcAft>
              <a:defRPr sz="2200">
                <a:solidFill>
                  <a:srgbClr val="FFFFFF"/>
                </a:solidFill>
                <a:latin typeface="Trebuchet MS"/>
                <a:ea typeface="Trebuchet MS"/>
                <a:cs typeface="Trebuchet MS"/>
                <a:sym typeface="Trebuchet MS"/>
              </a:defRPr>
            </a:lvl1pPr>
            <a:lvl2pPr algn="l" rtl="0">
              <a:lnSpc>
                <a:spcPct val="104000"/>
              </a:lnSpc>
              <a:spcBef>
                <a:spcPts val="0"/>
              </a:spcBef>
              <a:spcAft>
                <a:spcPts val="0"/>
              </a:spcAft>
              <a:defRPr sz="2200">
                <a:solidFill>
                  <a:srgbClr val="FFFFFF"/>
                </a:solidFill>
                <a:latin typeface="Trebuchet MS"/>
                <a:ea typeface="Trebuchet MS"/>
                <a:cs typeface="Trebuchet MS"/>
                <a:sym typeface="Trebuchet MS"/>
              </a:defRPr>
            </a:lvl2pPr>
            <a:lvl3pPr algn="l" rtl="0">
              <a:lnSpc>
                <a:spcPct val="104000"/>
              </a:lnSpc>
              <a:spcBef>
                <a:spcPts val="0"/>
              </a:spcBef>
              <a:spcAft>
                <a:spcPts val="0"/>
              </a:spcAft>
              <a:defRPr sz="2200">
                <a:solidFill>
                  <a:srgbClr val="FFFFFF"/>
                </a:solidFill>
                <a:latin typeface="Trebuchet MS"/>
                <a:ea typeface="Trebuchet MS"/>
                <a:cs typeface="Trebuchet MS"/>
                <a:sym typeface="Trebuchet MS"/>
              </a:defRPr>
            </a:lvl3pPr>
            <a:lvl4pPr algn="l" rtl="0">
              <a:lnSpc>
                <a:spcPct val="104000"/>
              </a:lnSpc>
              <a:spcBef>
                <a:spcPts val="0"/>
              </a:spcBef>
              <a:spcAft>
                <a:spcPts val="0"/>
              </a:spcAft>
              <a:defRPr sz="2200">
                <a:solidFill>
                  <a:srgbClr val="FFFFFF"/>
                </a:solidFill>
                <a:latin typeface="Trebuchet MS"/>
                <a:ea typeface="Trebuchet MS"/>
                <a:cs typeface="Trebuchet MS"/>
                <a:sym typeface="Trebuchet MS"/>
              </a:defRPr>
            </a:lvl4pPr>
            <a:lvl5pPr algn="l" rtl="0">
              <a:lnSpc>
                <a:spcPct val="104000"/>
              </a:lnSpc>
              <a:spcBef>
                <a:spcPts val="0"/>
              </a:spcBef>
              <a:spcAft>
                <a:spcPts val="0"/>
              </a:spcAft>
              <a:defRPr sz="2200">
                <a:solidFill>
                  <a:srgbClr val="FFFFFF"/>
                </a:solidFill>
                <a:latin typeface="Trebuchet MS"/>
                <a:ea typeface="Trebuchet MS"/>
                <a:cs typeface="Trebuchet MS"/>
                <a:sym typeface="Trebuchet MS"/>
              </a:defRPr>
            </a:lvl5pPr>
            <a:lvl6pPr marL="2014698" indent="-185897" algn="l" rtl="0">
              <a:lnSpc>
                <a:spcPct val="104000"/>
              </a:lnSpc>
              <a:spcBef>
                <a:spcPts val="0"/>
              </a:spcBef>
              <a:spcAft>
                <a:spcPts val="0"/>
              </a:spcAft>
              <a:defRPr sz="2200">
                <a:solidFill>
                  <a:srgbClr val="FFFFFF"/>
                </a:solidFill>
                <a:latin typeface="Trebuchet MS"/>
                <a:ea typeface="Trebuchet MS"/>
                <a:cs typeface="Trebuchet MS"/>
                <a:sym typeface="Trebuchet MS"/>
              </a:defRPr>
            </a:lvl6pPr>
            <a:lvl7pPr marL="2381006" indent="-183906" algn="l" rtl="0">
              <a:lnSpc>
                <a:spcPct val="104000"/>
              </a:lnSpc>
              <a:spcBef>
                <a:spcPts val="0"/>
              </a:spcBef>
              <a:spcAft>
                <a:spcPts val="0"/>
              </a:spcAft>
              <a:defRPr sz="2200">
                <a:solidFill>
                  <a:srgbClr val="FFFFFF"/>
                </a:solidFill>
                <a:latin typeface="Trebuchet MS"/>
                <a:ea typeface="Trebuchet MS"/>
                <a:cs typeface="Trebuchet MS"/>
                <a:sym typeface="Trebuchet MS"/>
              </a:defRPr>
            </a:lvl7pPr>
            <a:lvl8pPr marL="2747315" indent="-194615" algn="l" rtl="0">
              <a:lnSpc>
                <a:spcPct val="104000"/>
              </a:lnSpc>
              <a:spcBef>
                <a:spcPts val="0"/>
              </a:spcBef>
              <a:spcAft>
                <a:spcPts val="0"/>
              </a:spcAft>
              <a:defRPr sz="2200">
                <a:solidFill>
                  <a:srgbClr val="FFFFFF"/>
                </a:solidFill>
                <a:latin typeface="Trebuchet MS"/>
                <a:ea typeface="Trebuchet MS"/>
                <a:cs typeface="Trebuchet MS"/>
                <a:sym typeface="Trebuchet MS"/>
              </a:defRPr>
            </a:lvl8pPr>
            <a:lvl9pPr marL="3113623" indent="-192622" algn="l" rtl="0">
              <a:lnSpc>
                <a:spcPct val="104000"/>
              </a:lnSpc>
              <a:spcBef>
                <a:spcPts val="0"/>
              </a:spcBef>
              <a:spcAft>
                <a:spcPts val="0"/>
              </a:spcAft>
              <a:defRPr sz="2200">
                <a:solidFill>
                  <a:srgbClr val="FFFFFF"/>
                </a:solidFill>
                <a:latin typeface="Trebuchet MS"/>
                <a:ea typeface="Trebuchet MS"/>
                <a:cs typeface="Trebuchet MS"/>
                <a:sym typeface="Trebuchet MS"/>
              </a:defRPr>
            </a:lvl9pPr>
          </a:lstStyle>
          <a:p>
            <a:endParaRPr/>
          </a:p>
        </p:txBody>
      </p:sp>
      <p:sp>
        <p:nvSpPr>
          <p:cNvPr id="37" name="Shape 37"/>
          <p:cNvSpPr txBox="1">
            <a:spLocks noGrp="1"/>
          </p:cNvSpPr>
          <p:nvPr>
            <p:ph type="body" idx="1"/>
          </p:nvPr>
        </p:nvSpPr>
        <p:spPr>
          <a:xfrm>
            <a:off x="381000" y="870482"/>
            <a:ext cx="4245239" cy="4527020"/>
          </a:xfrm>
          <a:prstGeom prst="rect">
            <a:avLst/>
          </a:prstGeom>
          <a:noFill/>
          <a:ln>
            <a:noFill/>
          </a:ln>
        </p:spPr>
        <p:txBody>
          <a:bodyPr lIns="91425" tIns="91425" rIns="91425" bIns="91425" anchor="t" anchorCtr="0"/>
          <a:lstStyle>
            <a:lvl1pPr rtl="0">
              <a:defRPr sz="1600"/>
            </a:lvl1pPr>
            <a:lvl2pPr rtl="0">
              <a:defRPr sz="1400"/>
            </a:lvl2pPr>
            <a:lvl3pPr rtl="0">
              <a:defRPr sz="1200"/>
            </a:lvl3pPr>
            <a:lvl4pPr rtl="0">
              <a:defRPr sz="1100"/>
            </a:lvl4pPr>
            <a:lvl5pPr rtl="0">
              <a:defRPr sz="1050"/>
            </a:lvl5pPr>
            <a:lvl6pPr rtl="0">
              <a:defRPr sz="1400"/>
            </a:lvl6pPr>
            <a:lvl7pPr rtl="0">
              <a:defRPr sz="1400"/>
            </a:lvl7pPr>
            <a:lvl8pPr rtl="0">
              <a:defRPr sz="1400"/>
            </a:lvl8pPr>
            <a:lvl9pPr rtl="0">
              <a:defRPr sz="1400"/>
            </a:lvl9pPr>
          </a:lstStyle>
          <a:p>
            <a:endParaRPr/>
          </a:p>
        </p:txBody>
      </p:sp>
      <p:sp>
        <p:nvSpPr>
          <p:cNvPr id="38" name="Shape 38"/>
          <p:cNvSpPr txBox="1">
            <a:spLocks noGrp="1"/>
          </p:cNvSpPr>
          <p:nvPr>
            <p:ph type="body" idx="2"/>
          </p:nvPr>
        </p:nvSpPr>
        <p:spPr>
          <a:xfrm>
            <a:off x="4753251" y="870482"/>
            <a:ext cx="4245239" cy="4527020"/>
          </a:xfrm>
          <a:prstGeom prst="rect">
            <a:avLst/>
          </a:prstGeom>
          <a:noFill/>
          <a:ln>
            <a:noFill/>
          </a:ln>
        </p:spPr>
        <p:txBody>
          <a:bodyPr lIns="91425" tIns="91425" rIns="91425" bIns="91425" anchor="t" anchorCtr="0"/>
          <a:lstStyle>
            <a:lvl1pPr rtl="0">
              <a:defRPr sz="1600"/>
            </a:lvl1pPr>
            <a:lvl2pPr rtl="0">
              <a:defRPr sz="1400"/>
            </a:lvl2pPr>
            <a:lvl3pPr rtl="0">
              <a:defRPr sz="1200"/>
            </a:lvl3pPr>
            <a:lvl4pPr rtl="0">
              <a:defRPr sz="1100"/>
            </a:lvl4pPr>
            <a:lvl5pPr rtl="0">
              <a:defRPr sz="1050"/>
            </a:lvl5pPr>
            <a:lvl6pPr rtl="0">
              <a:defRPr sz="1400"/>
            </a:lvl6pPr>
            <a:lvl7pPr rtl="0">
              <a:defRPr sz="1400"/>
            </a:lvl7pPr>
            <a:lvl8pPr rtl="0">
              <a:defRPr sz="1400"/>
            </a:lvl8pPr>
            <a:lvl9pPr rtl="0">
              <a:defRPr sz="1400"/>
            </a:lvl9pPr>
          </a:lstStyle>
          <a:p>
            <a:endParaRPr/>
          </a:p>
        </p:txBody>
      </p:sp>
      <p:sp>
        <p:nvSpPr>
          <p:cNvPr id="39" name="Shape 39"/>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40" name="Shape 40"/>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41" name="Shape 41"/>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81009" y="59538"/>
            <a:ext cx="6095997" cy="689238"/>
          </a:xfrm>
          <a:prstGeom prst="rect">
            <a:avLst/>
          </a:prstGeom>
          <a:noFill/>
          <a:ln>
            <a:noFill/>
          </a:ln>
        </p:spPr>
        <p:txBody>
          <a:bodyPr lIns="91425" tIns="91425" rIns="91425" bIns="91425" anchor="ctr" anchorCtr="0"/>
          <a:lstStyle>
            <a:lvl1pPr algn="l" rtl="0">
              <a:lnSpc>
                <a:spcPct val="104000"/>
              </a:lnSpc>
              <a:spcBef>
                <a:spcPts val="0"/>
              </a:spcBef>
              <a:spcAft>
                <a:spcPts val="0"/>
              </a:spcAft>
              <a:defRPr sz="2200">
                <a:solidFill>
                  <a:srgbClr val="FFFFFF"/>
                </a:solidFill>
                <a:latin typeface="Trebuchet MS"/>
                <a:ea typeface="Trebuchet MS"/>
                <a:cs typeface="Trebuchet MS"/>
                <a:sym typeface="Trebuchet MS"/>
              </a:defRPr>
            </a:lvl1pPr>
            <a:lvl2pPr algn="l" rtl="0">
              <a:lnSpc>
                <a:spcPct val="104000"/>
              </a:lnSpc>
              <a:spcBef>
                <a:spcPts val="0"/>
              </a:spcBef>
              <a:spcAft>
                <a:spcPts val="0"/>
              </a:spcAft>
              <a:defRPr sz="2200">
                <a:solidFill>
                  <a:srgbClr val="FFFFFF"/>
                </a:solidFill>
                <a:latin typeface="Trebuchet MS"/>
                <a:ea typeface="Trebuchet MS"/>
                <a:cs typeface="Trebuchet MS"/>
                <a:sym typeface="Trebuchet MS"/>
              </a:defRPr>
            </a:lvl2pPr>
            <a:lvl3pPr algn="l" rtl="0">
              <a:lnSpc>
                <a:spcPct val="104000"/>
              </a:lnSpc>
              <a:spcBef>
                <a:spcPts val="0"/>
              </a:spcBef>
              <a:spcAft>
                <a:spcPts val="0"/>
              </a:spcAft>
              <a:defRPr sz="2200">
                <a:solidFill>
                  <a:srgbClr val="FFFFFF"/>
                </a:solidFill>
                <a:latin typeface="Trebuchet MS"/>
                <a:ea typeface="Trebuchet MS"/>
                <a:cs typeface="Trebuchet MS"/>
                <a:sym typeface="Trebuchet MS"/>
              </a:defRPr>
            </a:lvl3pPr>
            <a:lvl4pPr algn="l" rtl="0">
              <a:lnSpc>
                <a:spcPct val="104000"/>
              </a:lnSpc>
              <a:spcBef>
                <a:spcPts val="0"/>
              </a:spcBef>
              <a:spcAft>
                <a:spcPts val="0"/>
              </a:spcAft>
              <a:defRPr sz="2200">
                <a:solidFill>
                  <a:srgbClr val="FFFFFF"/>
                </a:solidFill>
                <a:latin typeface="Trebuchet MS"/>
                <a:ea typeface="Trebuchet MS"/>
                <a:cs typeface="Trebuchet MS"/>
                <a:sym typeface="Trebuchet MS"/>
              </a:defRPr>
            </a:lvl4pPr>
            <a:lvl5pPr algn="l" rtl="0">
              <a:lnSpc>
                <a:spcPct val="104000"/>
              </a:lnSpc>
              <a:spcBef>
                <a:spcPts val="0"/>
              </a:spcBef>
              <a:spcAft>
                <a:spcPts val="0"/>
              </a:spcAft>
              <a:defRPr sz="2200">
                <a:solidFill>
                  <a:srgbClr val="FFFFFF"/>
                </a:solidFill>
                <a:latin typeface="Trebuchet MS"/>
                <a:ea typeface="Trebuchet MS"/>
                <a:cs typeface="Trebuchet MS"/>
                <a:sym typeface="Trebuchet MS"/>
              </a:defRPr>
            </a:lvl5pPr>
            <a:lvl6pPr marL="2014698" indent="-185897" algn="l" rtl="0">
              <a:lnSpc>
                <a:spcPct val="104000"/>
              </a:lnSpc>
              <a:spcBef>
                <a:spcPts val="0"/>
              </a:spcBef>
              <a:spcAft>
                <a:spcPts val="0"/>
              </a:spcAft>
              <a:defRPr sz="2200">
                <a:solidFill>
                  <a:srgbClr val="FFFFFF"/>
                </a:solidFill>
                <a:latin typeface="Trebuchet MS"/>
                <a:ea typeface="Trebuchet MS"/>
                <a:cs typeface="Trebuchet MS"/>
                <a:sym typeface="Trebuchet MS"/>
              </a:defRPr>
            </a:lvl6pPr>
            <a:lvl7pPr marL="2381006" indent="-183906" algn="l" rtl="0">
              <a:lnSpc>
                <a:spcPct val="104000"/>
              </a:lnSpc>
              <a:spcBef>
                <a:spcPts val="0"/>
              </a:spcBef>
              <a:spcAft>
                <a:spcPts val="0"/>
              </a:spcAft>
              <a:defRPr sz="2200">
                <a:solidFill>
                  <a:srgbClr val="FFFFFF"/>
                </a:solidFill>
                <a:latin typeface="Trebuchet MS"/>
                <a:ea typeface="Trebuchet MS"/>
                <a:cs typeface="Trebuchet MS"/>
                <a:sym typeface="Trebuchet MS"/>
              </a:defRPr>
            </a:lvl7pPr>
            <a:lvl8pPr marL="2747315" indent="-194615" algn="l" rtl="0">
              <a:lnSpc>
                <a:spcPct val="104000"/>
              </a:lnSpc>
              <a:spcBef>
                <a:spcPts val="0"/>
              </a:spcBef>
              <a:spcAft>
                <a:spcPts val="0"/>
              </a:spcAft>
              <a:defRPr sz="2200">
                <a:solidFill>
                  <a:srgbClr val="FFFFFF"/>
                </a:solidFill>
                <a:latin typeface="Trebuchet MS"/>
                <a:ea typeface="Trebuchet MS"/>
                <a:cs typeface="Trebuchet MS"/>
                <a:sym typeface="Trebuchet MS"/>
              </a:defRPr>
            </a:lvl8pPr>
            <a:lvl9pPr marL="3113623" indent="-192622" algn="l" rtl="0">
              <a:lnSpc>
                <a:spcPct val="104000"/>
              </a:lnSpc>
              <a:spcBef>
                <a:spcPts val="0"/>
              </a:spcBef>
              <a:spcAft>
                <a:spcPts val="0"/>
              </a:spcAft>
              <a:defRPr sz="2200">
                <a:solidFill>
                  <a:srgbClr val="FFFFFF"/>
                </a:solidFill>
                <a:latin typeface="Trebuchet MS"/>
                <a:ea typeface="Trebuchet MS"/>
                <a:cs typeface="Trebuchet MS"/>
                <a:sym typeface="Trebuchet MS"/>
              </a:defRPr>
            </a:lvl9pPr>
          </a:lstStyle>
          <a:p>
            <a:endParaRPr/>
          </a:p>
        </p:txBody>
      </p:sp>
      <p:sp>
        <p:nvSpPr>
          <p:cNvPr id="44" name="Shape 44"/>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45" name="Shape 45"/>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46" name="Shape 46"/>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7"/>
        <p:cNvGrpSpPr/>
        <p:nvPr/>
      </p:nvGrpSpPr>
      <p:grpSpPr>
        <a:xfrm>
          <a:off x="0" y="0"/>
          <a:ext cx="0" cy="0"/>
          <a:chOff x="0" y="0"/>
          <a:chExt cx="0" cy="0"/>
        </a:xfrm>
      </p:grpSpPr>
      <p:sp>
        <p:nvSpPr>
          <p:cNvPr id="48" name="Shape 48"/>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49" name="Shape 49"/>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50" name="Shape 50"/>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Shape 51"/>
        <p:cNvGrpSpPr/>
        <p:nvPr/>
      </p:nvGrpSpPr>
      <p:grpSpPr>
        <a:xfrm>
          <a:off x="0" y="0"/>
          <a:ext cx="0" cy="0"/>
          <a:chOff x="0" y="0"/>
          <a:chExt cx="0" cy="0"/>
        </a:xfrm>
      </p:grpSpPr>
      <p:sp>
        <p:nvSpPr>
          <p:cNvPr id="52" name="Shape 52"/>
          <p:cNvSpPr txBox="1">
            <a:spLocks noGrp="1"/>
          </p:cNvSpPr>
          <p:nvPr>
            <p:ph type="body" idx="1"/>
          </p:nvPr>
        </p:nvSpPr>
        <p:spPr>
          <a:xfrm>
            <a:off x="381005" y="889000"/>
            <a:ext cx="8617479" cy="4508500"/>
          </a:xfrm>
          <a:prstGeom prst="rect">
            <a:avLst/>
          </a:prstGeom>
          <a:noFill/>
          <a:ln>
            <a:noFill/>
          </a:ln>
        </p:spPr>
        <p:txBody>
          <a:bodyPr lIns="91425" tIns="91425" rIns="91425" bIns="91425" anchor="t" anchorCtr="0"/>
          <a:lstStyle>
            <a:lvl1pPr rtl="0">
              <a:lnSpc>
                <a:spcPct val="100000"/>
              </a:lnSpc>
              <a:spcBef>
                <a:spcPts val="481"/>
              </a:spcBef>
              <a:buClr>
                <a:srgbClr val="003366"/>
              </a:buClr>
              <a:buFont typeface="Verdana"/>
              <a:buChar char="•"/>
              <a:defRPr/>
            </a:lvl1pPr>
            <a:lvl2pPr marL="641040" indent="-196539" rtl="0">
              <a:buClr>
                <a:srgbClr val="003366"/>
              </a:buClr>
              <a:buFont typeface="Verdana"/>
              <a:buChar char="•"/>
              <a:defRPr/>
            </a:lvl2pPr>
            <a:lvl3pPr marL="961560" indent="-161460" rtl="0">
              <a:buClr>
                <a:srgbClr val="003366"/>
              </a:buClr>
              <a:buFont typeface="Verdana"/>
              <a:buChar char="•"/>
              <a:defRPr/>
            </a:lvl3pPr>
            <a:lvl4pPr marL="1327869" indent="-165819" rtl="0">
              <a:buClr>
                <a:srgbClr val="003366"/>
              </a:buClr>
              <a:buFont typeface="Verdana"/>
              <a:buChar char="•"/>
              <a:defRPr/>
            </a:lvl4pPr>
            <a:lvl5pPr marL="1694177" indent="-167002" rtl="0">
              <a:buClr>
                <a:srgbClr val="003366"/>
              </a:buClr>
              <a:buFont typeface="Verdana"/>
              <a:buChar char="•"/>
              <a:defRPr/>
            </a:lvl5pPr>
            <a:lvl6pPr rtl="0">
              <a:defRPr/>
            </a:lvl6pPr>
            <a:lvl7pPr rtl="0">
              <a:defRPr/>
            </a:lvl7pPr>
            <a:lvl8pPr rtl="0">
              <a:defRPr/>
            </a:lvl8pPr>
            <a:lvl9pPr rtl="0">
              <a:defRPr/>
            </a:lvl9pPr>
          </a:lstStyle>
          <a:p>
            <a:endParaRPr/>
          </a:p>
        </p:txBody>
      </p:sp>
      <p:sp>
        <p:nvSpPr>
          <p:cNvPr id="53" name="Shape 53"/>
          <p:cNvSpPr txBox="1">
            <a:spLocks noGrp="1"/>
          </p:cNvSpPr>
          <p:nvPr>
            <p:ph type="title"/>
          </p:nvPr>
        </p:nvSpPr>
        <p:spPr>
          <a:xfrm>
            <a:off x="381000" y="59538"/>
            <a:ext cx="6032499" cy="689238"/>
          </a:xfrm>
          <a:prstGeom prst="rect">
            <a:avLst/>
          </a:prstGeom>
          <a:noFill/>
          <a:ln>
            <a:noFill/>
          </a:ln>
        </p:spPr>
        <p:txBody>
          <a:bodyPr lIns="91425" tIns="91425" rIns="91425" bIns="91425" anchor="ctr" anchorCtr="0"/>
          <a:lstStyle>
            <a:lvl1pPr algn="l" rtl="0">
              <a:lnSpc>
                <a:spcPct val="104000"/>
              </a:lnSpc>
              <a:spcBef>
                <a:spcPts val="0"/>
              </a:spcBef>
              <a:spcAft>
                <a:spcPts val="0"/>
              </a:spcAft>
              <a:defRPr sz="2200">
                <a:solidFill>
                  <a:srgbClr val="FFFFFF"/>
                </a:solidFill>
                <a:latin typeface="Trebuchet MS"/>
                <a:ea typeface="Trebuchet MS"/>
                <a:cs typeface="Trebuchet MS"/>
                <a:sym typeface="Trebuchet MS"/>
              </a:defRPr>
            </a:lvl1pPr>
            <a:lvl2pPr algn="l" rtl="0">
              <a:lnSpc>
                <a:spcPct val="104000"/>
              </a:lnSpc>
              <a:spcBef>
                <a:spcPts val="0"/>
              </a:spcBef>
              <a:spcAft>
                <a:spcPts val="0"/>
              </a:spcAft>
              <a:defRPr sz="2200">
                <a:solidFill>
                  <a:srgbClr val="FFFFFF"/>
                </a:solidFill>
                <a:latin typeface="Trebuchet MS"/>
                <a:ea typeface="Trebuchet MS"/>
                <a:cs typeface="Trebuchet MS"/>
                <a:sym typeface="Trebuchet MS"/>
              </a:defRPr>
            </a:lvl2pPr>
            <a:lvl3pPr algn="l" rtl="0">
              <a:lnSpc>
                <a:spcPct val="104000"/>
              </a:lnSpc>
              <a:spcBef>
                <a:spcPts val="0"/>
              </a:spcBef>
              <a:spcAft>
                <a:spcPts val="0"/>
              </a:spcAft>
              <a:defRPr sz="2200">
                <a:solidFill>
                  <a:srgbClr val="FFFFFF"/>
                </a:solidFill>
                <a:latin typeface="Trebuchet MS"/>
                <a:ea typeface="Trebuchet MS"/>
                <a:cs typeface="Trebuchet MS"/>
                <a:sym typeface="Trebuchet MS"/>
              </a:defRPr>
            </a:lvl3pPr>
            <a:lvl4pPr algn="l" rtl="0">
              <a:lnSpc>
                <a:spcPct val="104000"/>
              </a:lnSpc>
              <a:spcBef>
                <a:spcPts val="0"/>
              </a:spcBef>
              <a:spcAft>
                <a:spcPts val="0"/>
              </a:spcAft>
              <a:defRPr sz="2200">
                <a:solidFill>
                  <a:srgbClr val="FFFFFF"/>
                </a:solidFill>
                <a:latin typeface="Trebuchet MS"/>
                <a:ea typeface="Trebuchet MS"/>
                <a:cs typeface="Trebuchet MS"/>
                <a:sym typeface="Trebuchet MS"/>
              </a:defRPr>
            </a:lvl4pPr>
            <a:lvl5pPr algn="l" rtl="0">
              <a:lnSpc>
                <a:spcPct val="104000"/>
              </a:lnSpc>
              <a:spcBef>
                <a:spcPts val="0"/>
              </a:spcBef>
              <a:spcAft>
                <a:spcPts val="0"/>
              </a:spcAft>
              <a:defRPr sz="2200">
                <a:solidFill>
                  <a:srgbClr val="FFFFFF"/>
                </a:solidFill>
                <a:latin typeface="Trebuchet MS"/>
                <a:ea typeface="Trebuchet MS"/>
                <a:cs typeface="Trebuchet MS"/>
                <a:sym typeface="Trebuchet MS"/>
              </a:defRPr>
            </a:lvl5pPr>
            <a:lvl6pPr marL="2014698" indent="-185897" algn="l" rtl="0">
              <a:lnSpc>
                <a:spcPct val="104000"/>
              </a:lnSpc>
              <a:spcBef>
                <a:spcPts val="0"/>
              </a:spcBef>
              <a:spcAft>
                <a:spcPts val="0"/>
              </a:spcAft>
              <a:defRPr sz="2200">
                <a:solidFill>
                  <a:srgbClr val="FFFFFF"/>
                </a:solidFill>
                <a:latin typeface="Trebuchet MS"/>
                <a:ea typeface="Trebuchet MS"/>
                <a:cs typeface="Trebuchet MS"/>
                <a:sym typeface="Trebuchet MS"/>
              </a:defRPr>
            </a:lvl6pPr>
            <a:lvl7pPr marL="2381006" indent="-183906" algn="l" rtl="0">
              <a:lnSpc>
                <a:spcPct val="104000"/>
              </a:lnSpc>
              <a:spcBef>
                <a:spcPts val="0"/>
              </a:spcBef>
              <a:spcAft>
                <a:spcPts val="0"/>
              </a:spcAft>
              <a:defRPr sz="2200">
                <a:solidFill>
                  <a:srgbClr val="FFFFFF"/>
                </a:solidFill>
                <a:latin typeface="Trebuchet MS"/>
                <a:ea typeface="Trebuchet MS"/>
                <a:cs typeface="Trebuchet MS"/>
                <a:sym typeface="Trebuchet MS"/>
              </a:defRPr>
            </a:lvl7pPr>
            <a:lvl8pPr marL="2747315" indent="-194615" algn="l" rtl="0">
              <a:lnSpc>
                <a:spcPct val="104000"/>
              </a:lnSpc>
              <a:spcBef>
                <a:spcPts val="0"/>
              </a:spcBef>
              <a:spcAft>
                <a:spcPts val="0"/>
              </a:spcAft>
              <a:defRPr sz="2200">
                <a:solidFill>
                  <a:srgbClr val="FFFFFF"/>
                </a:solidFill>
                <a:latin typeface="Trebuchet MS"/>
                <a:ea typeface="Trebuchet MS"/>
                <a:cs typeface="Trebuchet MS"/>
                <a:sym typeface="Trebuchet MS"/>
              </a:defRPr>
            </a:lvl8pPr>
            <a:lvl9pPr marL="3113623" indent="-192622" algn="l" rtl="0">
              <a:lnSpc>
                <a:spcPct val="104000"/>
              </a:lnSpc>
              <a:spcBef>
                <a:spcPts val="0"/>
              </a:spcBef>
              <a:spcAft>
                <a:spcPts val="0"/>
              </a:spcAft>
              <a:defRPr sz="2200">
                <a:solidFill>
                  <a:srgbClr val="FFFFFF"/>
                </a:solidFill>
                <a:latin typeface="Trebuchet MS"/>
                <a:ea typeface="Trebuchet MS"/>
                <a:cs typeface="Trebuchet MS"/>
                <a:sym typeface="Trebuchet MS"/>
              </a:defRPr>
            </a:lvl9pPr>
          </a:lstStyle>
          <a:p>
            <a:endParaRPr/>
          </a:p>
        </p:txBody>
      </p:sp>
      <p:sp>
        <p:nvSpPr>
          <p:cNvPr id="54" name="Shape 54"/>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55" name="Shape 55"/>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56" name="Shape 56"/>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Section Header">
    <p:spTree>
      <p:nvGrpSpPr>
        <p:cNvPr id="1" name="Shape 57"/>
        <p:cNvGrpSpPr/>
        <p:nvPr/>
      </p:nvGrpSpPr>
      <p:grpSpPr>
        <a:xfrm>
          <a:off x="0" y="0"/>
          <a:ext cx="0" cy="0"/>
          <a:chOff x="0" y="0"/>
          <a:chExt cx="0" cy="0"/>
        </a:xfrm>
      </p:grpSpPr>
      <p:sp>
        <p:nvSpPr>
          <p:cNvPr id="58" name="Shape 58"/>
          <p:cNvSpPr txBox="1">
            <a:spLocks noGrp="1"/>
          </p:cNvSpPr>
          <p:nvPr>
            <p:ph type="body" idx="1"/>
          </p:nvPr>
        </p:nvSpPr>
        <p:spPr>
          <a:xfrm>
            <a:off x="722312" y="2422260"/>
            <a:ext cx="7772136" cy="1250155"/>
          </a:xfrm>
          <a:prstGeom prst="rect">
            <a:avLst/>
          </a:prstGeom>
          <a:noFill/>
          <a:ln>
            <a:noFill/>
          </a:ln>
        </p:spPr>
        <p:txBody>
          <a:bodyPr lIns="91425" tIns="91425" rIns="91425" bIns="91425" anchor="b" anchorCtr="0"/>
          <a:lstStyle>
            <a:lvl1pPr marL="0" indent="0" rtl="0">
              <a:buFont typeface="Verdana"/>
              <a:buNone/>
              <a:defRPr sz="2200"/>
            </a:lvl1pPr>
            <a:lvl2pPr marL="366309" indent="-10709" rtl="0">
              <a:buFont typeface="Verdana"/>
              <a:buNone/>
              <a:defRPr sz="1400"/>
            </a:lvl2pPr>
            <a:lvl3pPr marL="732617" indent="-8717" rtl="0">
              <a:buFont typeface="Verdana"/>
              <a:buNone/>
              <a:defRPr sz="1300"/>
            </a:lvl3pPr>
            <a:lvl4pPr marL="1098926" indent="-6726" rtl="0">
              <a:buFont typeface="Verdana"/>
              <a:buNone/>
              <a:defRPr sz="1100"/>
            </a:lvl4pPr>
            <a:lvl5pPr marL="1465235" indent="-4734" rtl="0">
              <a:buFont typeface="Verdana"/>
              <a:buNone/>
              <a:defRPr sz="1100"/>
            </a:lvl5pPr>
            <a:lvl6pPr marL="1831543" indent="-2743" rtl="0">
              <a:buFont typeface="Verdana"/>
              <a:buNone/>
              <a:defRPr sz="1100"/>
            </a:lvl6pPr>
            <a:lvl7pPr marL="2197852" indent="-752" rtl="0">
              <a:buFont typeface="Verdana"/>
              <a:buNone/>
              <a:defRPr sz="1100"/>
            </a:lvl7pPr>
            <a:lvl8pPr marL="2564160" indent="-11459" rtl="0">
              <a:buFont typeface="Verdana"/>
              <a:buNone/>
              <a:defRPr sz="1100"/>
            </a:lvl8pPr>
            <a:lvl9pPr marL="2930469" indent="-9468" rtl="0">
              <a:buFont typeface="Verdana"/>
              <a:buNone/>
              <a:defRPr sz="1100"/>
            </a:lvl9pPr>
          </a:lstStyle>
          <a:p>
            <a:endParaRPr/>
          </a:p>
        </p:txBody>
      </p:sp>
      <p:sp>
        <p:nvSpPr>
          <p:cNvPr id="59" name="Shape 59"/>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60" name="Shape 60"/>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61" name="Shape 61"/>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2_Section Header">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722316" y="4572001"/>
            <a:ext cx="7659687" cy="973666"/>
          </a:xfrm>
          <a:prstGeom prst="rect">
            <a:avLst/>
          </a:prstGeom>
          <a:noFill/>
          <a:ln>
            <a:noFill/>
          </a:ln>
        </p:spPr>
        <p:txBody>
          <a:bodyPr lIns="91425" tIns="91425" rIns="91425" bIns="91425" anchor="t" anchorCtr="0"/>
          <a:lstStyle>
            <a:lvl1pPr algn="l" rtl="0">
              <a:defRPr sz="3600" b="0"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4" name="Shape 64"/>
          <p:cNvSpPr txBox="1">
            <a:spLocks noGrp="1"/>
          </p:cNvSpPr>
          <p:nvPr>
            <p:ph type="body" idx="1"/>
          </p:nvPr>
        </p:nvSpPr>
        <p:spPr>
          <a:xfrm>
            <a:off x="722316" y="3210718"/>
            <a:ext cx="6135686" cy="1361281"/>
          </a:xfrm>
          <a:prstGeom prst="rect">
            <a:avLst/>
          </a:prstGeom>
          <a:noFill/>
          <a:ln>
            <a:noFill/>
          </a:ln>
        </p:spPr>
        <p:txBody>
          <a:bodyPr lIns="91425" tIns="91425" rIns="91425" bIns="91425" anchor="b" anchorCtr="0"/>
          <a:lstStyle>
            <a:lvl1pPr marL="0" indent="0" rtl="0">
              <a:buClr>
                <a:srgbClr val="888888"/>
              </a:buClr>
              <a:buFont typeface="Verdana"/>
              <a:buNone/>
              <a:defRPr sz="2000">
                <a:solidFill>
                  <a:srgbClr val="888888"/>
                </a:solidFill>
              </a:defRPr>
            </a:lvl1pPr>
            <a:lvl2pPr marL="457200" indent="0" rtl="0">
              <a:buClr>
                <a:srgbClr val="888888"/>
              </a:buClr>
              <a:buFont typeface="Verdana"/>
              <a:buNone/>
              <a:defRPr sz="1800">
                <a:solidFill>
                  <a:srgbClr val="888888"/>
                </a:solidFill>
              </a:defRPr>
            </a:lvl2pPr>
            <a:lvl3pPr marL="914400" indent="0" rtl="0">
              <a:buClr>
                <a:srgbClr val="888888"/>
              </a:buClr>
              <a:buFont typeface="Verdana"/>
              <a:buNone/>
              <a:defRPr sz="1600">
                <a:solidFill>
                  <a:srgbClr val="888888"/>
                </a:solidFill>
              </a:defRPr>
            </a:lvl3pPr>
            <a:lvl4pPr marL="1371600" indent="0" rtl="0">
              <a:buClr>
                <a:srgbClr val="888888"/>
              </a:buClr>
              <a:buFont typeface="Verdana"/>
              <a:buNone/>
              <a:defRPr sz="1400">
                <a:solidFill>
                  <a:srgbClr val="888888"/>
                </a:solidFill>
              </a:defRPr>
            </a:lvl4pPr>
            <a:lvl5pPr marL="1828800" indent="0" rtl="0">
              <a:buClr>
                <a:srgbClr val="888888"/>
              </a:buClr>
              <a:buFont typeface="Verdana"/>
              <a:buNone/>
              <a:defRPr sz="1400">
                <a:solidFill>
                  <a:srgbClr val="888888"/>
                </a:solidFill>
              </a:defRPr>
            </a:lvl5pPr>
            <a:lvl6pPr marL="2286000" indent="0" rtl="0">
              <a:buClr>
                <a:srgbClr val="888888"/>
              </a:buClr>
              <a:buFont typeface="Verdana"/>
              <a:buNone/>
              <a:defRPr sz="1400">
                <a:solidFill>
                  <a:srgbClr val="888888"/>
                </a:solidFill>
              </a:defRPr>
            </a:lvl6pPr>
            <a:lvl7pPr marL="2743200" indent="0" rtl="0">
              <a:buClr>
                <a:srgbClr val="888888"/>
              </a:buClr>
              <a:buFont typeface="Verdana"/>
              <a:buNone/>
              <a:defRPr sz="1400">
                <a:solidFill>
                  <a:srgbClr val="888888"/>
                </a:solidFill>
              </a:defRPr>
            </a:lvl7pPr>
            <a:lvl8pPr marL="3200400" indent="0" rtl="0">
              <a:buClr>
                <a:srgbClr val="888888"/>
              </a:buClr>
              <a:buFont typeface="Verdana"/>
              <a:buNone/>
              <a:defRPr sz="1400">
                <a:solidFill>
                  <a:srgbClr val="888888"/>
                </a:solidFill>
              </a:defRPr>
            </a:lvl8pPr>
            <a:lvl9pPr marL="3657600" indent="0" rtl="0">
              <a:buClr>
                <a:srgbClr val="888888"/>
              </a:buClr>
              <a:buFont typeface="Verdana"/>
              <a:buNone/>
              <a:defRPr sz="1400">
                <a:solidFill>
                  <a:srgbClr val="888888"/>
                </a:solidFill>
              </a:defRPr>
            </a:lvl9pPr>
          </a:lstStyle>
          <a:p>
            <a:endParaRPr/>
          </a:p>
        </p:txBody>
      </p:sp>
      <p:sp>
        <p:nvSpPr>
          <p:cNvPr id="65" name="Shape 65"/>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66" name="Shape 66"/>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67" name="Shape 67"/>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Shape 8"/>
        <p:cNvGrpSpPr/>
        <p:nvPr/>
      </p:nvGrpSpPr>
      <p:grpSpPr>
        <a:xfrm>
          <a:off x="0" y="0"/>
          <a:ext cx="0" cy="0"/>
          <a:chOff x="0" y="0"/>
          <a:chExt cx="0" cy="0"/>
        </a:xfrm>
      </p:grpSpPr>
      <p:sp>
        <p:nvSpPr>
          <p:cNvPr id="9" name="Shape 9"/>
          <p:cNvSpPr/>
          <p:nvPr/>
        </p:nvSpPr>
        <p:spPr>
          <a:xfrm>
            <a:off x="0" y="5"/>
            <a:ext cx="9144000" cy="780521"/>
          </a:xfrm>
          <a:prstGeom prst="roundRect">
            <a:avLst>
              <a:gd name="adj" fmla="val 0"/>
            </a:avLst>
          </a:prstGeom>
          <a:solidFill>
            <a:schemeClr val="dk2"/>
          </a:solidFill>
          <a:ln w="9525" cap="flat">
            <a:solidFill>
              <a:srgbClr val="202942"/>
            </a:solidFill>
            <a:prstDash val="solid"/>
            <a:round/>
            <a:headEnd type="none" w="med" len="med"/>
            <a:tailEnd type="none" w="med" len="med"/>
          </a:ln>
        </p:spPr>
        <p:txBody>
          <a:bodyPr lIns="73250" tIns="36625" rIns="73250" bIns="36625" anchor="ctr" anchorCtr="0">
            <a:noAutofit/>
          </a:bodyPr>
          <a:lstStyle/>
          <a:p>
            <a:endParaRPr/>
          </a:p>
        </p:txBody>
      </p:sp>
      <p:sp>
        <p:nvSpPr>
          <p:cNvPr id="10" name="Shape 10"/>
          <p:cNvSpPr txBox="1">
            <a:spLocks noGrp="1"/>
          </p:cNvSpPr>
          <p:nvPr>
            <p:ph type="title"/>
          </p:nvPr>
        </p:nvSpPr>
        <p:spPr>
          <a:xfrm>
            <a:off x="381000" y="59538"/>
            <a:ext cx="6032499" cy="689238"/>
          </a:xfrm>
          <a:prstGeom prst="rect">
            <a:avLst/>
          </a:prstGeom>
          <a:noFill/>
          <a:ln>
            <a:noFill/>
          </a:ln>
        </p:spPr>
        <p:txBody>
          <a:bodyPr lIns="91425" tIns="91425" rIns="91425" bIns="91425" anchor="ctr" anchorCtr="0"/>
          <a:lstStyle>
            <a:lvl1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1pPr>
            <a:lvl2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2pPr>
            <a:lvl3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3pPr>
            <a:lvl4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4pPr>
            <a:lvl5pPr marL="0" marR="0" indent="0"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5pPr>
            <a:lvl6pPr marL="2014698" marR="0" indent="-185897"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6pPr>
            <a:lvl7pPr marL="2381006" marR="0" indent="-183906"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7pPr>
            <a:lvl8pPr marL="2747315" marR="0" indent="-194615"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8pPr>
            <a:lvl9pPr marL="3113623" marR="0" indent="-192622" algn="l" rtl="0">
              <a:lnSpc>
                <a:spcPct val="104000"/>
              </a:lnSpc>
              <a:spcBef>
                <a:spcPts val="0"/>
              </a:spcBef>
              <a:spcAft>
                <a:spcPts val="0"/>
              </a:spcAft>
              <a:defRPr sz="2200" b="0" i="0" u="none" strike="noStrike" cap="none" baseline="0">
                <a:solidFill>
                  <a:srgbClr val="FFFFFF"/>
                </a:solidFill>
                <a:latin typeface="Trebuchet MS"/>
                <a:ea typeface="Trebuchet MS"/>
                <a:cs typeface="Trebuchet MS"/>
                <a:sym typeface="Trebuchet MS"/>
              </a:defRPr>
            </a:lvl9pPr>
          </a:lstStyle>
          <a:p>
            <a:endParaRPr/>
          </a:p>
        </p:txBody>
      </p:sp>
      <p:sp>
        <p:nvSpPr>
          <p:cNvPr id="11" name="Shape 11"/>
          <p:cNvSpPr txBox="1">
            <a:spLocks noGrp="1"/>
          </p:cNvSpPr>
          <p:nvPr>
            <p:ph type="body" idx="1"/>
          </p:nvPr>
        </p:nvSpPr>
        <p:spPr>
          <a:xfrm>
            <a:off x="381005" y="889000"/>
            <a:ext cx="8617479" cy="4508500"/>
          </a:xfrm>
          <a:prstGeom prst="rect">
            <a:avLst/>
          </a:prstGeom>
          <a:noFill/>
          <a:ln>
            <a:noFill/>
          </a:ln>
        </p:spPr>
        <p:txBody>
          <a:bodyPr lIns="91425" tIns="91425" rIns="91425" bIns="91425" anchor="t" anchorCtr="0"/>
          <a:lstStyle>
            <a:lvl1pPr marL="274731" marR="0" indent="-173131" algn="l" rtl="0">
              <a:lnSpc>
                <a:spcPct val="101000"/>
              </a:lnSpc>
              <a:spcBef>
                <a:spcPts val="240"/>
              </a:spcBef>
              <a:spcAft>
                <a:spcPts val="120"/>
              </a:spcAft>
              <a:buClr>
                <a:srgbClr val="003366"/>
              </a:buClr>
              <a:buFont typeface="Verdana"/>
              <a:buChar char="•"/>
              <a:defRPr sz="1600" b="1" i="0" u="none" strike="noStrike" cap="none" baseline="0">
                <a:solidFill>
                  <a:srgbClr val="2F4E85"/>
                </a:solidFill>
                <a:latin typeface="Verdana"/>
                <a:ea typeface="Verdana"/>
                <a:cs typeface="Verdana"/>
                <a:sym typeface="Verdana"/>
              </a:defRPr>
            </a:lvl1pPr>
            <a:lvl2pPr marL="641040" marR="0" indent="-196539" algn="l" rtl="0">
              <a:lnSpc>
                <a:spcPct val="101000"/>
              </a:lnSpc>
              <a:spcBef>
                <a:spcPts val="0"/>
              </a:spcBef>
              <a:spcAft>
                <a:spcPts val="120"/>
              </a:spcAft>
              <a:buClr>
                <a:srgbClr val="003366"/>
              </a:buClr>
              <a:buFont typeface="Verdana"/>
              <a:buChar char="•"/>
              <a:defRPr sz="1400" b="0" i="0" u="none" strike="noStrike" cap="none" baseline="0">
                <a:solidFill>
                  <a:srgbClr val="4266A0"/>
                </a:solidFill>
                <a:latin typeface="Verdana"/>
                <a:ea typeface="Verdana"/>
                <a:cs typeface="Verdana"/>
                <a:sym typeface="Verdana"/>
              </a:defRPr>
            </a:lvl2pPr>
            <a:lvl3pPr marL="961560" marR="0" indent="-161460" algn="l" rtl="0">
              <a:lnSpc>
                <a:spcPct val="101000"/>
              </a:lnSpc>
              <a:spcBef>
                <a:spcPts val="0"/>
              </a:spcBef>
              <a:spcAft>
                <a:spcPts val="120"/>
              </a:spcAft>
              <a:buClr>
                <a:srgbClr val="003366"/>
              </a:buClr>
              <a:buFont typeface="Verdana"/>
              <a:buChar char="•"/>
              <a:defRPr sz="1200" b="0" i="0" u="none" strike="noStrike" cap="none" baseline="0">
                <a:solidFill>
                  <a:srgbClr val="4266A0"/>
                </a:solidFill>
                <a:latin typeface="Verdana"/>
                <a:ea typeface="Verdana"/>
                <a:cs typeface="Verdana"/>
                <a:sym typeface="Verdana"/>
              </a:defRPr>
            </a:lvl3pPr>
            <a:lvl4pPr marL="1327869" marR="0" indent="-165819" algn="l" rtl="0">
              <a:lnSpc>
                <a:spcPct val="101000"/>
              </a:lnSpc>
              <a:spcBef>
                <a:spcPts val="0"/>
              </a:spcBef>
              <a:spcAft>
                <a:spcPts val="120"/>
              </a:spcAft>
              <a:buClr>
                <a:srgbClr val="003366"/>
              </a:buClr>
              <a:buFont typeface="Verdana"/>
              <a:buChar char="•"/>
              <a:defRPr sz="1100" b="0" i="0" u="none" strike="noStrike" cap="none" baseline="0">
                <a:solidFill>
                  <a:srgbClr val="4266A0"/>
                </a:solidFill>
                <a:latin typeface="Verdana"/>
                <a:ea typeface="Verdana"/>
                <a:cs typeface="Verdana"/>
                <a:sym typeface="Verdana"/>
              </a:defRPr>
            </a:lvl4pPr>
            <a:lvl5pPr marL="1694177" marR="0" indent="-167002" algn="l" rtl="0">
              <a:lnSpc>
                <a:spcPct val="101000"/>
              </a:lnSpc>
              <a:spcBef>
                <a:spcPts val="0"/>
              </a:spcBef>
              <a:spcAft>
                <a:spcPts val="120"/>
              </a:spcAft>
              <a:buClr>
                <a:srgbClr val="003366"/>
              </a:buClr>
              <a:buFont typeface="Verdana"/>
              <a:buChar char="•"/>
              <a:defRPr sz="1050" b="0" i="0" u="none" strike="noStrike" cap="none" baseline="0">
                <a:solidFill>
                  <a:srgbClr val="4266A0"/>
                </a:solidFill>
                <a:latin typeface="Verdana"/>
                <a:ea typeface="Verdana"/>
                <a:cs typeface="Verdana"/>
                <a:sym typeface="Verdana"/>
              </a:defRPr>
            </a:lvl5pPr>
            <a:lvl6pPr marL="2014698" marR="0" indent="-185897" algn="l" rtl="0">
              <a:lnSpc>
                <a:spcPct val="101000"/>
              </a:lnSpc>
              <a:spcBef>
                <a:spcPts val="0"/>
              </a:spcBef>
              <a:spcAft>
                <a:spcPts val="120"/>
              </a:spcAft>
              <a:defRPr sz="1100" b="0" i="0" u="none" strike="noStrike" cap="none" baseline="0">
                <a:solidFill>
                  <a:srgbClr val="4266A0"/>
                </a:solidFill>
                <a:latin typeface="Verdana"/>
                <a:ea typeface="Verdana"/>
                <a:cs typeface="Verdana"/>
                <a:sym typeface="Verdana"/>
              </a:defRPr>
            </a:lvl6pPr>
            <a:lvl7pPr marL="2381006" marR="0" indent="-183906" algn="l" rtl="0">
              <a:lnSpc>
                <a:spcPct val="101000"/>
              </a:lnSpc>
              <a:spcBef>
                <a:spcPts val="0"/>
              </a:spcBef>
              <a:spcAft>
                <a:spcPts val="120"/>
              </a:spcAft>
              <a:defRPr sz="1100" b="0" i="0" u="none" strike="noStrike" cap="none" baseline="0">
                <a:solidFill>
                  <a:srgbClr val="4266A0"/>
                </a:solidFill>
                <a:latin typeface="Verdana"/>
                <a:ea typeface="Verdana"/>
                <a:cs typeface="Verdana"/>
                <a:sym typeface="Verdana"/>
              </a:defRPr>
            </a:lvl7pPr>
            <a:lvl8pPr marL="2747315" marR="0" indent="-194615" algn="l" rtl="0">
              <a:lnSpc>
                <a:spcPct val="101000"/>
              </a:lnSpc>
              <a:spcBef>
                <a:spcPts val="0"/>
              </a:spcBef>
              <a:spcAft>
                <a:spcPts val="120"/>
              </a:spcAft>
              <a:defRPr sz="1100" b="0" i="0" u="none" strike="noStrike" cap="none" baseline="0">
                <a:solidFill>
                  <a:srgbClr val="4266A0"/>
                </a:solidFill>
                <a:latin typeface="Verdana"/>
                <a:ea typeface="Verdana"/>
                <a:cs typeface="Verdana"/>
                <a:sym typeface="Verdana"/>
              </a:defRPr>
            </a:lvl8pPr>
            <a:lvl9pPr marL="3113623" marR="0" indent="-192622" algn="l" rtl="0">
              <a:lnSpc>
                <a:spcPct val="101000"/>
              </a:lnSpc>
              <a:spcBef>
                <a:spcPts val="0"/>
              </a:spcBef>
              <a:spcAft>
                <a:spcPts val="120"/>
              </a:spcAft>
              <a:defRPr sz="1100" b="0" i="0" u="none" strike="noStrike" cap="none" baseline="0">
                <a:solidFill>
                  <a:srgbClr val="4266A0"/>
                </a:solidFill>
                <a:latin typeface="Verdana"/>
                <a:ea typeface="Verdana"/>
                <a:cs typeface="Verdana"/>
                <a:sym typeface="Verdana"/>
              </a:defRPr>
            </a:lvl9pPr>
          </a:lstStyle>
          <a:p>
            <a:endParaRPr/>
          </a:p>
        </p:txBody>
      </p:sp>
      <p:sp>
        <p:nvSpPr>
          <p:cNvPr id="12" name="Shape 12"/>
          <p:cNvSpPr txBox="1">
            <a:spLocks noGrp="1"/>
          </p:cNvSpPr>
          <p:nvPr>
            <p:ph type="sldNum" idx="12"/>
          </p:nvPr>
        </p:nvSpPr>
        <p:spPr>
          <a:xfrm>
            <a:off x="7248260" y="5553603"/>
            <a:ext cx="1750217" cy="127000"/>
          </a:xfrm>
          <a:prstGeom prst="rect">
            <a:avLst/>
          </a:prstGeom>
          <a:noFill/>
          <a:ln>
            <a:noFill/>
          </a:ln>
        </p:spPr>
        <p:txBody>
          <a:bodyPr lIns="91425" tIns="91425" rIns="91425" bIns="91425" anchor="ctr" anchorCtr="0"/>
          <a:lstStyle>
            <a:lvl1pPr marL="0" marR="0" indent="0" algn="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
        <p:nvSpPr>
          <p:cNvPr id="13" name="Shape 13"/>
          <p:cNvSpPr txBox="1">
            <a:spLocks noGrp="1"/>
          </p:cNvSpPr>
          <p:nvPr>
            <p:ph type="ftr" idx="11"/>
          </p:nvPr>
        </p:nvSpPr>
        <p:spPr>
          <a:xfrm>
            <a:off x="2209807" y="5524501"/>
            <a:ext cx="4724398" cy="156103"/>
          </a:xfrm>
          <a:prstGeom prst="rect">
            <a:avLst/>
          </a:prstGeom>
          <a:noFill/>
          <a:ln>
            <a:noFill/>
          </a:ln>
        </p:spPr>
        <p:txBody>
          <a:bodyPr lIns="91425" tIns="91425" rIns="91425" bIns="91425" anchor="ctr" anchorCtr="0"/>
          <a:lstStyle>
            <a:lvl1pPr marL="0" marR="0" indent="0" algn="ctr" rtl="0">
              <a:buClr>
                <a:srgbClr val="000000"/>
              </a:buClr>
              <a:buFont typeface="Verdana"/>
              <a:buNone/>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pic>
        <p:nvPicPr>
          <p:cNvPr id="14" name="Shape 14"/>
          <p:cNvPicPr preferRelativeResize="0"/>
          <p:nvPr/>
        </p:nvPicPr>
        <p:blipFill>
          <a:blip r:embed="rId15"/>
          <a:stretch>
            <a:fillRect/>
          </a:stretch>
        </p:blipFill>
        <p:spPr>
          <a:xfrm>
            <a:off x="6459803" y="5"/>
            <a:ext cx="2696103" cy="780520"/>
          </a:xfrm>
          <a:prstGeom prst="rect">
            <a:avLst/>
          </a:prstGeom>
        </p:spPr>
      </p:pic>
      <p:sp>
        <p:nvSpPr>
          <p:cNvPr id="15" name="Shape 15"/>
          <p:cNvSpPr txBox="1">
            <a:spLocks noGrp="1"/>
          </p:cNvSpPr>
          <p:nvPr>
            <p:ph type="dt" idx="10"/>
          </p:nvPr>
        </p:nvSpPr>
        <p:spPr>
          <a:xfrm>
            <a:off x="0" y="5524500"/>
            <a:ext cx="1447800" cy="190500"/>
          </a:xfrm>
          <a:prstGeom prst="rect">
            <a:avLst/>
          </a:prstGeom>
          <a:noFill/>
          <a:ln>
            <a:noFill/>
          </a:ln>
        </p:spPr>
        <p:txBody>
          <a:bodyPr lIns="91425" tIns="91425" rIns="91425" bIns="91425" anchor="ctr" anchorCtr="0"/>
          <a:lstStyle>
            <a:lvl1pPr marL="0" marR="0" indent="0" algn="l" rtl="0">
              <a:defRPr sz="800" b="0" i="0" u="none" strike="noStrike" cap="none" baseline="0">
                <a:solidFill>
                  <a:schemeClr val="dk1"/>
                </a:solidFill>
                <a:latin typeface="Verdana"/>
                <a:ea typeface="Verdana"/>
                <a:cs typeface="Verdana"/>
                <a:sym typeface="Verdana"/>
              </a:defRPr>
            </a:lvl1pPr>
            <a:lvl2pPr marL="366309" marR="0" indent="-10709" algn="l" rtl="0">
              <a:defRPr sz="1400" b="0" i="0" u="none" strike="noStrike" cap="none" baseline="0">
                <a:solidFill>
                  <a:schemeClr val="dk1"/>
                </a:solidFill>
                <a:latin typeface="Verdana"/>
                <a:ea typeface="Verdana"/>
                <a:cs typeface="Verdana"/>
                <a:sym typeface="Verdana"/>
              </a:defRPr>
            </a:lvl2pPr>
            <a:lvl3pPr marL="732617" marR="0" indent="-8717" algn="l" rtl="0">
              <a:defRPr sz="1400" b="0" i="0" u="none" strike="noStrike" cap="none" baseline="0">
                <a:solidFill>
                  <a:schemeClr val="dk1"/>
                </a:solidFill>
                <a:latin typeface="Verdana"/>
                <a:ea typeface="Verdana"/>
                <a:cs typeface="Verdana"/>
                <a:sym typeface="Verdana"/>
              </a:defRPr>
            </a:lvl3pPr>
            <a:lvl4pPr marL="1098926" marR="0" indent="-6726" algn="l" rtl="0">
              <a:defRPr sz="1400" b="0" i="0" u="none" strike="noStrike" cap="none" baseline="0">
                <a:solidFill>
                  <a:schemeClr val="dk1"/>
                </a:solidFill>
                <a:latin typeface="Verdana"/>
                <a:ea typeface="Verdana"/>
                <a:cs typeface="Verdana"/>
                <a:sym typeface="Verdana"/>
              </a:defRPr>
            </a:lvl4pPr>
            <a:lvl5pPr marL="1465235" marR="0" indent="-4734" algn="l" rtl="0">
              <a:defRPr sz="1400" b="0" i="0" u="none" strike="noStrike" cap="none" baseline="0">
                <a:solidFill>
                  <a:schemeClr val="dk1"/>
                </a:solidFill>
                <a:latin typeface="Verdana"/>
                <a:ea typeface="Verdana"/>
                <a:cs typeface="Verdana"/>
                <a:sym typeface="Verdana"/>
              </a:defRPr>
            </a:lvl5pPr>
            <a:lvl6pPr marL="1831543" marR="0" indent="-2743" algn="l" rtl="0">
              <a:defRPr sz="1400" b="0" i="0" u="none" strike="noStrike" cap="none" baseline="0">
                <a:solidFill>
                  <a:schemeClr val="dk1"/>
                </a:solidFill>
                <a:latin typeface="Verdana"/>
                <a:ea typeface="Verdana"/>
                <a:cs typeface="Verdana"/>
                <a:sym typeface="Verdana"/>
              </a:defRPr>
            </a:lvl6pPr>
            <a:lvl7pPr marL="2197852" marR="0" indent="-752" algn="l" rtl="0">
              <a:defRPr sz="1400" b="0" i="0" u="none" strike="noStrike" cap="none" baseline="0">
                <a:solidFill>
                  <a:schemeClr val="dk1"/>
                </a:solidFill>
                <a:latin typeface="Verdana"/>
                <a:ea typeface="Verdana"/>
                <a:cs typeface="Verdana"/>
                <a:sym typeface="Verdana"/>
              </a:defRPr>
            </a:lvl7pPr>
            <a:lvl8pPr marL="2564160" marR="0" indent="-11459" algn="l" rtl="0">
              <a:defRPr sz="1400" b="0" i="0" u="none" strike="noStrike" cap="none" baseline="0">
                <a:solidFill>
                  <a:schemeClr val="dk1"/>
                </a:solidFill>
                <a:latin typeface="Verdana"/>
                <a:ea typeface="Verdana"/>
                <a:cs typeface="Verdana"/>
                <a:sym typeface="Verdana"/>
              </a:defRPr>
            </a:lvl8pPr>
            <a:lvl9pPr marL="2930469" marR="0" indent="-9468" algn="l" rtl="0">
              <a:defRPr sz="1400" b="0" i="0" u="none" strike="noStrike" cap="none" baseline="0">
                <a:solidFill>
                  <a:schemeClr val="dk1"/>
                </a:solidFill>
                <a:latin typeface="Verdana"/>
                <a:ea typeface="Verdana"/>
                <a:cs typeface="Verdana"/>
                <a:sym typeface="Verdan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jira.incubaid.com/browse/ARAKOO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ctrTitle"/>
          </p:nvPr>
        </p:nvSpPr>
        <p:spPr>
          <a:xfrm>
            <a:off x="685270" y="1775359"/>
            <a:ext cx="7773458" cy="1225021"/>
          </a:xfrm>
          <a:prstGeom prst="rect">
            <a:avLst/>
          </a:prstGeom>
          <a:noFill/>
          <a:ln>
            <a:noFill/>
          </a:ln>
        </p:spPr>
        <p:txBody>
          <a:bodyPr lIns="0" tIns="0" rIns="0" bIns="0" anchor="ctr" anchorCtr="0">
            <a:noAutofit/>
          </a:bodyPr>
          <a:lstStyle/>
          <a:p>
            <a:pPr marL="0" marR="0" lvl="0" indent="0" algn="ctr" rtl="0">
              <a:lnSpc>
                <a:spcPct val="104000"/>
              </a:lnSpc>
              <a:spcBef>
                <a:spcPts val="0"/>
              </a:spcBef>
              <a:spcAft>
                <a:spcPts val="0"/>
              </a:spcAft>
              <a:buSzPct val="25000"/>
              <a:buNone/>
            </a:pPr>
            <a:r>
              <a:rPr lang="en-US"/>
              <a:t>Lattus ‘Train the trainer’ Training</a:t>
            </a:r>
            <a:br>
              <a:rPr lang="en-US"/>
            </a:br>
            <a:r>
              <a:rPr lang="en-US"/>
              <a:t>April 2014</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lvl="0" rtl="0">
              <a:buNone/>
            </a:pPr>
            <a:r>
              <a:rPr lang="en-US" dirty="0" err="1"/>
              <a:t>Metastore</a:t>
            </a:r>
            <a:r>
              <a:rPr lang="en-US" dirty="0"/>
              <a:t>:</a:t>
            </a:r>
          </a:p>
          <a:p>
            <a:pPr lvl="0" rtl="0">
              <a:buNone/>
            </a:pPr>
            <a:r>
              <a:rPr lang="en-US" sz="1200" b="0" dirty="0"/>
              <a:t>An </a:t>
            </a:r>
            <a:r>
              <a:rPr lang="en-US" sz="1200" b="0" dirty="0" err="1"/>
              <a:t>arakoon</a:t>
            </a:r>
            <a:r>
              <a:rPr lang="en-US" sz="1200" b="0" dirty="0"/>
              <a:t> cluster where the object metadata is written. It contains information like:</a:t>
            </a:r>
          </a:p>
          <a:p>
            <a:pPr lvl="0" rtl="0">
              <a:buNone/>
            </a:pPr>
            <a:r>
              <a:rPr lang="en-US" sz="1200" b="0" dirty="0"/>
              <a:t>Name of the object, Namespace, size, </a:t>
            </a:r>
            <a:r>
              <a:rPr lang="en-US" sz="1200" b="0" dirty="0" err="1"/>
              <a:t>blockstores</a:t>
            </a:r>
            <a:r>
              <a:rPr lang="en-US" sz="1200" b="0" dirty="0"/>
              <a:t> where each superblock is written</a:t>
            </a:r>
          </a:p>
          <a:p>
            <a:endParaRPr lang="en-US" sz="1200" b="0" dirty="0"/>
          </a:p>
          <a:p>
            <a:pPr lvl="0" rtl="0">
              <a:buNone/>
            </a:pPr>
            <a:r>
              <a:rPr lang="en-US" dirty="0"/>
              <a:t>Superblock:</a:t>
            </a:r>
          </a:p>
          <a:p>
            <a:pPr lvl="0" rtl="0">
              <a:buNone/>
            </a:pPr>
            <a:r>
              <a:rPr lang="en-US" sz="1200" b="0" dirty="0"/>
              <a:t>The chunks an object is divided </a:t>
            </a:r>
            <a:r>
              <a:rPr lang="en-US" sz="1200" b="0" dirty="0" smtClean="0"/>
              <a:t>into </a:t>
            </a:r>
            <a:r>
              <a:rPr lang="en-US" sz="1200" b="0" dirty="0"/>
              <a:t>by the </a:t>
            </a:r>
            <a:r>
              <a:rPr lang="en-US" sz="1200" b="0" dirty="0" err="1"/>
              <a:t>clientdaemon</a:t>
            </a:r>
            <a:r>
              <a:rPr lang="en-US" sz="1200" b="0" dirty="0"/>
              <a:t>. </a:t>
            </a:r>
            <a:r>
              <a:rPr lang="en-US" sz="1200" b="0" dirty="0" smtClean="0"/>
              <a:t>Superblock </a:t>
            </a:r>
            <a:r>
              <a:rPr lang="en-US" sz="1200" b="0" dirty="0"/>
              <a:t>size is defined by the </a:t>
            </a:r>
            <a:r>
              <a:rPr lang="en-US" sz="1200" b="0" dirty="0" err="1" smtClean="0"/>
              <a:t>storgage</a:t>
            </a:r>
            <a:r>
              <a:rPr lang="en-US" sz="1200" b="0" dirty="0" smtClean="0"/>
              <a:t> policy</a:t>
            </a:r>
            <a:endParaRPr lang="en-US" sz="1200" b="0" dirty="0"/>
          </a:p>
          <a:p>
            <a:pPr marL="0" lvl="0" indent="0" rtl="0">
              <a:buNone/>
            </a:pPr>
            <a:r>
              <a:rPr lang="en-US" dirty="0"/>
              <a:t>  </a:t>
            </a:r>
          </a:p>
          <a:p>
            <a:pPr marL="0" lvl="0" indent="0" rtl="0">
              <a:buNone/>
            </a:pPr>
            <a:r>
              <a:rPr lang="en-US" dirty="0"/>
              <a:t>  </a:t>
            </a:r>
            <a:r>
              <a:rPr lang="en-US" dirty="0" err="1"/>
              <a:t>Checkblocks</a:t>
            </a:r>
            <a:r>
              <a:rPr lang="en-US" dirty="0"/>
              <a:t>:</a:t>
            </a:r>
          </a:p>
          <a:p>
            <a:pPr marL="0" lvl="0" indent="0" rtl="0">
              <a:buNone/>
            </a:pPr>
            <a:r>
              <a:rPr lang="en-US" sz="1200" b="0" dirty="0"/>
              <a:t>  The digest generated after encoding a superblock. </a:t>
            </a:r>
            <a:r>
              <a:rPr lang="en-US" sz="1200" b="0" dirty="0" err="1"/>
              <a:t>Checkblocks</a:t>
            </a:r>
            <a:r>
              <a:rPr lang="en-US" sz="1200" b="0" dirty="0"/>
              <a:t> is what is actually written on the </a:t>
            </a:r>
            <a:r>
              <a:rPr lang="en-US" sz="1200" b="0" dirty="0" err="1"/>
              <a:t>blockstores</a:t>
            </a:r>
            <a:r>
              <a:rPr lang="en-US" sz="1200" b="0" dirty="0"/>
              <a:t>. </a:t>
            </a:r>
            <a:r>
              <a:rPr lang="en-US" sz="1200" b="0" dirty="0" smtClean="0"/>
              <a:t>(Also referred to as ‘</a:t>
            </a:r>
            <a:r>
              <a:rPr lang="en-US" sz="1200" b="0" dirty="0" err="1" smtClean="0"/>
              <a:t>wireblocks</a:t>
            </a:r>
            <a:r>
              <a:rPr lang="en-US" sz="1200" b="0" dirty="0" smtClean="0"/>
              <a:t>’)</a:t>
            </a:r>
            <a:endParaRPr lang="en-US" sz="1200" b="0" dirty="0"/>
          </a:p>
          <a:p>
            <a:endParaRPr lang="en-US" sz="1200" b="0" dirty="0"/>
          </a:p>
          <a:p>
            <a:pPr marL="0" lvl="0" indent="0" rtl="0">
              <a:buNone/>
            </a:pPr>
            <a:r>
              <a:rPr lang="en-US" dirty="0"/>
              <a:t>  Object:</a:t>
            </a:r>
          </a:p>
          <a:p>
            <a:pPr marL="0" indent="0">
              <a:buNone/>
            </a:pPr>
            <a:r>
              <a:rPr lang="en-US" sz="1200" b="0" dirty="0"/>
              <a:t>  Any file that is written to </a:t>
            </a:r>
            <a:r>
              <a:rPr lang="en-US" sz="1200" b="0" dirty="0" err="1"/>
              <a:t>Lattus</a:t>
            </a:r>
            <a:r>
              <a:rPr lang="en-US" sz="1200" b="0" dirty="0"/>
              <a:t> </a:t>
            </a:r>
          </a:p>
        </p:txBody>
      </p:sp>
      <p:sp>
        <p:nvSpPr>
          <p:cNvPr id="141" name="Shape 141"/>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Terminologies: DSS</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100000"/>
              </a:lnSpc>
              <a:spcBef>
                <a:spcPts val="0"/>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In any large distributed system, it’s necessary for many independent components to work together.  As such, processes often rely on other things to be available to operate.</a:t>
            </a:r>
          </a:p>
          <a:p>
            <a:endParaRPr lang="en-US" sz="1600" b="0" i="0" u="none" strike="noStrike" cap="none" baseline="0">
              <a:solidFill>
                <a:srgbClr val="2F4E85"/>
              </a:solidFill>
              <a:latin typeface="Verdana"/>
              <a:ea typeface="Verdana"/>
              <a:cs typeface="Verdana"/>
              <a:sym typeface="Verdana"/>
            </a:endParaRPr>
          </a:p>
          <a:p>
            <a:endParaRPr lang="en-US" sz="1600" b="0" i="0" u="none" strike="noStrike" cap="none" baseline="0">
              <a:solidFill>
                <a:srgbClr val="2F4E85"/>
              </a:solidFill>
              <a:latin typeface="Verdana"/>
              <a:ea typeface="Verdana"/>
              <a:cs typeface="Verdana"/>
              <a:sym typeface="Verdana"/>
            </a:endParaRPr>
          </a:p>
        </p:txBody>
      </p:sp>
      <p:sp>
        <p:nvSpPr>
          <p:cNvPr id="147" name="Shape 147"/>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Process Dependencies</a:t>
            </a:r>
          </a:p>
        </p:txBody>
      </p:sp>
      <p:graphicFrame>
        <p:nvGraphicFramePr>
          <p:cNvPr id="148" name="Shape 148"/>
          <p:cNvGraphicFramePr/>
          <p:nvPr/>
        </p:nvGraphicFramePr>
        <p:xfrm>
          <a:off x="533400" y="2019300"/>
          <a:ext cx="7924800" cy="2758410"/>
        </p:xfrm>
        <a:graphic>
          <a:graphicData uri="http://schemas.openxmlformats.org/drawingml/2006/table">
            <a:tbl>
              <a:tblPr firstRow="1" bandRow="1">
                <a:noFill/>
                <a:tableStyleId>{B008453F-19C1-4E93-8202-43CD1A669401}</a:tableStyleId>
              </a:tblPr>
              <a:tblGrid>
                <a:gridCol w="2590800"/>
                <a:gridCol w="5334000"/>
              </a:tblGrid>
              <a:tr h="393700">
                <a:tc>
                  <a:txBody>
                    <a:bodyPr/>
                    <a:lstStyle/>
                    <a:p>
                      <a:pPr lvl="0" algn="l" rtl="0">
                        <a:spcBef>
                          <a:spcPts val="0"/>
                        </a:spcBef>
                        <a:spcAft>
                          <a:spcPts val="0"/>
                        </a:spcAft>
                        <a:buSzPct val="25000"/>
                        <a:buNone/>
                      </a:pPr>
                      <a:r>
                        <a:rPr lang="en-US"/>
                        <a:t>Process / Component</a:t>
                      </a:r>
                    </a:p>
                  </a:txBody>
                  <a:tcPr marL="91450" marR="91450" marT="45725" marB="45725"/>
                </a:tc>
                <a:tc>
                  <a:txBody>
                    <a:bodyPr/>
                    <a:lstStyle/>
                    <a:p>
                      <a:pPr lvl="0" algn="l" rtl="0">
                        <a:spcBef>
                          <a:spcPts val="0"/>
                        </a:spcBef>
                        <a:spcAft>
                          <a:spcPts val="0"/>
                        </a:spcAft>
                        <a:buSzPct val="25000"/>
                        <a:buNone/>
                      </a:pPr>
                      <a:r>
                        <a:rPr lang="en-US"/>
                        <a:t>Is dependent</a:t>
                      </a:r>
                      <a:r>
                        <a:rPr lang="en-US" baseline="0"/>
                        <a:t> on…</a:t>
                      </a:r>
                    </a:p>
                  </a:txBody>
                  <a:tcPr marL="91450" marR="91450" marT="45725" marB="45725"/>
                </a:tc>
              </a:tr>
              <a:tr h="393700">
                <a:tc>
                  <a:txBody>
                    <a:bodyPr/>
                    <a:lstStyle/>
                    <a:p>
                      <a:pPr lvl="0" algn="l" rtl="0">
                        <a:spcBef>
                          <a:spcPts val="0"/>
                        </a:spcBef>
                        <a:spcAft>
                          <a:spcPts val="0"/>
                        </a:spcAft>
                        <a:buSzPct val="25000"/>
                        <a:buNone/>
                      </a:pPr>
                      <a:r>
                        <a:rPr lang="en-US"/>
                        <a:t>All DSS processes</a:t>
                      </a:r>
                    </a:p>
                  </a:txBody>
                  <a:tcPr marL="91450" marR="91450" marT="45725" marB="45725"/>
                </a:tc>
                <a:tc>
                  <a:txBody>
                    <a:bodyPr/>
                    <a:lstStyle/>
                    <a:p>
                      <a:pPr lvl="0" algn="l" rtl="0">
                        <a:spcBef>
                          <a:spcPts val="0"/>
                        </a:spcBef>
                        <a:spcAft>
                          <a:spcPts val="0"/>
                        </a:spcAft>
                        <a:buSzPct val="25000"/>
                        <a:buNone/>
                      </a:pPr>
                      <a:r>
                        <a:rPr lang="en-US"/>
                        <a:t>env_metastore</a:t>
                      </a:r>
                    </a:p>
                  </a:txBody>
                  <a:tcPr marL="91450" marR="91450" marT="45725" marB="45725"/>
                </a:tc>
              </a:tr>
              <a:tr h="393700">
                <a:tc>
                  <a:txBody>
                    <a:bodyPr/>
                    <a:lstStyle/>
                    <a:p>
                      <a:pPr lvl="0" algn="l" rtl="0">
                        <a:spcBef>
                          <a:spcPts val="0"/>
                        </a:spcBef>
                        <a:spcAft>
                          <a:spcPts val="0"/>
                        </a:spcAft>
                        <a:buSzPct val="25000"/>
                        <a:buNone/>
                      </a:pPr>
                      <a:r>
                        <a:rPr lang="en-US"/>
                        <a:t>UI operation</a:t>
                      </a:r>
                    </a:p>
                  </a:txBody>
                  <a:tcPr marL="91450" marR="91450" marT="45725" marB="45725"/>
                </a:tc>
                <a:tc>
                  <a:txBody>
                    <a:bodyPr/>
                    <a:lstStyle/>
                    <a:p>
                      <a:pPr lvl="0" algn="l" rtl="0">
                        <a:spcBef>
                          <a:spcPts val="0"/>
                        </a:spcBef>
                        <a:spcAft>
                          <a:spcPts val="0"/>
                        </a:spcAft>
                        <a:buSzPct val="25000"/>
                        <a:buNone/>
                      </a:pPr>
                      <a:r>
                        <a:rPr lang="en-US"/>
                        <a:t>Apache, postgres, framework metastore</a:t>
                      </a:r>
                    </a:p>
                  </a:txBody>
                  <a:tcPr marL="91450" marR="91450" marT="45725" marB="45725"/>
                </a:tc>
              </a:tr>
              <a:tr h="393700">
                <a:tc>
                  <a:txBody>
                    <a:bodyPr/>
                    <a:lstStyle/>
                    <a:p>
                      <a:pPr lvl="0" algn="l" rtl="0">
                        <a:spcBef>
                          <a:spcPts val="0"/>
                        </a:spcBef>
                        <a:spcAft>
                          <a:spcPts val="0"/>
                        </a:spcAft>
                        <a:buSzPct val="25000"/>
                        <a:buNone/>
                      </a:pPr>
                      <a:r>
                        <a:rPr lang="en-US"/>
                        <a:t>UI monitoring</a:t>
                      </a:r>
                    </a:p>
                  </a:txBody>
                  <a:tcPr marL="91450" marR="91450" marT="45725" marB="45725"/>
                </a:tc>
                <a:tc>
                  <a:txBody>
                    <a:bodyPr/>
                    <a:lstStyle/>
                    <a:p>
                      <a:pPr lvl="0" algn="l" rtl="0">
                        <a:spcBef>
                          <a:spcPts val="0"/>
                        </a:spcBef>
                        <a:spcAft>
                          <a:spcPts val="0"/>
                        </a:spcAft>
                        <a:buSzPct val="25000"/>
                        <a:buNone/>
                      </a:pPr>
                      <a:r>
                        <a:rPr lang="en-US"/>
                        <a:t>Monitoring agents, Aggregate</a:t>
                      </a:r>
                      <a:r>
                        <a:rPr lang="en-US" baseline="0"/>
                        <a:t> Storagepool Info</a:t>
                      </a:r>
                    </a:p>
                  </a:txBody>
                  <a:tcPr marL="91450" marR="91450" marT="45725" marB="45725"/>
                </a:tc>
              </a:tr>
              <a:tr h="393700">
                <a:tc>
                  <a:txBody>
                    <a:bodyPr/>
                    <a:lstStyle/>
                    <a:p>
                      <a:pPr lvl="0" algn="l" rtl="0">
                        <a:spcBef>
                          <a:spcPts val="0"/>
                        </a:spcBef>
                        <a:spcAft>
                          <a:spcPts val="0"/>
                        </a:spcAft>
                        <a:buSzPct val="25000"/>
                        <a:buNone/>
                      </a:pPr>
                      <a:r>
                        <a:rPr lang="en-US"/>
                        <a:t>Cloudapi</a:t>
                      </a:r>
                    </a:p>
                  </a:txBody>
                  <a:tcPr marL="91450" marR="91450" marT="45725" marB="45725"/>
                </a:tc>
                <a:tc>
                  <a:txBody>
                    <a:bodyPr/>
                    <a:lstStyle/>
                    <a:p>
                      <a:pPr lvl="0" algn="l" rtl="0">
                        <a:spcBef>
                          <a:spcPts val="0"/>
                        </a:spcBef>
                        <a:spcAft>
                          <a:spcPts val="0"/>
                        </a:spcAft>
                        <a:buSzPct val="25000"/>
                        <a:buNone/>
                      </a:pPr>
                      <a:r>
                        <a:rPr lang="en-US"/>
                        <a:t>Apache, application server,</a:t>
                      </a:r>
                      <a:r>
                        <a:rPr lang="en-US" baseline="0"/>
                        <a:t> </a:t>
                      </a:r>
                      <a:r>
                        <a:rPr lang="en-US"/>
                        <a:t>framework</a:t>
                      </a:r>
                    </a:p>
                  </a:txBody>
                  <a:tcPr marL="91450" marR="91450" marT="45725" marB="45725"/>
                </a:tc>
              </a:tr>
              <a:tr h="393700">
                <a:tc>
                  <a:txBody>
                    <a:bodyPr/>
                    <a:lstStyle/>
                    <a:p>
                      <a:pPr lvl="0" algn="l" rtl="0">
                        <a:spcBef>
                          <a:spcPts val="0"/>
                        </a:spcBef>
                        <a:spcAft>
                          <a:spcPts val="0"/>
                        </a:spcAft>
                        <a:buSzPct val="25000"/>
                        <a:buNone/>
                      </a:pPr>
                      <a:r>
                        <a:rPr lang="en-US"/>
                        <a:t>Start-up</a:t>
                      </a:r>
                    </a:p>
                  </a:txBody>
                  <a:tcPr marL="91450" marR="91450" marT="45725" marB="45725"/>
                </a:tc>
                <a:tc>
                  <a:txBody>
                    <a:bodyPr/>
                    <a:lstStyle/>
                    <a:p>
                      <a:pPr lvl="0" algn="l" rtl="0">
                        <a:spcBef>
                          <a:spcPts val="0"/>
                        </a:spcBef>
                        <a:spcAft>
                          <a:spcPts val="0"/>
                        </a:spcAft>
                        <a:buSzPct val="25000"/>
                        <a:buNone/>
                      </a:pPr>
                      <a:r>
                        <a:rPr lang="en-US"/>
                        <a:t>Framework metastore</a:t>
                      </a:r>
                    </a:p>
                  </a:txBody>
                  <a:tcPr marL="91450" marR="91450" marT="45725" marB="45725"/>
                </a:tc>
              </a:tr>
              <a:tr h="393700">
                <a:tc>
                  <a:txBody>
                    <a:bodyPr/>
                    <a:lstStyle/>
                    <a:p>
                      <a:endParaRPr/>
                    </a:p>
                  </a:txBody>
                  <a:tcPr marL="91425" marR="91425" marT="91425" marB="91425"/>
                </a:tc>
                <a:tc>
                  <a:txBody>
                    <a:bodyPr/>
                    <a:lstStyle/>
                    <a:p>
                      <a:endParaRPr/>
                    </a:p>
                  </a:txBody>
                  <a:tcPr marL="91425" marR="91425" marT="91425" marB="91425"/>
                </a:tc>
              </a:tr>
            </a:tbl>
          </a:graphicData>
        </a:graphic>
      </p:graphicFrame>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722312" y="2422260"/>
            <a:ext cx="7772099" cy="1250100"/>
          </a:xfrm>
          <a:prstGeom prst="rect">
            <a:avLst/>
          </a:prstGeom>
        </p:spPr>
        <p:txBody>
          <a:bodyPr lIns="91425" tIns="91425" rIns="91425" bIns="91425" anchor="t" anchorCtr="0">
            <a:noAutofit/>
          </a:bodyPr>
          <a:lstStyle/>
          <a:p>
            <a:pPr lvl="0" algn="ctr" rtl="0">
              <a:buNone/>
            </a:pPr>
            <a:r>
              <a:rPr lang="en-US"/>
              <a:t>How to use Lattus</a:t>
            </a:r>
          </a:p>
          <a:p>
            <a:endParaRPr lang="en-US"/>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marL="457200" lvl="0" indent="-317500" rtl="0">
              <a:buClr>
                <a:srgbClr val="003366"/>
              </a:buClr>
              <a:buSzPct val="87500"/>
              <a:buFont typeface="Verdana"/>
              <a:buChar char="•"/>
            </a:pPr>
            <a:r>
              <a:rPr lang="en-US"/>
              <a:t>Lattus’s clientdaemon typically listens to client requests over its REST (http) interface.</a:t>
            </a:r>
          </a:p>
          <a:p>
            <a:pPr marL="457200" lvl="0" indent="-317500" rtl="0">
              <a:buClr>
                <a:srgbClr val="003366"/>
              </a:buClr>
              <a:buSzPct val="87500"/>
              <a:buFont typeface="Verdana"/>
              <a:buChar char="•"/>
            </a:pPr>
            <a:r>
              <a:rPr lang="en-US"/>
              <a:t>The client in this case is StorNext</a:t>
            </a:r>
          </a:p>
          <a:p>
            <a:pPr marL="0" lvl="0" indent="0" rtl="0">
              <a:buNone/>
            </a:pPr>
            <a:r>
              <a:rPr lang="en-US"/>
              <a:t>For troubleshooting purposes:</a:t>
            </a:r>
          </a:p>
          <a:p>
            <a:pPr marL="457200" lvl="0" indent="-317500" rtl="0">
              <a:buClr>
                <a:srgbClr val="003366"/>
              </a:buClr>
              <a:buSzPct val="87500"/>
              <a:buFont typeface="Verdana"/>
              <a:buChar char="•"/>
            </a:pPr>
            <a:r>
              <a:rPr lang="en-US"/>
              <a:t>An object can be written, read or deleted via other tools; like cURL, Cyberduck, or the qshell q.dss.client.* extensions. </a:t>
            </a:r>
          </a:p>
          <a:p>
            <a:pPr marL="457200" lvl="0" indent="-317500" rtl="0">
              <a:buClr>
                <a:srgbClr val="003366"/>
              </a:buClr>
              <a:buSzPct val="87500"/>
              <a:buFont typeface="Verdana"/>
              <a:buChar char="•"/>
            </a:pPr>
            <a:r>
              <a:rPr lang="en-US"/>
              <a:t>A cURL command for writing an object to a namespace:</a:t>
            </a:r>
          </a:p>
          <a:p>
            <a:pPr marL="914400" lvl="1" indent="-317500" rtl="0">
              <a:buClr>
                <a:srgbClr val="003366"/>
              </a:buClr>
              <a:buSzPct val="127272"/>
              <a:buFont typeface="Verdana"/>
              <a:buChar char="•"/>
            </a:pPr>
            <a:r>
              <a:rPr lang="en-US" sz="1100">
                <a:solidFill>
                  <a:schemeClr val="dk1"/>
                </a:solidFill>
                <a:latin typeface="Courier New"/>
                <a:ea typeface="Courier New"/>
                <a:cs typeface="Courier New"/>
                <a:sym typeface="Courier New"/>
              </a:rPr>
              <a:t>curl --digest -u &lt;username&gt;:'&lt;password&gt;'</a:t>
            </a:r>
            <a:r>
              <a:rPr lang="en-US" sz="1100">
                <a:solidFill>
                  <a:srgbClr val="333333"/>
                </a:solidFill>
                <a:latin typeface="Courier New"/>
                <a:ea typeface="Courier New"/>
                <a:cs typeface="Courier New"/>
                <a:sym typeface="Courier New"/>
              </a:rPr>
              <a:t> </a:t>
            </a:r>
            <a:r>
              <a:rPr lang="en-US" sz="1100">
                <a:solidFill>
                  <a:schemeClr val="dk1"/>
                </a:solidFill>
                <a:latin typeface="Courier New"/>
                <a:ea typeface="Courier New"/>
                <a:cs typeface="Courier New"/>
                <a:sym typeface="Courier New"/>
              </a:rPr>
              <a:t>-v -H "Accept: application/json"</a:t>
            </a:r>
            <a:r>
              <a:rPr lang="en-US" sz="1100">
                <a:solidFill>
                  <a:srgbClr val="333333"/>
                </a:solidFill>
                <a:latin typeface="Courier New"/>
                <a:ea typeface="Courier New"/>
                <a:cs typeface="Courier New"/>
                <a:sym typeface="Courier New"/>
              </a:rPr>
              <a:t> </a:t>
            </a:r>
            <a:r>
              <a:rPr lang="en-US" sz="1100">
                <a:solidFill>
                  <a:schemeClr val="dk1"/>
                </a:solidFill>
                <a:latin typeface="Courier New"/>
                <a:ea typeface="Courier New"/>
                <a:cs typeface="Courier New"/>
                <a:sym typeface="Courier New"/>
              </a:rPr>
              <a:t>http://&lt;ip&gt;:&lt;port&gt;/namespace/&lt;namespace&gt;/</a:t>
            </a:r>
            <a:r>
              <a:rPr lang="en-US" sz="1100">
                <a:solidFill>
                  <a:srgbClr val="333333"/>
                </a:solidFill>
                <a:latin typeface="Courier New"/>
                <a:ea typeface="Courier New"/>
                <a:cs typeface="Courier New"/>
                <a:sym typeface="Courier New"/>
              </a:rPr>
              <a:t> </a:t>
            </a:r>
            <a:r>
              <a:rPr lang="en-US" sz="1100">
                <a:solidFill>
                  <a:schemeClr val="dk1"/>
                </a:solidFill>
                <a:latin typeface="Courier New"/>
                <a:ea typeface="Courier New"/>
                <a:cs typeface="Courier New"/>
                <a:sym typeface="Courier New"/>
              </a:rPr>
              <a:t>--upload-file</a:t>
            </a:r>
            <a:r>
              <a:rPr lang="en-US" sz="1100">
                <a:solidFill>
                  <a:srgbClr val="333333"/>
                </a:solidFill>
                <a:latin typeface="Courier New"/>
                <a:ea typeface="Courier New"/>
                <a:cs typeface="Courier New"/>
                <a:sym typeface="Courier New"/>
              </a:rPr>
              <a:t> </a:t>
            </a:r>
            <a:r>
              <a:rPr lang="en-US" sz="1100">
                <a:solidFill>
                  <a:schemeClr val="dk1"/>
                </a:solidFill>
                <a:latin typeface="Courier New"/>
                <a:ea typeface="Courier New"/>
                <a:cs typeface="Courier New"/>
                <a:sym typeface="Courier New"/>
              </a:rPr>
              <a:t>&lt;filename&gt;</a:t>
            </a:r>
          </a:p>
          <a:p>
            <a:endParaRPr lang="en-US" sz="1100">
              <a:solidFill>
                <a:schemeClr val="dk1"/>
              </a:solidFill>
              <a:latin typeface="Courier New"/>
              <a:ea typeface="Courier New"/>
              <a:cs typeface="Courier New"/>
              <a:sym typeface="Courier New"/>
            </a:endParaRPr>
          </a:p>
          <a:p>
            <a:endParaRPr lang="en-US" sz="1100">
              <a:solidFill>
                <a:schemeClr val="dk1"/>
              </a:solidFill>
              <a:latin typeface="Courier New"/>
              <a:ea typeface="Courier New"/>
              <a:cs typeface="Courier New"/>
              <a:sym typeface="Courier New"/>
            </a:endParaRPr>
          </a:p>
        </p:txBody>
      </p:sp>
      <p:sp>
        <p:nvSpPr>
          <p:cNvPr id="159" name="Shape 159"/>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Use Lattus to write/read/delete objects</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marL="457200" lvl="0" indent="-317500" rtl="0">
              <a:lnSpc>
                <a:spcPct val="80000"/>
              </a:lnSpc>
              <a:spcBef>
                <a:spcPts val="0"/>
              </a:spcBef>
              <a:spcAft>
                <a:spcPts val="0"/>
              </a:spcAft>
              <a:buClr>
                <a:srgbClr val="003366"/>
              </a:buClr>
              <a:buSzPct val="100000"/>
              <a:buFont typeface="Verdana"/>
              <a:buChar char="•"/>
            </a:pPr>
            <a:r>
              <a:rPr lang="en-US" sz="1400" b="0"/>
              <a:t>The CMC UI is available via HTTP or HTTPs on the environments virtual public IP addresses.</a:t>
            </a:r>
          </a:p>
          <a:p>
            <a:endParaRPr lang="en-US" sz="1400" b="0"/>
          </a:p>
          <a:p>
            <a:pPr marL="457200" lvl="0" indent="-317500" rtl="0">
              <a:lnSpc>
                <a:spcPct val="80000"/>
              </a:lnSpc>
              <a:spcBef>
                <a:spcPts val="601"/>
              </a:spcBef>
              <a:spcAft>
                <a:spcPts val="0"/>
              </a:spcAft>
              <a:buClr>
                <a:srgbClr val="003366"/>
              </a:buClr>
              <a:buSzPct val="100000"/>
              <a:buFont typeface="Verdana"/>
              <a:buChar char="•"/>
            </a:pPr>
            <a:r>
              <a:rPr lang="en-US" sz="1400" b="0"/>
              <a:t>The CMC dashboard gives a snapshot of the current system state, including:</a:t>
            </a:r>
          </a:p>
          <a:p>
            <a:pPr marL="914400" lvl="1" indent="-228600" rtl="0">
              <a:lnSpc>
                <a:spcPct val="80000"/>
              </a:lnSpc>
              <a:spcBef>
                <a:spcPts val="120"/>
              </a:spcBef>
              <a:spcAft>
                <a:spcPts val="0"/>
              </a:spcAft>
              <a:buNone/>
            </a:pPr>
            <a:r>
              <a:rPr lang="en-US"/>
              <a:t>Worst case overall Disk Safety.</a:t>
            </a:r>
          </a:p>
          <a:p>
            <a:pPr marL="914400" lvl="1" indent="-228600" rtl="0">
              <a:lnSpc>
                <a:spcPct val="80000"/>
              </a:lnSpc>
              <a:spcBef>
                <a:spcPts val="120"/>
              </a:spcBef>
              <a:spcAft>
                <a:spcPts val="0"/>
              </a:spcAft>
              <a:buNone/>
            </a:pPr>
            <a:r>
              <a:rPr lang="en-US"/>
              <a:t>Used capacity of the Storage Pool.</a:t>
            </a:r>
          </a:p>
          <a:p>
            <a:pPr marL="914400" lvl="1" indent="-228600" rtl="0">
              <a:lnSpc>
                <a:spcPct val="80000"/>
              </a:lnSpc>
              <a:spcBef>
                <a:spcPts val="120"/>
              </a:spcBef>
              <a:spcAft>
                <a:spcPts val="0"/>
              </a:spcAft>
              <a:buNone/>
            </a:pPr>
            <a:r>
              <a:rPr lang="en-US"/>
              <a:t>Number of read/write blacklists.</a:t>
            </a:r>
          </a:p>
          <a:p>
            <a:pPr marL="914400" lvl="1" indent="-228600" rtl="0">
              <a:lnSpc>
                <a:spcPct val="80000"/>
              </a:lnSpc>
              <a:spcBef>
                <a:spcPts val="120"/>
              </a:spcBef>
              <a:spcAft>
                <a:spcPts val="0"/>
              </a:spcAft>
              <a:buNone/>
            </a:pPr>
            <a:r>
              <a:rPr lang="en-US"/>
              <a:t>Number of types of repairs.</a:t>
            </a:r>
          </a:p>
          <a:p>
            <a:pPr marL="914400" lvl="1" indent="-228600" rtl="0">
              <a:lnSpc>
                <a:spcPct val="80000"/>
              </a:lnSpc>
              <a:spcBef>
                <a:spcPts val="120"/>
              </a:spcBef>
              <a:spcAft>
                <a:spcPts val="0"/>
              </a:spcAft>
              <a:buNone/>
            </a:pPr>
            <a:r>
              <a:rPr lang="en-US"/>
              <a:t>Node status.</a:t>
            </a:r>
          </a:p>
          <a:p>
            <a:pPr marL="914400" lvl="1" indent="-228600" rtl="0">
              <a:lnSpc>
                <a:spcPct val="80000"/>
              </a:lnSpc>
              <a:spcBef>
                <a:spcPts val="120"/>
              </a:spcBef>
              <a:spcAft>
                <a:spcPts val="0"/>
              </a:spcAft>
              <a:buNone/>
            </a:pPr>
            <a:r>
              <a:rPr lang="en-US"/>
              <a:t>Number of degraded disks and metastores.</a:t>
            </a:r>
          </a:p>
          <a:p>
            <a:pPr marL="914400" lvl="1" indent="-228600" rtl="0">
              <a:lnSpc>
                <a:spcPct val="80000"/>
              </a:lnSpc>
              <a:spcBef>
                <a:spcPts val="120"/>
              </a:spcBef>
              <a:spcAft>
                <a:spcPts val="0"/>
              </a:spcAft>
              <a:buNone/>
            </a:pPr>
            <a:r>
              <a:rPr lang="en-US"/>
              <a:t>Most recent events.</a:t>
            </a:r>
          </a:p>
          <a:p>
            <a:pPr marL="457200" lvl="0" indent="-317500" rtl="0">
              <a:lnSpc>
                <a:spcPct val="80000"/>
              </a:lnSpc>
              <a:spcBef>
                <a:spcPts val="601"/>
              </a:spcBef>
              <a:spcAft>
                <a:spcPts val="0"/>
              </a:spcAft>
              <a:buClr>
                <a:srgbClr val="003366"/>
              </a:buClr>
              <a:buSzPct val="100000"/>
              <a:buFont typeface="Verdana"/>
              <a:buChar char="•"/>
            </a:pPr>
            <a:r>
              <a:rPr lang="en-US" sz="1400" b="0"/>
              <a:t>In the Events window, all logged events on the system are visible.</a:t>
            </a:r>
          </a:p>
          <a:p>
            <a:pPr marL="457200" lvl="0" indent="-317500" rtl="0">
              <a:lnSpc>
                <a:spcPct val="80000"/>
              </a:lnSpc>
              <a:spcBef>
                <a:spcPts val="601"/>
              </a:spcBef>
              <a:spcAft>
                <a:spcPts val="0"/>
              </a:spcAft>
              <a:buClr>
                <a:srgbClr val="003366"/>
              </a:buClr>
              <a:buSzPct val="100000"/>
              <a:buFont typeface="Verdana"/>
              <a:buChar char="•"/>
            </a:pPr>
            <a:r>
              <a:rPr lang="en-US" sz="1400" b="0"/>
              <a:t>More detailed information is available by selecting individual events including error messages and possible root causes.</a:t>
            </a:r>
          </a:p>
          <a:p>
            <a:pPr marL="457200" lvl="0" indent="-317500" rtl="0">
              <a:lnSpc>
                <a:spcPct val="80000"/>
              </a:lnSpc>
              <a:spcBef>
                <a:spcPts val="601"/>
              </a:spcBef>
              <a:spcAft>
                <a:spcPts val="0"/>
              </a:spcAft>
              <a:buClr>
                <a:srgbClr val="003366"/>
              </a:buClr>
              <a:buSzPct val="100000"/>
              <a:buFont typeface="Verdana"/>
              <a:buChar char="•"/>
            </a:pPr>
            <a:r>
              <a:rPr lang="en-US" sz="1400" b="0"/>
              <a:t>Phone home is a collection of RAS events since the last phone home event sent to the admin user’s email address.</a:t>
            </a:r>
          </a:p>
          <a:p>
            <a:endParaRPr lang="en-US" sz="1400" b="0"/>
          </a:p>
          <a:p>
            <a:endParaRPr lang="en-US" sz="1400" b="0"/>
          </a:p>
        </p:txBody>
      </p:sp>
      <p:sp>
        <p:nvSpPr>
          <p:cNvPr id="165" name="Shape 165"/>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Use Lattus to view your environment: CMC</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722312" y="2422260"/>
            <a:ext cx="7772136" cy="1250155"/>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120"/>
              </a:spcAft>
              <a:buClr>
                <a:srgbClr val="003366"/>
              </a:buClr>
              <a:buSzPct val="25000"/>
              <a:buFont typeface="Verdana"/>
              <a:buNone/>
            </a:pPr>
            <a:r>
              <a:rPr lang="en-US"/>
              <a:t>Basic Troubleshooting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100000"/>
              </a:lnSpc>
              <a:spcBef>
                <a:spcPts val="0"/>
              </a:spcBef>
              <a:spcAft>
                <a:spcPts val="0"/>
              </a:spcAft>
              <a:buClr>
                <a:srgbClr val="003366"/>
              </a:buClr>
              <a:buSzPct val="100000"/>
              <a:buFont typeface="Verdana"/>
              <a:buChar char="•"/>
            </a:pPr>
            <a:r>
              <a:rPr lang="en-US" dirty="0" smtClean="0"/>
              <a:t>Events </a:t>
            </a:r>
            <a:r>
              <a:rPr lang="en-US" dirty="0"/>
              <a:t>are generated when the event handler receives a message from the monitoring agent</a:t>
            </a:r>
          </a:p>
          <a:p>
            <a:endParaRPr lang="en-US" dirty="0"/>
          </a:p>
          <a:p>
            <a:pPr marL="274731" marR="0" lvl="0" indent="-274731" algn="l" rtl="0">
              <a:lnSpc>
                <a:spcPct val="100000"/>
              </a:lnSpc>
              <a:spcBef>
                <a:spcPts val="0"/>
              </a:spcBef>
              <a:spcAft>
                <a:spcPts val="0"/>
              </a:spcAft>
              <a:buClr>
                <a:srgbClr val="003366"/>
              </a:buClr>
              <a:buSzPct val="100000"/>
              <a:buFont typeface="Verdana"/>
              <a:buChar char="•"/>
            </a:pPr>
            <a:r>
              <a:rPr lang="en-US" sz="1600" b="1" i="0" u="none" strike="noStrike" cap="none" baseline="0" dirty="0">
                <a:solidFill>
                  <a:srgbClr val="2F4E85"/>
                </a:solidFill>
                <a:latin typeface="Verdana"/>
                <a:ea typeface="Verdana"/>
                <a:cs typeface="Verdana"/>
                <a:sym typeface="Verdana"/>
              </a:rPr>
              <a:t>Monitoring agents perform internal checks on the system on which they are running</a:t>
            </a:r>
          </a:p>
          <a:p>
            <a:pPr marL="274731" marR="0" lvl="0" indent="-274731" algn="l" rtl="0">
              <a:lnSpc>
                <a:spcPct val="100000"/>
              </a:lnSpc>
              <a:spcBef>
                <a:spcPts val="601"/>
              </a:spcBef>
              <a:spcAft>
                <a:spcPts val="0"/>
              </a:spcAft>
              <a:buClr>
                <a:srgbClr val="003366"/>
              </a:buClr>
              <a:buSzPct val="100000"/>
              <a:buFont typeface="Verdana"/>
              <a:buChar char="•"/>
            </a:pPr>
            <a:r>
              <a:rPr lang="en-US" sz="1600" b="1" i="0" u="none" strike="noStrike" cap="none" baseline="0" dirty="0">
                <a:solidFill>
                  <a:srgbClr val="2F4E85"/>
                </a:solidFill>
                <a:latin typeface="Verdana"/>
                <a:ea typeface="Verdana"/>
                <a:cs typeface="Verdana"/>
                <a:sym typeface="Verdana"/>
              </a:rPr>
              <a:t>The monitoring agent is responsible to do the following:</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Immediate problems are raised as events</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A python pickled “state” file retains the nodes current information</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Historical information about resources and </a:t>
            </a:r>
            <a:r>
              <a:rPr lang="en-US" sz="1400" b="0" i="0" u="none" strike="noStrike" cap="none" baseline="0" dirty="0" smtClean="0">
                <a:solidFill>
                  <a:srgbClr val="4266A0"/>
                </a:solidFill>
                <a:latin typeface="Verdana"/>
                <a:ea typeface="Verdana"/>
                <a:cs typeface="Verdana"/>
                <a:sym typeface="Verdana"/>
              </a:rPr>
              <a:t>processes </a:t>
            </a:r>
            <a:r>
              <a:rPr lang="en-US" sz="1400" b="0" i="0" u="none" strike="noStrike" cap="none" baseline="0" dirty="0">
                <a:solidFill>
                  <a:srgbClr val="4266A0"/>
                </a:solidFill>
                <a:latin typeface="Verdana"/>
                <a:ea typeface="Verdana"/>
                <a:cs typeface="Verdana"/>
                <a:sym typeface="Verdana"/>
              </a:rPr>
              <a:t>are retained in local RRDs.</a:t>
            </a:r>
          </a:p>
          <a:p>
            <a:pPr marL="274731" marR="0" lvl="0" indent="-274731" algn="l" rtl="0">
              <a:lnSpc>
                <a:spcPct val="100000"/>
              </a:lnSpc>
              <a:spcBef>
                <a:spcPts val="601"/>
              </a:spcBef>
              <a:spcAft>
                <a:spcPts val="0"/>
              </a:spcAft>
              <a:buClr>
                <a:srgbClr val="003366"/>
              </a:buClr>
              <a:buSzPct val="100000"/>
              <a:buFont typeface="Verdana"/>
              <a:buChar char="•"/>
            </a:pPr>
            <a:r>
              <a:rPr lang="en-US" sz="1600" b="1" i="0" u="none" strike="noStrike" cap="none" baseline="0" dirty="0">
                <a:solidFill>
                  <a:srgbClr val="2F4E85"/>
                </a:solidFill>
                <a:latin typeface="Verdana"/>
                <a:ea typeface="Verdana"/>
                <a:cs typeface="Verdana"/>
                <a:sym typeface="Verdana"/>
              </a:rPr>
              <a:t>Management controller retrieves monitoring data </a:t>
            </a:r>
            <a:r>
              <a:rPr lang="en-US" dirty="0"/>
              <a:t>(state and </a:t>
            </a:r>
            <a:r>
              <a:rPr lang="en-US" dirty="0" err="1"/>
              <a:t>rrd</a:t>
            </a:r>
            <a:r>
              <a:rPr lang="en-US" dirty="0"/>
              <a:t> files) </a:t>
            </a:r>
            <a:r>
              <a:rPr lang="en-US" sz="1600" b="1" i="0" u="none" strike="noStrike" cap="none" baseline="0" dirty="0">
                <a:solidFill>
                  <a:srgbClr val="2F4E85"/>
                </a:solidFill>
                <a:latin typeface="Verdana"/>
                <a:ea typeface="Verdana"/>
                <a:cs typeface="Verdana"/>
                <a:sym typeface="Verdana"/>
              </a:rPr>
              <a:t>from all nodes every 30 minutes (configura</a:t>
            </a:r>
            <a:r>
              <a:rPr lang="en-US" dirty="0"/>
              <a:t>ble value)</a:t>
            </a:r>
            <a:r>
              <a:rPr lang="en-US" sz="1600" b="1" i="0" u="none" strike="noStrike" cap="none" baseline="0" dirty="0">
                <a:solidFill>
                  <a:srgbClr val="2F4E85"/>
                </a:solidFill>
                <a:latin typeface="Verdana"/>
                <a:ea typeface="Verdana"/>
                <a:cs typeface="Verdana"/>
                <a:sym typeface="Verdana"/>
              </a:rPr>
              <a:t> via the Aggregate </a:t>
            </a:r>
            <a:r>
              <a:rPr lang="en-US" sz="1600" b="1" i="0" u="none" strike="noStrike" cap="none" baseline="0" dirty="0" err="1">
                <a:solidFill>
                  <a:srgbClr val="2F4E85"/>
                </a:solidFill>
                <a:latin typeface="Verdana"/>
                <a:ea typeface="Verdana"/>
                <a:cs typeface="Verdana"/>
                <a:sym typeface="Verdana"/>
              </a:rPr>
              <a:t>storagepool</a:t>
            </a:r>
            <a:r>
              <a:rPr lang="en-US" sz="1600" b="1" i="0" u="none" strike="noStrike" cap="none" baseline="0" dirty="0">
                <a:solidFill>
                  <a:srgbClr val="2F4E85"/>
                </a:solidFill>
                <a:latin typeface="Verdana"/>
                <a:ea typeface="Verdana"/>
                <a:cs typeface="Verdana"/>
                <a:sym typeface="Verdana"/>
              </a:rPr>
              <a:t> policy </a:t>
            </a:r>
          </a:p>
          <a:p>
            <a:endParaRPr lang="en-US" sz="1600" b="1" i="0" u="none" strike="noStrike" cap="none" baseline="0" dirty="0">
              <a:solidFill>
                <a:srgbClr val="2F4E85"/>
              </a:solidFill>
              <a:latin typeface="Verdana"/>
              <a:ea typeface="Verdana"/>
              <a:cs typeface="Verdana"/>
              <a:sym typeface="Verdana"/>
            </a:endParaRPr>
          </a:p>
          <a:p>
            <a:pPr marL="274731" marR="0" lvl="0" indent="-274731" algn="l" rtl="0">
              <a:lnSpc>
                <a:spcPct val="100000"/>
              </a:lnSpc>
              <a:spcBef>
                <a:spcPts val="601"/>
              </a:spcBef>
              <a:spcAft>
                <a:spcPts val="120"/>
              </a:spcAft>
              <a:buClr>
                <a:srgbClr val="003366"/>
              </a:buClr>
              <a:buSzPct val="100000"/>
              <a:buFont typeface="Verdana"/>
              <a:buChar char="•"/>
            </a:pPr>
            <a:r>
              <a:rPr lang="en-US" sz="1600" b="1" i="0" u="none" strike="noStrike" cap="none" baseline="0" dirty="0">
                <a:solidFill>
                  <a:srgbClr val="2F4E85"/>
                </a:solidFill>
                <a:latin typeface="Verdana"/>
                <a:ea typeface="Verdana"/>
                <a:cs typeface="Verdana"/>
                <a:sym typeface="Verdana"/>
              </a:rPr>
              <a:t>The retrieved data is stored in a management database for display to the UI user</a:t>
            </a:r>
          </a:p>
        </p:txBody>
      </p:sp>
      <p:sp>
        <p:nvSpPr>
          <p:cNvPr id="176" name="Shape 176"/>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a:t>Troubleshooting - Framework </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90000"/>
              </a:lnSpc>
              <a:spcBef>
                <a:spcPts val="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Qshell: q.dss.amplistor.healthcheck()</a:t>
            </a:r>
          </a:p>
          <a:p>
            <a:pPr marL="641040" marR="0" lvl="1" indent="-285440" algn="l" rtl="0">
              <a:lnSpc>
                <a:spcPct val="101000"/>
              </a:lnSpc>
              <a:spcBef>
                <a:spcPts val="360"/>
              </a:spcBef>
              <a:spcAft>
                <a:spcPts val="0"/>
              </a:spcAft>
              <a:buClr>
                <a:srgbClr val="003366"/>
              </a:buClr>
              <a:buSzPct val="101851"/>
              <a:buFont typeface="Arial"/>
              <a:buChar char="•"/>
            </a:pPr>
            <a:r>
              <a:rPr lang="en-US" sz="1200" b="0" i="0" u="none" strike="noStrike" cap="none" baseline="0">
                <a:solidFill>
                  <a:srgbClr val="4266A0"/>
                </a:solidFill>
                <a:latin typeface="Arial"/>
                <a:ea typeface="Arial"/>
                <a:cs typeface="Arial"/>
                <a:sym typeface="Arial"/>
              </a:rPr>
              <a:t>Automated environment test</a:t>
            </a:r>
          </a:p>
          <a:p>
            <a:pPr marL="641040" marR="0" lvl="1" indent="-285440" algn="l" rtl="0">
              <a:lnSpc>
                <a:spcPct val="101000"/>
              </a:lnSpc>
              <a:spcBef>
                <a:spcPts val="360"/>
              </a:spcBef>
              <a:spcAft>
                <a:spcPts val="0"/>
              </a:spcAft>
              <a:buClr>
                <a:srgbClr val="003366"/>
              </a:buClr>
              <a:buSzPct val="101851"/>
              <a:buFont typeface="Arial"/>
              <a:buChar char="•"/>
            </a:pPr>
            <a:r>
              <a:rPr lang="en-US" sz="1200" b="0" i="0" u="none" strike="noStrike" cap="none" baseline="0">
                <a:solidFill>
                  <a:srgbClr val="4266A0"/>
                </a:solidFill>
                <a:latin typeface="Arial"/>
                <a:ea typeface="Arial"/>
                <a:cs typeface="Arial"/>
                <a:sym typeface="Arial"/>
              </a:rPr>
              <a:t>Service checks</a:t>
            </a:r>
          </a:p>
          <a:p>
            <a:pPr marL="641040" marR="0" lvl="1" indent="-285440" algn="l" rtl="0">
              <a:lnSpc>
                <a:spcPct val="101000"/>
              </a:lnSpc>
              <a:spcBef>
                <a:spcPts val="360"/>
              </a:spcBef>
              <a:spcAft>
                <a:spcPts val="0"/>
              </a:spcAft>
              <a:buClr>
                <a:srgbClr val="003366"/>
              </a:buClr>
              <a:buSzPct val="101851"/>
              <a:buFont typeface="Arial"/>
              <a:buChar char="•"/>
            </a:pPr>
            <a:r>
              <a:rPr lang="en-US" sz="1200" b="0" i="0" u="none" strike="noStrike" cap="none" baseline="0">
                <a:solidFill>
                  <a:srgbClr val="4266A0"/>
                </a:solidFill>
                <a:latin typeface="Arial"/>
                <a:ea typeface="Arial"/>
                <a:cs typeface="Arial"/>
                <a:sym typeface="Arial"/>
              </a:rPr>
              <a:t>Availability checks (all nodes online?)</a:t>
            </a:r>
          </a:p>
          <a:p>
            <a:pPr marL="641040" marR="0" lvl="1" indent="-285440" algn="l" rtl="0">
              <a:lnSpc>
                <a:spcPct val="101000"/>
              </a:lnSpc>
              <a:spcBef>
                <a:spcPts val="360"/>
              </a:spcBef>
              <a:spcAft>
                <a:spcPts val="0"/>
              </a:spcAft>
              <a:buClr>
                <a:srgbClr val="003366"/>
              </a:buClr>
              <a:buSzPct val="101851"/>
              <a:buFont typeface="Arial"/>
              <a:buChar char="•"/>
            </a:pPr>
            <a:r>
              <a:rPr lang="en-US" sz="1200" b="0" i="0" u="none" strike="noStrike" cap="none" baseline="0">
                <a:solidFill>
                  <a:srgbClr val="4266A0"/>
                </a:solidFill>
                <a:latin typeface="Arial"/>
                <a:ea typeface="Arial"/>
                <a:cs typeface="Arial"/>
                <a:sym typeface="Arial"/>
              </a:rPr>
              <a:t>Model vs Reality checks (mac address identical?)</a:t>
            </a:r>
          </a:p>
          <a:p>
            <a:pPr marL="274731" marR="0" lvl="0" indent="-274731" algn="l" rtl="0">
              <a:lnSpc>
                <a:spcPct val="100000"/>
              </a:lnSpc>
              <a:spcBef>
                <a:spcPts val="48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GUI: Dashboard and Event log</a:t>
            </a:r>
          </a:p>
          <a:p>
            <a:endParaRPr lang="en-US" sz="1200" b="1" i="0" u="none" strike="noStrike" cap="none" baseline="0">
              <a:solidFill>
                <a:srgbClr val="2F4E85"/>
              </a:solidFill>
              <a:latin typeface="Arial"/>
              <a:ea typeface="Arial"/>
              <a:cs typeface="Arial"/>
              <a:sym typeface="Arial"/>
            </a:endParaRPr>
          </a:p>
          <a:p>
            <a:endParaRPr lang="en-US" sz="1200" b="1" i="0" u="none" strike="noStrike" cap="none" baseline="0">
              <a:solidFill>
                <a:srgbClr val="2F4E85"/>
              </a:solidFill>
              <a:latin typeface="Arial"/>
              <a:ea typeface="Arial"/>
              <a:cs typeface="Arial"/>
              <a:sym typeface="Arial"/>
            </a:endParaRPr>
          </a:p>
          <a:p>
            <a:endParaRPr lang="en-US" sz="1200" b="1" i="0" u="none" strike="noStrike" cap="none" baseline="0">
              <a:solidFill>
                <a:srgbClr val="2F4E85"/>
              </a:solidFill>
              <a:latin typeface="Arial"/>
              <a:ea typeface="Arial"/>
              <a:cs typeface="Arial"/>
              <a:sym typeface="Arial"/>
            </a:endParaRPr>
          </a:p>
          <a:p>
            <a:endParaRPr lang="en-US" sz="1200" b="1" i="0" u="none" strike="noStrike" cap="none" baseline="0">
              <a:solidFill>
                <a:srgbClr val="2F4E85"/>
              </a:solidFill>
              <a:latin typeface="Arial"/>
              <a:ea typeface="Arial"/>
              <a:cs typeface="Arial"/>
              <a:sym typeface="Arial"/>
            </a:endParaRPr>
          </a:p>
        </p:txBody>
      </p:sp>
      <p:sp>
        <p:nvSpPr>
          <p:cNvPr id="182" name="Shape 182"/>
          <p:cNvSpPr txBox="1">
            <a:spLocks noGrp="1"/>
          </p:cNvSpPr>
          <p:nvPr>
            <p:ph type="title"/>
          </p:nvPr>
        </p:nvSpPr>
        <p:spPr>
          <a:xfrm>
            <a:off x="381000" y="193606"/>
            <a:ext cx="6032499" cy="421101"/>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chemeClr val="lt1"/>
                </a:solidFill>
                <a:latin typeface="Trebuchet MS"/>
                <a:ea typeface="Trebuchet MS"/>
                <a:cs typeface="Trebuchet MS"/>
                <a:sym typeface="Trebuchet MS"/>
              </a:rPr>
              <a:t>Troubleshooting – First places to look</a:t>
            </a:r>
          </a:p>
        </p:txBody>
      </p:sp>
      <p:sp>
        <p:nvSpPr>
          <p:cNvPr id="183" name="Shape 183"/>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pic>
        <p:nvPicPr>
          <p:cNvPr id="184" name="Shape 184"/>
          <p:cNvPicPr preferRelativeResize="0"/>
          <p:nvPr/>
        </p:nvPicPr>
        <p:blipFill>
          <a:blip r:embed="rId3"/>
          <a:stretch>
            <a:fillRect/>
          </a:stretch>
        </p:blipFill>
        <p:spPr>
          <a:xfrm>
            <a:off x="304800" y="2735580"/>
            <a:ext cx="8096250" cy="1857375"/>
          </a:xfrm>
          <a:prstGeom prst="rect">
            <a:avLst/>
          </a:prstGeom>
        </p:spPr>
      </p:pic>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body" idx="1"/>
          </p:nvPr>
        </p:nvSpPr>
        <p:spPr>
          <a:xfrm>
            <a:off x="301625" y="952500"/>
            <a:ext cx="7543800" cy="2768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DB6EC"/>
              </a:buClr>
              <a:buSzPct val="75000"/>
              <a:buFont typeface="Arial"/>
              <a:buChar char="▪"/>
            </a:pPr>
            <a:r>
              <a:rPr lang="en-US" sz="1200" b="0" i="0" u="none" strike="noStrike" cap="none" baseline="0">
                <a:solidFill>
                  <a:srgbClr val="666666"/>
                </a:solidFill>
                <a:latin typeface="Arial"/>
                <a:ea typeface="Arial"/>
                <a:cs typeface="Arial"/>
                <a:sym typeface="Arial"/>
              </a:rPr>
              <a:t>Application log files are generally stored in /opt/qbase3/var/log/</a:t>
            </a:r>
          </a:p>
        </p:txBody>
      </p:sp>
      <p:sp>
        <p:nvSpPr>
          <p:cNvPr id="190" name="Shape 190"/>
          <p:cNvSpPr txBox="1">
            <a:spLocks noGrp="1"/>
          </p:cNvSpPr>
          <p:nvPr>
            <p:ph type="title"/>
          </p:nvPr>
        </p:nvSpPr>
        <p:spPr>
          <a:xfrm>
            <a:off x="228600" y="246453"/>
            <a:ext cx="7772400" cy="421200"/>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chemeClr val="lt1"/>
                </a:solidFill>
                <a:latin typeface="Trebuchet MS"/>
                <a:ea typeface="Trebuchet MS"/>
                <a:cs typeface="Trebuchet MS"/>
                <a:sym typeface="Trebuchet MS"/>
              </a:rPr>
              <a:t>Troubleshooting – Log data	</a:t>
            </a:r>
          </a:p>
        </p:txBody>
      </p:sp>
      <p:sp>
        <p:nvSpPr>
          <p:cNvPr id="191" name="Shape 191"/>
          <p:cNvSpPr txBox="1">
            <a:spLocks noGrp="1"/>
          </p:cNvSpPr>
          <p:nvPr>
            <p:ph type="sldNum" idx="12"/>
          </p:nvPr>
        </p:nvSpPr>
        <p:spPr>
          <a:xfrm>
            <a:off x="228600" y="5515239"/>
            <a:ext cx="463499" cy="3845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
        <p:nvSpPr>
          <p:cNvPr id="192" name="Shape 192"/>
          <p:cNvSpPr/>
          <p:nvPr/>
        </p:nvSpPr>
        <p:spPr>
          <a:xfrm>
            <a:off x="457200" y="1409700"/>
            <a:ext cx="6934199" cy="36471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ls –al /opt/qbase3/var/log/</a:t>
            </a:r>
            <a:br>
              <a:rPr lang="en-US" sz="1100" b="0" i="0" u="none" strike="noStrike" cap="none" baseline="0">
                <a:solidFill>
                  <a:srgbClr val="454E52"/>
                </a:solidFill>
                <a:latin typeface="Consolas"/>
                <a:ea typeface="Consolas"/>
                <a:cs typeface="Consolas"/>
                <a:sym typeface="Consolas"/>
              </a:rPr>
            </a:br>
            <a:r>
              <a:rPr lang="en-US" sz="1100" b="0" i="0" u="none" strike="noStrike" cap="none" baseline="0">
                <a:solidFill>
                  <a:srgbClr val="454E52"/>
                </a:solidFill>
                <a:latin typeface="Consolas"/>
                <a:ea typeface="Consolas"/>
                <a:cs typeface="Consolas"/>
                <a:sym typeface="Consolas"/>
              </a:rPr>
              <a:t>-rw-r--r--  1 root  root     186799 2012-06-25 16:25 AmpliStor_2.5.1_k_2012-06-25.log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-rw-r--r--  1 root  root       1750 2012-07-16 15:25 AmpliStor_2.5.2_2012-07-16.log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drwxr-xr-x  2 root  root       4096 2012-07-26 07:58 apache</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-rw-r--r--  1 root  root   23920437 2012-07-26 14:43 applicationserver.log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drwxr-xr-x  3 root  root       4096 2012-04-16 11:42 arakoon</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drwxr-xr-x  3 root  root       4096 2012-04-16 11:42 dss</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drwxrwxrwx  4 root  root       4096 2012-07-25 08:03 errors</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-rw-rw-rw-  1 root  root         13 2012-07-26 14:42 monitoring_agent.initSuccess</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-rw-rw-rw-  1 root  root    4392121 2012-07-26 14:43 monitoring_agent.log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-rw-rw-rw-  1 root  root    4999984 2012-07-25 22:27 monitoring_agent.log.1</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-rwxr-xr-x  1 root  root  124885499 2012-07-26 14:43 monitoring_agent.stderr</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-rwxr-xr-x  1 root  root  102595837 2012-07-26 14:41 monitoring_agent.stdout</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drwxr-xr-x  2 qbase qbase      4096 2012-04-16 11:26 postgresql</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drwxrwxrwx 11 root  root       4096 2012-07-26 07:58 pylabslogs</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-rw-r--r--  1 root  root      83292 2012-07-26 02:09 rsync.log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-rw-r--r--  1 root  root         23 2012-06-25 16:47 snmpd.log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-rw-r--r--  1 root  root       3926 2012-06-25 16:47 twistd_dnsserver.log</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-rw-rw-rw-  1 root  root          0 2012-06-25 16:47 workflowengine.initSuccess</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-rwxr-xr-x  1 root  root         53 2012-07-16 15:02 workflowengine.stderr</a:t>
            </a:r>
          </a:p>
          <a:p>
            <a:pPr marL="0" marR="0" lvl="0" indent="0" algn="l" rtl="0">
              <a:spcBef>
                <a:spcPts val="0"/>
              </a:spcBef>
              <a:spcAft>
                <a:spcPts val="0"/>
              </a:spcAft>
              <a:buClr>
                <a:srgbClr val="454E52"/>
              </a:buClr>
              <a:buSzPct val="25000"/>
              <a:buFont typeface="Consolas"/>
              <a:buNone/>
            </a:pPr>
            <a:r>
              <a:rPr lang="en-US" sz="1100" b="0" i="0" u="none" strike="noStrike" cap="none" baseline="0">
                <a:solidFill>
                  <a:srgbClr val="454E52"/>
                </a:solidFill>
                <a:latin typeface="Consolas"/>
                <a:ea typeface="Consolas"/>
                <a:cs typeface="Consolas"/>
                <a:sym typeface="Consolas"/>
              </a:rPr>
              <a:t>-rwxr-xr-x  1 root  root     610804 2012-07-26 14:24 workflowengine.stdout</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Arial"/>
              <a:buNone/>
            </a:pPr>
            <a:r>
              <a:rPr lang="en-US" sz="1400" b="1" i="0" u="none" strike="noStrike" cap="none" baseline="0" dirty="0">
                <a:solidFill>
                  <a:srgbClr val="2F4E85"/>
                </a:solidFill>
                <a:latin typeface="Arial"/>
                <a:ea typeface="Arial"/>
                <a:cs typeface="Arial"/>
                <a:sym typeface="Arial"/>
              </a:rPr>
              <a:t>Clientdaemons</a:t>
            </a:r>
          </a:p>
          <a:p>
            <a:pPr marL="274731" marR="0" lvl="0" indent="-274731" algn="l" rtl="0">
              <a:lnSpc>
                <a:spcPct val="100000"/>
              </a:lnSpc>
              <a:spcBef>
                <a:spcPts val="48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/opt/qbase3/</a:t>
            </a:r>
            <a:r>
              <a:rPr lang="en-US" sz="1400" b="0" i="0" u="none" strike="noStrike" cap="none" baseline="0" dirty="0" err="1">
                <a:solidFill>
                  <a:srgbClr val="2F4E85"/>
                </a:solidFill>
                <a:latin typeface="Arial"/>
                <a:ea typeface="Arial"/>
                <a:cs typeface="Arial"/>
                <a:sym typeface="Arial"/>
              </a:rPr>
              <a:t>var</a:t>
            </a:r>
            <a:r>
              <a:rPr lang="en-US" sz="1400" b="0" i="0" u="none" strike="noStrike" cap="none" baseline="0" dirty="0">
                <a:solidFill>
                  <a:srgbClr val="2F4E85"/>
                </a:solidFill>
                <a:latin typeface="Arial"/>
                <a:ea typeface="Arial"/>
                <a:cs typeface="Arial"/>
                <a:sym typeface="Arial"/>
              </a:rPr>
              <a:t>/log/</a:t>
            </a:r>
            <a:r>
              <a:rPr lang="en-US" sz="1400" b="0" i="0" u="none" strike="noStrike" cap="none" baseline="0" dirty="0" err="1">
                <a:solidFill>
                  <a:srgbClr val="2F4E85"/>
                </a:solidFill>
                <a:latin typeface="Arial"/>
                <a:ea typeface="Arial"/>
                <a:cs typeface="Arial"/>
                <a:sym typeface="Arial"/>
              </a:rPr>
              <a:t>dss</a:t>
            </a:r>
            <a:r>
              <a:rPr lang="en-US" sz="1400" b="0" i="0" u="none" strike="noStrike" cap="none" baseline="0" dirty="0">
                <a:solidFill>
                  <a:srgbClr val="2F4E85"/>
                </a:solidFill>
                <a:latin typeface="Arial"/>
                <a:ea typeface="Arial"/>
                <a:cs typeface="Arial"/>
                <a:sym typeface="Arial"/>
              </a:rPr>
              <a:t>/clientdaemons/clientx.log</a:t>
            </a:r>
          </a:p>
          <a:p>
            <a:endParaRPr lang="en-US" sz="1400" b="0" i="0" u="none" strike="noStrike" cap="none" baseline="0" dirty="0">
              <a:solidFill>
                <a:srgbClr val="2F4E85"/>
              </a:solidFill>
              <a:latin typeface="Arial"/>
              <a:ea typeface="Arial"/>
              <a:cs typeface="Arial"/>
              <a:sym typeface="Arial"/>
            </a:endParaRPr>
          </a:p>
          <a:p>
            <a:pPr marL="0" marR="0" lvl="0" indent="0" algn="l" rtl="0">
              <a:lnSpc>
                <a:spcPct val="100000"/>
              </a:lnSpc>
              <a:spcBef>
                <a:spcPts val="480"/>
              </a:spcBef>
              <a:spcAft>
                <a:spcPts val="0"/>
              </a:spcAft>
              <a:buClr>
                <a:srgbClr val="003366"/>
              </a:buClr>
              <a:buSzPct val="25000"/>
              <a:buFont typeface="Arial"/>
              <a:buNone/>
            </a:pPr>
            <a:r>
              <a:rPr lang="en-US" sz="1400" b="1" i="0" u="none" strike="noStrike" cap="none" baseline="0" dirty="0" err="1">
                <a:solidFill>
                  <a:srgbClr val="2F4E85"/>
                </a:solidFill>
                <a:latin typeface="Arial"/>
                <a:ea typeface="Arial"/>
                <a:cs typeface="Arial"/>
                <a:sym typeface="Arial"/>
              </a:rPr>
              <a:t>Storagedaemons</a:t>
            </a:r>
            <a:endParaRPr lang="en-US" sz="1400" b="1" i="0" u="none" strike="noStrike" cap="none" baseline="0" dirty="0">
              <a:solidFill>
                <a:srgbClr val="2F4E85"/>
              </a:solidFill>
              <a:latin typeface="Arial"/>
              <a:ea typeface="Arial"/>
              <a:cs typeface="Arial"/>
              <a:sym typeface="Arial"/>
            </a:endParaRPr>
          </a:p>
          <a:p>
            <a:pPr marL="274731" marR="0" lvl="0" indent="-274731" algn="l" rtl="0">
              <a:lnSpc>
                <a:spcPct val="100000"/>
              </a:lnSpc>
              <a:spcBef>
                <a:spcPts val="48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/opt/qbase3/</a:t>
            </a:r>
            <a:r>
              <a:rPr lang="en-US" sz="1400" b="0" i="0" u="none" strike="noStrike" cap="none" baseline="0" dirty="0" err="1">
                <a:solidFill>
                  <a:srgbClr val="2F4E85"/>
                </a:solidFill>
                <a:latin typeface="Arial"/>
                <a:ea typeface="Arial"/>
                <a:cs typeface="Arial"/>
                <a:sym typeface="Arial"/>
              </a:rPr>
              <a:t>var</a:t>
            </a:r>
            <a:r>
              <a:rPr lang="en-US" sz="1400" b="0" i="0" u="none" strike="noStrike" cap="none" baseline="0" dirty="0">
                <a:solidFill>
                  <a:srgbClr val="2F4E85"/>
                </a:solidFill>
                <a:latin typeface="Arial"/>
                <a:ea typeface="Arial"/>
                <a:cs typeface="Arial"/>
                <a:sym typeface="Arial"/>
              </a:rPr>
              <a:t>/log/</a:t>
            </a:r>
            <a:r>
              <a:rPr lang="en-US" sz="1400" b="0" i="0" u="none" strike="noStrike" cap="none" baseline="0" dirty="0" err="1">
                <a:solidFill>
                  <a:srgbClr val="2F4E85"/>
                </a:solidFill>
                <a:latin typeface="Arial"/>
                <a:ea typeface="Arial"/>
                <a:cs typeface="Arial"/>
                <a:sym typeface="Arial"/>
              </a:rPr>
              <a:t>dss</a:t>
            </a:r>
            <a:r>
              <a:rPr lang="en-US" sz="1400" b="0" i="0" u="none" strike="noStrike" cap="none" baseline="0" dirty="0">
                <a:solidFill>
                  <a:srgbClr val="2F4E85"/>
                </a:solidFill>
                <a:latin typeface="Arial"/>
                <a:ea typeface="Arial"/>
                <a:cs typeface="Arial"/>
                <a:sym typeface="Arial"/>
              </a:rPr>
              <a:t>/</a:t>
            </a:r>
            <a:r>
              <a:rPr lang="en-US" sz="1400" b="0" i="0" u="none" strike="noStrike" cap="none" baseline="0" dirty="0" err="1">
                <a:solidFill>
                  <a:srgbClr val="2F4E85"/>
                </a:solidFill>
                <a:latin typeface="Arial"/>
                <a:ea typeface="Arial"/>
                <a:cs typeface="Arial"/>
                <a:sym typeface="Arial"/>
              </a:rPr>
              <a:t>storagedaemons</a:t>
            </a:r>
            <a:r>
              <a:rPr lang="en-US" sz="1400" b="0" i="0" u="none" strike="noStrike" cap="none" baseline="0" dirty="0">
                <a:solidFill>
                  <a:srgbClr val="2F4E85"/>
                </a:solidFill>
                <a:latin typeface="Arial"/>
                <a:ea typeface="Arial"/>
                <a:cs typeface="Arial"/>
                <a:sym typeface="Arial"/>
              </a:rPr>
              <a:t>/?/node.log</a:t>
            </a:r>
          </a:p>
          <a:p>
            <a:pPr marL="274731" marR="0" lvl="0" indent="-274731" algn="l" rtl="0">
              <a:lnSpc>
                <a:spcPct val="100000"/>
              </a:lnSpc>
              <a:spcBef>
                <a:spcPts val="48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Each </a:t>
            </a:r>
            <a:r>
              <a:rPr lang="en-US" sz="1400" b="0" i="0" u="none" strike="noStrike" cap="none" baseline="0" dirty="0" err="1">
                <a:solidFill>
                  <a:srgbClr val="2F4E85"/>
                </a:solidFill>
                <a:latin typeface="Arial"/>
                <a:ea typeface="Arial"/>
                <a:cs typeface="Arial"/>
                <a:sym typeface="Arial"/>
              </a:rPr>
              <a:t>storagenode</a:t>
            </a:r>
            <a:r>
              <a:rPr lang="en-US" sz="1400" b="0" i="0" u="none" strike="noStrike" cap="none" baseline="0" dirty="0">
                <a:solidFill>
                  <a:srgbClr val="2F4E85"/>
                </a:solidFill>
                <a:latin typeface="Arial"/>
                <a:ea typeface="Arial"/>
                <a:cs typeface="Arial"/>
                <a:sym typeface="Arial"/>
              </a:rPr>
              <a:t> runs two </a:t>
            </a:r>
            <a:r>
              <a:rPr lang="en-US" sz="1400" b="0" i="0" u="none" strike="noStrike" cap="none" baseline="0" dirty="0" err="1">
                <a:solidFill>
                  <a:srgbClr val="2F4E85"/>
                </a:solidFill>
                <a:latin typeface="Arial"/>
                <a:ea typeface="Arial"/>
                <a:cs typeface="Arial"/>
                <a:sym typeface="Arial"/>
              </a:rPr>
              <a:t>storagedaemon</a:t>
            </a:r>
            <a:r>
              <a:rPr lang="en-US" sz="1400" b="0" i="0" u="none" strike="noStrike" cap="none" baseline="0" dirty="0">
                <a:solidFill>
                  <a:srgbClr val="2F4E85"/>
                </a:solidFill>
                <a:latin typeface="Arial"/>
                <a:ea typeface="Arial"/>
                <a:cs typeface="Arial"/>
                <a:sym typeface="Arial"/>
              </a:rPr>
              <a:t> services.</a:t>
            </a:r>
          </a:p>
          <a:p>
            <a:pPr marL="274731" marR="0" lvl="0" indent="-274731" algn="l" rtl="0">
              <a:lnSpc>
                <a:spcPct val="100000"/>
              </a:lnSpc>
              <a:spcBef>
                <a:spcPts val="48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The path is based on the </a:t>
            </a:r>
            <a:r>
              <a:rPr lang="en-US" sz="1400" b="0" i="0" u="none" strike="noStrike" cap="none" baseline="0" dirty="0" err="1" smtClean="0">
                <a:solidFill>
                  <a:srgbClr val="2F4E85"/>
                </a:solidFill>
                <a:latin typeface="Arial"/>
                <a:ea typeface="Arial"/>
                <a:cs typeface="Arial"/>
                <a:sym typeface="Arial"/>
              </a:rPr>
              <a:t>storagedaemon</a:t>
            </a:r>
            <a:r>
              <a:rPr lang="en-US" sz="1400" b="0" i="0" u="none" strike="noStrike" cap="none" baseline="0" dirty="0" smtClean="0">
                <a:solidFill>
                  <a:srgbClr val="2F4E85"/>
                </a:solidFill>
                <a:latin typeface="Arial"/>
                <a:ea typeface="Arial"/>
                <a:cs typeface="Arial"/>
                <a:sym typeface="Arial"/>
              </a:rPr>
              <a:t> ID</a:t>
            </a:r>
            <a:r>
              <a:rPr lang="en-US" sz="1400" b="0" i="0" u="none" strike="noStrike" cap="none" baseline="0" dirty="0">
                <a:solidFill>
                  <a:srgbClr val="2F4E85"/>
                </a:solidFill>
                <a:latin typeface="Arial"/>
                <a:ea typeface="Arial"/>
                <a:cs typeface="Arial"/>
                <a:sym typeface="Arial"/>
              </a:rPr>
              <a:t>.</a:t>
            </a:r>
          </a:p>
          <a:p>
            <a:endParaRPr lang="en-US" sz="1400" b="0" i="0" u="none" strike="noStrike" cap="none" baseline="0" dirty="0">
              <a:solidFill>
                <a:srgbClr val="2F4E85"/>
              </a:solidFill>
              <a:latin typeface="Arial"/>
              <a:ea typeface="Arial"/>
              <a:cs typeface="Arial"/>
              <a:sym typeface="Arial"/>
            </a:endParaRPr>
          </a:p>
          <a:p>
            <a:pPr marL="0" marR="0" lvl="0" indent="0" algn="l" rtl="0">
              <a:lnSpc>
                <a:spcPct val="100000"/>
              </a:lnSpc>
              <a:spcBef>
                <a:spcPts val="480"/>
              </a:spcBef>
              <a:spcAft>
                <a:spcPts val="0"/>
              </a:spcAft>
              <a:buClr>
                <a:srgbClr val="003366"/>
              </a:buClr>
              <a:buSzPct val="25000"/>
              <a:buFont typeface="Arial"/>
              <a:buNone/>
            </a:pPr>
            <a:r>
              <a:rPr lang="en-US" sz="1400" b="1" i="0" u="none" strike="noStrike" cap="none" baseline="0" dirty="0" err="1">
                <a:solidFill>
                  <a:srgbClr val="2F4E85"/>
                </a:solidFill>
                <a:latin typeface="Arial"/>
                <a:ea typeface="Arial"/>
                <a:cs typeface="Arial"/>
                <a:sym typeface="Arial"/>
              </a:rPr>
              <a:t>Maintenanceagents</a:t>
            </a:r>
            <a:r>
              <a:rPr lang="en-US" sz="1400" b="1" i="0" u="none" strike="noStrike" cap="none" baseline="0" dirty="0">
                <a:solidFill>
                  <a:srgbClr val="2F4E85"/>
                </a:solidFill>
                <a:latin typeface="Arial"/>
                <a:ea typeface="Arial"/>
                <a:cs typeface="Arial"/>
                <a:sym typeface="Arial"/>
              </a:rPr>
              <a:t>: </a:t>
            </a:r>
          </a:p>
          <a:p>
            <a:pPr marL="274731" marR="0" lvl="0" indent="-274731" algn="l" rtl="0">
              <a:lnSpc>
                <a:spcPct val="100000"/>
              </a:lnSpc>
              <a:spcBef>
                <a:spcPts val="48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/opt/qbase3/</a:t>
            </a:r>
            <a:r>
              <a:rPr lang="en-US" sz="1400" b="0" i="0" u="none" strike="noStrike" cap="none" baseline="0" dirty="0" err="1">
                <a:solidFill>
                  <a:srgbClr val="2F4E85"/>
                </a:solidFill>
                <a:latin typeface="Arial"/>
                <a:ea typeface="Arial"/>
                <a:cs typeface="Arial"/>
                <a:sym typeface="Arial"/>
              </a:rPr>
              <a:t>var</a:t>
            </a:r>
            <a:r>
              <a:rPr lang="en-US" sz="1400" b="0" i="0" u="none" strike="noStrike" cap="none" baseline="0" dirty="0">
                <a:solidFill>
                  <a:srgbClr val="2F4E85"/>
                </a:solidFill>
                <a:latin typeface="Arial"/>
                <a:ea typeface="Arial"/>
                <a:cs typeface="Arial"/>
                <a:sym typeface="Arial"/>
              </a:rPr>
              <a:t>/log/</a:t>
            </a:r>
            <a:r>
              <a:rPr lang="en-US" sz="1400" b="0" i="0" u="none" strike="noStrike" cap="none" baseline="0" dirty="0" err="1">
                <a:solidFill>
                  <a:srgbClr val="2F4E85"/>
                </a:solidFill>
                <a:latin typeface="Arial"/>
                <a:ea typeface="Arial"/>
                <a:cs typeface="Arial"/>
                <a:sym typeface="Arial"/>
              </a:rPr>
              <a:t>dss</a:t>
            </a:r>
            <a:r>
              <a:rPr lang="en-US" sz="1400" b="0" i="0" u="none" strike="noStrike" cap="none" baseline="0" dirty="0">
                <a:solidFill>
                  <a:srgbClr val="2F4E85"/>
                </a:solidFill>
                <a:latin typeface="Arial"/>
                <a:ea typeface="Arial"/>
                <a:cs typeface="Arial"/>
                <a:sym typeface="Arial"/>
              </a:rPr>
              <a:t>/</a:t>
            </a:r>
            <a:r>
              <a:rPr lang="en-US" sz="1400" b="0" i="0" u="none" strike="noStrike" cap="none" baseline="0" dirty="0" err="1">
                <a:solidFill>
                  <a:srgbClr val="2F4E85"/>
                </a:solidFill>
                <a:latin typeface="Arial"/>
                <a:ea typeface="Arial"/>
                <a:cs typeface="Arial"/>
                <a:sym typeface="Arial"/>
              </a:rPr>
              <a:t>maintenanceagents</a:t>
            </a:r>
            <a:r>
              <a:rPr lang="en-US" sz="1400" b="0" i="0" u="none" strike="noStrike" cap="none" baseline="0" dirty="0">
                <a:solidFill>
                  <a:srgbClr val="2F4E85"/>
                </a:solidFill>
                <a:latin typeface="Arial"/>
                <a:ea typeface="Arial"/>
                <a:cs typeface="Arial"/>
                <a:sym typeface="Arial"/>
              </a:rPr>
              <a:t>/*</a:t>
            </a:r>
          </a:p>
          <a:p>
            <a:endParaRPr lang="en-US" sz="1400" b="0" i="0" u="none" strike="noStrike" cap="none" baseline="0" dirty="0">
              <a:solidFill>
                <a:srgbClr val="2F4E85"/>
              </a:solidFill>
              <a:latin typeface="Arial"/>
              <a:ea typeface="Arial"/>
              <a:cs typeface="Arial"/>
              <a:sym typeface="Arial"/>
            </a:endParaRPr>
          </a:p>
          <a:p>
            <a:pPr marL="0" lvl="0" indent="0" rtl="0">
              <a:buClr>
                <a:srgbClr val="003366"/>
              </a:buClr>
              <a:buSzPct val="116666"/>
              <a:buFont typeface="Verdana"/>
              <a:buNone/>
            </a:pPr>
            <a:r>
              <a:rPr lang="en-US" sz="1200" dirty="0"/>
              <a:t>DSS daemons logging can be configured to log in debug mode for more verbose logging:</a:t>
            </a:r>
          </a:p>
          <a:p>
            <a:pPr marL="0" lvl="0" indent="0" rtl="0">
              <a:buNone/>
            </a:pPr>
            <a:r>
              <a:rPr lang="en-US" sz="1200" b="0" i="1" dirty="0"/>
              <a:t> Note: use with care and for a short period of time</a:t>
            </a:r>
          </a:p>
          <a:p>
            <a:pPr marL="457200" lvl="0" indent="-304800" rtl="0">
              <a:buClr>
                <a:srgbClr val="003366"/>
              </a:buClr>
              <a:buSzPct val="100000"/>
              <a:buFont typeface="Verdana"/>
              <a:buChar char="•"/>
            </a:pPr>
            <a:r>
              <a:rPr lang="en-US" sz="1200" b="0" dirty="0"/>
              <a:t>Edit the “</a:t>
            </a:r>
            <a:r>
              <a:rPr lang="en-US" sz="1200" b="0" dirty="0" err="1"/>
              <a:t>log_level</a:t>
            </a:r>
            <a:r>
              <a:rPr lang="en-US" sz="1200" b="0" dirty="0"/>
              <a:t>” parameter value to “DEBUG” in the </a:t>
            </a:r>
            <a:r>
              <a:rPr lang="en-US" sz="1200" b="0" dirty="0" err="1"/>
              <a:t>config</a:t>
            </a:r>
            <a:r>
              <a:rPr lang="en-US" sz="1200" b="0" dirty="0"/>
              <a:t> file: /opt/qbase3/</a:t>
            </a:r>
            <a:r>
              <a:rPr lang="en-US" sz="1200" b="0" dirty="0" err="1"/>
              <a:t>cfg</a:t>
            </a:r>
            <a:r>
              <a:rPr lang="en-US" sz="1200" b="0" dirty="0"/>
              <a:t>/</a:t>
            </a:r>
            <a:r>
              <a:rPr lang="en-US" sz="1200" b="0" dirty="0" err="1"/>
              <a:t>dss</a:t>
            </a:r>
            <a:r>
              <a:rPr lang="en-US" sz="1200" b="0" dirty="0"/>
              <a:t>/&lt;</a:t>
            </a:r>
            <a:r>
              <a:rPr lang="en-US" sz="1200" b="0" dirty="0" err="1"/>
              <a:t>daemon_type</a:t>
            </a:r>
            <a:r>
              <a:rPr lang="en-US" sz="1200" b="0" dirty="0"/>
              <a:t>&gt;/&lt;</a:t>
            </a:r>
            <a:r>
              <a:rPr lang="en-US" sz="1200" b="0" dirty="0" err="1"/>
              <a:t>guid</a:t>
            </a:r>
            <a:r>
              <a:rPr lang="en-US" sz="1200" b="0" dirty="0"/>
              <a:t>&gt;.</a:t>
            </a:r>
            <a:r>
              <a:rPr lang="en-US" sz="1200" b="0" dirty="0" err="1"/>
              <a:t>cfg</a:t>
            </a:r>
            <a:endParaRPr lang="en-US" sz="1200" b="0" dirty="0"/>
          </a:p>
          <a:p>
            <a:endParaRPr lang="en-US" sz="1200" b="0" dirty="0"/>
          </a:p>
          <a:p>
            <a:pPr marL="457200" lvl="0" indent="-304800" rtl="0">
              <a:buClr>
                <a:srgbClr val="003366"/>
              </a:buClr>
              <a:buSzPct val="100000"/>
              <a:buFont typeface="Verdana"/>
              <a:buChar char="•"/>
            </a:pPr>
            <a:r>
              <a:rPr lang="en-US" sz="1200" b="0" dirty="0"/>
              <a:t>To activate logging in DEBUG from </a:t>
            </a:r>
            <a:r>
              <a:rPr lang="en-US" sz="1200" b="0" dirty="0" err="1"/>
              <a:t>qshell</a:t>
            </a:r>
            <a:r>
              <a:rPr lang="en-US" sz="1200" b="0" dirty="0"/>
              <a:t>: </a:t>
            </a:r>
          </a:p>
          <a:p>
            <a:pPr marL="101600" lvl="0" indent="355600" rtl="0">
              <a:buClr>
                <a:srgbClr val="000000"/>
              </a:buClr>
              <a:buSzPct val="91666"/>
              <a:buFont typeface="Arial"/>
              <a:buNone/>
            </a:pPr>
            <a:r>
              <a:rPr lang="en-US" sz="1200" b="0" dirty="0"/>
              <a:t>run </a:t>
            </a:r>
            <a:r>
              <a:rPr lang="en-US" sz="1200" b="0" dirty="0" err="1"/>
              <a:t>q.dss.manage</a:t>
            </a:r>
            <a:r>
              <a:rPr lang="en-US" sz="1200" b="0" dirty="0"/>
              <a:t>.&lt;daemon&gt;.</a:t>
            </a:r>
            <a:r>
              <a:rPr lang="en-US" sz="1200" b="0" dirty="0" err="1"/>
              <a:t>rotateOne</a:t>
            </a:r>
            <a:r>
              <a:rPr lang="en-US" sz="1200" b="0" dirty="0"/>
              <a:t>(‘</a:t>
            </a:r>
            <a:r>
              <a:rPr lang="en-US" sz="1200" b="0" dirty="0" err="1"/>
              <a:t>guid</a:t>
            </a:r>
            <a:r>
              <a:rPr lang="en-US" sz="1200" b="0" dirty="0"/>
              <a:t>’)</a:t>
            </a:r>
          </a:p>
          <a:p>
            <a:endParaRPr lang="en-US" sz="1200" b="0" dirty="0"/>
          </a:p>
        </p:txBody>
      </p:sp>
      <p:sp>
        <p:nvSpPr>
          <p:cNvPr id="198" name="Shape 198"/>
          <p:cNvSpPr txBox="1">
            <a:spLocks noGrp="1"/>
          </p:cNvSpPr>
          <p:nvPr>
            <p:ph type="title"/>
          </p:nvPr>
        </p:nvSpPr>
        <p:spPr>
          <a:xfrm>
            <a:off x="228600" y="246453"/>
            <a:ext cx="7772400" cy="421200"/>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chemeClr val="lt1"/>
                </a:solidFill>
                <a:latin typeface="Trebuchet MS"/>
                <a:ea typeface="Trebuchet MS"/>
                <a:cs typeface="Trebuchet MS"/>
                <a:sym typeface="Trebuchet MS"/>
              </a:rPr>
              <a:t>Troubleshooting – Main log Overview</a:t>
            </a:r>
          </a:p>
        </p:txBody>
      </p:sp>
      <p:sp>
        <p:nvSpPr>
          <p:cNvPr id="199" name="Shape 199"/>
          <p:cNvSpPr txBox="1">
            <a:spLocks noGrp="1"/>
          </p:cNvSpPr>
          <p:nvPr>
            <p:ph type="sldNum" idx="12"/>
          </p:nvPr>
        </p:nvSpPr>
        <p:spPr>
          <a:xfrm>
            <a:off x="228600" y="5515239"/>
            <a:ext cx="463499" cy="3845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2286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Agenda</a:t>
            </a:r>
          </a:p>
        </p:txBody>
      </p:sp>
      <p:sp>
        <p:nvSpPr>
          <p:cNvPr id="89" name="Shape 89"/>
          <p:cNvSpPr txBox="1">
            <a:spLocks noGrp="1"/>
          </p:cNvSpPr>
          <p:nvPr>
            <p:ph type="body" idx="1"/>
          </p:nvPr>
        </p:nvSpPr>
        <p:spPr>
          <a:xfrm>
            <a:off x="228600" y="870482"/>
            <a:ext cx="4245299" cy="4526999"/>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0"/>
              </a:spcAft>
              <a:buClr>
                <a:srgbClr val="003366"/>
              </a:buClr>
              <a:buSzPct val="25000"/>
              <a:buFont typeface="Verdana"/>
              <a:buNone/>
            </a:pPr>
            <a:r>
              <a:rPr lang="en-US"/>
              <a:t>April 28, 2014</a:t>
            </a:r>
          </a:p>
          <a:p>
            <a:pPr marL="457200" marR="0" lvl="0" indent="-317500" algn="l" rtl="0">
              <a:lnSpc>
                <a:spcPct val="101000"/>
              </a:lnSpc>
              <a:spcBef>
                <a:spcPts val="0"/>
              </a:spcBef>
              <a:spcAft>
                <a:spcPts val="0"/>
              </a:spcAft>
              <a:buClr>
                <a:srgbClr val="003366"/>
              </a:buClr>
              <a:buSzPct val="100000"/>
              <a:buFont typeface="Arial"/>
              <a:buChar char="•"/>
            </a:pPr>
            <a:r>
              <a:rPr lang="en-US" sz="1400" b="0">
                <a:solidFill>
                  <a:srgbClr val="500050"/>
                </a:solidFill>
                <a:latin typeface="Arial"/>
                <a:ea typeface="Arial"/>
                <a:cs typeface="Arial"/>
                <a:sym typeface="Arial"/>
              </a:rPr>
              <a:t>Terminologies</a:t>
            </a:r>
          </a:p>
          <a:p>
            <a:pPr marL="457200" marR="0" lvl="0" indent="-317500" algn="l" rtl="0">
              <a:lnSpc>
                <a:spcPct val="101000"/>
              </a:lnSpc>
              <a:spcBef>
                <a:spcPts val="360"/>
              </a:spcBef>
              <a:spcAft>
                <a:spcPts val="120"/>
              </a:spcAft>
              <a:buClr>
                <a:srgbClr val="003366"/>
              </a:buClr>
              <a:buSzPct val="100000"/>
              <a:buFont typeface="Arial"/>
              <a:buChar char="•"/>
            </a:pPr>
            <a:r>
              <a:rPr lang="en-US" sz="1400" b="0">
                <a:solidFill>
                  <a:srgbClr val="500050"/>
                </a:solidFill>
                <a:latin typeface="Arial"/>
                <a:ea typeface="Arial"/>
                <a:cs typeface="Arial"/>
                <a:sym typeface="Arial"/>
              </a:rPr>
              <a:t>How to use Lattus: </a:t>
            </a:r>
          </a:p>
          <a:p>
            <a:pPr marL="914400" marR="0" lvl="1" indent="-317500" algn="l" rtl="0">
              <a:lnSpc>
                <a:spcPct val="101000"/>
              </a:lnSpc>
              <a:spcBef>
                <a:spcPts val="360"/>
              </a:spcBef>
              <a:spcAft>
                <a:spcPts val="120"/>
              </a:spcAft>
              <a:buClr>
                <a:srgbClr val="003366"/>
              </a:buClr>
              <a:buSzPct val="100000"/>
              <a:buFont typeface="Arial"/>
              <a:buChar char="•"/>
            </a:pPr>
            <a:r>
              <a:rPr lang="en-US" sz="1400" b="0">
                <a:solidFill>
                  <a:srgbClr val="500050"/>
                </a:solidFill>
                <a:latin typeface="Arial"/>
                <a:ea typeface="Arial"/>
                <a:cs typeface="Arial"/>
                <a:sym typeface="Arial"/>
              </a:rPr>
              <a:t>CMC, qshell, PUTs/GETs</a:t>
            </a:r>
          </a:p>
          <a:p>
            <a:pPr marL="457200" marR="0" lvl="0" indent="-317500" algn="l" rtl="0">
              <a:lnSpc>
                <a:spcPct val="101000"/>
              </a:lnSpc>
              <a:spcBef>
                <a:spcPts val="360"/>
              </a:spcBef>
              <a:spcAft>
                <a:spcPts val="120"/>
              </a:spcAft>
              <a:buClr>
                <a:srgbClr val="500050"/>
              </a:buClr>
              <a:buSzPct val="100000"/>
              <a:buFont typeface="Arial"/>
              <a:buChar char="•"/>
            </a:pPr>
            <a:r>
              <a:rPr lang="en-US" sz="1400" b="0">
                <a:solidFill>
                  <a:srgbClr val="500050"/>
                </a:solidFill>
                <a:latin typeface="Arial"/>
                <a:ea typeface="Arial"/>
                <a:cs typeface="Arial"/>
                <a:sym typeface="Arial"/>
              </a:rPr>
              <a:t>Basic Troubleshooting:</a:t>
            </a:r>
          </a:p>
          <a:p>
            <a:pPr marL="914400" marR="0" lvl="1" indent="-317500" algn="l" rtl="0">
              <a:lnSpc>
                <a:spcPct val="101000"/>
              </a:lnSpc>
              <a:spcBef>
                <a:spcPts val="360"/>
              </a:spcBef>
              <a:spcAft>
                <a:spcPts val="120"/>
              </a:spcAft>
              <a:buClr>
                <a:srgbClr val="003366"/>
              </a:buClr>
              <a:buSzPct val="87500"/>
              <a:buFont typeface="Arial"/>
              <a:buChar char="•"/>
            </a:pPr>
            <a:r>
              <a:rPr lang="en-US" b="0">
                <a:solidFill>
                  <a:srgbClr val="500050"/>
                </a:solidFill>
                <a:latin typeface="Arial"/>
                <a:ea typeface="Arial"/>
                <a:cs typeface="Arial"/>
                <a:sym typeface="Arial"/>
              </a:rPr>
              <a:t>Using CMC events</a:t>
            </a:r>
          </a:p>
          <a:p>
            <a:pPr marL="914400" marR="0" lvl="1" indent="-317500" algn="l" rtl="0">
              <a:lnSpc>
                <a:spcPct val="101000"/>
              </a:lnSpc>
              <a:spcBef>
                <a:spcPts val="360"/>
              </a:spcBef>
              <a:spcAft>
                <a:spcPts val="120"/>
              </a:spcAft>
              <a:buClr>
                <a:srgbClr val="003366"/>
              </a:buClr>
              <a:buSzPct val="87500"/>
              <a:buFont typeface="Arial"/>
              <a:buChar char="•"/>
            </a:pPr>
            <a:r>
              <a:rPr lang="en-US">
                <a:solidFill>
                  <a:srgbClr val="500050"/>
                </a:solidFill>
                <a:latin typeface="Arial"/>
                <a:ea typeface="Arial"/>
                <a:cs typeface="Arial"/>
                <a:sym typeface="Arial"/>
              </a:rPr>
              <a:t>H</a:t>
            </a:r>
            <a:r>
              <a:rPr lang="en-US" b="0">
                <a:solidFill>
                  <a:srgbClr val="500050"/>
                </a:solidFill>
                <a:latin typeface="Arial"/>
                <a:ea typeface="Arial"/>
                <a:cs typeface="Arial"/>
                <a:sym typeface="Arial"/>
              </a:rPr>
              <a:t>ardware</a:t>
            </a:r>
          </a:p>
          <a:p>
            <a:pPr marL="914400" marR="0" lvl="1" indent="-317500" algn="l" rtl="0">
              <a:lnSpc>
                <a:spcPct val="101000"/>
              </a:lnSpc>
              <a:spcBef>
                <a:spcPts val="360"/>
              </a:spcBef>
              <a:spcAft>
                <a:spcPts val="120"/>
              </a:spcAft>
              <a:buClr>
                <a:srgbClr val="003366"/>
              </a:buClr>
              <a:buSzPct val="87500"/>
              <a:buFont typeface="Arial"/>
              <a:buChar char="•"/>
            </a:pPr>
            <a:r>
              <a:rPr lang="en-US" b="0">
                <a:solidFill>
                  <a:srgbClr val="500050"/>
                </a:solidFill>
                <a:latin typeface="Arial"/>
                <a:ea typeface="Arial"/>
                <a:cs typeface="Arial"/>
                <a:sym typeface="Arial"/>
              </a:rPr>
              <a:t>OS </a:t>
            </a:r>
          </a:p>
          <a:p>
            <a:pPr marL="914400" marR="0" lvl="1" indent="-317500" algn="l" rtl="0">
              <a:lnSpc>
                <a:spcPct val="101000"/>
              </a:lnSpc>
              <a:spcBef>
                <a:spcPts val="360"/>
              </a:spcBef>
              <a:spcAft>
                <a:spcPts val="120"/>
              </a:spcAft>
              <a:buClr>
                <a:srgbClr val="003366"/>
              </a:buClr>
              <a:buSzPct val="87500"/>
              <a:buFont typeface="Arial"/>
              <a:buChar char="•"/>
            </a:pPr>
            <a:r>
              <a:rPr lang="en-US" b="0">
                <a:solidFill>
                  <a:srgbClr val="500050"/>
                </a:solidFill>
                <a:latin typeface="Arial"/>
                <a:ea typeface="Arial"/>
                <a:cs typeface="Arial"/>
                <a:sym typeface="Arial"/>
              </a:rPr>
              <a:t>DSS </a:t>
            </a:r>
          </a:p>
          <a:p>
            <a:pPr marL="914400" marR="0" lvl="1" indent="-317500" algn="l" rtl="0">
              <a:lnSpc>
                <a:spcPct val="101000"/>
              </a:lnSpc>
              <a:spcBef>
                <a:spcPts val="360"/>
              </a:spcBef>
              <a:spcAft>
                <a:spcPts val="120"/>
              </a:spcAft>
              <a:buClr>
                <a:srgbClr val="003366"/>
              </a:buClr>
              <a:buSzPct val="87500"/>
              <a:buFont typeface="Arial"/>
              <a:buChar char="•"/>
            </a:pPr>
            <a:r>
              <a:rPr lang="en-US" b="0">
                <a:solidFill>
                  <a:srgbClr val="500050"/>
                </a:solidFill>
                <a:latin typeface="Arial"/>
                <a:ea typeface="Arial"/>
                <a:cs typeface="Arial"/>
                <a:sym typeface="Arial"/>
              </a:rPr>
              <a:t>ARAKOON and recovery failures</a:t>
            </a:r>
          </a:p>
          <a:p>
            <a:pPr marL="914400" marR="0" lvl="1" indent="-317500" algn="l" rtl="0">
              <a:lnSpc>
                <a:spcPct val="101000"/>
              </a:lnSpc>
              <a:spcBef>
                <a:spcPts val="360"/>
              </a:spcBef>
              <a:spcAft>
                <a:spcPts val="120"/>
              </a:spcAft>
              <a:buClr>
                <a:srgbClr val="003366"/>
              </a:buClr>
              <a:buSzPct val="87500"/>
              <a:buFont typeface="Arial"/>
              <a:buChar char="•"/>
            </a:pPr>
            <a:r>
              <a:rPr lang="en-US" b="0">
                <a:solidFill>
                  <a:srgbClr val="500050"/>
                </a:solidFill>
                <a:latin typeface="Arial"/>
                <a:ea typeface="Arial"/>
                <a:cs typeface="Arial"/>
                <a:sym typeface="Arial"/>
              </a:rPr>
              <a:t>framework components (mon agent, application server, wfe)</a:t>
            </a:r>
          </a:p>
        </p:txBody>
      </p:sp>
      <p:sp>
        <p:nvSpPr>
          <p:cNvPr id="90" name="Shape 90"/>
          <p:cNvSpPr txBox="1">
            <a:spLocks noGrp="1"/>
          </p:cNvSpPr>
          <p:nvPr>
            <p:ph type="body" idx="2"/>
          </p:nvPr>
        </p:nvSpPr>
        <p:spPr>
          <a:xfrm>
            <a:off x="4753251" y="870469"/>
            <a:ext cx="4245299" cy="4526999"/>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0"/>
              </a:spcAft>
              <a:buClr>
                <a:srgbClr val="003366"/>
              </a:buClr>
              <a:buSzPct val="25000"/>
              <a:buFont typeface="Verdana"/>
              <a:buNone/>
            </a:pPr>
            <a:r>
              <a:rPr lang="en-US"/>
              <a:t>April 29, 2014</a:t>
            </a:r>
          </a:p>
          <a:p>
            <a:pPr marL="457200" marR="0" lvl="0" indent="-317500" algn="l" rtl="0">
              <a:lnSpc>
                <a:spcPct val="101000"/>
              </a:lnSpc>
              <a:spcBef>
                <a:spcPts val="360"/>
              </a:spcBef>
              <a:spcAft>
                <a:spcPts val="120"/>
              </a:spcAft>
              <a:buClr>
                <a:srgbClr val="003366"/>
              </a:buClr>
              <a:buSzPct val="100000"/>
              <a:buFont typeface="Arial"/>
              <a:buChar char="•"/>
            </a:pPr>
            <a:r>
              <a:rPr lang="en-US" sz="1400" b="0">
                <a:solidFill>
                  <a:srgbClr val="500050"/>
                </a:solidFill>
                <a:latin typeface="Arial"/>
                <a:ea typeface="Arial"/>
                <a:cs typeface="Arial"/>
                <a:sym typeface="Arial"/>
              </a:rPr>
              <a:t>Perform an installation and an upgrade (with failures):</a:t>
            </a:r>
          </a:p>
          <a:p>
            <a:pPr marL="914400" marR="0" lvl="1" indent="-317500" algn="l" rtl="0">
              <a:lnSpc>
                <a:spcPct val="101000"/>
              </a:lnSpc>
              <a:spcBef>
                <a:spcPts val="360"/>
              </a:spcBef>
              <a:spcAft>
                <a:spcPts val="120"/>
              </a:spcAft>
              <a:buClr>
                <a:srgbClr val="003366"/>
              </a:buClr>
              <a:buSzPct val="87500"/>
              <a:buFont typeface="Arial"/>
              <a:buChar char="•"/>
            </a:pPr>
            <a:r>
              <a:rPr lang="en-US" b="0">
                <a:solidFill>
                  <a:srgbClr val="500050"/>
                </a:solidFill>
                <a:latin typeface="Arial"/>
                <a:ea typeface="Arial"/>
                <a:cs typeface="Arial"/>
                <a:sym typeface="Arial"/>
              </a:rPr>
              <a:t>Troubleshoot installations and upgrades</a:t>
            </a:r>
          </a:p>
          <a:p>
            <a:pPr marL="457200" marR="0" lvl="0" indent="-317500" algn="l" rtl="0">
              <a:lnSpc>
                <a:spcPct val="101000"/>
              </a:lnSpc>
              <a:spcBef>
                <a:spcPts val="360"/>
              </a:spcBef>
              <a:spcAft>
                <a:spcPts val="120"/>
              </a:spcAft>
              <a:buClr>
                <a:srgbClr val="500050"/>
              </a:buClr>
              <a:buSzPct val="100000"/>
              <a:buFont typeface="Arial"/>
              <a:buChar char="•"/>
            </a:pPr>
            <a:r>
              <a:rPr lang="en-US" sz="1400" b="0">
                <a:solidFill>
                  <a:srgbClr val="500050"/>
                </a:solidFill>
                <a:latin typeface="Arial"/>
                <a:ea typeface="Arial"/>
                <a:cs typeface="Arial"/>
                <a:sym typeface="Arial"/>
              </a:rPr>
              <a:t>Management Failover</a:t>
            </a:r>
          </a:p>
          <a:p>
            <a:pPr marL="457200" marR="0" lvl="0" indent="-317500" algn="l" rtl="0">
              <a:lnSpc>
                <a:spcPct val="101000"/>
              </a:lnSpc>
              <a:spcBef>
                <a:spcPts val="360"/>
              </a:spcBef>
              <a:spcAft>
                <a:spcPts val="120"/>
              </a:spcAft>
              <a:buClr>
                <a:srgbClr val="500050"/>
              </a:buClr>
              <a:buSzPct val="100000"/>
              <a:buFont typeface="Arial"/>
              <a:buChar char="•"/>
            </a:pPr>
            <a:r>
              <a:rPr lang="en-US" sz="1400" b="0">
                <a:solidFill>
                  <a:srgbClr val="500050"/>
                </a:solidFill>
                <a:latin typeface="Arial"/>
                <a:ea typeface="Arial"/>
                <a:cs typeface="Arial"/>
                <a:sym typeface="Arial"/>
              </a:rPr>
              <a:t>Hands on troubleshooting of:</a:t>
            </a:r>
          </a:p>
          <a:p>
            <a:pPr marL="914400" marR="0" lvl="1" indent="-317500" algn="l" rtl="0">
              <a:lnSpc>
                <a:spcPct val="101000"/>
              </a:lnSpc>
              <a:spcBef>
                <a:spcPts val="360"/>
              </a:spcBef>
              <a:spcAft>
                <a:spcPts val="120"/>
              </a:spcAft>
              <a:buClr>
                <a:srgbClr val="500050"/>
              </a:buClr>
              <a:buSzPct val="87500"/>
              <a:buFont typeface="Arial"/>
              <a:buChar char="•"/>
            </a:pPr>
            <a:r>
              <a:rPr lang="en-US">
                <a:solidFill>
                  <a:srgbClr val="500050"/>
                </a:solidFill>
                <a:latin typeface="Arial"/>
                <a:ea typeface="Arial"/>
                <a:cs typeface="Arial"/>
                <a:sym typeface="Arial"/>
              </a:rPr>
              <a:t>Failed put/get</a:t>
            </a:r>
          </a:p>
          <a:p>
            <a:pPr marL="914400" marR="0" lvl="1" indent="-317500" algn="l" rtl="0">
              <a:lnSpc>
                <a:spcPct val="101000"/>
              </a:lnSpc>
              <a:spcBef>
                <a:spcPts val="360"/>
              </a:spcBef>
              <a:spcAft>
                <a:spcPts val="120"/>
              </a:spcAft>
              <a:buClr>
                <a:srgbClr val="500050"/>
              </a:buClr>
              <a:buSzPct val="87500"/>
              <a:buFont typeface="Arial"/>
              <a:buChar char="•"/>
            </a:pPr>
            <a:r>
              <a:rPr lang="en-US">
                <a:solidFill>
                  <a:srgbClr val="500050"/>
                </a:solidFill>
                <a:latin typeface="Arial"/>
                <a:ea typeface="Arial"/>
                <a:cs typeface="Arial"/>
                <a:sym typeface="Arial"/>
              </a:rPr>
              <a:t>Troubleshoot CMC events </a:t>
            </a:r>
            <a:r>
              <a:rPr lang="en-US" b="0">
                <a:solidFill>
                  <a:srgbClr val="500050"/>
                </a:solidFill>
                <a:latin typeface="Arial"/>
                <a:ea typeface="Arial"/>
                <a:cs typeface="Arial"/>
                <a:sym typeface="Arial"/>
              </a:rPr>
              <a:t> </a:t>
            </a:r>
          </a:p>
          <a:p>
            <a:pPr marL="457200" lvl="0" indent="-317500" rtl="0">
              <a:spcBef>
                <a:spcPts val="360"/>
              </a:spcBef>
              <a:buClr>
                <a:srgbClr val="003366"/>
              </a:buClr>
              <a:buSzPct val="100000"/>
              <a:buFont typeface="Arial"/>
              <a:buChar char="•"/>
            </a:pPr>
            <a:r>
              <a:rPr lang="en-US" sz="1400" b="0">
                <a:solidFill>
                  <a:srgbClr val="500050"/>
                </a:solidFill>
                <a:latin typeface="Arial"/>
                <a:ea typeface="Arial"/>
                <a:cs typeface="Arial"/>
                <a:sym typeface="Arial"/>
              </a:rPr>
              <a:t>Ticket Case studies</a:t>
            </a:r>
          </a:p>
          <a:p>
            <a:endParaRPr lang="en-US" sz="1400" b="0">
              <a:solidFill>
                <a:srgbClr val="500050"/>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Arial"/>
              <a:buNone/>
            </a:pPr>
            <a:r>
              <a:rPr lang="en-US" sz="1400" b="1" i="0" u="none" strike="noStrike" cap="none" baseline="0" dirty="0" err="1">
                <a:solidFill>
                  <a:srgbClr val="2F4E85"/>
                </a:solidFill>
                <a:latin typeface="Arial"/>
                <a:ea typeface="Arial"/>
                <a:cs typeface="Arial"/>
                <a:sym typeface="Arial"/>
              </a:rPr>
              <a:t>Arakoon</a:t>
            </a:r>
            <a:endParaRPr lang="en-US" sz="1400" b="1" i="0" u="none" strike="noStrike" cap="none" baseline="0" dirty="0">
              <a:solidFill>
                <a:srgbClr val="2F4E85"/>
              </a:solidFill>
              <a:latin typeface="Arial"/>
              <a:ea typeface="Arial"/>
              <a:cs typeface="Arial"/>
              <a:sym typeface="Arial"/>
            </a:endParaRPr>
          </a:p>
          <a:p>
            <a:pPr marL="274731" marR="0" lvl="0" indent="-274731" algn="l" rtl="0">
              <a:lnSpc>
                <a:spcPct val="100000"/>
              </a:lnSpc>
              <a:spcBef>
                <a:spcPts val="40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/opt/qbase3/</a:t>
            </a:r>
            <a:r>
              <a:rPr lang="en-US" sz="1400" b="0" i="0" u="none" strike="noStrike" cap="none" baseline="0" dirty="0" err="1">
                <a:solidFill>
                  <a:srgbClr val="2F4E85"/>
                </a:solidFill>
                <a:latin typeface="Arial"/>
                <a:ea typeface="Arial"/>
                <a:cs typeface="Arial"/>
                <a:sym typeface="Arial"/>
              </a:rPr>
              <a:t>var</a:t>
            </a:r>
            <a:r>
              <a:rPr lang="en-US" sz="1400" b="0" i="0" u="none" strike="noStrike" cap="none" baseline="0" dirty="0">
                <a:solidFill>
                  <a:srgbClr val="2F4E85"/>
                </a:solidFill>
                <a:latin typeface="Arial"/>
                <a:ea typeface="Arial"/>
                <a:cs typeface="Arial"/>
                <a:sym typeface="Arial"/>
              </a:rPr>
              <a:t>/log/</a:t>
            </a:r>
            <a:r>
              <a:rPr lang="en-US" sz="1400" b="0" i="0" u="none" strike="noStrike" cap="none" baseline="0" dirty="0" err="1">
                <a:solidFill>
                  <a:srgbClr val="2F4E85"/>
                </a:solidFill>
                <a:latin typeface="Arial"/>
                <a:ea typeface="Arial"/>
                <a:cs typeface="Arial"/>
                <a:sym typeface="Arial"/>
              </a:rPr>
              <a:t>arakoon</a:t>
            </a:r>
            <a:r>
              <a:rPr lang="en-US" sz="1400" b="0" i="0" u="none" strike="noStrike" cap="none" baseline="0" dirty="0">
                <a:solidFill>
                  <a:srgbClr val="2F4E85"/>
                </a:solidFill>
                <a:latin typeface="Arial"/>
                <a:ea typeface="Arial"/>
                <a:cs typeface="Arial"/>
                <a:sym typeface="Arial"/>
              </a:rPr>
              <a:t>/</a:t>
            </a:r>
            <a:r>
              <a:rPr lang="en-US" sz="1400" b="0" dirty="0">
                <a:latin typeface="Arial"/>
                <a:ea typeface="Arial"/>
                <a:cs typeface="Arial"/>
                <a:sym typeface="Arial"/>
              </a:rPr>
              <a:t>&lt;&gt;</a:t>
            </a:r>
            <a:r>
              <a:rPr lang="en-US" sz="1400" b="0" i="0" u="none" strike="noStrike" cap="none" baseline="0" dirty="0">
                <a:solidFill>
                  <a:srgbClr val="2F4E85"/>
                </a:solidFill>
                <a:latin typeface="Arial"/>
                <a:ea typeface="Arial"/>
                <a:cs typeface="Arial"/>
                <a:sym typeface="Arial"/>
              </a:rPr>
              <a:t>/node_*</a:t>
            </a:r>
          </a:p>
          <a:p>
            <a:pPr marL="641040" marR="0" lvl="1" indent="-285440" algn="l" rtl="0">
              <a:lnSpc>
                <a:spcPct val="101000"/>
              </a:lnSpc>
              <a:spcBef>
                <a:spcPts val="400"/>
              </a:spcBef>
              <a:spcAft>
                <a:spcPts val="0"/>
              </a:spcAft>
              <a:buClr>
                <a:srgbClr val="003366"/>
              </a:buClr>
              <a:buSzPct val="100000"/>
              <a:buFont typeface="Arial"/>
              <a:buChar char="▪"/>
            </a:pPr>
            <a:r>
              <a:rPr lang="en-US" sz="1400" b="0" i="0" u="none" strike="noStrike" cap="none" baseline="0" dirty="0">
                <a:solidFill>
                  <a:srgbClr val="4266A0"/>
                </a:solidFill>
                <a:latin typeface="Arial"/>
                <a:ea typeface="Arial"/>
                <a:cs typeface="Arial"/>
                <a:sym typeface="Arial"/>
              </a:rPr>
              <a:t>The log file and path naming depends on the </a:t>
            </a:r>
            <a:r>
              <a:rPr lang="en-US" sz="1400" b="0" i="0" u="none" strike="noStrike" cap="none" baseline="0" dirty="0" err="1">
                <a:solidFill>
                  <a:srgbClr val="4266A0"/>
                </a:solidFill>
                <a:latin typeface="Arial"/>
                <a:ea typeface="Arial"/>
                <a:cs typeface="Arial"/>
                <a:sym typeface="Arial"/>
              </a:rPr>
              <a:t>metadatastore</a:t>
            </a:r>
            <a:r>
              <a:rPr lang="en-US" sz="1400" b="0" i="0" u="none" strike="noStrike" cap="none" baseline="0" dirty="0">
                <a:solidFill>
                  <a:srgbClr val="4266A0"/>
                </a:solidFill>
                <a:latin typeface="Arial"/>
                <a:ea typeface="Arial"/>
                <a:cs typeface="Arial"/>
                <a:sym typeface="Arial"/>
              </a:rPr>
              <a:t> and the node id.</a:t>
            </a:r>
          </a:p>
          <a:p>
            <a:pPr marL="274731" marR="0" lvl="0" indent="-274731" algn="l" rtl="0">
              <a:lnSpc>
                <a:spcPct val="100000"/>
              </a:lnSpc>
              <a:spcBef>
                <a:spcPts val="40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When an </a:t>
            </a:r>
            <a:r>
              <a:rPr lang="en-US" sz="1400" b="0" i="0" u="none" strike="noStrike" cap="none" baseline="0" dirty="0" err="1">
                <a:solidFill>
                  <a:srgbClr val="2F4E85"/>
                </a:solidFill>
                <a:latin typeface="Arial"/>
                <a:ea typeface="Arial"/>
                <a:cs typeface="Arial"/>
                <a:sym typeface="Arial"/>
              </a:rPr>
              <a:t>arakoon</a:t>
            </a:r>
            <a:r>
              <a:rPr lang="en-US" sz="1400" b="0" i="0" u="none" strike="noStrike" cap="none" baseline="0" dirty="0">
                <a:solidFill>
                  <a:srgbClr val="2F4E85"/>
                </a:solidFill>
                <a:latin typeface="Arial"/>
                <a:ea typeface="Arial"/>
                <a:cs typeface="Arial"/>
                <a:sym typeface="Arial"/>
              </a:rPr>
              <a:t> node is having problem it will log the specific problem.</a:t>
            </a:r>
          </a:p>
          <a:p>
            <a:pPr marL="274731" marR="0" lvl="0" indent="-274731" algn="l" rtl="0">
              <a:lnSpc>
                <a:spcPct val="100000"/>
              </a:lnSpc>
              <a:spcBef>
                <a:spcPts val="400"/>
              </a:spcBef>
              <a:spcAft>
                <a:spcPts val="0"/>
              </a:spcAft>
              <a:buClr>
                <a:srgbClr val="003366"/>
              </a:buClr>
              <a:buSzPct val="100000"/>
              <a:buFont typeface="Arial"/>
              <a:buChar char="▪"/>
            </a:pPr>
            <a:r>
              <a:rPr lang="en-US" sz="1400" b="0" i="0" u="none" strike="noStrike" cap="none" baseline="0" dirty="0" err="1">
                <a:solidFill>
                  <a:srgbClr val="2F4E85"/>
                </a:solidFill>
                <a:latin typeface="Arial"/>
                <a:ea typeface="Arial"/>
                <a:cs typeface="Arial"/>
                <a:sym typeface="Arial"/>
              </a:rPr>
              <a:t>Arakoon</a:t>
            </a:r>
            <a:r>
              <a:rPr lang="en-US" sz="1400" b="0" i="0" u="none" strike="noStrike" cap="none" baseline="0" dirty="0">
                <a:solidFill>
                  <a:srgbClr val="2F4E85"/>
                </a:solidFill>
                <a:latin typeface="Arial"/>
                <a:ea typeface="Arial"/>
                <a:cs typeface="Arial"/>
                <a:sym typeface="Arial"/>
              </a:rPr>
              <a:t> has statistic information in its logs as well.</a:t>
            </a:r>
          </a:p>
          <a:p>
            <a:pPr marL="274731" marR="0" lvl="0" indent="-274731" algn="l" rtl="0">
              <a:lnSpc>
                <a:spcPct val="100000"/>
              </a:lnSpc>
              <a:spcBef>
                <a:spcPts val="40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Use “</a:t>
            </a:r>
            <a:r>
              <a:rPr lang="en-US" sz="1400" b="0" i="0" u="none" strike="noStrike" cap="none" baseline="0" dirty="0" err="1">
                <a:solidFill>
                  <a:srgbClr val="2F4E85"/>
                </a:solidFill>
                <a:latin typeface="Arial"/>
                <a:ea typeface="Arial"/>
                <a:cs typeface="Arial"/>
                <a:sym typeface="Arial"/>
              </a:rPr>
              <a:t>grep</a:t>
            </a:r>
            <a:r>
              <a:rPr lang="en-US" sz="1400" b="0" i="0" u="none" strike="noStrike" cap="none" baseline="0" dirty="0">
                <a:solidFill>
                  <a:srgbClr val="2F4E85"/>
                </a:solidFill>
                <a:latin typeface="Arial"/>
                <a:ea typeface="Arial"/>
                <a:cs typeface="Arial"/>
                <a:sym typeface="Arial"/>
              </a:rPr>
              <a:t> stats” to get this info from log.</a:t>
            </a:r>
          </a:p>
          <a:p>
            <a:pPr marL="274731" marR="0" lvl="0" indent="-274731" algn="l" rtl="0">
              <a:lnSpc>
                <a:spcPct val="100000"/>
              </a:lnSpc>
              <a:spcBef>
                <a:spcPts val="400"/>
              </a:spcBef>
              <a:spcAft>
                <a:spcPts val="0"/>
              </a:spcAft>
              <a:buClr>
                <a:srgbClr val="003366"/>
              </a:buClr>
              <a:buSzPct val="100000"/>
              <a:buFont typeface="Arial"/>
              <a:buChar char="▪"/>
            </a:pPr>
            <a:r>
              <a:rPr lang="en-US" sz="1400" b="0" i="0" u="none" strike="noStrike" cap="none" baseline="0" dirty="0">
                <a:solidFill>
                  <a:srgbClr val="2F4E85"/>
                </a:solidFill>
                <a:latin typeface="Arial"/>
                <a:ea typeface="Arial"/>
                <a:cs typeface="Arial"/>
                <a:sym typeface="Arial"/>
              </a:rPr>
              <a:t>The </a:t>
            </a:r>
            <a:r>
              <a:rPr lang="en-US" sz="1400" b="0" i="0" u="none" strike="noStrike" cap="none" baseline="0" dirty="0" err="1">
                <a:solidFill>
                  <a:srgbClr val="2F4E85"/>
                </a:solidFill>
                <a:latin typeface="Arial"/>
                <a:ea typeface="Arial"/>
                <a:cs typeface="Arial"/>
                <a:sym typeface="Arial"/>
              </a:rPr>
              <a:t>Arakoon</a:t>
            </a:r>
            <a:r>
              <a:rPr lang="en-US" sz="1400" b="0" i="0" u="none" strike="noStrike" cap="none" baseline="0" dirty="0">
                <a:solidFill>
                  <a:srgbClr val="2F4E85"/>
                </a:solidFill>
                <a:latin typeface="Arial"/>
                <a:ea typeface="Arial"/>
                <a:cs typeface="Arial"/>
                <a:sym typeface="Arial"/>
              </a:rPr>
              <a:t> JIRA is available online at </a:t>
            </a:r>
            <a:r>
              <a:rPr lang="en-US" sz="1400" b="0" i="0" u="sng" strike="noStrike" cap="none" baseline="0" dirty="0">
                <a:solidFill>
                  <a:schemeClr val="hlink"/>
                </a:solidFill>
                <a:latin typeface="Verdana"/>
                <a:ea typeface="Verdana"/>
                <a:cs typeface="Verdana"/>
                <a:sym typeface="Verdana"/>
                <a:hlinkClick r:id="rId3"/>
              </a:rPr>
              <a:t>http://jira.incubaid.com/browse/ARAKOON</a:t>
            </a:r>
          </a:p>
          <a:p>
            <a:endParaRPr lang="en-US" sz="1400" b="0" i="0" u="sng" strike="noStrike" cap="none" baseline="0" dirty="0">
              <a:solidFill>
                <a:schemeClr val="hlink"/>
              </a:solidFill>
              <a:latin typeface="Verdana"/>
              <a:ea typeface="Verdana"/>
              <a:cs typeface="Verdana"/>
              <a:sym typeface="Verdana"/>
              <a:hlinkClick r:id="rId3"/>
            </a:endParaRPr>
          </a:p>
          <a:p>
            <a:pPr marL="0" marR="0" lvl="0" indent="0" algn="l" rtl="0">
              <a:lnSpc>
                <a:spcPct val="100000"/>
              </a:lnSpc>
              <a:spcBef>
                <a:spcPts val="400"/>
              </a:spcBef>
              <a:spcAft>
                <a:spcPts val="0"/>
              </a:spcAft>
              <a:buNone/>
            </a:pPr>
            <a:r>
              <a:rPr lang="en-US" sz="1400" dirty="0" err="1"/>
              <a:t>Arakoon</a:t>
            </a:r>
            <a:r>
              <a:rPr lang="en-US" sz="1400" dirty="0"/>
              <a:t> Recovery logs:</a:t>
            </a:r>
          </a:p>
          <a:p>
            <a:pPr marL="457200" marR="0" lvl="0" indent="-317500" algn="l" rtl="0">
              <a:lnSpc>
                <a:spcPct val="100000"/>
              </a:lnSpc>
              <a:spcBef>
                <a:spcPts val="400"/>
              </a:spcBef>
              <a:spcAft>
                <a:spcPts val="0"/>
              </a:spcAft>
              <a:buClr>
                <a:srgbClr val="003366"/>
              </a:buClr>
              <a:buSzPct val="100000"/>
              <a:buFont typeface="Verdana"/>
              <a:buChar char="•"/>
            </a:pPr>
            <a:r>
              <a:rPr lang="en-US" sz="1400" b="0" dirty="0"/>
              <a:t>/opt/qbase3/</a:t>
            </a:r>
            <a:r>
              <a:rPr lang="en-US" sz="1400" b="0" dirty="0" err="1"/>
              <a:t>var</a:t>
            </a:r>
            <a:r>
              <a:rPr lang="en-US" sz="1400" b="0" dirty="0"/>
              <a:t>/log/arakoon_launcher.log </a:t>
            </a:r>
          </a:p>
          <a:p>
            <a:pPr marL="457200" marR="0" lvl="0" indent="-317500" algn="l" rtl="0">
              <a:lnSpc>
                <a:spcPct val="100000"/>
              </a:lnSpc>
              <a:spcBef>
                <a:spcPts val="400"/>
              </a:spcBef>
              <a:spcAft>
                <a:spcPts val="0"/>
              </a:spcAft>
              <a:buClr>
                <a:srgbClr val="003366"/>
              </a:buClr>
              <a:buSzPct val="100000"/>
              <a:buFont typeface="Verdana"/>
              <a:buChar char="•"/>
            </a:pPr>
            <a:r>
              <a:rPr lang="en-US" sz="1400" b="0" dirty="0"/>
              <a:t>/opt/qbase3/</a:t>
            </a:r>
            <a:r>
              <a:rPr lang="en-US" sz="1400" b="0" dirty="0" err="1"/>
              <a:t>var</a:t>
            </a:r>
            <a:r>
              <a:rPr lang="en-US" sz="1400" b="0" dirty="0"/>
              <a:t>/log/arakoon_utils.log</a:t>
            </a:r>
          </a:p>
          <a:p>
            <a:pPr marL="457200" marR="0" lvl="0" indent="-317500" algn="l" rtl="0">
              <a:lnSpc>
                <a:spcPct val="100000"/>
              </a:lnSpc>
              <a:spcBef>
                <a:spcPts val="400"/>
              </a:spcBef>
              <a:spcAft>
                <a:spcPts val="0"/>
              </a:spcAft>
              <a:buClr>
                <a:srgbClr val="003366"/>
              </a:buClr>
              <a:buSzPct val="100000"/>
              <a:buFont typeface="Verdana"/>
              <a:buChar char="•"/>
            </a:pPr>
            <a:r>
              <a:rPr lang="en-US" sz="1400" b="0" dirty="0"/>
              <a:t>When a node is not gracefully shutdown, it is common that the </a:t>
            </a:r>
            <a:r>
              <a:rPr lang="en-US" sz="1400" b="0" dirty="0" err="1"/>
              <a:t>arakoon’s</a:t>
            </a:r>
            <a:r>
              <a:rPr lang="en-US" sz="1400" b="0" dirty="0"/>
              <a:t> DB gets corrupted, or a </a:t>
            </a:r>
            <a:r>
              <a:rPr lang="en-US" sz="1400" b="0" dirty="0" err="1"/>
              <a:t>tlog</a:t>
            </a:r>
            <a:r>
              <a:rPr lang="en-US" sz="1400" b="0" dirty="0"/>
              <a:t> file isn’t closed. For this </a:t>
            </a:r>
            <a:r>
              <a:rPr lang="en-US" sz="1400" b="0" dirty="0" err="1"/>
              <a:t>Arakoon</a:t>
            </a:r>
            <a:r>
              <a:rPr lang="en-US" sz="1400" b="0" dirty="0"/>
              <a:t> returns a code with a number, depending on that number. The framework decides how to handle this</a:t>
            </a:r>
          </a:p>
          <a:p>
            <a:pPr marL="457200" marR="0" lvl="0" indent="-317500" algn="l" rtl="0">
              <a:lnSpc>
                <a:spcPct val="100000"/>
              </a:lnSpc>
              <a:spcBef>
                <a:spcPts val="400"/>
              </a:spcBef>
              <a:spcAft>
                <a:spcPts val="0"/>
              </a:spcAft>
              <a:buClr>
                <a:srgbClr val="003366"/>
              </a:buClr>
              <a:buSzPct val="100000"/>
              <a:buFont typeface="Verdana"/>
              <a:buChar char="•"/>
            </a:pPr>
            <a:r>
              <a:rPr lang="en-US" sz="1400" b="0" dirty="0"/>
              <a:t>Check KB article ARA012 for more information </a:t>
            </a:r>
          </a:p>
          <a:p>
            <a:endParaRPr lang="en-US" sz="1400" b="0" dirty="0"/>
          </a:p>
        </p:txBody>
      </p:sp>
      <p:sp>
        <p:nvSpPr>
          <p:cNvPr id="205" name="Shape 205"/>
          <p:cNvSpPr txBox="1">
            <a:spLocks noGrp="1"/>
          </p:cNvSpPr>
          <p:nvPr>
            <p:ph type="title"/>
          </p:nvPr>
        </p:nvSpPr>
        <p:spPr>
          <a:xfrm>
            <a:off x="381000" y="193863"/>
            <a:ext cx="6032399" cy="420600"/>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chemeClr val="lt1"/>
                </a:solidFill>
                <a:latin typeface="Trebuchet MS"/>
                <a:ea typeface="Trebuchet MS"/>
                <a:cs typeface="Trebuchet MS"/>
                <a:sym typeface="Trebuchet MS"/>
              </a:rPr>
              <a:t>Troubleshooting – Arakoon Log data</a:t>
            </a:r>
          </a:p>
        </p:txBody>
      </p:sp>
      <p:sp>
        <p:nvSpPr>
          <p:cNvPr id="206" name="Shape 206"/>
          <p:cNvSpPr txBox="1">
            <a:spLocks noGrp="1"/>
          </p:cNvSpPr>
          <p:nvPr>
            <p:ph type="sldNum" idx="12"/>
          </p:nvPr>
        </p:nvSpPr>
        <p:spPr>
          <a:xfrm>
            <a:off x="7248260" y="5553603"/>
            <a:ext cx="1750200" cy="12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274731" marR="0" lvl="0" indent="-274731" algn="l" rtl="0">
              <a:lnSpc>
                <a:spcPct val="100000"/>
              </a:lnSpc>
              <a:spcBef>
                <a:spcPts val="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/var/log/kern.log</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May contains hints of hardware issues</a:t>
            </a:r>
          </a:p>
          <a:p>
            <a:pPr marL="274731" lvl="0" indent="-274731" rtl="0">
              <a:spcBef>
                <a:spcPts val="400"/>
              </a:spcBef>
              <a:spcAft>
                <a:spcPts val="0"/>
              </a:spcAft>
              <a:buClr>
                <a:srgbClr val="003366"/>
              </a:buClr>
              <a:buSzPct val="100000"/>
              <a:buFont typeface="Arial"/>
              <a:buChar char="▪"/>
            </a:pPr>
            <a:r>
              <a:rPr lang="en-US" sz="1200">
                <a:latin typeface="Arial"/>
                <a:ea typeface="Arial"/>
                <a:cs typeface="Arial"/>
                <a:sym typeface="Arial"/>
              </a:rPr>
              <a:t>/opt/qbase3/var/log/dhcpd.log</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Contains dhcpd log data. Useful for troubleshooting PXE boot issues.</a:t>
            </a:r>
          </a:p>
          <a:p>
            <a:pPr marL="274731" marR="0" lvl="0" indent="-274731" algn="l" rtl="0">
              <a:lnSpc>
                <a:spcPct val="100000"/>
              </a:lnSpc>
              <a:spcBef>
                <a:spcPts val="40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/opt/qbase3/var/log/apache/access.log</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POST &amp; GET requests to the application server. Can be useful to troubleshoot PXE boot issues as well. </a:t>
            </a:r>
          </a:p>
          <a:p>
            <a:pPr marL="274731" marR="0" lvl="0" indent="-274731" algn="l" rtl="0">
              <a:lnSpc>
                <a:spcPct val="100000"/>
              </a:lnSpc>
              <a:spcBef>
                <a:spcPts val="40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/opt/qbase3/var/log/monitoring/monitor_agent.log. </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Holds monitoring agent info for the node it runs on.</a:t>
            </a:r>
          </a:p>
          <a:p>
            <a:pPr marL="274731" marR="0" lvl="0" indent="-274731" algn="l" rtl="0">
              <a:lnSpc>
                <a:spcPct val="100000"/>
              </a:lnSpc>
              <a:spcBef>
                <a:spcPts val="40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/var/log</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System / OS level logging</a:t>
            </a:r>
          </a:p>
          <a:p>
            <a:pPr marL="274731" marR="0" lvl="0" indent="-274731" algn="l" rtl="0">
              <a:lnSpc>
                <a:spcPct val="100000"/>
              </a:lnSpc>
              <a:spcBef>
                <a:spcPts val="40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/var/crash </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Core dumps</a:t>
            </a:r>
          </a:p>
          <a:p>
            <a:pPr marL="641040" marR="0" lvl="1" indent="-285440" algn="l" rtl="0">
              <a:lnSpc>
                <a:spcPct val="101000"/>
              </a:lnSpc>
              <a:spcBef>
                <a:spcPts val="400"/>
              </a:spcBef>
              <a:spcAft>
                <a:spcPts val="0"/>
              </a:spcAft>
              <a:buClr>
                <a:srgbClr val="003366"/>
              </a:buClr>
              <a:buSzPct val="100000"/>
              <a:buFont typeface="Arial"/>
              <a:buChar char="▪"/>
            </a:pPr>
            <a:r>
              <a:rPr lang="en-US" sz="1200" b="0" i="0" u="none" strike="noStrike" cap="none" baseline="0">
                <a:solidFill>
                  <a:srgbClr val="4266A0"/>
                </a:solidFill>
                <a:latin typeface="Arial"/>
                <a:ea typeface="Arial"/>
                <a:cs typeface="Arial"/>
                <a:sym typeface="Arial"/>
              </a:rPr>
              <a:t>GDB - Not installed by default, but can be installed with qpackages.</a:t>
            </a:r>
          </a:p>
          <a:p>
            <a:endParaRPr lang="en-US" sz="1200" b="0" i="0" u="none" strike="noStrike" cap="none" baseline="0">
              <a:solidFill>
                <a:srgbClr val="4266A0"/>
              </a:solidFill>
              <a:latin typeface="Arial"/>
              <a:ea typeface="Arial"/>
              <a:cs typeface="Arial"/>
              <a:sym typeface="Arial"/>
            </a:endParaRPr>
          </a:p>
          <a:p>
            <a:pPr marL="274731" marR="0" lvl="0" indent="-274731" algn="l" rtl="0">
              <a:lnSpc>
                <a:spcPct val="100000"/>
              </a:lnSpc>
              <a:spcBef>
                <a:spcPts val="400"/>
              </a:spcBef>
              <a:spcAft>
                <a:spcPts val="0"/>
              </a:spcAft>
              <a:buClr>
                <a:srgbClr val="003366"/>
              </a:buClr>
              <a:buSzPct val="100000"/>
              <a:buFont typeface="Arial"/>
              <a:buChar char="▪"/>
            </a:pPr>
            <a:r>
              <a:rPr lang="en-US" sz="1200" b="1" i="0" u="none" strike="noStrike" cap="none" baseline="0">
                <a:solidFill>
                  <a:srgbClr val="2F4E85"/>
                </a:solidFill>
                <a:latin typeface="Arial"/>
                <a:ea typeface="Arial"/>
                <a:cs typeface="Arial"/>
                <a:sym typeface="Arial"/>
              </a:rPr>
              <a:t>Logs are rotated using the logrotate service.</a:t>
            </a:r>
          </a:p>
        </p:txBody>
      </p:sp>
      <p:sp>
        <p:nvSpPr>
          <p:cNvPr id="212" name="Shape 212"/>
          <p:cNvSpPr txBox="1">
            <a:spLocks noGrp="1"/>
          </p:cNvSpPr>
          <p:nvPr>
            <p:ph type="title"/>
          </p:nvPr>
        </p:nvSpPr>
        <p:spPr>
          <a:xfrm>
            <a:off x="228600" y="246773"/>
            <a:ext cx="7772400" cy="420600"/>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chemeClr val="lt1"/>
                </a:solidFill>
                <a:latin typeface="Trebuchet MS"/>
                <a:ea typeface="Trebuchet MS"/>
                <a:cs typeface="Trebuchet MS"/>
                <a:sym typeface="Trebuchet MS"/>
              </a:rPr>
              <a:t>Troubleshooting – Other useful log info</a:t>
            </a:r>
          </a:p>
        </p:txBody>
      </p:sp>
      <p:sp>
        <p:nvSpPr>
          <p:cNvPr id="213" name="Shape 213"/>
          <p:cNvSpPr txBox="1">
            <a:spLocks noGrp="1"/>
          </p:cNvSpPr>
          <p:nvPr>
            <p:ph type="sldNum" idx="12"/>
          </p:nvPr>
        </p:nvSpPr>
        <p:spPr>
          <a:xfrm>
            <a:off x="7248260" y="5553603"/>
            <a:ext cx="1750200" cy="12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Client 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/opt/qbase3/cfg/dss/clientdaemons/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/opt/qbase3/var/log/dss/clientdaemons/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/opt/qbase3/bin/dss -d --clientdaemon /opt/qbase3/cfg/dss/clientdaemons/2fa78455-0b15-4b12-bbfe-690ef0eb3929.cfg</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Storage 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/opt/qbase3/cfg/dss/storagedaemons/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/opt/qbase3/var/log/dss/storagedaemons/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/opt/qbase3/bin/dss -d --storagedaemon /opt/qbase3/cfg/dss/storagedaemons/d35ac9f7-2ad1-4236-94db-44b8e72010b6.cfg</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Maintenance Agents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/opt/qbase3/cfg/dss/maintenanceagents/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/opt/qbase3/var/log/dss/maintenanceagents/</a:t>
            </a:r>
          </a:p>
          <a:p>
            <a:pPr marL="274731" marR="0" lvl="0" indent="-274731" algn="l" rtl="0">
              <a:lnSpc>
                <a:spcPct val="100000"/>
              </a:lnSpc>
              <a:spcBef>
                <a:spcPts val="601"/>
              </a:spcBef>
              <a:spcAft>
                <a:spcPts val="12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/opt/qbase3/bin/dss -d --maintenanceagent /opt/qbase3/cfg/dss/maintenanceagents/d52cde10-ccb0-4c14-81ac-df8e82992c31.cfg</a:t>
            </a:r>
          </a:p>
        </p:txBody>
      </p:sp>
      <p:sp>
        <p:nvSpPr>
          <p:cNvPr id="219" name="Shape 219"/>
          <p:cNvSpPr txBox="1">
            <a:spLocks noGrp="1"/>
          </p:cNvSpPr>
          <p:nvPr>
            <p:ph type="title"/>
          </p:nvPr>
        </p:nvSpPr>
        <p:spPr>
          <a:xfrm>
            <a:off x="3810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Services</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Cache 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/opt/qbase3/cfg/dss/cachedaemons/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/opt/qbase3/var/log/dss/cachedaemons/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/opt/qbase3/bin/dsscached -d /opt/qbase3/cfg/dss/cachedaemons/fa1e970e-95cb-4ddf-9380-4d1a17984307.cfg</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Monitoring Agent</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/opt/qbase3/cfg/qconfig/monitoringAgent.cfg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/opt/qbase3/bin/dss -d --storagedaemon /opt/qbase3/cfg/dss/storagedaemons/d35ac9f7-2ad1-4236-94db-44b8e72010b6.cfg</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Apache</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/opt/qbase3/apps/apache/conf/httpd.conf</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Logs: /opt/qbase3/var/log/apache</a:t>
            </a:r>
          </a:p>
          <a:p>
            <a:pPr marL="274731" marR="0" lvl="0" indent="-274731" algn="l" rtl="0">
              <a:lnSpc>
                <a:spcPct val="100000"/>
              </a:lnSpc>
              <a:spcBef>
                <a:spcPts val="601"/>
              </a:spcBef>
              <a:spcAft>
                <a:spcPts val="12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/opt/qbase3/apps/apache/bin/httpd -f conf/httpd.conf -k start</a:t>
            </a:r>
          </a:p>
        </p:txBody>
      </p:sp>
      <p:sp>
        <p:nvSpPr>
          <p:cNvPr id="225" name="Shape 225"/>
          <p:cNvSpPr txBox="1">
            <a:spLocks noGrp="1"/>
          </p:cNvSpPr>
          <p:nvPr>
            <p:ph type="title"/>
          </p:nvPr>
        </p:nvSpPr>
        <p:spPr>
          <a:xfrm>
            <a:off x="3810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Services</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Arakoon</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/opt/qbase3/cfg/qconfig/arakoon</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/opt/qbase3/var/log/arakoon/&lt;metadataStoreName&gt;/</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/opt/qbase3/apps/arakoon/bin/arakoon --node node_0_9001 -config /opt/qbase3/cfg/qconfig/arakoon/framework/framework.cfg –daemonize</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Application Server</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/opt/qbase3/cfg/qconfig/applicationserver.cfg, /opt/qbase3/cfg/qconfig/applicationserverservice.cfg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 /opt/qbase3/var/log/applicationserver.log, /opt/qbase3/var/log/pylabslogs/applicationserver</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/opt/qbase3/bin/python /opt/qbase3/bin/twistd --pidfile=/opt/qbase3/var/pid/applicationserver.pid -y /opt/qbase3/apps/applicationserver/lib/applicationserver.tac --savestats</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Workflow Engine</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Configuration: /opt/qbase3/cfg/qconfig/Workflowengine.cfg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Logs: /opt/qbase3/var/log/pylabslogs/workflowengine/</a:t>
            </a:r>
          </a:p>
          <a:p>
            <a:pPr marL="274731" marR="0" lvl="0" indent="-274731" algn="l" rtl="0">
              <a:lnSpc>
                <a:spcPct val="100000"/>
              </a:lnSpc>
              <a:spcBef>
                <a:spcPts val="601"/>
              </a:spcBef>
              <a:spcAft>
                <a:spcPts val="12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Process example:  /opt/qbase3/bin/python /opt/qbase3/apps/workflowengine/bin/main.py</a:t>
            </a:r>
          </a:p>
        </p:txBody>
      </p:sp>
      <p:sp>
        <p:nvSpPr>
          <p:cNvPr id="231" name="Shape 231"/>
          <p:cNvSpPr txBox="1">
            <a:spLocks noGrp="1"/>
          </p:cNvSpPr>
          <p:nvPr>
            <p:ph type="title"/>
          </p:nvPr>
        </p:nvSpPr>
        <p:spPr>
          <a:xfrm>
            <a:off x="3810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Services</a:t>
            </a:r>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dirty="0">
                <a:solidFill>
                  <a:srgbClr val="2F4E85"/>
                </a:solidFill>
                <a:latin typeface="Verdana"/>
                <a:ea typeface="Verdana"/>
                <a:cs typeface="Verdana"/>
                <a:sym typeface="Verdana"/>
              </a:rPr>
              <a:t>TFTP</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Configuration: N/A</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Log: /</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/log/syslog, /</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/log/daemon.log, /</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/log/boot.log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Process example:  /opt/qbase3/apps/</a:t>
            </a:r>
            <a:r>
              <a:rPr lang="en-US" sz="1200" b="0" i="0" u="none" strike="noStrike" cap="none" baseline="0" dirty="0" err="1">
                <a:solidFill>
                  <a:srgbClr val="2F4E85"/>
                </a:solidFill>
                <a:latin typeface="Verdana"/>
                <a:ea typeface="Verdana"/>
                <a:cs typeface="Verdana"/>
                <a:sym typeface="Verdana"/>
              </a:rPr>
              <a:t>tftpd</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sbin</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in.tftpd</a:t>
            </a:r>
            <a:r>
              <a:rPr lang="en-US" sz="1200" b="0" i="0" u="none" strike="noStrike" cap="none" baseline="0" dirty="0">
                <a:solidFill>
                  <a:srgbClr val="2F4E85"/>
                </a:solidFill>
                <a:latin typeface="Verdana"/>
                <a:ea typeface="Verdana"/>
                <a:cs typeface="Verdana"/>
                <a:sym typeface="Verdana"/>
              </a:rPr>
              <a:t> -l -a 0.0.0.0:69 -s /opt/qbase3/</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cloudinstallservice</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tftpboot</a:t>
            </a:r>
            <a:r>
              <a:rPr lang="en-US" sz="1200" b="0" i="0" u="none" strike="noStrike" cap="none" baseline="0" dirty="0">
                <a:solidFill>
                  <a:srgbClr val="2F4E85"/>
                </a:solidFill>
                <a:latin typeface="Verdana"/>
                <a:ea typeface="Verdana"/>
                <a:cs typeface="Verdana"/>
                <a:sym typeface="Verdana"/>
              </a:rPr>
              <a:t>/</a:t>
            </a:r>
          </a:p>
          <a:p>
            <a:endParaRPr lang="en-US" sz="1200" b="0" i="0" u="none" strike="noStrike" cap="none" baseline="0" dirty="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dirty="0">
                <a:solidFill>
                  <a:srgbClr val="2F4E85"/>
                </a:solidFill>
                <a:latin typeface="Verdana"/>
                <a:ea typeface="Verdana"/>
                <a:cs typeface="Verdana"/>
                <a:sym typeface="Verdana"/>
              </a:rPr>
              <a:t>DHCP</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Configuration: /opt/qbase3/</a:t>
            </a:r>
            <a:r>
              <a:rPr lang="en-US" sz="1200" b="0" i="0" u="none" strike="noStrike" cap="none" baseline="0" dirty="0" err="1">
                <a:solidFill>
                  <a:srgbClr val="2F4E85"/>
                </a:solidFill>
                <a:latin typeface="Verdana"/>
                <a:ea typeface="Verdana"/>
                <a:cs typeface="Verdana"/>
                <a:sym typeface="Verdana"/>
              </a:rPr>
              <a:t>cfg</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dhcpd.conf</a:t>
            </a:r>
            <a:endParaRPr lang="en-US" sz="1200" b="0" i="0" u="none" strike="noStrike" cap="none" baseline="0" dirty="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Log:</a:t>
            </a:r>
            <a:r>
              <a:rPr lang="en-US" sz="1200" b="0" dirty="0"/>
              <a:t> /</a:t>
            </a:r>
            <a:r>
              <a:rPr lang="en-US" sz="1200" b="0" i="0" u="none" strike="noStrike" cap="none" baseline="0" dirty="0">
                <a:solidFill>
                  <a:srgbClr val="2F4E85"/>
                </a:solidFill>
                <a:latin typeface="Verdana"/>
                <a:ea typeface="Verdana"/>
                <a:cs typeface="Verdana"/>
                <a:sym typeface="Verdana"/>
              </a:rPr>
              <a:t>opt/qbase3/</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/log/</a:t>
            </a:r>
            <a:r>
              <a:rPr lang="en-US" sz="1200" b="0" i="0" u="none" strike="noStrike" cap="none" baseline="0" dirty="0" err="1">
                <a:solidFill>
                  <a:srgbClr val="2F4E85"/>
                </a:solidFill>
                <a:latin typeface="Verdana"/>
                <a:ea typeface="Verdana"/>
                <a:cs typeface="Verdana"/>
                <a:sym typeface="Verdana"/>
              </a:rPr>
              <a:t>dhcpd</a:t>
            </a:r>
            <a:r>
              <a:rPr lang="en-US" sz="1200" b="0" i="0" u="none" strike="noStrike" cap="none" baseline="0" dirty="0">
                <a:solidFill>
                  <a:srgbClr val="2F4E85"/>
                </a:solidFill>
                <a:latin typeface="Verdana"/>
                <a:ea typeface="Verdana"/>
                <a:cs typeface="Verdana"/>
                <a:sym typeface="Verdana"/>
              </a:rPr>
              <a:t>/dhcpd.log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Process example:  /opt/qbase3/apps/</a:t>
            </a:r>
            <a:r>
              <a:rPr lang="en-US" sz="1200" b="0" i="0" u="none" strike="noStrike" cap="none" baseline="0" dirty="0" err="1">
                <a:solidFill>
                  <a:srgbClr val="2F4E85"/>
                </a:solidFill>
                <a:latin typeface="Verdana"/>
                <a:ea typeface="Verdana"/>
                <a:cs typeface="Verdana"/>
                <a:sym typeface="Verdana"/>
              </a:rPr>
              <a:t>dhcpd</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a:t>
            </a:r>
            <a:r>
              <a:rPr lang="en-US" sz="1200" b="0" i="0" u="none" strike="noStrike" cap="none" baseline="0" dirty="0">
                <a:solidFill>
                  <a:srgbClr val="2F4E85"/>
                </a:solidFill>
                <a:latin typeface="Verdana"/>
                <a:ea typeface="Verdana"/>
                <a:cs typeface="Verdana"/>
                <a:sym typeface="Verdana"/>
              </a:rPr>
              <a:t> -</a:t>
            </a:r>
            <a:r>
              <a:rPr lang="en-US" sz="1200" b="0" i="0" u="none" strike="noStrike" cap="none" baseline="0" dirty="0" err="1">
                <a:solidFill>
                  <a:srgbClr val="2F4E85"/>
                </a:solidFill>
                <a:latin typeface="Verdana"/>
                <a:ea typeface="Verdana"/>
                <a:cs typeface="Verdana"/>
                <a:sym typeface="Verdana"/>
              </a:rPr>
              <a:t>cf</a:t>
            </a:r>
            <a:r>
              <a:rPr lang="en-US" sz="1200" b="0" i="0" u="none" strike="noStrike" cap="none" baseline="0" dirty="0">
                <a:solidFill>
                  <a:srgbClr val="2F4E85"/>
                </a:solidFill>
                <a:latin typeface="Verdana"/>
                <a:ea typeface="Verdana"/>
                <a:cs typeface="Verdana"/>
                <a:sym typeface="Verdana"/>
              </a:rPr>
              <a:t> /opt/qbase3/</a:t>
            </a:r>
            <a:r>
              <a:rPr lang="en-US" sz="1200" b="0" i="0" u="none" strike="noStrike" cap="none" baseline="0" dirty="0" err="1">
                <a:solidFill>
                  <a:srgbClr val="2F4E85"/>
                </a:solidFill>
                <a:latin typeface="Verdana"/>
                <a:ea typeface="Verdana"/>
                <a:cs typeface="Verdana"/>
                <a:sym typeface="Verdana"/>
              </a:rPr>
              <a:t>cfg</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dhcpd.conf</a:t>
            </a:r>
            <a:r>
              <a:rPr lang="en-US" sz="1200" b="0" i="0" u="none" strike="noStrike" cap="none" baseline="0" dirty="0">
                <a:solidFill>
                  <a:srgbClr val="2F4E85"/>
                </a:solidFill>
                <a:latin typeface="Verdana"/>
                <a:ea typeface="Verdana"/>
                <a:cs typeface="Verdana"/>
                <a:sym typeface="Verdana"/>
              </a:rPr>
              <a:t> -lf /opt/qbase3/</a:t>
            </a:r>
            <a:r>
              <a:rPr lang="en-US" sz="1200" b="0" i="0" u="none" strike="noStrike" cap="none" baseline="0" dirty="0" err="1">
                <a:solidFill>
                  <a:srgbClr val="2F4E85"/>
                </a:solidFill>
                <a:latin typeface="Verdana"/>
                <a:ea typeface="Verdana"/>
                <a:cs typeface="Verdana"/>
                <a:sym typeface="Verdana"/>
              </a:rPr>
              <a:t>cfg</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dhcpd.leases</a:t>
            </a:r>
            <a:r>
              <a:rPr lang="en-US" sz="1200" b="0" i="0" u="none" strike="noStrike" cap="none" baseline="0" dirty="0">
                <a:solidFill>
                  <a:srgbClr val="2F4E85"/>
                </a:solidFill>
                <a:latin typeface="Verdana"/>
                <a:ea typeface="Verdana"/>
                <a:cs typeface="Verdana"/>
                <a:sym typeface="Verdana"/>
              </a:rPr>
              <a:t> -p 67 -pf /opt/qbase3/</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pid</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dhcpd.pid</a:t>
            </a:r>
            <a:endParaRPr lang="en-US" sz="1200" b="0" i="0" u="none" strike="noStrike" cap="none" baseline="0" dirty="0">
              <a:solidFill>
                <a:srgbClr val="2F4E85"/>
              </a:solidFill>
              <a:latin typeface="Verdana"/>
              <a:ea typeface="Verdana"/>
              <a:cs typeface="Verdana"/>
              <a:sym typeface="Verdana"/>
            </a:endParaRPr>
          </a:p>
          <a:p>
            <a:endParaRPr lang="en-US" sz="1200" b="0" i="0" u="none" strike="noStrike" cap="none" baseline="0" dirty="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dirty="0" err="1"/>
              <a:t>r</a:t>
            </a:r>
            <a:r>
              <a:rPr lang="en-US" sz="1200" b="1" i="0" u="none" strike="noStrike" cap="none" baseline="0" dirty="0" err="1" smtClean="0">
                <a:solidFill>
                  <a:srgbClr val="2F4E85"/>
                </a:solidFill>
                <a:latin typeface="Verdana"/>
                <a:ea typeface="Verdana"/>
                <a:cs typeface="Verdana"/>
                <a:sym typeface="Verdana"/>
              </a:rPr>
              <a:t>sync</a:t>
            </a:r>
            <a:endParaRPr lang="en-US" sz="1200" b="1" i="0" u="none" strike="noStrike" cap="none" baseline="0" dirty="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Configuration: /opt/qbase3/</a:t>
            </a:r>
            <a:r>
              <a:rPr lang="en-US" sz="1200" b="0" i="0" u="none" strike="noStrike" cap="none" baseline="0" dirty="0" err="1">
                <a:solidFill>
                  <a:srgbClr val="2F4E85"/>
                </a:solidFill>
                <a:latin typeface="Verdana"/>
                <a:ea typeface="Verdana"/>
                <a:cs typeface="Verdana"/>
                <a:sym typeface="Verdana"/>
              </a:rPr>
              <a:t>cfg</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rsync</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rsync.cfg</a:t>
            </a:r>
            <a:endParaRPr lang="en-US" sz="1200" b="0" i="0" u="none" strike="noStrike" cap="none" baseline="0" dirty="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Logs: /opt/qbase3/</a:t>
            </a:r>
            <a:r>
              <a:rPr lang="en-US" sz="1200" b="0" i="0" u="none" strike="noStrike" cap="none" baseline="0" dirty="0" err="1">
                <a:solidFill>
                  <a:srgbClr val="2F4E85"/>
                </a:solidFill>
                <a:latin typeface="Verdana"/>
                <a:ea typeface="Verdana"/>
                <a:cs typeface="Verdana"/>
                <a:sym typeface="Verdana"/>
              </a:rPr>
              <a:t>var</a:t>
            </a:r>
            <a:r>
              <a:rPr lang="en-US" sz="1200" b="0" i="0" u="none" strike="noStrike" cap="none" baseline="0" dirty="0">
                <a:solidFill>
                  <a:srgbClr val="2F4E85"/>
                </a:solidFill>
                <a:latin typeface="Verdana"/>
                <a:ea typeface="Verdana"/>
                <a:cs typeface="Verdana"/>
                <a:sym typeface="Verdana"/>
              </a:rPr>
              <a:t>/log/rsync.log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Process example:  /opt/qbase3/bin/</a:t>
            </a:r>
            <a:r>
              <a:rPr lang="en-US" sz="1200" b="0" i="0" u="none" strike="noStrike" cap="none" baseline="0" dirty="0" err="1">
                <a:solidFill>
                  <a:srgbClr val="2F4E85"/>
                </a:solidFill>
                <a:latin typeface="Verdana"/>
                <a:ea typeface="Verdana"/>
                <a:cs typeface="Verdana"/>
                <a:sym typeface="Verdana"/>
              </a:rPr>
              <a:t>rsync</a:t>
            </a:r>
            <a:r>
              <a:rPr lang="en-US" sz="1200" b="0" i="0" u="none" strike="noStrike" cap="none" baseline="0" dirty="0">
                <a:solidFill>
                  <a:srgbClr val="2F4E85"/>
                </a:solidFill>
                <a:latin typeface="Verdana"/>
                <a:ea typeface="Verdana"/>
                <a:cs typeface="Verdana"/>
                <a:sym typeface="Verdana"/>
              </a:rPr>
              <a:t> --daemon --</a:t>
            </a:r>
            <a:r>
              <a:rPr lang="en-US" sz="1200" b="0" i="0" u="none" strike="noStrike" cap="none" baseline="0" dirty="0" err="1">
                <a:solidFill>
                  <a:srgbClr val="2F4E85"/>
                </a:solidFill>
                <a:latin typeface="Verdana"/>
                <a:ea typeface="Verdana"/>
                <a:cs typeface="Verdana"/>
                <a:sym typeface="Verdana"/>
              </a:rPr>
              <a:t>config</a:t>
            </a:r>
            <a:r>
              <a:rPr lang="en-US" sz="1200" b="0" i="0" u="none" strike="noStrike" cap="none" baseline="0" dirty="0">
                <a:solidFill>
                  <a:srgbClr val="2F4E85"/>
                </a:solidFill>
                <a:latin typeface="Verdana"/>
                <a:ea typeface="Verdana"/>
                <a:cs typeface="Verdana"/>
                <a:sym typeface="Verdana"/>
              </a:rPr>
              <a:t>=/opt/qbase3/</a:t>
            </a:r>
            <a:r>
              <a:rPr lang="en-US" sz="1200" b="0" i="0" u="none" strike="noStrike" cap="none" baseline="0" dirty="0" err="1">
                <a:solidFill>
                  <a:srgbClr val="2F4E85"/>
                </a:solidFill>
                <a:latin typeface="Verdana"/>
                <a:ea typeface="Verdana"/>
                <a:cs typeface="Verdana"/>
                <a:sym typeface="Verdana"/>
              </a:rPr>
              <a:t>cfg</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rsync</a:t>
            </a:r>
            <a:r>
              <a:rPr lang="en-US" sz="1200" b="0" i="0" u="none" strike="noStrike" cap="none" baseline="0" dirty="0">
                <a:solidFill>
                  <a:srgbClr val="2F4E85"/>
                </a:solidFill>
                <a:latin typeface="Verdana"/>
                <a:ea typeface="Verdana"/>
                <a:cs typeface="Verdana"/>
                <a:sym typeface="Verdana"/>
              </a:rPr>
              <a:t>/</a:t>
            </a:r>
            <a:r>
              <a:rPr lang="en-US" sz="1200" b="0" i="0" u="none" strike="noStrike" cap="none" baseline="0" dirty="0" err="1">
                <a:solidFill>
                  <a:srgbClr val="2F4E85"/>
                </a:solidFill>
                <a:latin typeface="Verdana"/>
                <a:ea typeface="Verdana"/>
                <a:cs typeface="Verdana"/>
                <a:sym typeface="Verdana"/>
              </a:rPr>
              <a:t>rsync.cfg</a:t>
            </a:r>
            <a:r>
              <a:rPr lang="en-US" sz="1200" b="0" i="0" u="none" strike="noStrike" cap="none" baseline="0" dirty="0">
                <a:solidFill>
                  <a:srgbClr val="2F4E85"/>
                </a:solidFill>
                <a:latin typeface="Verdana"/>
                <a:ea typeface="Verdana"/>
                <a:cs typeface="Verdana"/>
                <a:sym typeface="Verdana"/>
              </a:rPr>
              <a:t> --port=873</a:t>
            </a:r>
          </a:p>
          <a:p>
            <a:endParaRPr lang="en-US" sz="1200" b="0" i="0" u="none" strike="noStrike" cap="none" baseline="0" dirty="0">
              <a:solidFill>
                <a:srgbClr val="2F4E85"/>
              </a:solidFill>
              <a:latin typeface="Verdana"/>
              <a:ea typeface="Verdana"/>
              <a:cs typeface="Verdana"/>
              <a:sym typeface="Verdana"/>
            </a:endParaRPr>
          </a:p>
          <a:p>
            <a:endParaRPr lang="en-US" sz="1200" b="0" i="0" u="none" strike="noStrike" cap="none" baseline="0" dirty="0">
              <a:solidFill>
                <a:srgbClr val="2F4E85"/>
              </a:solidFill>
              <a:latin typeface="Verdana"/>
              <a:ea typeface="Verdana"/>
              <a:cs typeface="Verdana"/>
              <a:sym typeface="Verdana"/>
            </a:endParaRPr>
          </a:p>
          <a:p>
            <a:endParaRPr lang="en-US" sz="1200" b="0" i="0" u="none" strike="noStrike" cap="none" baseline="0" dirty="0">
              <a:solidFill>
                <a:srgbClr val="2F4E85"/>
              </a:solidFill>
              <a:latin typeface="Verdana"/>
              <a:ea typeface="Verdana"/>
              <a:cs typeface="Verdana"/>
              <a:sym typeface="Verdana"/>
            </a:endParaRPr>
          </a:p>
          <a:p>
            <a:endParaRPr lang="en-US" sz="1200" b="0" i="0" u="none" strike="noStrike" cap="none" baseline="0" dirty="0">
              <a:solidFill>
                <a:srgbClr val="2F4E85"/>
              </a:solidFill>
              <a:latin typeface="Verdana"/>
              <a:ea typeface="Verdana"/>
              <a:cs typeface="Verdana"/>
              <a:sym typeface="Verdana"/>
            </a:endParaRPr>
          </a:p>
        </p:txBody>
      </p:sp>
      <p:sp>
        <p:nvSpPr>
          <p:cNvPr id="237" name="Shape 237"/>
          <p:cNvSpPr txBox="1">
            <a:spLocks noGrp="1"/>
          </p:cNvSpPr>
          <p:nvPr>
            <p:ph type="title"/>
          </p:nvPr>
        </p:nvSpPr>
        <p:spPr>
          <a:xfrm>
            <a:off x="3810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Services</a:t>
            </a: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Introduction</a:t>
            </a:r>
          </a:p>
          <a:p>
            <a:pPr marL="274731" marR="0" lvl="0" indent="-274731" algn="l" rtl="0">
              <a:lnSpc>
                <a:spcPct val="100000"/>
              </a:lnSpc>
              <a:spcBef>
                <a:spcPts val="601"/>
              </a:spcBef>
              <a:spcAft>
                <a:spcPts val="0"/>
              </a:spcAft>
              <a:buClr>
                <a:srgbClr val="003366"/>
              </a:buClr>
              <a:buSzPct val="100000"/>
              <a:buFont typeface="Verdana"/>
              <a:buChar char="•"/>
            </a:pPr>
            <a:r>
              <a:rPr lang="en-US" sz="1100" b="0" i="0" u="none" strike="noStrike" cap="none" baseline="0">
                <a:solidFill>
                  <a:srgbClr val="2F4E85"/>
                </a:solidFill>
                <a:latin typeface="Verdana"/>
                <a:ea typeface="Verdana"/>
                <a:cs typeface="Verdana"/>
                <a:sym typeface="Verdana"/>
              </a:rPr>
              <a:t>Log collector tool collects logs from all environment nodes. The tool collects any DSS daemon logs or arakoon logs. The tool also collects system logs and pylabs logs; in any date or date range you may specify.</a:t>
            </a:r>
          </a:p>
          <a:p>
            <a:endParaRPr lang="en-US" sz="1100" b="0" i="0" u="none" strike="noStrike" cap="none" baseline="0">
              <a:solidFill>
                <a:srgbClr val="2F4E85"/>
              </a:solidFill>
              <a:latin typeface="Verdana"/>
              <a:ea typeface="Verdana"/>
              <a:cs typeface="Verdana"/>
              <a:sym typeface="Verdana"/>
            </a:endParaRPr>
          </a:p>
          <a:p>
            <a:endParaRPr lang="en-US" sz="11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Structure</a:t>
            </a:r>
          </a:p>
          <a:p>
            <a:pPr marL="274731" marR="0" lvl="0" indent="-274731" algn="l" rtl="0">
              <a:lnSpc>
                <a:spcPct val="100000"/>
              </a:lnSpc>
              <a:spcBef>
                <a:spcPts val="601"/>
              </a:spcBef>
              <a:spcAft>
                <a:spcPts val="0"/>
              </a:spcAft>
              <a:buClr>
                <a:srgbClr val="003366"/>
              </a:buClr>
              <a:buSzPct val="100000"/>
              <a:buFont typeface="Verdana"/>
              <a:buChar char="•"/>
            </a:pPr>
            <a:r>
              <a:rPr lang="en-US" sz="1100" b="0" i="0" u="none" strike="noStrike" cap="none" baseline="0">
                <a:solidFill>
                  <a:srgbClr val="2F4E85"/>
                </a:solidFill>
                <a:latin typeface="Verdana"/>
                <a:ea typeface="Verdana"/>
                <a:cs typeface="Verdana"/>
                <a:sym typeface="Verdana"/>
              </a:rPr>
              <a:t>Consists of two python scripts log_collector.py and log_collector_trigger.py</a:t>
            </a:r>
          </a:p>
          <a:p>
            <a:pPr marL="274731" marR="0" lvl="0" indent="-274731" algn="l" rtl="0">
              <a:lnSpc>
                <a:spcPct val="100000"/>
              </a:lnSpc>
              <a:spcBef>
                <a:spcPts val="601"/>
              </a:spcBef>
              <a:spcAft>
                <a:spcPts val="0"/>
              </a:spcAft>
              <a:buClr>
                <a:srgbClr val="003366"/>
              </a:buClr>
              <a:buSzPct val="100000"/>
              <a:buFont typeface="Verdana"/>
              <a:buChar char="•"/>
            </a:pPr>
            <a:r>
              <a:rPr lang="en-US" sz="1100" b="1" i="0" u="none" strike="noStrike" cap="none" baseline="0">
                <a:solidFill>
                  <a:srgbClr val="2F4E85"/>
                </a:solidFill>
                <a:latin typeface="Verdana"/>
                <a:ea typeface="Verdana"/>
                <a:cs typeface="Verdana"/>
                <a:sym typeface="Verdana"/>
              </a:rPr>
              <a:t>log_collector</a:t>
            </a:r>
          </a:p>
          <a:p>
            <a:pPr marL="641040" marR="0" lvl="1" indent="-285440" algn="l" rtl="0">
              <a:lnSpc>
                <a:spcPct val="101000"/>
              </a:lnSpc>
              <a:spcBef>
                <a:spcPts val="120"/>
              </a:spcBef>
              <a:spcAft>
                <a:spcPts val="0"/>
              </a:spcAft>
              <a:buClr>
                <a:srgbClr val="003366"/>
              </a:buClr>
              <a:buSzPct val="100000"/>
              <a:buFont typeface="Verdana"/>
              <a:buChar char="•"/>
            </a:pPr>
            <a:r>
              <a:rPr lang="en-US" sz="1100" b="0" i="0" u="none" strike="noStrike" cap="none" baseline="0">
                <a:solidFill>
                  <a:srgbClr val="4266A0"/>
                </a:solidFill>
                <a:latin typeface="Verdana"/>
                <a:ea typeface="Verdana"/>
                <a:cs typeface="Verdana"/>
                <a:sym typeface="Verdana"/>
              </a:rPr>
              <a:t>This script will be installed on all environment nodes. It collects logs from node residing on, and sends it to the management node (as a .tgz) or upload it to the local DSS</a:t>
            </a:r>
          </a:p>
          <a:p>
            <a:pPr marL="274731" marR="0" lvl="0" indent="-274731" algn="l" rtl="0">
              <a:lnSpc>
                <a:spcPct val="100000"/>
              </a:lnSpc>
              <a:spcBef>
                <a:spcPts val="601"/>
              </a:spcBef>
              <a:spcAft>
                <a:spcPts val="0"/>
              </a:spcAft>
              <a:buClr>
                <a:srgbClr val="003366"/>
              </a:buClr>
              <a:buSzPct val="100000"/>
              <a:buFont typeface="Verdana"/>
              <a:buChar char="•"/>
            </a:pPr>
            <a:r>
              <a:rPr lang="en-US" sz="1100" b="1" i="0" u="none" strike="noStrike" cap="none" baseline="0">
                <a:solidFill>
                  <a:srgbClr val="2F4E85"/>
                </a:solidFill>
                <a:latin typeface="Verdana"/>
                <a:ea typeface="Verdana"/>
                <a:cs typeface="Verdana"/>
                <a:sym typeface="Verdana"/>
              </a:rPr>
              <a:t>log_collector_trigger</a:t>
            </a:r>
          </a:p>
          <a:p>
            <a:pPr marL="641040" marR="0" lvl="1" indent="-285440" algn="l" rtl="0">
              <a:lnSpc>
                <a:spcPct val="101000"/>
              </a:lnSpc>
              <a:spcBef>
                <a:spcPts val="120"/>
              </a:spcBef>
              <a:spcAft>
                <a:spcPts val="120"/>
              </a:spcAft>
              <a:buClr>
                <a:srgbClr val="003366"/>
              </a:buClr>
              <a:buSzPct val="100000"/>
              <a:buFont typeface="Verdana"/>
              <a:buChar char="•"/>
            </a:pPr>
            <a:r>
              <a:rPr lang="en-US" sz="1100" b="0" i="0" u="none" strike="noStrike" cap="none" baseline="0">
                <a:solidFill>
                  <a:srgbClr val="4266A0"/>
                </a:solidFill>
                <a:latin typeface="Verdana"/>
                <a:ea typeface="Verdana"/>
                <a:cs typeface="Verdana"/>
                <a:sym typeface="Verdana"/>
              </a:rPr>
              <a:t>This script has two major functions. The first is to install the tool, and the second to call log_collector script on all nodes. This script will  be installed only on the management node</a:t>
            </a:r>
          </a:p>
        </p:txBody>
      </p:sp>
      <p:sp>
        <p:nvSpPr>
          <p:cNvPr id="243" name="Shape 243"/>
          <p:cNvSpPr txBox="1">
            <a:spLocks noGrp="1"/>
          </p:cNvSpPr>
          <p:nvPr>
            <p:ph type="title"/>
          </p:nvPr>
        </p:nvSpPr>
        <p:spPr>
          <a:xfrm>
            <a:off x="3810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Log collector</a:t>
            </a:r>
            <a:r>
              <a:rPr lang="en-US" sz="3600" b="0" i="0" u="none" strike="noStrike" cap="none" baseline="0">
                <a:solidFill>
                  <a:srgbClr val="FFFFFF"/>
                </a:solidFill>
                <a:latin typeface="Trebuchet MS"/>
                <a:ea typeface="Trebuchet MS"/>
                <a:cs typeface="Trebuchet MS"/>
                <a:sym typeface="Trebuchet MS"/>
              </a:rPr>
              <a:t> </a:t>
            </a: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381005" y="889000"/>
            <a:ext cx="8617499" cy="4508399"/>
          </a:xfrm>
          <a:prstGeom prst="rect">
            <a:avLst/>
          </a:prstGeom>
          <a:noFill/>
          <a:ln>
            <a:noFill/>
          </a:ln>
        </p:spPr>
        <p:txBody>
          <a:bodyPr lIns="0" tIns="0" rIns="0" bIns="0" anchor="t" anchorCtr="0">
            <a:noAutofit/>
          </a:bodyPr>
          <a:lstStyle/>
          <a:p>
            <a:pPr marL="274731" marR="0" lvl="0" indent="-274731" algn="l" rtl="0">
              <a:lnSpc>
                <a:spcPct val="80000"/>
              </a:lnSpc>
              <a:spcBef>
                <a:spcPts val="0"/>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Logs can be collected from all nodes by using the log collector tool on the management controller.</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The log collector tool is not installed by default and requires manual installation.</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Logs can be collected by type, severity, date, or keyword.  </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Logs are aggregated on the management controller in /opt/qbase3/var/log/log_collector in tarballs identified by the dates and system of the collection.</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12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Multiple logs from a single system are organized and renamed by the tool.</a:t>
            </a:r>
          </a:p>
        </p:txBody>
      </p:sp>
      <p:sp>
        <p:nvSpPr>
          <p:cNvPr id="249" name="Shape 249"/>
          <p:cNvSpPr txBox="1">
            <a:spLocks noGrp="1"/>
          </p:cNvSpPr>
          <p:nvPr>
            <p:ph type="title"/>
          </p:nvPr>
        </p:nvSpPr>
        <p:spPr>
          <a:xfrm>
            <a:off x="381000" y="59538"/>
            <a:ext cx="6032399" cy="6890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Log collector usage</a:t>
            </a:r>
          </a:p>
        </p:txBody>
      </p:sp>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0" i="0" u="none" strike="noStrike" cap="none" baseline="0" dirty="0">
                <a:solidFill>
                  <a:srgbClr val="2F4E85"/>
                </a:solidFill>
                <a:latin typeface="Verdana"/>
                <a:ea typeface="Verdana"/>
                <a:cs typeface="Verdana"/>
                <a:sym typeface="Verdana"/>
              </a:rPr>
              <a:t>Major </a:t>
            </a:r>
            <a:r>
              <a:rPr lang="en-US" sz="1200" b="0" i="0" u="none" strike="noStrike" cap="none" baseline="0" dirty="0" err="1">
                <a:solidFill>
                  <a:srgbClr val="2F4E85"/>
                </a:solidFill>
                <a:latin typeface="Verdana"/>
                <a:ea typeface="Verdana"/>
                <a:cs typeface="Verdana"/>
                <a:sym typeface="Verdana"/>
              </a:rPr>
              <a:t>qshell</a:t>
            </a:r>
            <a:r>
              <a:rPr lang="en-US" sz="1200" b="0" i="0" u="none" strike="noStrike" cap="none" baseline="0" dirty="0">
                <a:solidFill>
                  <a:srgbClr val="2F4E85"/>
                </a:solidFill>
                <a:latin typeface="Verdana"/>
                <a:ea typeface="Verdana"/>
                <a:cs typeface="Verdana"/>
                <a:sym typeface="Verdana"/>
              </a:rPr>
              <a:t> extensions to be familiar with</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cloudapi</a:t>
            </a:r>
            <a:r>
              <a:rPr lang="en-US" sz="1200" b="0" i="0" u="none" strike="noStrike" cap="none" baseline="0" dirty="0">
                <a:solidFill>
                  <a:srgbClr val="2F4E85"/>
                </a:solidFill>
                <a:latin typeface="Verdana"/>
                <a:ea typeface="Verdana"/>
                <a:cs typeface="Verdana"/>
                <a:sym typeface="Verdana"/>
              </a:rPr>
              <a:t> – Allows interaction with an instance of the DRPDB</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q.dss</a:t>
            </a:r>
            <a:r>
              <a:rPr lang="en-US" sz="1200" b="0" i="0" u="none" strike="noStrike" cap="none" baseline="0" dirty="0">
                <a:solidFill>
                  <a:srgbClr val="2F4E85"/>
                </a:solidFill>
                <a:latin typeface="Verdana"/>
                <a:ea typeface="Verdana"/>
                <a:cs typeface="Verdana"/>
                <a:sym typeface="Verdana"/>
              </a:rPr>
              <a:t>. – Interaction with and management of DSS components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q.manage</a:t>
            </a:r>
            <a:r>
              <a:rPr lang="en-US" sz="1200" b="0" i="0" u="none" strike="noStrike" cap="none" baseline="0" dirty="0">
                <a:solidFill>
                  <a:srgbClr val="2F4E85"/>
                </a:solidFill>
                <a:latin typeface="Verdana"/>
                <a:ea typeface="Verdana"/>
                <a:cs typeface="Verdana"/>
                <a:sym typeface="Verdana"/>
              </a:rPr>
              <a:t>. – Interaction with non DSS services.  </a:t>
            </a:r>
            <a:r>
              <a:rPr lang="en-US" sz="1200" b="0" i="0" u="none" strike="noStrike" cap="none" baseline="0" dirty="0" err="1">
                <a:solidFill>
                  <a:srgbClr val="2F4E85"/>
                </a:solidFill>
                <a:latin typeface="Verdana"/>
                <a:ea typeface="Verdana"/>
                <a:cs typeface="Verdana"/>
                <a:sym typeface="Verdana"/>
              </a:rPr>
              <a:t>Arakoon</a:t>
            </a:r>
            <a:r>
              <a:rPr lang="en-US" sz="1200" b="0" i="0" u="none" strike="noStrike" cap="none" baseline="0" dirty="0">
                <a:solidFill>
                  <a:srgbClr val="2F4E85"/>
                </a:solidFill>
                <a:latin typeface="Verdana"/>
                <a:ea typeface="Verdana"/>
                <a:cs typeface="Verdana"/>
                <a:sym typeface="Verdana"/>
              </a:rPr>
              <a:t>, Application Server</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q.qp</a:t>
            </a:r>
            <a:r>
              <a:rPr lang="en-US" sz="1200" b="0" i="0" u="none" strike="noStrike" cap="none" baseline="0" dirty="0">
                <a:solidFill>
                  <a:srgbClr val="2F4E85"/>
                </a:solidFill>
                <a:latin typeface="Verdana"/>
                <a:ea typeface="Verdana"/>
                <a:cs typeface="Verdana"/>
                <a:sym typeface="Verdana"/>
              </a:rPr>
              <a:t> – Extension to list installed </a:t>
            </a:r>
            <a:r>
              <a:rPr lang="en-US" sz="1200" b="0" i="0" u="none" strike="noStrike" cap="none" baseline="0" dirty="0" err="1">
                <a:solidFill>
                  <a:srgbClr val="2F4E85"/>
                </a:solidFill>
                <a:latin typeface="Verdana"/>
                <a:ea typeface="Verdana"/>
                <a:cs typeface="Verdana"/>
                <a:sym typeface="Verdana"/>
              </a:rPr>
              <a:t>qpackages</a:t>
            </a:r>
            <a:r>
              <a:rPr lang="en-US" sz="1200" b="0" i="0" u="none" strike="noStrike" cap="none" baseline="0" dirty="0">
                <a:solidFill>
                  <a:srgbClr val="2F4E85"/>
                </a:solidFill>
                <a:latin typeface="Verdana"/>
                <a:ea typeface="Verdana"/>
                <a:cs typeface="Verdana"/>
                <a:sym typeface="Verdana"/>
              </a:rPr>
              <a:t>, manually update new </a:t>
            </a:r>
            <a:r>
              <a:rPr lang="en-US" sz="1200" b="0" i="0" u="none" strike="noStrike" cap="none" baseline="0" dirty="0" err="1">
                <a:solidFill>
                  <a:srgbClr val="2F4E85"/>
                </a:solidFill>
                <a:latin typeface="Verdana"/>
                <a:ea typeface="Verdana"/>
                <a:cs typeface="Verdana"/>
                <a:sym typeface="Verdana"/>
              </a:rPr>
              <a:t>qpackages</a:t>
            </a:r>
            <a:endParaRPr lang="en-US" sz="1200" b="0" i="0" u="none" strike="noStrike" cap="none" baseline="0" dirty="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i.qp</a:t>
            </a:r>
            <a:r>
              <a:rPr lang="en-US" sz="1200" b="0" i="0" u="none" strike="noStrike" cap="none" baseline="0" dirty="0">
                <a:solidFill>
                  <a:srgbClr val="2F4E85"/>
                </a:solidFill>
                <a:latin typeface="Verdana"/>
                <a:ea typeface="Verdana"/>
                <a:cs typeface="Verdana"/>
                <a:sym typeface="Verdana"/>
              </a:rPr>
              <a:t> – Updating </a:t>
            </a:r>
            <a:r>
              <a:rPr lang="en-US" sz="1200" b="0" i="0" u="none" strike="noStrike" cap="none" baseline="0" dirty="0" err="1">
                <a:solidFill>
                  <a:srgbClr val="2F4E85"/>
                </a:solidFill>
                <a:latin typeface="Verdana"/>
                <a:ea typeface="Verdana"/>
                <a:cs typeface="Verdana"/>
                <a:sym typeface="Verdana"/>
              </a:rPr>
              <a:t>qpackages</a:t>
            </a:r>
            <a:r>
              <a:rPr lang="en-US" sz="1200" b="0" i="0" u="none" strike="noStrike" cap="none" baseline="0" dirty="0">
                <a:solidFill>
                  <a:srgbClr val="2F4E85"/>
                </a:solidFill>
                <a:latin typeface="Verdana"/>
                <a:ea typeface="Verdana"/>
                <a:cs typeface="Verdana"/>
                <a:sym typeface="Verdana"/>
              </a:rPr>
              <a:t> metadata on individual nodes.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q.cluster</a:t>
            </a:r>
            <a:r>
              <a:rPr lang="en-US" sz="1200" b="0" i="0" u="none" strike="noStrike" cap="none" baseline="0" dirty="0">
                <a:solidFill>
                  <a:srgbClr val="2F4E85"/>
                </a:solidFill>
                <a:latin typeface="Verdana"/>
                <a:ea typeface="Verdana"/>
                <a:cs typeface="Verdana"/>
                <a:sym typeface="Verdana"/>
              </a:rPr>
              <a:t>.  - Creates “clusters” of servers for doing manipulation</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q.drp</a:t>
            </a:r>
            <a:r>
              <a:rPr lang="en-US" sz="1200" b="0" i="0" u="none" strike="noStrike" cap="none" baseline="0" dirty="0">
                <a:solidFill>
                  <a:srgbClr val="2F4E85"/>
                </a:solidFill>
                <a:latin typeface="Verdana"/>
                <a:ea typeface="Verdana"/>
                <a:cs typeface="Verdana"/>
                <a:sym typeface="Verdana"/>
              </a:rPr>
              <a:t> – Extension to save objects back into the DRPDB</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err="1">
                <a:solidFill>
                  <a:srgbClr val="2F4E85"/>
                </a:solidFill>
                <a:latin typeface="Verdana"/>
                <a:ea typeface="Verdana"/>
                <a:cs typeface="Verdana"/>
                <a:sym typeface="Verdana"/>
              </a:rPr>
              <a:t>q.cmdtools</a:t>
            </a:r>
            <a:r>
              <a:rPr lang="en-US" sz="1200" b="0" i="0" u="none" strike="noStrike" cap="none" baseline="0" dirty="0">
                <a:solidFill>
                  <a:srgbClr val="2F4E85"/>
                </a:solidFill>
                <a:latin typeface="Verdana"/>
                <a:ea typeface="Verdana"/>
                <a:cs typeface="Verdana"/>
                <a:sym typeface="Verdana"/>
              </a:rPr>
              <a:t> – Interaction with many </a:t>
            </a:r>
            <a:r>
              <a:rPr lang="en-US" sz="1200" b="0" i="0" u="none" strike="noStrike" cap="none" baseline="0" dirty="0" err="1">
                <a:solidFill>
                  <a:srgbClr val="2F4E85"/>
                </a:solidFill>
                <a:latin typeface="Verdana"/>
                <a:ea typeface="Verdana"/>
                <a:cs typeface="Verdana"/>
                <a:sym typeface="Verdana"/>
              </a:rPr>
              <a:t>linux</a:t>
            </a:r>
            <a:r>
              <a:rPr lang="en-US" sz="1200" b="0" i="0" u="none" strike="noStrike" cap="none" baseline="0" dirty="0">
                <a:solidFill>
                  <a:srgbClr val="2F4E85"/>
                </a:solidFill>
                <a:latin typeface="Verdana"/>
                <a:ea typeface="Verdana"/>
                <a:cs typeface="Verdana"/>
                <a:sym typeface="Verdana"/>
              </a:rPr>
              <a:t> tools (parted, </a:t>
            </a:r>
            <a:r>
              <a:rPr lang="en-US" sz="1200" b="0" i="0" u="none" strike="noStrike" cap="none" baseline="0" dirty="0" err="1">
                <a:solidFill>
                  <a:srgbClr val="2F4E85"/>
                </a:solidFill>
                <a:latin typeface="Verdana"/>
                <a:ea typeface="Verdana"/>
                <a:cs typeface="Verdana"/>
                <a:sym typeface="Verdana"/>
              </a:rPr>
              <a:t>smartctl</a:t>
            </a:r>
            <a:r>
              <a:rPr lang="en-US" sz="1200" b="0" i="0" u="none" strike="noStrike" cap="none" baseline="0" dirty="0">
                <a:solidFill>
                  <a:srgbClr val="2F4E85"/>
                </a:solidFill>
                <a:latin typeface="Verdana"/>
                <a:ea typeface="Verdana"/>
                <a:cs typeface="Verdana"/>
                <a:sym typeface="Verdana"/>
              </a:rPr>
              <a:t>, etc…)</a:t>
            </a:r>
          </a:p>
          <a:p>
            <a:endParaRPr lang="en-US" sz="1200" b="0" i="0" u="none" strike="noStrike" cap="none" baseline="0" dirty="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0" i="0" u="none" strike="noStrike" cap="none" baseline="0" dirty="0">
                <a:solidFill>
                  <a:srgbClr val="2F4E85"/>
                </a:solidFill>
                <a:latin typeface="Verdana"/>
                <a:ea typeface="Verdana"/>
                <a:cs typeface="Verdana"/>
                <a:sym typeface="Verdana"/>
              </a:rPr>
              <a:t>Scripting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The </a:t>
            </a:r>
            <a:r>
              <a:rPr lang="en-US" sz="1200" b="0" i="0" u="none" strike="noStrike" cap="none" baseline="0" dirty="0" err="1">
                <a:solidFill>
                  <a:srgbClr val="2F4E85"/>
                </a:solidFill>
                <a:latin typeface="Verdana"/>
                <a:ea typeface="Verdana"/>
                <a:cs typeface="Verdana"/>
                <a:sym typeface="Verdana"/>
              </a:rPr>
              <a:t>qshell</a:t>
            </a:r>
            <a:r>
              <a:rPr lang="en-US" sz="1200" b="0" i="0" u="none" strike="noStrike" cap="none" baseline="0" dirty="0">
                <a:solidFill>
                  <a:srgbClr val="2F4E85"/>
                </a:solidFill>
                <a:latin typeface="Verdana"/>
                <a:ea typeface="Verdana"/>
                <a:cs typeface="Verdana"/>
                <a:sym typeface="Verdana"/>
              </a:rPr>
              <a:t> binary allows you to pass a file with </a:t>
            </a:r>
            <a:r>
              <a:rPr lang="en-US" sz="1200" b="0" i="0" u="none" strike="noStrike" cap="none" baseline="0" dirty="0" err="1">
                <a:solidFill>
                  <a:srgbClr val="2F4E85"/>
                </a:solidFill>
                <a:latin typeface="Verdana"/>
                <a:ea typeface="Verdana"/>
                <a:cs typeface="Verdana"/>
                <a:sym typeface="Verdana"/>
              </a:rPr>
              <a:t>qshell</a:t>
            </a:r>
            <a:r>
              <a:rPr lang="en-US" sz="1200" b="0" i="0" u="none" strike="noStrike" cap="none" baseline="0" dirty="0">
                <a:solidFill>
                  <a:srgbClr val="2F4E85"/>
                </a:solidFill>
                <a:latin typeface="Verdana"/>
                <a:ea typeface="Verdana"/>
                <a:cs typeface="Verdana"/>
                <a:sym typeface="Verdana"/>
              </a:rPr>
              <a:t> extensions contained within to script multiple calls within the </a:t>
            </a:r>
            <a:r>
              <a:rPr lang="en-US" sz="1200" b="0" i="0" u="none" strike="noStrike" cap="none" baseline="0" dirty="0" err="1">
                <a:solidFill>
                  <a:srgbClr val="2F4E85"/>
                </a:solidFill>
                <a:latin typeface="Verdana"/>
                <a:ea typeface="Verdana"/>
                <a:cs typeface="Verdana"/>
                <a:sym typeface="Verdana"/>
              </a:rPr>
              <a:t>qshell</a:t>
            </a:r>
            <a:r>
              <a:rPr lang="en-US" sz="1200" b="0" i="0" u="none" strike="noStrike" cap="none" baseline="0" dirty="0">
                <a:solidFill>
                  <a:srgbClr val="2F4E85"/>
                </a:solidFill>
                <a:latin typeface="Verdana"/>
                <a:ea typeface="Verdana"/>
                <a:cs typeface="Verdana"/>
                <a:sym typeface="Verdana"/>
              </a:rPr>
              <a:t>.  </a:t>
            </a:r>
          </a:p>
          <a:p>
            <a:pPr marL="641040" marR="0" lvl="1" indent="-285440" algn="l" rtl="0">
              <a:lnSpc>
                <a:spcPct val="101000"/>
              </a:lnSpc>
              <a:spcBef>
                <a:spcPts val="120"/>
              </a:spcBef>
              <a:spcAft>
                <a:spcPts val="0"/>
              </a:spcAft>
              <a:buClr>
                <a:srgbClr val="003366"/>
              </a:buClr>
              <a:buSzPct val="100000"/>
              <a:buFont typeface="Verdana"/>
              <a:buChar char="•"/>
            </a:pPr>
            <a:r>
              <a:rPr lang="en-US" sz="1200" b="0" i="0" u="none" strike="noStrike" cap="none" baseline="0" dirty="0">
                <a:solidFill>
                  <a:srgbClr val="3B568F"/>
                </a:solidFill>
                <a:latin typeface="Verdana"/>
                <a:ea typeface="Verdana"/>
                <a:cs typeface="Verdana"/>
                <a:sym typeface="Verdana"/>
              </a:rPr>
              <a:t>/opt/qbase3/</a:t>
            </a:r>
            <a:r>
              <a:rPr lang="en-US" sz="1200" b="0" i="0" u="none" strike="noStrike" cap="none" baseline="0" dirty="0" err="1">
                <a:solidFill>
                  <a:srgbClr val="3B568F"/>
                </a:solidFill>
                <a:latin typeface="Verdana"/>
                <a:ea typeface="Verdana"/>
                <a:cs typeface="Verdana"/>
                <a:sym typeface="Verdana"/>
              </a:rPr>
              <a:t>qshell</a:t>
            </a:r>
            <a:r>
              <a:rPr lang="en-US" sz="1200" b="0" i="0" u="none" strike="noStrike" cap="none" baseline="0" dirty="0">
                <a:solidFill>
                  <a:srgbClr val="3B568F"/>
                </a:solidFill>
                <a:latin typeface="Verdana"/>
                <a:ea typeface="Verdana"/>
                <a:cs typeface="Verdana"/>
                <a:sym typeface="Verdana"/>
              </a:rPr>
              <a:t> –f &lt;script file&gt;</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dirty="0">
                <a:solidFill>
                  <a:srgbClr val="2F4E85"/>
                </a:solidFill>
                <a:latin typeface="Verdana"/>
                <a:ea typeface="Verdana"/>
                <a:cs typeface="Verdana"/>
                <a:sym typeface="Verdana"/>
              </a:rPr>
              <a:t>The </a:t>
            </a:r>
            <a:r>
              <a:rPr lang="en-US" sz="1200" b="0" i="0" u="none" strike="noStrike" cap="none" baseline="0" dirty="0" err="1">
                <a:solidFill>
                  <a:srgbClr val="2F4E85"/>
                </a:solidFill>
                <a:latin typeface="Verdana"/>
                <a:ea typeface="Verdana"/>
                <a:cs typeface="Verdana"/>
                <a:sym typeface="Verdana"/>
              </a:rPr>
              <a:t>qshell</a:t>
            </a:r>
            <a:r>
              <a:rPr lang="en-US" sz="1200" b="0" i="0" u="none" strike="noStrike" cap="none" baseline="0" dirty="0">
                <a:solidFill>
                  <a:srgbClr val="2F4E85"/>
                </a:solidFill>
                <a:latin typeface="Verdana"/>
                <a:ea typeface="Verdana"/>
                <a:cs typeface="Verdana"/>
                <a:sym typeface="Verdana"/>
              </a:rPr>
              <a:t> also allows you to pass a </a:t>
            </a:r>
            <a:r>
              <a:rPr lang="en-US" sz="1200" b="0" i="0" u="none" strike="noStrike" cap="none" baseline="0" dirty="0" err="1">
                <a:solidFill>
                  <a:srgbClr val="2F4E85"/>
                </a:solidFill>
                <a:latin typeface="Verdana"/>
                <a:ea typeface="Verdana"/>
                <a:cs typeface="Verdana"/>
                <a:sym typeface="Verdana"/>
              </a:rPr>
              <a:t>qshell</a:t>
            </a:r>
            <a:r>
              <a:rPr lang="en-US" sz="1200" b="0" i="0" u="none" strike="noStrike" cap="none" baseline="0" dirty="0">
                <a:solidFill>
                  <a:srgbClr val="2F4E85"/>
                </a:solidFill>
                <a:latin typeface="Verdana"/>
                <a:ea typeface="Verdana"/>
                <a:cs typeface="Verdana"/>
                <a:sym typeface="Verdana"/>
              </a:rPr>
              <a:t> command directly from the bash CLI. </a:t>
            </a:r>
          </a:p>
          <a:p>
            <a:pPr marL="641040" marR="0" lvl="1" indent="-285440" algn="l" rtl="0">
              <a:lnSpc>
                <a:spcPct val="101000"/>
              </a:lnSpc>
              <a:spcBef>
                <a:spcPts val="120"/>
              </a:spcBef>
              <a:spcAft>
                <a:spcPts val="120"/>
              </a:spcAft>
              <a:buClr>
                <a:srgbClr val="003366"/>
              </a:buClr>
              <a:buSzPct val="100000"/>
              <a:buFont typeface="Verdana"/>
              <a:buChar char="•"/>
            </a:pPr>
            <a:r>
              <a:rPr lang="en-US" sz="1200" b="0" i="0" u="none" strike="noStrike" cap="none" baseline="0" dirty="0">
                <a:solidFill>
                  <a:srgbClr val="3B568F"/>
                </a:solidFill>
                <a:latin typeface="Verdana"/>
                <a:ea typeface="Verdana"/>
                <a:cs typeface="Verdana"/>
                <a:sym typeface="Verdana"/>
              </a:rPr>
              <a:t>/opt/qbase3/</a:t>
            </a:r>
            <a:r>
              <a:rPr lang="en-US" sz="1200" b="0" i="0" u="none" strike="noStrike" cap="none" baseline="0" dirty="0" err="1">
                <a:solidFill>
                  <a:srgbClr val="3B568F"/>
                </a:solidFill>
                <a:latin typeface="Verdana"/>
                <a:ea typeface="Verdana"/>
                <a:cs typeface="Verdana"/>
                <a:sym typeface="Verdana"/>
              </a:rPr>
              <a:t>qshell</a:t>
            </a:r>
            <a:r>
              <a:rPr lang="en-US" sz="1200" b="0" i="0" u="none" strike="noStrike" cap="none" baseline="0" dirty="0">
                <a:solidFill>
                  <a:srgbClr val="3B568F"/>
                </a:solidFill>
                <a:latin typeface="Verdana"/>
                <a:ea typeface="Verdana"/>
                <a:cs typeface="Verdana"/>
                <a:sym typeface="Verdana"/>
              </a:rPr>
              <a:t> –c “&lt;command&gt;”</a:t>
            </a:r>
          </a:p>
        </p:txBody>
      </p:sp>
      <p:sp>
        <p:nvSpPr>
          <p:cNvPr id="255" name="Shape 255"/>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Qshell</a:t>
            </a:r>
          </a:p>
        </p:txBody>
      </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400" b="1" i="0" u="none" strike="noStrike" cap="none" baseline="0" dirty="0">
                <a:solidFill>
                  <a:srgbClr val="2F4E85"/>
                </a:solidFill>
                <a:latin typeface="Verdana"/>
                <a:ea typeface="Verdana"/>
                <a:cs typeface="Verdana"/>
                <a:sym typeface="Verdana"/>
              </a:rPr>
              <a:t>Summary</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a:solidFill>
                  <a:srgbClr val="2F4E85"/>
                </a:solidFill>
                <a:latin typeface="Verdana"/>
                <a:ea typeface="Verdana"/>
                <a:cs typeface="Verdana"/>
                <a:sym typeface="Verdana"/>
              </a:rPr>
              <a:t>Clusters is a built-in extension in </a:t>
            </a:r>
            <a:r>
              <a:rPr lang="en-US" sz="1400" b="0" i="0" u="none" strike="noStrike" cap="none" baseline="0" dirty="0" err="1">
                <a:solidFill>
                  <a:srgbClr val="2F4E85"/>
                </a:solidFill>
                <a:latin typeface="Verdana"/>
                <a:ea typeface="Verdana"/>
                <a:cs typeface="Verdana"/>
                <a:sym typeface="Verdana"/>
              </a:rPr>
              <a:t>Qshell</a:t>
            </a:r>
            <a:r>
              <a:rPr lang="en-US" sz="1400" b="0" i="0" u="none" strike="noStrike" cap="none" baseline="0" dirty="0">
                <a:solidFill>
                  <a:srgbClr val="2F4E85"/>
                </a:solidFill>
                <a:latin typeface="Verdana"/>
                <a:ea typeface="Verdana"/>
                <a:cs typeface="Verdana"/>
                <a:sym typeface="Verdana"/>
              </a:rPr>
              <a:t> used for executing commands on multiple nodes from a the management controllers </a:t>
            </a:r>
            <a:r>
              <a:rPr lang="en-US" sz="1400" b="0" i="0" u="none" strike="noStrike" cap="none" baseline="0" dirty="0" err="1">
                <a:solidFill>
                  <a:srgbClr val="2F4E85"/>
                </a:solidFill>
                <a:latin typeface="Verdana"/>
                <a:ea typeface="Verdana"/>
                <a:cs typeface="Verdana"/>
                <a:sym typeface="Verdana"/>
              </a:rPr>
              <a:t>qshell</a:t>
            </a:r>
            <a:r>
              <a:rPr lang="en-US" sz="1400" b="0" i="0" u="none" strike="noStrike" cap="none" baseline="0" dirty="0">
                <a:solidFill>
                  <a:srgbClr val="2F4E85"/>
                </a:solidFill>
                <a:latin typeface="Verdana"/>
                <a:ea typeface="Verdana"/>
                <a:cs typeface="Verdana"/>
                <a:sym typeface="Verdana"/>
              </a:rPr>
              <a:t>.</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a:solidFill>
                  <a:srgbClr val="2F4E85"/>
                </a:solidFill>
                <a:latin typeface="Verdana"/>
                <a:ea typeface="Verdana"/>
                <a:cs typeface="Verdana"/>
                <a:sym typeface="Verdana"/>
              </a:rPr>
              <a:t>Clusters help in monitoring and management tasks which had to be done on some or all environment nodes.</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a:solidFill>
                  <a:srgbClr val="2F4E85"/>
                </a:solidFill>
                <a:latin typeface="Verdana"/>
                <a:ea typeface="Verdana"/>
                <a:cs typeface="Verdana"/>
                <a:sym typeface="Verdana"/>
              </a:rPr>
              <a:t>To access the cluster extension you use the following entry from </a:t>
            </a:r>
            <a:r>
              <a:rPr lang="en-US" sz="1400" b="0" i="0" u="none" strike="noStrike" cap="none" baseline="0" dirty="0" err="1">
                <a:solidFill>
                  <a:srgbClr val="2F4E85"/>
                </a:solidFill>
                <a:latin typeface="Verdana"/>
                <a:ea typeface="Verdana"/>
                <a:cs typeface="Verdana"/>
                <a:sym typeface="Verdana"/>
              </a:rPr>
              <a:t>Qshell</a:t>
            </a:r>
            <a:endParaRPr lang="en-US" sz="1400" b="0" i="0" u="none" strike="noStrike" cap="none" baseline="0" dirty="0">
              <a:solidFill>
                <a:srgbClr val="2F4E85"/>
              </a:solidFill>
              <a:latin typeface="Verdana"/>
              <a:ea typeface="Verdana"/>
              <a:cs typeface="Verdana"/>
              <a:sym typeface="Verdana"/>
            </a:endParaRPr>
          </a:p>
          <a:p>
            <a:endParaRPr lang="en-US" sz="1400" b="0" i="0" u="none" strike="noStrike" cap="none" baseline="0" dirty="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25000"/>
              <a:buFont typeface="Verdana"/>
              <a:buNone/>
            </a:pPr>
            <a:r>
              <a:rPr lang="en-US" sz="1400" b="1" i="0" u="none" strike="noStrike" cap="none" baseline="0" dirty="0">
                <a:solidFill>
                  <a:srgbClr val="2F4E85"/>
                </a:solidFill>
                <a:latin typeface="Verdana"/>
                <a:ea typeface="Verdana"/>
                <a:cs typeface="Verdana"/>
                <a:sym typeface="Verdana"/>
              </a:rPr>
              <a:t>Manipulating clusters</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err="1">
                <a:solidFill>
                  <a:srgbClr val="2F4E85"/>
                </a:solidFill>
                <a:latin typeface="Verdana"/>
                <a:ea typeface="Verdana"/>
                <a:cs typeface="Verdana"/>
                <a:sym typeface="Verdana"/>
              </a:rPr>
              <a:t>q.cluster.list</a:t>
            </a:r>
            <a:r>
              <a:rPr lang="en-US" sz="1400" b="0" i="0" u="none" strike="noStrike" cap="none" baseline="0" dirty="0">
                <a:solidFill>
                  <a:srgbClr val="2F4E85"/>
                </a:solidFill>
                <a:latin typeface="Verdana"/>
                <a:ea typeface="Verdana"/>
                <a:cs typeface="Verdana"/>
                <a:sym typeface="Verdana"/>
              </a:rPr>
              <a:t>()</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Lists available clusters names</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err="1">
                <a:solidFill>
                  <a:srgbClr val="2F4E85"/>
                </a:solidFill>
                <a:latin typeface="Verdana"/>
                <a:ea typeface="Verdana"/>
                <a:cs typeface="Verdana"/>
                <a:sym typeface="Verdana"/>
              </a:rPr>
              <a:t>myCluster</a:t>
            </a:r>
            <a:r>
              <a:rPr lang="en-US" sz="1400" b="0" i="0" u="none" strike="noStrike" cap="none" baseline="0" dirty="0">
                <a:solidFill>
                  <a:srgbClr val="2F4E85"/>
                </a:solidFill>
                <a:latin typeface="Verdana"/>
                <a:ea typeface="Verdana"/>
                <a:cs typeface="Verdana"/>
                <a:sym typeface="Verdana"/>
              </a:rPr>
              <a:t> = </a:t>
            </a:r>
            <a:r>
              <a:rPr lang="en-US" sz="1400" b="0" i="0" u="none" strike="noStrike" cap="none" baseline="0" dirty="0" err="1">
                <a:solidFill>
                  <a:srgbClr val="2F4E85"/>
                </a:solidFill>
                <a:latin typeface="Verdana"/>
                <a:ea typeface="Verdana"/>
                <a:cs typeface="Verdana"/>
                <a:sym typeface="Verdana"/>
              </a:rPr>
              <a:t>q.cluster.get</a:t>
            </a:r>
            <a:r>
              <a:rPr lang="en-US" sz="1400" b="0" i="0" u="none" strike="noStrike" cap="none" baseline="0" dirty="0">
                <a:solidFill>
                  <a:srgbClr val="2F4E85"/>
                </a:solidFill>
                <a:latin typeface="Verdana"/>
                <a:ea typeface="Verdana"/>
                <a:cs typeface="Verdana"/>
                <a:sym typeface="Verdana"/>
              </a:rPr>
              <a:t>(</a:t>
            </a:r>
            <a:r>
              <a:rPr lang="en-US" sz="1400" b="0" i="0" u="none" strike="noStrike" cap="none" baseline="0" dirty="0" err="1">
                <a:solidFill>
                  <a:srgbClr val="2F4E85"/>
                </a:solidFill>
                <a:latin typeface="Verdana"/>
                <a:ea typeface="Verdana"/>
                <a:cs typeface="Verdana"/>
                <a:sym typeface="Verdana"/>
              </a:rPr>
              <a:t>clustername</a:t>
            </a:r>
            <a:r>
              <a:rPr lang="en-US" sz="1400" b="0" i="0" u="none" strike="noStrike" cap="none" baseline="0" dirty="0">
                <a:solidFill>
                  <a:srgbClr val="2F4E85"/>
                </a:solidFill>
                <a:latin typeface="Verdana"/>
                <a:ea typeface="Verdana"/>
                <a:cs typeface="Verdana"/>
                <a:sym typeface="Verdana"/>
              </a:rPr>
              <a:t>='&lt;cluster-name&gt;')</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Gets a cluster object from already created cluster</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err="1">
                <a:solidFill>
                  <a:srgbClr val="2F4E85"/>
                </a:solidFill>
                <a:latin typeface="Verdana"/>
                <a:ea typeface="Verdana"/>
                <a:cs typeface="Verdana"/>
                <a:sym typeface="Verdana"/>
              </a:rPr>
              <a:t>q.cluster.create</a:t>
            </a:r>
            <a:r>
              <a:rPr lang="en-US" sz="1400" b="0" i="0" u="none" strike="noStrike" cap="none" baseline="0" dirty="0">
                <a:solidFill>
                  <a:srgbClr val="2F4E85"/>
                </a:solidFill>
                <a:latin typeface="Verdana"/>
                <a:ea typeface="Verdana"/>
                <a:cs typeface="Verdana"/>
                <a:sym typeface="Verdana"/>
              </a:rPr>
              <a:t>(?</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Creates a new cluster.  At this step the user provides a list of IP addresses for nodes to include.</a:t>
            </a:r>
          </a:p>
          <a:p>
            <a:pPr marL="274731" marR="0" lvl="0" indent="-274731" algn="l" rtl="0">
              <a:lnSpc>
                <a:spcPct val="100000"/>
              </a:lnSpc>
              <a:spcBef>
                <a:spcPts val="601"/>
              </a:spcBef>
              <a:spcAft>
                <a:spcPts val="0"/>
              </a:spcAft>
              <a:buClr>
                <a:srgbClr val="003366"/>
              </a:buClr>
              <a:buSzPct val="100000"/>
              <a:buFont typeface="Verdana"/>
              <a:buChar char="•"/>
            </a:pPr>
            <a:r>
              <a:rPr lang="en-US" sz="1400" b="0" i="0" u="none" strike="noStrike" cap="none" baseline="0" dirty="0" err="1">
                <a:solidFill>
                  <a:srgbClr val="2F4E85"/>
                </a:solidFill>
                <a:latin typeface="Verdana"/>
                <a:ea typeface="Verdana"/>
                <a:cs typeface="Verdana"/>
                <a:sym typeface="Verdana"/>
              </a:rPr>
              <a:t>q.cluster.delete</a:t>
            </a:r>
            <a:r>
              <a:rPr lang="en-US" sz="1400" b="0" i="0" u="none" strike="noStrike" cap="none" baseline="0" dirty="0">
                <a:solidFill>
                  <a:srgbClr val="2F4E85"/>
                </a:solidFill>
                <a:latin typeface="Verdana"/>
                <a:ea typeface="Verdana"/>
                <a:cs typeface="Verdana"/>
                <a:sym typeface="Verdana"/>
              </a:rPr>
              <a:t>(</a:t>
            </a:r>
            <a:r>
              <a:rPr lang="en-US" sz="1400" b="0" i="0" u="none" strike="noStrike" cap="none" baseline="0" dirty="0" err="1">
                <a:solidFill>
                  <a:srgbClr val="2F4E85"/>
                </a:solidFill>
                <a:latin typeface="Verdana"/>
                <a:ea typeface="Verdana"/>
                <a:cs typeface="Verdana"/>
                <a:sym typeface="Verdana"/>
              </a:rPr>
              <a:t>clustername</a:t>
            </a:r>
            <a:r>
              <a:rPr lang="en-US" sz="1400" b="0" i="0" u="none" strike="noStrike" cap="none" baseline="0" dirty="0">
                <a:solidFill>
                  <a:srgbClr val="2F4E85"/>
                </a:solidFill>
                <a:latin typeface="Verdana"/>
                <a:ea typeface="Verdana"/>
                <a:cs typeface="Verdana"/>
                <a:sym typeface="Verdana"/>
              </a:rPr>
              <a:t>='&lt;cluster-name&gt;')</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Delete a cluster</a:t>
            </a:r>
          </a:p>
          <a:p>
            <a:endParaRPr lang="en-US" sz="1400" b="0" i="0" u="none" strike="noStrike" cap="none" baseline="0" dirty="0">
              <a:solidFill>
                <a:srgbClr val="4266A0"/>
              </a:solidFill>
              <a:latin typeface="Verdana"/>
              <a:ea typeface="Verdana"/>
              <a:cs typeface="Verdana"/>
              <a:sym typeface="Verdana"/>
            </a:endParaRPr>
          </a:p>
          <a:p>
            <a:endParaRPr lang="en-US" sz="1400" b="0" i="0" u="none" strike="noStrike" cap="none" baseline="0" dirty="0">
              <a:solidFill>
                <a:srgbClr val="4266A0"/>
              </a:solidFill>
              <a:latin typeface="Verdana"/>
              <a:ea typeface="Verdana"/>
              <a:cs typeface="Verdana"/>
              <a:sym typeface="Verdana"/>
            </a:endParaRPr>
          </a:p>
        </p:txBody>
      </p:sp>
      <p:sp>
        <p:nvSpPr>
          <p:cNvPr id="261" name="Shape 261"/>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Qshell Clusters</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925" y="2398510"/>
            <a:ext cx="7772099" cy="1250100"/>
          </a:xfrm>
          <a:prstGeom prst="rect">
            <a:avLst/>
          </a:prstGeom>
          <a:noFill/>
          <a:ln>
            <a:noFill/>
          </a:ln>
        </p:spPr>
        <p:txBody>
          <a:bodyPr lIns="0" tIns="0" rIns="0" bIns="0" anchor="t" anchorCtr="0">
            <a:noAutofit/>
          </a:bodyPr>
          <a:lstStyle/>
          <a:p>
            <a:pPr marL="0" marR="0" lvl="0" indent="0" algn="ctr" rtl="0">
              <a:lnSpc>
                <a:spcPct val="101000"/>
              </a:lnSpc>
              <a:spcBef>
                <a:spcPts val="0"/>
              </a:spcBef>
              <a:spcAft>
                <a:spcPts val="120"/>
              </a:spcAft>
              <a:buClr>
                <a:srgbClr val="003366"/>
              </a:buClr>
              <a:buSzPct val="25000"/>
              <a:buFont typeface="Verdana"/>
              <a:buNone/>
            </a:pPr>
            <a:r>
              <a:rPr lang="en-US"/>
              <a:t>Common terminologies</a:t>
            </a:r>
          </a:p>
          <a:p>
            <a:endParaRPr lang="en-US"/>
          </a:p>
        </p:txBody>
      </p:sp>
      <p:sp>
        <p:nvSpPr>
          <p:cNvPr id="96" name="Shape 96"/>
          <p:cNvSpPr txBox="1">
            <a:spLocks noGrp="1"/>
          </p:cNvSpPr>
          <p:nvPr>
            <p:ph type="title"/>
          </p:nvPr>
        </p:nvSpPr>
        <p:spPr>
          <a:xfrm>
            <a:off x="1371600" y="889000"/>
            <a:ext cx="7772400" cy="5333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Overview</a:t>
            </a:r>
          </a:p>
        </p:txBody>
      </p:sp>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lvl="0" rtl="0">
              <a:buNone/>
            </a:pPr>
            <a:r>
              <a:rPr lang="en-US" dirty="0"/>
              <a:t>Some useful </a:t>
            </a:r>
            <a:r>
              <a:rPr lang="en-US" dirty="0" err="1"/>
              <a:t>qshell</a:t>
            </a:r>
            <a:r>
              <a:rPr lang="en-US" dirty="0"/>
              <a:t> commands for DSS:</a:t>
            </a:r>
          </a:p>
          <a:p>
            <a:pPr marL="457200" lvl="0" indent="-317500" rtl="0">
              <a:buClr>
                <a:srgbClr val="003366"/>
              </a:buClr>
              <a:buSzPct val="87500"/>
              <a:buFont typeface="Verdana"/>
              <a:buChar char="•"/>
            </a:pPr>
            <a:r>
              <a:rPr lang="en-US" dirty="0"/>
              <a:t>Check overall </a:t>
            </a:r>
            <a:r>
              <a:rPr lang="en-US" dirty="0" err="1"/>
              <a:t>disksafety</a:t>
            </a:r>
            <a:r>
              <a:rPr lang="en-US" dirty="0"/>
              <a:t>:</a:t>
            </a:r>
          </a:p>
          <a:p>
            <a:pPr lvl="0" rtl="0">
              <a:buNone/>
            </a:pPr>
            <a:r>
              <a:rPr lang="en-US" b="0" dirty="0" err="1"/>
              <a:t>q.dss.manage.monitorStoragePool</a:t>
            </a:r>
            <a:r>
              <a:rPr lang="en-US" b="0" dirty="0"/>
              <a:t>(</a:t>
            </a:r>
            <a:r>
              <a:rPr lang="en-US" b="0" dirty="0" err="1"/>
              <a:t>showBlockstoreUsage</a:t>
            </a:r>
            <a:r>
              <a:rPr lang="en-US" b="0" dirty="0"/>
              <a:t>=False)</a:t>
            </a:r>
          </a:p>
          <a:p>
            <a:pPr marL="457200" lvl="0" indent="-317500" rtl="0">
              <a:buClr>
                <a:srgbClr val="003366"/>
              </a:buClr>
              <a:buSzPct val="87500"/>
              <a:buFont typeface="Verdana"/>
              <a:buChar char="•"/>
            </a:pPr>
            <a:r>
              <a:rPr lang="en-US" dirty="0"/>
              <a:t>Check namespace </a:t>
            </a:r>
            <a:r>
              <a:rPr lang="en-US" dirty="0" err="1"/>
              <a:t>disksafety</a:t>
            </a:r>
            <a:r>
              <a:rPr lang="en-US" dirty="0"/>
              <a:t>:</a:t>
            </a:r>
          </a:p>
          <a:p>
            <a:pPr lvl="0" rtl="0">
              <a:buNone/>
            </a:pPr>
            <a:r>
              <a:rPr lang="en-US" b="0" dirty="0" err="1"/>
              <a:t>q.dss.manage.monitorNameSpace</a:t>
            </a:r>
            <a:r>
              <a:rPr lang="en-US" b="0" dirty="0"/>
              <a:t>(</a:t>
            </a:r>
            <a:r>
              <a:rPr lang="en-US" b="0" dirty="0" err="1"/>
              <a:t>realtime</a:t>
            </a:r>
            <a:r>
              <a:rPr lang="en-US" b="0" dirty="0"/>
              <a:t>=False, timeout=&lt;seconds&gt;)</a:t>
            </a:r>
          </a:p>
          <a:p>
            <a:pPr lvl="0" rtl="0">
              <a:buNone/>
            </a:pPr>
            <a:r>
              <a:rPr lang="en-US" b="0" dirty="0"/>
              <a:t>or</a:t>
            </a:r>
          </a:p>
          <a:p>
            <a:pPr lvl="0" rtl="0">
              <a:buNone/>
            </a:pPr>
            <a:r>
              <a:rPr lang="en-US" b="0" dirty="0" err="1"/>
              <a:t>q.dss.manage.monitorMaster</a:t>
            </a:r>
            <a:r>
              <a:rPr lang="en-US" b="0" dirty="0"/>
              <a:t>(&lt;</a:t>
            </a:r>
            <a:r>
              <a:rPr lang="en-US" b="0" dirty="0" err="1"/>
              <a:t>storagedaemon_master_id</a:t>
            </a:r>
            <a:r>
              <a:rPr lang="en-US" b="0" dirty="0"/>
              <a:t>&gt;, </a:t>
            </a:r>
            <a:r>
              <a:rPr lang="en-US" b="0" dirty="0" err="1"/>
              <a:t>realtime</a:t>
            </a:r>
            <a:r>
              <a:rPr lang="en-US" b="0" dirty="0"/>
              <a:t>=False)</a:t>
            </a:r>
          </a:p>
          <a:p>
            <a:pPr marL="457200" lvl="0" indent="-317500" rtl="0">
              <a:buClr>
                <a:srgbClr val="003366"/>
              </a:buClr>
              <a:buSzPct val="87500"/>
              <a:buFont typeface="Verdana"/>
              <a:buChar char="•"/>
            </a:pPr>
            <a:r>
              <a:rPr lang="en-US" dirty="0"/>
              <a:t>Check </a:t>
            </a:r>
            <a:r>
              <a:rPr lang="en-US" dirty="0" err="1"/>
              <a:t>blockstore</a:t>
            </a:r>
            <a:r>
              <a:rPr lang="en-US" dirty="0"/>
              <a:t> and </a:t>
            </a:r>
            <a:r>
              <a:rPr lang="en-US" dirty="0" err="1"/>
              <a:t>storagedaemons</a:t>
            </a:r>
            <a:r>
              <a:rPr lang="en-US" dirty="0"/>
              <a:t> health:</a:t>
            </a:r>
          </a:p>
          <a:p>
            <a:pPr marL="0" lvl="0" indent="0" rtl="0">
              <a:buNone/>
            </a:pPr>
            <a:r>
              <a:rPr lang="en-US" b="0" dirty="0"/>
              <a:t>print </a:t>
            </a:r>
            <a:r>
              <a:rPr lang="en-US" b="0" dirty="0" err="1"/>
              <a:t>q.dss.manage.showLocationHierarchy</a:t>
            </a:r>
            <a:r>
              <a:rPr lang="en-US" b="0" dirty="0"/>
              <a:t>()</a:t>
            </a:r>
          </a:p>
          <a:p>
            <a:pPr marL="0" lvl="0" indent="0" rtl="0">
              <a:buNone/>
            </a:pPr>
            <a:r>
              <a:rPr lang="en-US" b="0" i="1" dirty="0"/>
              <a:t>Note: the output can be long for large environment, consider filtering out or writing to a file</a:t>
            </a:r>
          </a:p>
          <a:p>
            <a:pPr marL="457200" lvl="0" indent="-317500" rtl="0">
              <a:buClr>
                <a:srgbClr val="003366"/>
              </a:buClr>
              <a:buSzPct val="87500"/>
              <a:buFont typeface="Verdana"/>
              <a:buChar char="•"/>
            </a:pPr>
            <a:r>
              <a:rPr lang="en-US" dirty="0"/>
              <a:t>View policies</a:t>
            </a:r>
          </a:p>
          <a:p>
            <a:pPr marL="0" lvl="0" indent="0" rtl="0">
              <a:buNone/>
            </a:pPr>
            <a:r>
              <a:rPr lang="en-US" b="0" i="1" dirty="0" err="1"/>
              <a:t>q.dss.manage.listPolicies</a:t>
            </a:r>
            <a:r>
              <a:rPr lang="en-US" b="0" i="1" dirty="0"/>
              <a:t>()</a:t>
            </a:r>
          </a:p>
        </p:txBody>
      </p:sp>
      <p:sp>
        <p:nvSpPr>
          <p:cNvPr id="267" name="Shape 267"/>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Useful Qshell commands	</a:t>
            </a:r>
          </a:p>
        </p:txBody>
      </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91000"/>
              </a:lnSpc>
              <a:spcBef>
                <a:spcPts val="120"/>
              </a:spcBef>
              <a:spcAft>
                <a:spcPts val="0"/>
              </a:spcAft>
              <a:buNone/>
            </a:pPr>
            <a:r>
              <a:rPr lang="en-US" dirty="0"/>
              <a:t>
  Namespace:</a:t>
            </a:r>
          </a:p>
          <a:p>
            <a:pPr marL="641040" marR="0" lvl="1" indent="-291790" algn="l" rtl="0">
              <a:lnSpc>
                <a:spcPct val="91000"/>
              </a:lnSpc>
              <a:spcBef>
                <a:spcPts val="120"/>
              </a:spcBef>
              <a:spcAft>
                <a:spcPts val="0"/>
              </a:spcAft>
              <a:buClr>
                <a:srgbClr val="003366"/>
              </a:buClr>
              <a:buSzPct val="100000"/>
              <a:buFont typeface="Verdana"/>
              <a:buChar char="•"/>
            </a:pPr>
            <a:r>
              <a:rPr lang="en-US" sz="1200" b="0" i="0" u="none" strike="noStrike" cap="none" baseline="0" dirty="0" err="1">
                <a:solidFill>
                  <a:srgbClr val="4266A0"/>
                </a:solidFill>
                <a:latin typeface="Verdana"/>
                <a:ea typeface="Verdana"/>
                <a:cs typeface="Verdana"/>
                <a:sym typeface="Verdana"/>
              </a:rPr>
              <a:t>q.dss.manage.checkIfNameSpaceExists</a:t>
            </a:r>
            <a:r>
              <a:rPr lang="en-US" sz="1200" b="0" i="0" u="none" strike="noStrike" cap="none" baseline="0" dirty="0">
                <a:solidFill>
                  <a:srgbClr val="4266A0"/>
                </a:solidFill>
                <a:latin typeface="Verdana"/>
                <a:ea typeface="Verdana"/>
                <a:cs typeface="Verdana"/>
                <a:sym typeface="Verdana"/>
              </a:rPr>
              <a:t>('[NS-NAME]')</a:t>
            </a:r>
          </a:p>
          <a:p>
            <a:endParaRPr lang="en-US" sz="1200" b="0" i="0" u="none" strike="noStrike" cap="none" baseline="0" dirty="0">
              <a:solidFill>
                <a:srgbClr val="4266A0"/>
              </a:solidFill>
              <a:latin typeface="Verdana"/>
              <a:ea typeface="Verdana"/>
              <a:cs typeface="Verdana"/>
              <a:sym typeface="Verdana"/>
            </a:endParaRPr>
          </a:p>
          <a:p>
            <a:pPr marL="641040" marR="0" lvl="1" indent="-291790" algn="l" rtl="0">
              <a:lnSpc>
                <a:spcPct val="91000"/>
              </a:lnSpc>
              <a:spcBef>
                <a:spcPts val="120"/>
              </a:spcBef>
              <a:spcAft>
                <a:spcPts val="0"/>
              </a:spcAft>
              <a:buClr>
                <a:srgbClr val="003366"/>
              </a:buClr>
              <a:buSzPct val="100000"/>
              <a:buFont typeface="Verdana"/>
              <a:buChar char="•"/>
            </a:pPr>
            <a:r>
              <a:rPr lang="en-US" sz="1200" b="0" i="0" u="none" strike="noStrike" cap="none" baseline="0" dirty="0" err="1">
                <a:solidFill>
                  <a:srgbClr val="4266A0"/>
                </a:solidFill>
                <a:latin typeface="Verdana"/>
                <a:ea typeface="Verdana"/>
                <a:cs typeface="Verdana"/>
                <a:sym typeface="Verdana"/>
              </a:rPr>
              <a:t>q.dss.manage.listNameSpaces</a:t>
            </a:r>
            <a:r>
              <a:rPr lang="en-US" sz="1200" b="0" i="0" u="none" strike="noStrike" cap="none" baseline="0" dirty="0">
                <a:solidFill>
                  <a:srgbClr val="4266A0"/>
                </a:solidFill>
                <a:latin typeface="Verdana"/>
                <a:ea typeface="Verdana"/>
                <a:cs typeface="Verdana"/>
                <a:sym typeface="Verdana"/>
              </a:rPr>
              <a:t>()</a:t>
            </a:r>
          </a:p>
          <a:p>
            <a:endParaRPr lang="en-US" sz="1200" b="0" i="0" u="none" strike="noStrike" cap="none" baseline="0" dirty="0">
              <a:solidFill>
                <a:srgbClr val="4266A0"/>
              </a:solidFill>
              <a:latin typeface="Verdana"/>
              <a:ea typeface="Verdana"/>
              <a:cs typeface="Verdana"/>
              <a:sym typeface="Verdana"/>
            </a:endParaRPr>
          </a:p>
          <a:p>
            <a:pPr marL="641040" marR="0" lvl="1" indent="-291790" algn="l" rtl="0">
              <a:lnSpc>
                <a:spcPct val="91000"/>
              </a:lnSpc>
              <a:spcBef>
                <a:spcPts val="120"/>
              </a:spcBef>
              <a:spcAft>
                <a:spcPts val="0"/>
              </a:spcAft>
              <a:buClr>
                <a:srgbClr val="003366"/>
              </a:buClr>
              <a:buSzPct val="100000"/>
              <a:buFont typeface="Verdana"/>
              <a:buChar char="•"/>
            </a:pPr>
            <a:r>
              <a:rPr lang="en-US" sz="1200" b="0" i="0" u="none" strike="noStrike" cap="none" baseline="0" dirty="0" err="1">
                <a:solidFill>
                  <a:srgbClr val="4266A0"/>
                </a:solidFill>
                <a:latin typeface="Verdana"/>
                <a:ea typeface="Verdana"/>
                <a:cs typeface="Verdana"/>
                <a:sym typeface="Verdana"/>
              </a:rPr>
              <a:t>q.dss.manage.showNameSpace</a:t>
            </a:r>
            <a:r>
              <a:rPr lang="en-US" sz="1200" b="0" i="0" u="none" strike="noStrike" cap="none" baseline="0" dirty="0">
                <a:solidFill>
                  <a:srgbClr val="4266A0"/>
                </a:solidFill>
                <a:latin typeface="Verdana"/>
                <a:ea typeface="Verdana"/>
                <a:cs typeface="Verdana"/>
                <a:sym typeface="Verdana"/>
              </a:rPr>
              <a:t>(‘[NS-NAME]’)</a:t>
            </a:r>
          </a:p>
          <a:p>
            <a:endParaRPr lang="en-US" sz="1200" b="0" i="0" u="none" strike="noStrike" cap="none" baseline="0" dirty="0">
              <a:solidFill>
                <a:srgbClr val="4266A0"/>
              </a:solidFill>
              <a:latin typeface="Verdana"/>
              <a:ea typeface="Verdana"/>
              <a:cs typeface="Verdana"/>
              <a:sym typeface="Verdana"/>
            </a:endParaRPr>
          </a:p>
          <a:p>
            <a:pPr marL="641040" marR="0" lvl="1" indent="-291790" algn="l" rtl="0">
              <a:lnSpc>
                <a:spcPct val="91000"/>
              </a:lnSpc>
              <a:spcBef>
                <a:spcPts val="120"/>
              </a:spcBef>
              <a:spcAft>
                <a:spcPts val="0"/>
              </a:spcAft>
              <a:buClr>
                <a:srgbClr val="003366"/>
              </a:buClr>
              <a:buSzPct val="100000"/>
              <a:buFont typeface="Verdana"/>
              <a:buChar char="•"/>
            </a:pPr>
            <a:r>
              <a:rPr lang="en-US" sz="1200" b="0" i="0" u="none" strike="noStrike" cap="none" baseline="0" dirty="0" err="1">
                <a:solidFill>
                  <a:srgbClr val="4266A0"/>
                </a:solidFill>
                <a:latin typeface="Verdana"/>
                <a:ea typeface="Verdana"/>
                <a:cs typeface="Verdana"/>
                <a:sym typeface="Verdana"/>
              </a:rPr>
              <a:t>q.dss.manage.listNamespaceObjects</a:t>
            </a:r>
            <a:r>
              <a:rPr lang="en-US" sz="1200" b="0" i="0" u="none" strike="noStrike" cap="none" baseline="0" dirty="0">
                <a:solidFill>
                  <a:srgbClr val="4266A0"/>
                </a:solidFill>
                <a:latin typeface="Verdana"/>
                <a:ea typeface="Verdana"/>
                <a:cs typeface="Verdana"/>
                <a:sym typeface="Verdana"/>
              </a:rPr>
              <a:t>(‘[NS-NAME</a:t>
            </a:r>
            <a:r>
              <a:rPr lang="en-US" sz="1200" b="0" i="0" u="none" strike="noStrike" cap="none" baseline="0" dirty="0" smtClean="0">
                <a:solidFill>
                  <a:srgbClr val="4266A0"/>
                </a:solidFill>
                <a:latin typeface="Verdana"/>
                <a:ea typeface="Verdana"/>
                <a:cs typeface="Verdana"/>
                <a:sym typeface="Verdana"/>
              </a:rPr>
              <a:t>]’)</a:t>
            </a:r>
          </a:p>
          <a:p>
            <a:pPr marL="641040" marR="0" lvl="1" indent="-291790" algn="l" rtl="0">
              <a:lnSpc>
                <a:spcPct val="91000"/>
              </a:lnSpc>
              <a:spcBef>
                <a:spcPts val="120"/>
              </a:spcBef>
              <a:spcAft>
                <a:spcPts val="0"/>
              </a:spcAft>
              <a:buClr>
                <a:srgbClr val="003366"/>
              </a:buClr>
              <a:buSzPct val="100000"/>
              <a:buFont typeface="Verdana"/>
              <a:buChar char="•"/>
            </a:pPr>
            <a:endParaRPr lang="en-US" sz="1200" dirty="0" smtClean="0"/>
          </a:p>
          <a:p>
            <a:pPr marL="641040" marR="0" lvl="1" indent="-291790" algn="l" rtl="0">
              <a:lnSpc>
                <a:spcPct val="91000"/>
              </a:lnSpc>
              <a:spcBef>
                <a:spcPts val="120"/>
              </a:spcBef>
              <a:spcAft>
                <a:spcPts val="0"/>
              </a:spcAft>
              <a:buClr>
                <a:srgbClr val="003366"/>
              </a:buClr>
              <a:buSzPct val="100000"/>
              <a:buFont typeface="Verdana"/>
              <a:buChar char="•"/>
            </a:pPr>
            <a:r>
              <a:rPr lang="en-US" sz="1200" dirty="0" err="1" smtClean="0"/>
              <a:t>q.dss.manage.showObjects</a:t>
            </a:r>
            <a:r>
              <a:rPr lang="en-US" sz="1200" dirty="0" smtClean="0"/>
              <a:t>(‘OBJECTNAME’)</a:t>
            </a:r>
          </a:p>
          <a:p>
            <a:pPr marL="641040" marR="0" lvl="1" indent="-291790" algn="l" rtl="0">
              <a:lnSpc>
                <a:spcPct val="91000"/>
              </a:lnSpc>
              <a:spcBef>
                <a:spcPts val="120"/>
              </a:spcBef>
              <a:spcAft>
                <a:spcPts val="0"/>
              </a:spcAft>
              <a:buClr>
                <a:srgbClr val="003366"/>
              </a:buClr>
              <a:buSzPct val="100000"/>
              <a:buFont typeface="Verdana"/>
              <a:buChar char="•"/>
            </a:pPr>
            <a:endParaRPr lang="en-US" sz="1200" b="0" i="0" u="none" strike="noStrike" cap="none" baseline="0" dirty="0">
              <a:solidFill>
                <a:srgbClr val="4266A0"/>
              </a:solidFill>
              <a:latin typeface="Verdana"/>
              <a:ea typeface="Verdana"/>
              <a:cs typeface="Verdana"/>
              <a:sym typeface="Verdana"/>
            </a:endParaRPr>
          </a:p>
          <a:p>
            <a:endParaRPr lang="en-US" sz="1200" b="0" i="0" u="none" strike="noStrike" cap="none" baseline="0" dirty="0">
              <a:solidFill>
                <a:srgbClr val="4266A0"/>
              </a:solidFill>
              <a:latin typeface="Verdana"/>
              <a:ea typeface="Verdana"/>
              <a:cs typeface="Verdana"/>
              <a:sym typeface="Verdana"/>
            </a:endParaRPr>
          </a:p>
        </p:txBody>
      </p:sp>
      <p:sp>
        <p:nvSpPr>
          <p:cNvPr id="273" name="Shape 273"/>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lvl="0" rtl="0">
              <a:buClr>
                <a:schemeClr val="dk1"/>
              </a:buClr>
              <a:buSzPct val="50000"/>
              <a:buFont typeface="Arial"/>
              <a:buNone/>
            </a:pPr>
            <a:r>
              <a:rPr lang="en-US">
                <a:solidFill>
                  <a:schemeClr val="lt1"/>
                </a:solidFill>
              </a:rPr>
              <a:t>
Useful Qshell commands </a:t>
            </a:r>
            <a:r>
              <a:rPr lang="en-US" i="1">
                <a:solidFill>
                  <a:schemeClr val="lt1"/>
                </a:solidFill>
              </a:rPr>
              <a:t>cont.</a:t>
            </a:r>
            <a:r>
              <a:rPr lang="en-US">
                <a:solidFill>
                  <a:schemeClr val="lt1"/>
                </a:solidFill>
              </a:rPr>
              <a:t> </a:t>
            </a:r>
          </a:p>
          <a:p>
            <a:endParaRPr lang="en-US">
              <a:solidFill>
                <a:schemeClr val="lt1"/>
              </a:solidFill>
            </a:endParaRPr>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marL="0" lvl="0" indent="0" rtl="0">
              <a:spcBef>
                <a:spcPts val="0"/>
              </a:spcBef>
              <a:spcAft>
                <a:spcPts val="0"/>
              </a:spcAft>
              <a:buClr>
                <a:srgbClr val="003366"/>
              </a:buClr>
              <a:buSzPct val="25000"/>
              <a:buFont typeface="Verdana"/>
              <a:buNone/>
            </a:pPr>
            <a:r>
              <a:rPr lang="en-US" dirty="0"/>
              <a:t>User</a:t>
            </a:r>
          </a:p>
          <a:p>
            <a:pPr marL="641040" lvl="1" indent="-298140" rtl="0">
              <a:spcBef>
                <a:spcPts val="120"/>
              </a:spcBef>
              <a:spcAft>
                <a:spcPts val="0"/>
              </a:spcAft>
              <a:buClr>
                <a:srgbClr val="003366"/>
              </a:buClr>
              <a:buSzPct val="100000"/>
              <a:buFont typeface="Verdana"/>
              <a:buChar char="•"/>
            </a:pPr>
            <a:r>
              <a:rPr lang="en-US" sz="1200" dirty="0" err="1"/>
              <a:t>q.dss.manage.listUsers</a:t>
            </a:r>
            <a:r>
              <a:rPr lang="en-US" sz="1200" dirty="0"/>
              <a:t>()</a:t>
            </a:r>
          </a:p>
          <a:p>
            <a:pPr marL="961560" lvl="2" indent="-263060" rtl="0">
              <a:spcBef>
                <a:spcPts val="120"/>
              </a:spcBef>
              <a:spcAft>
                <a:spcPts val="0"/>
              </a:spcAft>
              <a:buClr>
                <a:srgbClr val="003366"/>
              </a:buClr>
              <a:buSzPct val="100000"/>
              <a:buFont typeface="Verdana"/>
              <a:buChar char="•"/>
            </a:pPr>
            <a:r>
              <a:rPr lang="en-US" sz="1200" dirty="0"/>
              <a:t>Lists all users</a:t>
            </a:r>
          </a:p>
          <a:p>
            <a:endParaRPr lang="en-US" sz="1200" dirty="0"/>
          </a:p>
          <a:p>
            <a:pPr marL="641040" lvl="1" indent="-298140" rtl="0">
              <a:spcBef>
                <a:spcPts val="120"/>
              </a:spcBef>
              <a:spcAft>
                <a:spcPts val="0"/>
              </a:spcAft>
              <a:buClr>
                <a:srgbClr val="003366"/>
              </a:buClr>
              <a:buSzPct val="100000"/>
              <a:buFont typeface="Verdana"/>
              <a:buChar char="•"/>
            </a:pPr>
            <a:r>
              <a:rPr lang="en-US" sz="1200" dirty="0" err="1"/>
              <a:t>q.dss.manage.showUser</a:t>
            </a:r>
            <a:r>
              <a:rPr lang="en-US" sz="1200" dirty="0"/>
              <a:t>(‘USER-NAME’)</a:t>
            </a:r>
          </a:p>
          <a:p>
            <a:pPr marL="961560" lvl="2" indent="-263060" rtl="0">
              <a:spcBef>
                <a:spcPts val="120"/>
              </a:spcBef>
              <a:spcAft>
                <a:spcPts val="0"/>
              </a:spcAft>
              <a:buClr>
                <a:srgbClr val="003366"/>
              </a:buClr>
              <a:buSzPct val="100000"/>
              <a:buFont typeface="Verdana"/>
              <a:buChar char="•"/>
            </a:pPr>
            <a:r>
              <a:rPr lang="en-US" sz="1200" dirty="0"/>
              <a:t>Returns User configuration</a:t>
            </a:r>
          </a:p>
          <a:p>
            <a:endParaRPr lang="en-US" sz="1200" dirty="0"/>
          </a:p>
          <a:p>
            <a:pPr marL="0" lvl="0" indent="0" rtl="0">
              <a:spcBef>
                <a:spcPts val="601"/>
              </a:spcBef>
              <a:spcAft>
                <a:spcPts val="0"/>
              </a:spcAft>
              <a:buClr>
                <a:srgbClr val="003366"/>
              </a:buClr>
              <a:buSzPct val="25000"/>
              <a:buFont typeface="Verdana"/>
              <a:buNone/>
            </a:pPr>
            <a:r>
              <a:rPr lang="en-US" dirty="0"/>
              <a:t>Permissions </a:t>
            </a:r>
          </a:p>
          <a:p>
            <a:pPr marL="641040" lvl="1" indent="-298140" rtl="0">
              <a:spcBef>
                <a:spcPts val="120"/>
              </a:spcBef>
              <a:spcAft>
                <a:spcPts val="0"/>
              </a:spcAft>
              <a:buClr>
                <a:srgbClr val="003366"/>
              </a:buClr>
              <a:buSzPct val="100000"/>
              <a:buFont typeface="Verdana"/>
              <a:buChar char="•"/>
            </a:pPr>
            <a:r>
              <a:rPr lang="en-US" sz="1200" dirty="0" err="1"/>
              <a:t>q.dss.manage.setPermissions</a:t>
            </a:r>
            <a:r>
              <a:rPr lang="en-US" sz="1200" dirty="0"/>
              <a:t>('PATH' , 'USER-NAME', [PERMISSIONS])</a:t>
            </a:r>
          </a:p>
          <a:p>
            <a:pPr marL="961560" lvl="2" indent="-263060" rtl="0">
              <a:spcBef>
                <a:spcPts val="120"/>
              </a:spcBef>
              <a:spcAft>
                <a:spcPts val="0"/>
              </a:spcAft>
              <a:buClr>
                <a:srgbClr val="003366"/>
              </a:buClr>
              <a:buSzPct val="100000"/>
              <a:buFont typeface="Verdana"/>
              <a:buChar char="•"/>
            </a:pPr>
            <a:r>
              <a:rPr lang="en-US" sz="1200" dirty="0"/>
              <a:t>Set Specified permissions to the user on the path </a:t>
            </a:r>
          </a:p>
          <a:p>
            <a:endParaRPr lang="en-US" sz="1200" dirty="0"/>
          </a:p>
          <a:p>
            <a:pPr marL="641040" lvl="1" indent="-298140" rtl="0">
              <a:spcBef>
                <a:spcPts val="120"/>
              </a:spcBef>
              <a:spcAft>
                <a:spcPts val="0"/>
              </a:spcAft>
              <a:buClr>
                <a:srgbClr val="003366"/>
              </a:buClr>
              <a:buSzPct val="100000"/>
              <a:buFont typeface="Verdana"/>
              <a:buChar char="•"/>
            </a:pPr>
            <a:r>
              <a:rPr lang="en-US" sz="1200" dirty="0" err="1"/>
              <a:t>q.dss.manage.showPermissionSettings</a:t>
            </a:r>
            <a:r>
              <a:rPr lang="en-US" sz="1200" dirty="0"/>
              <a:t>('PATH')</a:t>
            </a:r>
          </a:p>
          <a:p>
            <a:pPr marL="961560" lvl="2" indent="-263060" rtl="0">
              <a:spcBef>
                <a:spcPts val="120"/>
              </a:spcBef>
              <a:spcAft>
                <a:spcPts val="0"/>
              </a:spcAft>
              <a:buClr>
                <a:srgbClr val="003366"/>
              </a:buClr>
              <a:buSzPct val="100000"/>
              <a:buFont typeface="Verdana"/>
              <a:buChar char="•"/>
            </a:pPr>
            <a:r>
              <a:rPr lang="en-US" sz="1200" dirty="0"/>
              <a:t>Returns permission settings</a:t>
            </a:r>
          </a:p>
          <a:p>
            <a:endParaRPr lang="en-US" sz="1200" dirty="0"/>
          </a:p>
        </p:txBody>
      </p:sp>
      <p:sp>
        <p:nvSpPr>
          <p:cNvPr id="279" name="Shape 279"/>
          <p:cNvSpPr txBox="1">
            <a:spLocks noGrp="1"/>
          </p:cNvSpPr>
          <p:nvPr>
            <p:ph type="title"/>
          </p:nvPr>
        </p:nvSpPr>
        <p:spPr>
          <a:xfrm>
            <a:off x="304800" y="47663"/>
            <a:ext cx="6032399" cy="689099"/>
          </a:xfrm>
          <a:prstGeom prst="rect">
            <a:avLst/>
          </a:prstGeom>
        </p:spPr>
        <p:txBody>
          <a:bodyPr lIns="91425" tIns="91425" rIns="91425" bIns="91425" anchor="ctr" anchorCtr="0">
            <a:noAutofit/>
          </a:bodyPr>
          <a:lstStyle/>
          <a:p>
            <a:pPr>
              <a:buNone/>
            </a:pPr>
            <a:r>
              <a:rPr lang="en-US"/>
              <a:t>Useful Qshell commands </a:t>
            </a:r>
            <a:r>
              <a:rPr lang="en-US" i="1"/>
              <a:t>cont.</a:t>
            </a:r>
            <a:r>
              <a:rPr lang="en-US"/>
              <a:t> </a:t>
            </a:r>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Shape 284"/>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Introduction</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The Object Store Management Interface is a tool to facilitate Amplistor management for user who are not familiar with Qshell and interactive Python. It provides a means to execute tasks and get information from an environment, by menu-based selections.</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How To run OSMI</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/opt/qbase3/apps/osmi/osmi</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Options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-h, --help          show this help message and exit</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-p, --preload     preload daemon configuration files at startup</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-d, --debug       enable debug logging</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-v, --version      display version information</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-l, --list              List menu and exit</a:t>
            </a:r>
          </a:p>
          <a:p>
            <a:endParaRPr lang="en-US" sz="1200" b="0" i="0" u="none" strike="noStrike" cap="none" baseline="0">
              <a:solidFill>
                <a:srgbClr val="2F4E85"/>
              </a:solidFill>
              <a:latin typeface="Verdana"/>
              <a:ea typeface="Verdana"/>
              <a:cs typeface="Verdana"/>
              <a:sym typeface="Verdana"/>
            </a:endParaRPr>
          </a:p>
          <a:p>
            <a:endParaRPr lang="en-US" sz="1200" b="0" i="0" u="none" strike="noStrike" cap="none" baseline="0">
              <a:solidFill>
                <a:srgbClr val="2F4E85"/>
              </a:solidFill>
              <a:latin typeface="Verdana"/>
              <a:ea typeface="Verdana"/>
              <a:cs typeface="Verdana"/>
              <a:sym typeface="Verdana"/>
            </a:endParaRPr>
          </a:p>
          <a:p>
            <a:endParaRPr lang="en-US" sz="1200" b="0" i="0" u="none" strike="noStrike" cap="none" baseline="0">
              <a:solidFill>
                <a:srgbClr val="2F4E85"/>
              </a:solidFill>
              <a:latin typeface="Verdana"/>
              <a:ea typeface="Verdana"/>
              <a:cs typeface="Verdana"/>
              <a:sym typeface="Verdana"/>
            </a:endParaRPr>
          </a:p>
        </p:txBody>
      </p:sp>
      <p:sp>
        <p:nvSpPr>
          <p:cNvPr id="285" name="Shape 285"/>
          <p:cNvSpPr txBox="1">
            <a:spLocks noGrp="1"/>
          </p:cNvSpPr>
          <p:nvPr>
            <p:ph type="title"/>
          </p:nvPr>
        </p:nvSpPr>
        <p:spPr>
          <a:xfrm>
            <a:off x="381000" y="59538"/>
            <a:ext cx="6032499" cy="689238"/>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rgbClr val="FFFFFF"/>
                </a:solidFill>
                <a:latin typeface="Trebuchet MS"/>
                <a:ea typeface="Trebuchet MS"/>
                <a:cs typeface="Trebuchet MS"/>
                <a:sym typeface="Trebuchet MS"/>
              </a:rPr>
              <a:t>OSMI</a:t>
            </a:r>
          </a:p>
        </p:txBody>
      </p:sp>
      <p:sp>
        <p:nvSpPr>
          <p:cNvPr id="286" name="Shape 286"/>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Preloading configuration files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The "preload daemon configuration" will contact all running storage and controller nodes and build an in-memory cache of configuration files for all daemons. Still will make listing of the daemons in OSMI faster at run-time, but will make start-up slower.</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If preload is not specified, the configuration file is loaded on each listing done.</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Specifying this option will depend on the number of nodes in the environment and the amount of daemon actions that need to be executed in OSMI.</a:t>
            </a:r>
          </a:p>
          <a:p>
            <a:endParaRPr lang="en-US" sz="12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Making menu selections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Making a selection is possible by three inputs:</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A single numeric value (e.g: 2)</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A comma-separated list of values (e.g.: 1,4,5)</a:t>
            </a:r>
          </a:p>
          <a:p>
            <a:pPr marL="274731" marR="0" lvl="0" indent="-274731" algn="l" rtl="0">
              <a:lnSpc>
                <a:spcPct val="100000"/>
              </a:lnSpc>
              <a:spcBef>
                <a:spcPts val="601"/>
              </a:spcBef>
              <a:spcAft>
                <a:spcPts val="0"/>
              </a:spcAft>
              <a:buClr>
                <a:srgbClr val="003366"/>
              </a:buClr>
              <a:buSzPct val="100000"/>
              <a:buFont typeface="Verdana"/>
              <a:buChar char="•"/>
            </a:pPr>
            <a:r>
              <a:rPr lang="en-US" sz="1200" b="0" i="0" u="none" strike="noStrike" cap="none" baseline="0">
                <a:solidFill>
                  <a:srgbClr val="2F4E85"/>
                </a:solidFill>
                <a:latin typeface="Verdana"/>
                <a:ea typeface="Verdana"/>
                <a:cs typeface="Verdana"/>
                <a:sym typeface="Verdana"/>
              </a:rPr>
              <a:t>The letter 'a', indicating all items</a:t>
            </a:r>
          </a:p>
          <a:p>
            <a:endParaRPr lang="en-US" sz="1200" b="0" i="0" u="none" strike="noStrike" cap="none" baseline="0">
              <a:solidFill>
                <a:srgbClr val="2F4E85"/>
              </a:solidFill>
              <a:latin typeface="Verdana"/>
              <a:ea typeface="Verdana"/>
              <a:cs typeface="Verdana"/>
              <a:sym typeface="Verdana"/>
            </a:endParaRPr>
          </a:p>
          <a:p>
            <a:endParaRPr lang="en-US" sz="1200" b="0" i="0" u="none" strike="noStrike" cap="none" baseline="0">
              <a:solidFill>
                <a:srgbClr val="2F4E85"/>
              </a:solidFill>
              <a:latin typeface="Verdana"/>
              <a:ea typeface="Verdana"/>
              <a:cs typeface="Verdana"/>
              <a:sym typeface="Verdana"/>
            </a:endParaRPr>
          </a:p>
          <a:p>
            <a:endParaRPr lang="en-US" sz="1200" b="0" i="0" u="none" strike="noStrike" cap="none" baseline="0">
              <a:solidFill>
                <a:srgbClr val="2F4E85"/>
              </a:solidFill>
              <a:latin typeface="Verdana"/>
              <a:ea typeface="Verdana"/>
              <a:cs typeface="Verdana"/>
              <a:sym typeface="Verdana"/>
            </a:endParaRPr>
          </a:p>
        </p:txBody>
      </p:sp>
      <p:sp>
        <p:nvSpPr>
          <p:cNvPr id="292" name="Shape 292"/>
          <p:cNvSpPr txBox="1">
            <a:spLocks noGrp="1"/>
          </p:cNvSpPr>
          <p:nvPr>
            <p:ph type="title"/>
          </p:nvPr>
        </p:nvSpPr>
        <p:spPr>
          <a:xfrm>
            <a:off x="381000" y="59538"/>
            <a:ext cx="6032499" cy="689238"/>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rgbClr val="FFFFFF"/>
                </a:solidFill>
                <a:latin typeface="Trebuchet MS"/>
                <a:ea typeface="Trebuchet MS"/>
                <a:cs typeface="Trebuchet MS"/>
                <a:sym typeface="Trebuchet MS"/>
              </a:rPr>
              <a:t>OSMI</a:t>
            </a:r>
          </a:p>
        </p:txBody>
      </p:sp>
      <p:sp>
        <p:nvSpPr>
          <p:cNvPr id="293" name="Shape 293"/>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Main menu</a:t>
            </a:r>
          </a:p>
          <a:p>
            <a:pPr marL="400050" marR="0" lvl="1" indent="-6350" algn="l" rtl="0">
              <a:lnSpc>
                <a:spcPct val="101000"/>
              </a:lnSpc>
              <a:spcBef>
                <a:spcPts val="120"/>
              </a:spcBef>
              <a:spcAft>
                <a:spcPts val="0"/>
              </a:spcAft>
              <a:buClr>
                <a:srgbClr val="003366"/>
              </a:buClr>
              <a:buSzPct val="25000"/>
              <a:buFont typeface="Verdana"/>
              <a:buNone/>
            </a:pPr>
            <a:r>
              <a:rPr lang="en-US" sz="1200" b="0" i="0" u="none" strike="noStrike" cap="none" baseline="0">
                <a:solidFill>
                  <a:srgbClr val="4266A0"/>
                </a:solidFill>
                <a:latin typeface="Verdana"/>
                <a:ea typeface="Verdana"/>
                <a:cs typeface="Verdana"/>
                <a:sym typeface="Verdana"/>
              </a:rPr>
              <a:t>Object Store Management Interface</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1) Environment</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2) Policies and Namespaces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3) Machines and services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4) Users and permissions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5) Events and logging</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0) Exit</a:t>
            </a:r>
          </a:p>
          <a:p>
            <a:endParaRPr lang="en-US" sz="1200" b="0" i="0" u="none" strike="noStrike" cap="none" baseline="0">
              <a:solidFill>
                <a:srgbClr val="4266A0"/>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Environment menu</a:t>
            </a:r>
          </a:p>
          <a:p>
            <a:pPr marL="400050" marR="0" lvl="1" indent="-6350" algn="l" rtl="0">
              <a:lnSpc>
                <a:spcPct val="101000"/>
              </a:lnSpc>
              <a:spcBef>
                <a:spcPts val="120"/>
              </a:spcBef>
              <a:spcAft>
                <a:spcPts val="0"/>
              </a:spcAft>
              <a:buClr>
                <a:srgbClr val="003366"/>
              </a:buClr>
              <a:buSzPct val="25000"/>
              <a:buFont typeface="Verdana"/>
              <a:buNone/>
            </a:pPr>
            <a:r>
              <a:rPr lang="en-US" sz="1200" b="0" i="0" u="none" strike="noStrike" cap="none" baseline="0">
                <a:solidFill>
                  <a:srgbClr val="4266A0"/>
                </a:solidFill>
                <a:latin typeface="Verdana"/>
                <a:ea typeface="Verdana"/>
                <a:cs typeface="Verdana"/>
                <a:sym typeface="Verdana"/>
              </a:rPr>
              <a:t>Environment</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1) List installed packages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2) List management policy</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3) Execute management policy</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4) Show repair information</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0) Return to Main Menu</a:t>
            </a:r>
          </a:p>
          <a:p>
            <a:endParaRPr lang="en-US" sz="1200" b="0" i="0" u="none" strike="noStrike" cap="none" baseline="0">
              <a:solidFill>
                <a:srgbClr val="4266A0"/>
              </a:solidFill>
              <a:latin typeface="Verdana"/>
              <a:ea typeface="Verdana"/>
              <a:cs typeface="Verdana"/>
              <a:sym typeface="Verdana"/>
            </a:endParaRPr>
          </a:p>
          <a:p>
            <a:endParaRPr lang="en-US" sz="1200" b="0" i="0" u="none" strike="noStrike" cap="none" baseline="0">
              <a:solidFill>
                <a:srgbClr val="4266A0"/>
              </a:solidFill>
              <a:latin typeface="Verdana"/>
              <a:ea typeface="Verdana"/>
              <a:cs typeface="Verdana"/>
              <a:sym typeface="Verdana"/>
            </a:endParaRPr>
          </a:p>
        </p:txBody>
      </p:sp>
      <p:sp>
        <p:nvSpPr>
          <p:cNvPr id="299" name="Shape 299"/>
          <p:cNvSpPr txBox="1">
            <a:spLocks noGrp="1"/>
          </p:cNvSpPr>
          <p:nvPr>
            <p:ph type="title"/>
          </p:nvPr>
        </p:nvSpPr>
        <p:spPr>
          <a:xfrm>
            <a:off x="381000" y="59538"/>
            <a:ext cx="6032499" cy="689238"/>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rgbClr val="FFFFFF"/>
                </a:solidFill>
                <a:latin typeface="Trebuchet MS"/>
                <a:ea typeface="Trebuchet MS"/>
                <a:cs typeface="Trebuchet MS"/>
                <a:sym typeface="Trebuchet MS"/>
              </a:rPr>
              <a:t>OSMI</a:t>
            </a:r>
          </a:p>
        </p:txBody>
      </p:sp>
      <p:sp>
        <p:nvSpPr>
          <p:cNvPr id="300" name="Shape 300"/>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200" b="1" i="0" u="none" strike="noStrike" cap="none" baseline="0">
                <a:solidFill>
                  <a:srgbClr val="2F4E85"/>
                </a:solidFill>
                <a:latin typeface="Verdana"/>
                <a:ea typeface="Verdana"/>
                <a:cs typeface="Verdana"/>
                <a:sym typeface="Verdana"/>
              </a:rPr>
              <a:t>Selection Menu</a:t>
            </a:r>
          </a:p>
          <a:p>
            <a:pPr marL="400050" marR="0" lvl="1" indent="-6350" algn="l" rtl="0">
              <a:lnSpc>
                <a:spcPct val="101000"/>
              </a:lnSpc>
              <a:spcBef>
                <a:spcPts val="120"/>
              </a:spcBef>
              <a:spcAft>
                <a:spcPts val="0"/>
              </a:spcAft>
              <a:buClr>
                <a:srgbClr val="003366"/>
              </a:buClr>
              <a:buSzPct val="25000"/>
              <a:buFont typeface="Verdana"/>
              <a:buNone/>
            </a:pPr>
            <a:r>
              <a:rPr lang="en-US" sz="1200" b="0" i="0" u="none" strike="noStrike" cap="none" baseline="0">
                <a:solidFill>
                  <a:srgbClr val="4266A0"/>
                </a:solidFill>
                <a:latin typeface="Verdana"/>
                <a:ea typeface="Verdana"/>
                <a:cs typeface="Verdana"/>
                <a:sym typeface="Verdana"/>
              </a:rPr>
              <a:t>------------</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Machines -</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1) Machine cpunode1 (type: cpunode, status: RUNNING)</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Components: 1 management framework(s), 1 client daemon(s)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2) Machine ASStorage (type: storagenode, status: HALTED)</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Components: 2 storage daemon(s), 1 maintenance agent(s), 4  block store(s)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3) Machine ASController (type: cpunode, status: HALTED)</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     Components: 1 client daemon(s)</a:t>
            </a:r>
            <a:br>
              <a:rPr lang="en-US" sz="1200" b="0" i="0" u="none" strike="noStrike" cap="none" baseline="0">
                <a:solidFill>
                  <a:srgbClr val="4266A0"/>
                </a:solidFill>
                <a:latin typeface="Verdana"/>
                <a:ea typeface="Verdana"/>
                <a:cs typeface="Verdana"/>
                <a:sym typeface="Verdana"/>
              </a:rPr>
            </a:br>
            <a:r>
              <a:rPr lang="en-US" sz="1200" b="0" i="0" u="none" strike="noStrike" cap="none" baseline="0">
                <a:solidFill>
                  <a:srgbClr val="4266A0"/>
                </a:solidFill>
                <a:latin typeface="Verdana"/>
                <a:ea typeface="Verdana"/>
                <a:cs typeface="Verdana"/>
                <a:sym typeface="Verdana"/>
              </a:rPr>
              <a:t>Select machine (1-3):</a:t>
            </a:r>
          </a:p>
          <a:p>
            <a:endParaRPr lang="en-US" sz="1200" b="0" i="0" u="none" strike="noStrike" cap="none" baseline="0">
              <a:solidFill>
                <a:srgbClr val="4266A0"/>
              </a:solidFill>
              <a:latin typeface="Verdana"/>
              <a:ea typeface="Verdana"/>
              <a:cs typeface="Verdana"/>
              <a:sym typeface="Verdana"/>
            </a:endParaRPr>
          </a:p>
          <a:p>
            <a:endParaRPr lang="en-US" sz="1200" b="0" i="0" u="none" strike="noStrike" cap="none" baseline="0">
              <a:solidFill>
                <a:srgbClr val="4266A0"/>
              </a:solidFill>
              <a:latin typeface="Verdana"/>
              <a:ea typeface="Verdana"/>
              <a:cs typeface="Verdana"/>
              <a:sym typeface="Verdana"/>
            </a:endParaRPr>
          </a:p>
        </p:txBody>
      </p:sp>
      <p:sp>
        <p:nvSpPr>
          <p:cNvPr id="306" name="Shape 306"/>
          <p:cNvSpPr txBox="1">
            <a:spLocks noGrp="1"/>
          </p:cNvSpPr>
          <p:nvPr>
            <p:ph type="title"/>
          </p:nvPr>
        </p:nvSpPr>
        <p:spPr>
          <a:xfrm>
            <a:off x="381000" y="59538"/>
            <a:ext cx="6032499" cy="689238"/>
          </a:xfrm>
          <a:prstGeom prst="rect">
            <a:avLst/>
          </a:prstGeom>
          <a:noFill/>
          <a:ln>
            <a:noFill/>
          </a:ln>
        </p:spPr>
        <p:txBody>
          <a:bodyPr lIns="91425" tIns="45700" rIns="91425" bIns="45700" anchor="ctr" anchorCtr="0">
            <a:noAutofit/>
          </a:bodyPr>
          <a:lstStyle/>
          <a:p>
            <a:pPr marL="0" marR="0" lvl="0" indent="0" algn="l" rtl="0">
              <a:lnSpc>
                <a:spcPct val="104000"/>
              </a:lnSpc>
              <a:spcBef>
                <a:spcPts val="0"/>
              </a:spcBef>
              <a:spcAft>
                <a:spcPts val="0"/>
              </a:spcAft>
              <a:buClr>
                <a:srgbClr val="000000"/>
              </a:buClr>
              <a:buSzPct val="25000"/>
              <a:buFont typeface="Trebuchet MS"/>
              <a:buNone/>
            </a:pPr>
            <a:r>
              <a:rPr lang="en-US" sz="2200" b="0" i="0" u="none" strike="noStrike" cap="none" baseline="0">
                <a:solidFill>
                  <a:srgbClr val="FFFFFF"/>
                </a:solidFill>
                <a:latin typeface="Trebuchet MS"/>
                <a:ea typeface="Trebuchet MS"/>
                <a:cs typeface="Trebuchet MS"/>
                <a:sym typeface="Trebuchet MS"/>
              </a:rPr>
              <a:t>OSMI</a:t>
            </a:r>
          </a:p>
        </p:txBody>
      </p:sp>
      <p:sp>
        <p:nvSpPr>
          <p:cNvPr id="307" name="Shape 307"/>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Verdana"/>
              <a:buNone/>
            </a:pPr>
            <a:r>
              <a:rPr lang="en-US" sz="800" b="0" i="0" u="none" strike="noStrike" cap="none" baseline="0">
                <a:solidFill>
                  <a:schemeClr val="dk1"/>
                </a:solidFill>
                <a:latin typeface="Verdana"/>
                <a:ea typeface="Verdana"/>
                <a:cs typeface="Verdana"/>
                <a:sym typeface="Verdana"/>
              </a:rPr>
              <a:t> </a:t>
            </a:r>
          </a:p>
        </p:txBody>
      </p:sp>
    </p:spTree>
  </p:cSld>
  <p:clrMapOvr>
    <a:masterClrMapping/>
  </p:clrMapOvr>
  <p:transition spd="slow">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marL="457200" lvl="0" indent="-317500" rtl="0">
              <a:buClr>
                <a:srgbClr val="003366"/>
              </a:buClr>
              <a:buSzPct val="87500"/>
              <a:buFont typeface="Verdana"/>
              <a:buChar char="•"/>
            </a:pPr>
            <a:r>
              <a:rPr lang="en-US"/>
              <a:t>Hardware related errors can usually be viewed strictly as ERRORS in the system log files under /var/log/</a:t>
            </a:r>
          </a:p>
          <a:p>
            <a:pPr marL="0" lvl="0" indent="0" rtl="0">
              <a:buNone/>
            </a:pPr>
            <a:r>
              <a:rPr lang="en-US"/>
              <a:t>An example for this are:</a:t>
            </a:r>
          </a:p>
          <a:p>
            <a:pPr marL="0" lvl="0" indent="0" rtl="0">
              <a:buNone/>
            </a:pPr>
            <a:r>
              <a:rPr lang="en-US" b="0" i="1"/>
              <a:t>/var/log/kern.log</a:t>
            </a:r>
          </a:p>
          <a:p>
            <a:pPr marL="0" lvl="0" indent="0" rtl="0">
              <a:buNone/>
            </a:pPr>
            <a:r>
              <a:rPr lang="en-US" b="0" i="1"/>
              <a:t>/var/log/dmesg</a:t>
            </a:r>
          </a:p>
          <a:p>
            <a:pPr marL="0" lvl="0" indent="0" rtl="0">
              <a:buNone/>
            </a:pPr>
            <a:r>
              <a:rPr lang="en-US" b="0" i="1"/>
              <a:t>/var/log/syslog </a:t>
            </a:r>
          </a:p>
          <a:p>
            <a:pPr marL="0" lvl="0" indent="0" rtl="0">
              <a:buNone/>
            </a:pPr>
            <a:r>
              <a:rPr lang="en-US" b="0" i="1"/>
              <a:t>/var/log/messages</a:t>
            </a:r>
          </a:p>
          <a:p>
            <a:endParaRPr lang="en-US" b="0" i="1"/>
          </a:p>
        </p:txBody>
      </p:sp>
      <p:sp>
        <p:nvSpPr>
          <p:cNvPr id="313" name="Shape 313"/>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Hardware and OS	</a:t>
            </a:r>
          </a:p>
        </p:txBody>
      </p:sp>
    </p:spTree>
  </p:cSld>
  <p:clrMapOvr>
    <a:masterClrMapping/>
  </p:clrMapOvr>
  <p:transition spd="slow">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Shape 318"/>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marL="457200" lvl="0" indent="-317500" rtl="0">
              <a:buClr>
                <a:srgbClr val="003366"/>
              </a:buClr>
              <a:buSzPct val="87500"/>
              <a:buFont typeface="Verdana"/>
              <a:buChar char="•"/>
            </a:pPr>
            <a:r>
              <a:rPr lang="en-US"/>
              <a:t>Most common Hardware errors are Hard Disk related. </a:t>
            </a:r>
          </a:p>
          <a:p>
            <a:pPr marL="457200" lvl="0" indent="-317500" rtl="0">
              <a:buClr>
                <a:srgbClr val="003366"/>
              </a:buClr>
              <a:buSzPct val="87500"/>
              <a:buFont typeface="Verdana"/>
              <a:buChar char="•"/>
            </a:pPr>
            <a:r>
              <a:rPr lang="en-US"/>
              <a:t>Hardware issues that don’t produce strict ERROR or WARNING messages might result in degraded performance, and/or get/put operation failures. </a:t>
            </a:r>
          </a:p>
          <a:p>
            <a:pPr marL="0" lvl="0" indent="0" rtl="0">
              <a:buClr>
                <a:schemeClr val="dk1"/>
              </a:buClr>
              <a:buSzPct val="68750"/>
              <a:buFont typeface="Arial"/>
              <a:buNone/>
            </a:pPr>
            <a:r>
              <a:rPr lang="en-US"/>
              <a:t>For issues like that:</a:t>
            </a:r>
          </a:p>
          <a:p>
            <a:pPr marL="457200" lvl="0" indent="-317500" rtl="0">
              <a:buClr>
                <a:srgbClr val="003366"/>
              </a:buClr>
              <a:buSzPct val="87500"/>
              <a:buFont typeface="Verdana"/>
              <a:buChar char="•"/>
            </a:pPr>
            <a:r>
              <a:rPr lang="en-US"/>
              <a:t>Use the DSS logs (clientdaemon and storagdaedaemon) to try to isolate which blockstores are causing issues</a:t>
            </a:r>
          </a:p>
          <a:p>
            <a:pPr marL="457200" lvl="0" indent="-317500" rtl="0">
              <a:buClr>
                <a:srgbClr val="003366"/>
              </a:buClr>
              <a:buSzPct val="87500"/>
              <a:buFont typeface="Verdana"/>
              <a:buChar char="•"/>
            </a:pPr>
            <a:r>
              <a:rPr lang="en-US"/>
              <a:t>Use OS commands such as:</a:t>
            </a:r>
          </a:p>
          <a:p>
            <a:pPr marL="914400" lvl="1" indent="-317500" rtl="0">
              <a:buClr>
                <a:srgbClr val="003366"/>
              </a:buClr>
              <a:buSzPct val="87500"/>
              <a:buFont typeface="Verdana"/>
              <a:buChar char="•"/>
            </a:pPr>
            <a:r>
              <a:rPr lang="en-US"/>
              <a:t>to monitor how much IO a suspicious disk might be using</a:t>
            </a:r>
          </a:p>
          <a:p>
            <a:pPr marL="1371600" lvl="2" indent="-317500" rtl="0">
              <a:buClr>
                <a:srgbClr val="003366"/>
              </a:buClr>
              <a:buSzPct val="87500"/>
              <a:buFont typeface="Verdana"/>
              <a:buChar char="•"/>
            </a:pPr>
            <a:r>
              <a:rPr lang="en-US"/>
              <a:t>sar -dp 1 1</a:t>
            </a:r>
          </a:p>
          <a:p>
            <a:pPr marL="1371600" lvl="2" indent="-317500" rtl="0">
              <a:buClr>
                <a:srgbClr val="003366"/>
              </a:buClr>
              <a:buSzPct val="87500"/>
              <a:buFont typeface="Verdana"/>
              <a:buChar char="•"/>
            </a:pPr>
            <a:r>
              <a:rPr lang="en-US"/>
              <a:t>iostat -x 1 1</a:t>
            </a:r>
          </a:p>
          <a:p>
            <a:pPr marL="914400" lvl="1" indent="-317500" rtl="0">
              <a:buClr>
                <a:srgbClr val="003366"/>
              </a:buClr>
              <a:buSzPct val="87500"/>
              <a:buFont typeface="Verdana"/>
              <a:buChar char="•"/>
            </a:pPr>
            <a:r>
              <a:rPr lang="en-US"/>
              <a:t>Any suspcious process that is eating up the IO.</a:t>
            </a:r>
          </a:p>
          <a:p>
            <a:pPr marL="1371600" lvl="2" indent="-317500" rtl="0">
              <a:buClr>
                <a:srgbClr val="003366"/>
              </a:buClr>
              <a:buSzPct val="87500"/>
              <a:buFont typeface="Verdana"/>
              <a:buChar char="•"/>
            </a:pPr>
            <a:r>
              <a:rPr lang="en-US"/>
              <a:t>iotop</a:t>
            </a:r>
          </a:p>
          <a:p>
            <a:pPr marL="1371600" lvl="2" indent="-317500" rtl="0">
              <a:buClr>
                <a:srgbClr val="003366"/>
              </a:buClr>
              <a:buSzPct val="87500"/>
              <a:buFont typeface="Verdana"/>
              <a:buChar char="•"/>
            </a:pPr>
            <a:r>
              <a:rPr lang="en-US"/>
              <a:t>top</a:t>
            </a:r>
          </a:p>
          <a:p>
            <a:pPr marL="914400" lvl="1" indent="-317500" rtl="0">
              <a:buClr>
                <a:srgbClr val="003366"/>
              </a:buClr>
              <a:buSzPct val="87500"/>
              <a:buFont typeface="Verdana"/>
              <a:buChar char="•"/>
            </a:pPr>
            <a:r>
              <a:rPr lang="en-US"/>
              <a:t>Check disks for any errors </a:t>
            </a:r>
          </a:p>
          <a:p>
            <a:pPr marL="1371600" lvl="2" indent="-317500" rtl="0">
              <a:buClr>
                <a:srgbClr val="003366"/>
              </a:buClr>
              <a:buSzPct val="87500"/>
              <a:buFont typeface="Verdana"/>
              <a:buChar char="•"/>
            </a:pPr>
            <a:r>
              <a:rPr lang="en-US"/>
              <a:t>smartctl -x /dev/sdX</a:t>
            </a:r>
          </a:p>
          <a:p>
            <a:endParaRPr lang="en-US"/>
          </a:p>
        </p:txBody>
      </p:sp>
      <p:sp>
        <p:nvSpPr>
          <p:cNvPr id="319" name="Shape 319"/>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Hardware and OS	</a:t>
            </a:r>
          </a:p>
        </p:txBody>
      </p:sp>
    </p:spTree>
  </p:cSld>
  <p:clrMapOvr>
    <a:masterClrMapping/>
  </p:clrMapOvr>
  <p:transition spd="slow">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722312" y="2422260"/>
            <a:ext cx="7772136" cy="1250155"/>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120"/>
              </a:spcAft>
              <a:buClr>
                <a:srgbClr val="003366"/>
              </a:buClr>
              <a:buSzPct val="25000"/>
              <a:buFont typeface="Verdana"/>
              <a:buNone/>
            </a:pPr>
            <a:r>
              <a:rPr lang="en-US" sz="2200" b="1" i="0" u="none" strike="noStrike" cap="none" baseline="0">
                <a:solidFill>
                  <a:srgbClr val="2F4E85"/>
                </a:solidFill>
                <a:latin typeface="Verdana"/>
                <a:ea typeface="Verdana"/>
                <a:cs typeface="Verdana"/>
                <a:sym typeface="Verdana"/>
              </a:rPr>
              <a:t>Troubleshooting Arakoon</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Agent</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An agent is a service connected to the ejabberd service. Agents are responsible for executing rscripts which use tasklets installed on the system.  Every node has a running agent service, which runs as part of the Application Server.</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Application Server</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The application server is the component responsible for exposing various services over XML-RPC. The definition and implementation of an Application Server service is 100% separated from the underlying transport.  Each node has a running application server, though not all nodes have the same application server services running.</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Arakoon</a:t>
            </a:r>
          </a:p>
          <a:p>
            <a:pPr marL="0" marR="0" lvl="0" indent="0" algn="l" rtl="0">
              <a:lnSpc>
                <a:spcPct val="100000"/>
              </a:lnSpc>
              <a:spcBef>
                <a:spcPts val="601"/>
              </a:spcBef>
              <a:spcAft>
                <a:spcPts val="12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Arakoon is a key/value store of objects. This database is used to store the actual objects of your application. Although Arakoon is a database, it is non-queryable nor it is a relational database. </a:t>
            </a:r>
          </a:p>
        </p:txBody>
      </p:sp>
      <p:sp>
        <p:nvSpPr>
          <p:cNvPr id="102" name="Shape 102"/>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a:t>Terminologies: AMIF</a:t>
            </a:r>
          </a:p>
        </p:txBody>
      </p:sp>
      <p:sp>
        <p:nvSpPr>
          <p:cNvPr id="103" name="Shape 103"/>
          <p:cNvSpPr txBox="1">
            <a:spLocks noGrp="1"/>
          </p:cNvSpPr>
          <p:nvPr>
            <p:ph type="sldNum" idx="12"/>
          </p:nvPr>
        </p:nvSpPr>
        <p:spPr>
          <a:xfrm>
            <a:off x="7248260" y="5553603"/>
            <a:ext cx="1750217" cy="127000"/>
          </a:xfrm>
          <a:prstGeom prst="rect">
            <a:avLst/>
          </a:prstGeom>
          <a:noFill/>
          <a:ln>
            <a:noFill/>
          </a:ln>
        </p:spPr>
        <p:txBody>
          <a:bodyPr lIns="73250" tIns="36625" rIns="73250" bIns="36625" anchor="ctr"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Troubleshooting Arakoon</a:t>
            </a:r>
          </a:p>
        </p:txBody>
      </p:sp>
      <p:sp>
        <p:nvSpPr>
          <p:cNvPr id="330" name="Shape 330"/>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80000"/>
              </a:lnSpc>
              <a:spcBef>
                <a:spcPts val="0"/>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Arakoon is the key-value store used for storing environment and object metadata.  Within a AmpliStor pool, this is called a metastore.</a:t>
            </a:r>
          </a:p>
          <a:p>
            <a:endParaRPr lang="en-US" sz="16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Metastores are configurable as to which controller participates in each metastore.</a:t>
            </a:r>
          </a:p>
          <a:p>
            <a:endParaRPr lang="en-US" sz="16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Arakoon data is stored in two places on participating systems.</a:t>
            </a:r>
          </a:p>
          <a:p>
            <a:pPr marL="641040" marR="0" lvl="1" indent="-285440" algn="l" rtl="0">
              <a:lnSpc>
                <a:spcPct val="80000"/>
              </a:lnSpc>
              <a:spcBef>
                <a:spcPts val="120"/>
              </a:spcBef>
              <a:spcAft>
                <a:spcPts val="0"/>
              </a:spcAft>
              <a:buClr>
                <a:srgbClr val="003366"/>
              </a:buClr>
              <a:buSzPct val="100000"/>
              <a:buFont typeface="Verdana"/>
              <a:buChar char="•"/>
            </a:pPr>
            <a:r>
              <a:rPr lang="en-US" sz="1200" b="0" i="0" u="none" strike="noStrike" cap="none" baseline="0">
                <a:solidFill>
                  <a:srgbClr val="4266A0"/>
                </a:solidFill>
                <a:latin typeface="Verdana"/>
                <a:ea typeface="Verdana"/>
                <a:cs typeface="Verdana"/>
                <a:sym typeface="Verdana"/>
              </a:rPr>
              <a:t>Database (SSD): /mnt/arakoon_&lt;name&gt;_&lt;900x&gt;/home/</a:t>
            </a:r>
          </a:p>
          <a:p>
            <a:pPr marL="641040" marR="0" lvl="1" indent="-285440" algn="l" rtl="0">
              <a:lnSpc>
                <a:spcPct val="80000"/>
              </a:lnSpc>
              <a:spcBef>
                <a:spcPts val="120"/>
              </a:spcBef>
              <a:spcAft>
                <a:spcPts val="0"/>
              </a:spcAft>
              <a:buClr>
                <a:srgbClr val="003366"/>
              </a:buClr>
              <a:buSzPct val="100000"/>
              <a:buFont typeface="Verdana"/>
              <a:buChar char="•"/>
            </a:pPr>
            <a:r>
              <a:rPr lang="en-US" sz="1200" b="0" i="0" u="none" strike="noStrike" cap="none" baseline="0">
                <a:solidFill>
                  <a:srgbClr val="4266A0"/>
                </a:solidFill>
                <a:latin typeface="Verdana"/>
                <a:ea typeface="Verdana"/>
                <a:cs typeface="Verdana"/>
                <a:sym typeface="Verdana"/>
              </a:rPr>
              <a:t>Transaction logs (HDD): /mnt/genericX/arakoon_tlogs/&lt;name&gt;/&lt;node_name&gt;/</a:t>
            </a:r>
          </a:p>
          <a:p>
            <a:endParaRPr lang="en-US" sz="1200" b="0" i="0" u="none" strike="noStrike" cap="none" baseline="0">
              <a:solidFill>
                <a:srgbClr val="4266A0"/>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Arakoon clusters can become corrupted if services are not gracefully shutdown.  </a:t>
            </a:r>
          </a:p>
          <a:p>
            <a:pPr marL="641040" marR="0" lvl="1" indent="-285440" algn="l" rtl="0">
              <a:lnSpc>
                <a:spcPct val="80000"/>
              </a:lnSpc>
              <a:spcBef>
                <a:spcPts val="120"/>
              </a:spcBef>
              <a:spcAft>
                <a:spcPts val="0"/>
              </a:spcAft>
              <a:buClr>
                <a:srgbClr val="003366"/>
              </a:buClr>
              <a:buSzPct val="100000"/>
              <a:buFont typeface="Verdana"/>
              <a:buChar char="•"/>
            </a:pPr>
            <a:r>
              <a:rPr lang="en-US" sz="1200" b="0" i="0" u="none" strike="noStrike" cap="none" baseline="0">
                <a:solidFill>
                  <a:srgbClr val="4266A0"/>
                </a:solidFill>
                <a:latin typeface="Verdana"/>
                <a:ea typeface="Verdana"/>
                <a:cs typeface="Verdana"/>
                <a:sym typeface="Verdana"/>
              </a:rPr>
              <a:t>Graceful shutdown includes a shutdown via the CLI or shutting down the system via the management UI.</a:t>
            </a:r>
          </a:p>
          <a:p>
            <a:pPr marL="641040" marR="0" lvl="1" indent="-285440" algn="l" rtl="0">
              <a:lnSpc>
                <a:spcPct val="80000"/>
              </a:lnSpc>
              <a:spcBef>
                <a:spcPts val="120"/>
              </a:spcBef>
              <a:spcAft>
                <a:spcPts val="0"/>
              </a:spcAft>
              <a:buClr>
                <a:srgbClr val="003366"/>
              </a:buClr>
              <a:buSzPct val="100000"/>
              <a:buFont typeface="Verdana"/>
              <a:buChar char="•"/>
            </a:pPr>
            <a:r>
              <a:rPr lang="en-US" sz="1200" b="0" i="0" u="none" strike="noStrike" cap="none" baseline="0">
                <a:solidFill>
                  <a:srgbClr val="4266A0"/>
                </a:solidFill>
                <a:latin typeface="Verdana"/>
                <a:ea typeface="Verdana"/>
                <a:cs typeface="Verdana"/>
                <a:sym typeface="Verdana"/>
              </a:rPr>
              <a:t>Ungraceful shutdown will include powering off the system by holding down the power button or pulling a power cable.</a:t>
            </a:r>
          </a:p>
          <a:p>
            <a:endParaRPr lang="en-US" sz="1200" b="0" i="0" u="none" strike="noStrike" cap="none" baseline="0">
              <a:solidFill>
                <a:srgbClr val="4266A0"/>
              </a:solidFill>
              <a:latin typeface="Verdana"/>
              <a:ea typeface="Verdana"/>
              <a:cs typeface="Verdana"/>
              <a:sym typeface="Verdana"/>
            </a:endParaRPr>
          </a:p>
          <a:p>
            <a:pPr marL="274731" marR="0" lvl="0" indent="-274731" algn="l" rtl="0">
              <a:lnSpc>
                <a:spcPct val="80000"/>
              </a:lnSpc>
              <a:spcBef>
                <a:spcPts val="601"/>
              </a:spcBef>
              <a:spcAft>
                <a:spcPts val="12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Since each instance of an arakoon cluster holds the same data, the corruption of one instance can be recovered by using the transaction logs from another instance.</a:t>
            </a:r>
          </a:p>
        </p:txBody>
      </p:sp>
      <p:sp>
        <p:nvSpPr>
          <p:cNvPr id="331" name="Shape 331"/>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600" b="1" i="0" u="none" strike="noStrike" cap="none" baseline="0">
                <a:solidFill>
                  <a:srgbClr val="2F4E85"/>
                </a:solidFill>
                <a:latin typeface="Verdana"/>
                <a:ea typeface="Verdana"/>
                <a:cs typeface="Verdana"/>
                <a:sym typeface="Verdana"/>
              </a:rPr>
              <a:t>Live demo</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Corrupt an arakoon server.   </a:t>
            </a:r>
          </a:p>
          <a:p>
            <a:pPr marL="274731" marR="0" lvl="0" indent="-274731" algn="l" rtl="0">
              <a:lnSpc>
                <a:spcPct val="100000"/>
              </a:lnSpc>
              <a:spcBef>
                <a:spcPts val="601"/>
              </a:spcBef>
              <a:spcAft>
                <a:spcPts val="0"/>
              </a:spcAft>
              <a:buClr>
                <a:srgbClr val="003366"/>
              </a:buClr>
              <a:buSzPct val="100000"/>
              <a:buFont typeface="Verdana"/>
              <a:buChar char="•"/>
            </a:pPr>
            <a:r>
              <a:rPr lang="en-US" b="0"/>
              <a:t>Let auto recovery do its job.</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Review arakoon logging, structure.</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Discuss what is required to escalate arakoon issues.</a:t>
            </a:r>
          </a:p>
          <a:p>
            <a:endParaRPr lang="en-US" sz="1600" b="0" i="0" u="none" strike="noStrike" cap="none" baseline="0">
              <a:solidFill>
                <a:srgbClr val="2F4E85"/>
              </a:solidFill>
              <a:latin typeface="Verdana"/>
              <a:ea typeface="Verdana"/>
              <a:cs typeface="Verdana"/>
              <a:sym typeface="Verdana"/>
            </a:endParaRPr>
          </a:p>
        </p:txBody>
      </p:sp>
      <p:sp>
        <p:nvSpPr>
          <p:cNvPr id="339" name="Shape 339"/>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Demonstration</a:t>
            </a:r>
          </a:p>
        </p:txBody>
      </p:sp>
    </p:spTree>
  </p:cSld>
  <p:clrMapOvr>
    <a:masterClrMapping/>
  </p:clrMapOvr>
  <p:transition spd="slow">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Shape 344"/>
          <p:cNvSpPr txBox="1">
            <a:spLocks noGrp="1"/>
          </p:cNvSpPr>
          <p:nvPr>
            <p:ph type="body" idx="1"/>
          </p:nvPr>
        </p:nvSpPr>
        <p:spPr>
          <a:xfrm>
            <a:off x="722312" y="2422260"/>
            <a:ext cx="7772136" cy="1250155"/>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120"/>
              </a:spcAft>
              <a:buClr>
                <a:srgbClr val="003366"/>
              </a:buClr>
              <a:buSzPct val="25000"/>
              <a:buFont typeface="Verdana"/>
              <a:buNone/>
            </a:pPr>
            <a:r>
              <a:rPr lang="en-US" sz="2200" b="1" i="0" u="none" strike="noStrike" cap="none" baseline="0">
                <a:solidFill>
                  <a:srgbClr val="2F4E85"/>
                </a:solidFill>
                <a:latin typeface="Verdana"/>
                <a:ea typeface="Verdana"/>
                <a:cs typeface="Verdana"/>
                <a:sym typeface="Verdana"/>
              </a:rPr>
              <a:t>Troubleshooting DSS</a:t>
            </a:r>
          </a:p>
        </p:txBody>
      </p:sp>
      <p:sp>
        <p:nvSpPr>
          <p:cNvPr id="345" name="Shape 345"/>
          <p:cNvSpPr txBox="1">
            <a:spLocks noGrp="1"/>
          </p:cNvSpPr>
          <p:nvPr>
            <p:ph type="ctrTitle"/>
          </p:nvPr>
        </p:nvSpPr>
        <p:spPr>
          <a:xfrm>
            <a:off x="0" y="1774825"/>
            <a:ext cx="7772400" cy="1225550"/>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Troubleshooting REST Requests</a:t>
            </a:r>
          </a:p>
        </p:txBody>
      </p:sp>
    </p:spTree>
  </p:cSld>
  <p:clrMapOvr>
    <a:masterClrMapping/>
  </p:clrMapOvr>
  <p:transition spd="slow">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Shape 350"/>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Troubleshooting DSS - Overview</a:t>
            </a:r>
          </a:p>
        </p:txBody>
      </p:sp>
      <p:sp>
        <p:nvSpPr>
          <p:cNvPr id="351" name="Shape 351"/>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80000"/>
              </a:lnSpc>
              <a:spcBef>
                <a:spcPts val="0"/>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Rest failures can happen for many reasons.  </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Determining details about the request is essential. </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What type of request was made</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When the request was made</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To which client daemon the request was made</a:t>
            </a:r>
          </a:p>
          <a:p>
            <a:endParaRPr lang="en-US" sz="1400" b="0" i="0" u="none" strike="noStrike" cap="none" baseline="0">
              <a:solidFill>
                <a:srgbClr val="4266A0"/>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Possible REST failures to consider may include the following:</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An application is canceled before a WRITE / READ command is terminated before the request is completed.</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A header is added to the request by a 3rd party application.</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Not enough blockstores are available or responding fast enough to service the request.</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Two applications are attempting to write to the same object ID simultaneously.</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Unauthenticated PUTS / GETS</a:t>
            </a:r>
          </a:p>
          <a:p>
            <a:endParaRPr lang="en-US" sz="1400" b="0" i="0" u="none" strike="noStrike" cap="none" baseline="0">
              <a:solidFill>
                <a:srgbClr val="4266A0"/>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The AmpliStor REST return codes follows the rules laid out by RFC 2616.  </a:t>
            </a: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Sometimes looking at a HTTP return code is not enough to determine the specific nature of a failure as multiple types of failures will return the same error code.</a:t>
            </a:r>
          </a:p>
          <a:p>
            <a:endParaRPr lang="en-US" sz="1400" b="0" i="0" u="none" strike="noStrike" cap="none" baseline="0">
              <a:solidFill>
                <a:srgbClr val="2F4E85"/>
              </a:solidFill>
              <a:latin typeface="Verdana"/>
              <a:ea typeface="Verdana"/>
              <a:cs typeface="Verdana"/>
              <a:sym typeface="Verdana"/>
            </a:endParaRPr>
          </a:p>
        </p:txBody>
      </p:sp>
      <p:sp>
        <p:nvSpPr>
          <p:cNvPr id="352" name="Shape 352"/>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Shape 357"/>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Arial"/>
                <a:ea typeface="Arial"/>
                <a:cs typeface="Arial"/>
                <a:sym typeface="Arial"/>
              </a:rPr>
              <a:t>DSS Logging</a:t>
            </a:r>
          </a:p>
        </p:txBody>
      </p:sp>
      <p:sp>
        <p:nvSpPr>
          <p:cNvPr id="358" name="Shape 358"/>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80000"/>
              </a:lnSpc>
              <a:spcBef>
                <a:spcPts val="0"/>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DSS accepts many requests from a large number of clients.</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“Grep” for keywords during initial triaging to find the pertinent information quickly.</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12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Each DSS connection creates a unique thread ID.  Grep for the thread ID to view the entire log set for a single REST operation.</a:t>
            </a:r>
          </a:p>
        </p:txBody>
      </p:sp>
      <p:sp>
        <p:nvSpPr>
          <p:cNvPr id="359" name="Shape 359"/>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r" rtl="0">
              <a:spcBef>
                <a:spcPts val="0"/>
              </a:spcBef>
              <a:buClr>
                <a:srgbClr val="000000"/>
              </a:buClr>
              <a:buSzPct val="25000"/>
              <a:buFont typeface="Verdana"/>
              <a:buNone/>
            </a:pPr>
            <a:r>
              <a:rPr lang="en-US"/>
              <a:t> </a:t>
            </a:r>
          </a:p>
        </p:txBody>
      </p:sp>
      <p:graphicFrame>
        <p:nvGraphicFramePr>
          <p:cNvPr id="360" name="Shape 360"/>
          <p:cNvGraphicFramePr/>
          <p:nvPr/>
        </p:nvGraphicFramePr>
        <p:xfrm>
          <a:off x="685800" y="2628900"/>
          <a:ext cx="7705475" cy="2201600"/>
        </p:xfrm>
        <a:graphic>
          <a:graphicData uri="http://schemas.openxmlformats.org/drawingml/2006/table">
            <a:tbl>
              <a:tblPr firstRow="1" bandRow="1">
                <a:noFill/>
                <a:tableStyleId>{534E7CD7-F53F-4F89-8631-0D82F8AB7CC5}</a:tableStyleId>
              </a:tblPr>
              <a:tblGrid>
                <a:gridCol w="2501075"/>
                <a:gridCol w="5204400"/>
              </a:tblGrid>
              <a:tr h="309025">
                <a:tc>
                  <a:txBody>
                    <a:bodyPr/>
                    <a:lstStyle/>
                    <a:p>
                      <a:pPr lvl="0" algn="l" rtl="0">
                        <a:spcBef>
                          <a:spcPts val="0"/>
                        </a:spcBef>
                        <a:spcAft>
                          <a:spcPts val="0"/>
                        </a:spcAft>
                        <a:buSzPct val="25000"/>
                        <a:buNone/>
                      </a:pPr>
                      <a:r>
                        <a:rPr lang="en-US" sz="1200"/>
                        <a:t>`grep` for…</a:t>
                      </a:r>
                    </a:p>
                  </a:txBody>
                  <a:tcPr marL="91450" marR="91450" marT="38100" marB="38100"/>
                </a:tc>
                <a:tc>
                  <a:txBody>
                    <a:bodyPr/>
                    <a:lstStyle/>
                    <a:p>
                      <a:pPr lvl="0" algn="l" rtl="0">
                        <a:spcBef>
                          <a:spcPts val="0"/>
                        </a:spcBef>
                        <a:spcAft>
                          <a:spcPts val="0"/>
                        </a:spcAft>
                        <a:buSzPct val="25000"/>
                        <a:buNone/>
                      </a:pPr>
                      <a:r>
                        <a:rPr lang="en-US" sz="1200"/>
                        <a:t>When logged…</a:t>
                      </a:r>
                    </a:p>
                  </a:txBody>
                  <a:tcPr marL="91450" marR="91450" marT="38100" marB="38100"/>
                </a:tc>
              </a:tr>
              <a:tr h="309025">
                <a:tc>
                  <a:txBody>
                    <a:bodyPr/>
                    <a:lstStyle/>
                    <a:p>
                      <a:pPr lvl="0" algn="l" rtl="0">
                        <a:spcBef>
                          <a:spcPts val="0"/>
                        </a:spcBef>
                        <a:spcAft>
                          <a:spcPts val="0"/>
                        </a:spcAft>
                        <a:buSzPct val="25000"/>
                        <a:buNone/>
                      </a:pPr>
                      <a:r>
                        <a:rPr lang="en-US" sz="1400"/>
                        <a:t>put: Namespace</a:t>
                      </a:r>
                    </a:p>
                  </a:txBody>
                  <a:tcPr marL="91450" marR="91450" marT="38100" marB="38100"/>
                </a:tc>
                <a:tc>
                  <a:txBody>
                    <a:bodyPr/>
                    <a:lstStyle/>
                    <a:p>
                      <a:pPr lvl="0" algn="l" rtl="0">
                        <a:spcBef>
                          <a:spcPts val="0"/>
                        </a:spcBef>
                        <a:spcAft>
                          <a:spcPts val="0"/>
                        </a:spcAft>
                        <a:buSzPct val="25000"/>
                        <a:buNone/>
                      </a:pPr>
                      <a:r>
                        <a:rPr lang="en-US" sz="1200"/>
                        <a:t>At the completion of a PUT</a:t>
                      </a:r>
                    </a:p>
                  </a:txBody>
                  <a:tcPr marL="91450" marR="91450" marT="38100" marB="38100"/>
                </a:tc>
              </a:tr>
              <a:tr h="347450">
                <a:tc>
                  <a:txBody>
                    <a:bodyPr/>
                    <a:lstStyle/>
                    <a:p>
                      <a:pPr lvl="0" algn="l" rtl="0">
                        <a:spcBef>
                          <a:spcPts val="0"/>
                        </a:spcBef>
                        <a:spcAft>
                          <a:spcPts val="0"/>
                        </a:spcAft>
                        <a:buSzPct val="25000"/>
                        <a:buNone/>
                      </a:pPr>
                      <a:r>
                        <a:rPr lang="en-US" sz="1400"/>
                        <a:t>get: Namespace</a:t>
                      </a:r>
                    </a:p>
                  </a:txBody>
                  <a:tcPr marL="91450" marR="91450" marT="38100" marB="38100"/>
                </a:tc>
                <a:tc>
                  <a:txBody>
                    <a:bodyPr/>
                    <a:lstStyle/>
                    <a:p>
                      <a:pPr lvl="0" algn="l" rtl="0">
                        <a:spcBef>
                          <a:spcPts val="0"/>
                        </a:spcBef>
                        <a:spcAft>
                          <a:spcPts val="0"/>
                        </a:spcAft>
                        <a:buSzPct val="25000"/>
                        <a:buNone/>
                      </a:pPr>
                      <a:r>
                        <a:rPr lang="en-US" sz="1200"/>
                        <a:t>At the</a:t>
                      </a:r>
                      <a:r>
                        <a:rPr lang="en-US" sz="1200" baseline="0"/>
                        <a:t> completion of a GET</a:t>
                      </a:r>
                    </a:p>
                  </a:txBody>
                  <a:tcPr marL="91450" marR="91450" marT="38100" marB="38100"/>
                </a:tc>
              </a:tr>
              <a:tr h="309025">
                <a:tc>
                  <a:txBody>
                    <a:bodyPr/>
                    <a:lstStyle/>
                    <a:p>
                      <a:pPr lvl="0" algn="l" rtl="0">
                        <a:spcBef>
                          <a:spcPts val="0"/>
                        </a:spcBef>
                        <a:spcAft>
                          <a:spcPts val="0"/>
                        </a:spcAft>
                        <a:buSzPct val="25000"/>
                        <a:buNone/>
                      </a:pPr>
                      <a:r>
                        <a:rPr lang="en-US" sz="1200"/>
                        <a:t>delete</a:t>
                      </a:r>
                    </a:p>
                  </a:txBody>
                  <a:tcPr marL="91450" marR="91450" marT="38100" marB="38100"/>
                </a:tc>
                <a:tc>
                  <a:txBody>
                    <a:bodyPr/>
                    <a:lstStyle/>
                    <a:p>
                      <a:pPr lvl="0" algn="l" rtl="0">
                        <a:spcBef>
                          <a:spcPts val="0"/>
                        </a:spcBef>
                        <a:spcAft>
                          <a:spcPts val="0"/>
                        </a:spcAft>
                        <a:buSzPct val="25000"/>
                        <a:buNone/>
                      </a:pPr>
                      <a:r>
                        <a:rPr lang="en-US" sz="1200"/>
                        <a:t>At</a:t>
                      </a:r>
                      <a:r>
                        <a:rPr lang="en-US" sz="1200" baseline="0"/>
                        <a:t> the completion of a successful delete action</a:t>
                      </a:r>
                    </a:p>
                  </a:txBody>
                  <a:tcPr marL="91450" marR="91450" marT="38100" marB="38100"/>
                </a:tc>
              </a:tr>
              <a:tr h="309025">
                <a:tc>
                  <a:txBody>
                    <a:bodyPr/>
                    <a:lstStyle/>
                    <a:p>
                      <a:pPr lvl="0" algn="l" rtl="0">
                        <a:spcBef>
                          <a:spcPts val="0"/>
                        </a:spcBef>
                        <a:spcAft>
                          <a:spcPts val="0"/>
                        </a:spcAft>
                        <a:buSzPct val="25000"/>
                        <a:buNone/>
                      </a:pPr>
                      <a:r>
                        <a:rPr lang="en-US" sz="1200"/>
                        <a:t>blacklist</a:t>
                      </a:r>
                    </a:p>
                  </a:txBody>
                  <a:tcPr marL="91450" marR="91450" marT="38100" marB="38100"/>
                </a:tc>
                <a:tc>
                  <a:txBody>
                    <a:bodyPr/>
                    <a:lstStyle/>
                    <a:p>
                      <a:pPr lvl="0" algn="l" rtl="0">
                        <a:spcBef>
                          <a:spcPts val="0"/>
                        </a:spcBef>
                        <a:spcAft>
                          <a:spcPts val="0"/>
                        </a:spcAft>
                        <a:buSzPct val="25000"/>
                        <a:buNone/>
                      </a:pPr>
                      <a:r>
                        <a:rPr lang="en-US" sz="1200"/>
                        <a:t>Whenever a blacklist operation occurs</a:t>
                      </a:r>
                    </a:p>
                  </a:txBody>
                  <a:tcPr marL="91450" marR="91450" marT="38100" marB="38100"/>
                </a:tc>
              </a:tr>
              <a:tr h="309025">
                <a:tc>
                  <a:txBody>
                    <a:bodyPr/>
                    <a:lstStyle/>
                    <a:p>
                      <a:pPr lvl="0" algn="l" rtl="0">
                        <a:spcBef>
                          <a:spcPts val="0"/>
                        </a:spcBef>
                        <a:spcAft>
                          <a:spcPts val="0"/>
                        </a:spcAft>
                        <a:buSzPct val="25000"/>
                        <a:buNone/>
                      </a:pPr>
                      <a:r>
                        <a:rPr lang="en-US" sz="1200"/>
                        <a:t>error</a:t>
                      </a:r>
                    </a:p>
                  </a:txBody>
                  <a:tcPr marL="91450" marR="91450" marT="38100" marB="38100"/>
                </a:tc>
                <a:tc>
                  <a:txBody>
                    <a:bodyPr/>
                    <a:lstStyle/>
                    <a:p>
                      <a:pPr lvl="0" algn="l" rtl="0">
                        <a:spcBef>
                          <a:spcPts val="0"/>
                        </a:spcBef>
                        <a:spcAft>
                          <a:spcPts val="0"/>
                        </a:spcAft>
                        <a:buSzPct val="25000"/>
                        <a:buNone/>
                      </a:pPr>
                      <a:r>
                        <a:rPr lang="en-US" sz="1200"/>
                        <a:t>Any DSS</a:t>
                      </a:r>
                      <a:r>
                        <a:rPr lang="en-US" sz="1200" baseline="0"/>
                        <a:t> operational failure.</a:t>
                      </a:r>
                    </a:p>
                  </a:txBody>
                  <a:tcPr marL="91450" marR="91450" marT="38100" marB="38100"/>
                </a:tc>
              </a:tr>
              <a:tr h="309025">
                <a:tc>
                  <a:txBody>
                    <a:bodyPr/>
                    <a:lstStyle/>
                    <a:p>
                      <a:pPr lvl="0" algn="l" rtl="0">
                        <a:spcBef>
                          <a:spcPts val="0"/>
                        </a:spcBef>
                        <a:spcAft>
                          <a:spcPts val="0"/>
                        </a:spcAft>
                        <a:buSzPct val="25000"/>
                        <a:buNone/>
                      </a:pPr>
                      <a:r>
                        <a:rPr lang="en-US" sz="1200"/>
                        <a:t>[thread</a:t>
                      </a:r>
                      <a:r>
                        <a:rPr lang="en-US" sz="1200" baseline="0"/>
                        <a:t> id]</a:t>
                      </a:r>
                    </a:p>
                  </a:txBody>
                  <a:tcPr marL="91450" marR="91450" marT="38100" marB="38100"/>
                </a:tc>
                <a:tc>
                  <a:txBody>
                    <a:bodyPr/>
                    <a:lstStyle/>
                    <a:p>
                      <a:pPr lvl="0" algn="l" rtl="0">
                        <a:spcBef>
                          <a:spcPts val="0"/>
                        </a:spcBef>
                        <a:spcAft>
                          <a:spcPts val="0"/>
                        </a:spcAft>
                        <a:buSzPct val="25000"/>
                        <a:buNone/>
                      </a:pPr>
                      <a:r>
                        <a:rPr lang="en-US" sz="1200"/>
                        <a:t>All operational logs have a</a:t>
                      </a:r>
                      <a:r>
                        <a:rPr lang="en-US" sz="1200" baseline="0"/>
                        <a:t> thread ID.</a:t>
                      </a:r>
                    </a:p>
                  </a:txBody>
                  <a:tcPr marL="91450" marR="91450" marT="38100" marB="38100"/>
                </a:tc>
              </a:tr>
            </a:tbl>
          </a:graphicData>
        </a:graphic>
      </p:graphicFrame>
    </p:spTree>
  </p:cSld>
  <p:clrMapOvr>
    <a:masterClrMapping/>
  </p:clrMapOvr>
  <p:transition spd="slow">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Shape 365"/>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600" b="1" i="0" u="none" strike="noStrike" cap="none" baseline="0">
                <a:solidFill>
                  <a:srgbClr val="2F4E85"/>
                </a:solidFill>
                <a:latin typeface="Verdana"/>
                <a:ea typeface="Verdana"/>
                <a:cs typeface="Verdana"/>
                <a:sym typeface="Verdana"/>
              </a:rPr>
              <a:t>Live demo</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Review manipulation of DSS through the qshell.</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Demonstration of successful PUT, GET, DELETE request.</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Demonstration of DSS errors and failures.</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Canceled operations.</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Not enough blockstores.</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Review blockstore states and status.</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Discuss DSS’s blacklisting functionality and how to handles unavailable blockstores</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Review DSS’s connection methodology and what to expect.</a:t>
            </a:r>
          </a:p>
          <a:p>
            <a:endParaRPr lang="en-US" sz="1600" b="0" i="0" u="none" strike="noStrike" cap="none" baseline="0">
              <a:solidFill>
                <a:srgbClr val="2F4E85"/>
              </a:solidFill>
              <a:latin typeface="Verdana"/>
              <a:ea typeface="Verdana"/>
              <a:cs typeface="Verdana"/>
              <a:sym typeface="Verdana"/>
            </a:endParaRPr>
          </a:p>
          <a:p>
            <a:endParaRPr lang="en-US" sz="1600" b="0" i="0" u="none" strike="noStrike" cap="none" baseline="0">
              <a:solidFill>
                <a:srgbClr val="2F4E85"/>
              </a:solidFill>
              <a:latin typeface="Verdana"/>
              <a:ea typeface="Verdana"/>
              <a:cs typeface="Verdana"/>
              <a:sym typeface="Verdana"/>
            </a:endParaRPr>
          </a:p>
        </p:txBody>
      </p:sp>
      <p:sp>
        <p:nvSpPr>
          <p:cNvPr id="366" name="Shape 366"/>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Demonstration</a:t>
            </a:r>
          </a:p>
        </p:txBody>
      </p:sp>
    </p:spTree>
  </p:cSld>
  <p:clrMapOvr>
    <a:masterClrMapping/>
  </p:clrMapOvr>
  <p:transition spd="slow">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100000"/>
              </a:lnSpc>
              <a:spcBef>
                <a:spcPts val="0"/>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A storage daemon performs a “repair crawl” over the metastore once every 24 hours.</a:t>
            </a:r>
          </a:p>
          <a:p>
            <a:endParaRPr lang="en-US" sz="1600" b="0" i="0" u="none" strike="noStrike" cap="none" baseline="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As part of the crawl, the storage daemons</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Create and update a repair queue which includes tasks related to repair and deletion</a:t>
            </a:r>
          </a:p>
          <a:p>
            <a:pPr marL="641040" marR="0" lvl="1" indent="-285440" algn="l" rtl="0">
              <a:lnSpc>
                <a:spcPct val="101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Update the env_metastore with information on the latest namespace object statistics.</a:t>
            </a:r>
          </a:p>
          <a:p>
            <a:endParaRPr lang="en-US" sz="1400" b="0" i="0" u="none" strike="noStrike" cap="none" baseline="0">
              <a:solidFill>
                <a:srgbClr val="4266A0"/>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Maintenance agents contact storage daemons and request a reservation on a task, perform the task, and ask for a new task.  </a:t>
            </a:r>
          </a:p>
          <a:p>
            <a:endParaRPr lang="en-US" sz="1600" b="0" i="0" u="none" strike="noStrike" cap="none" baseline="0">
              <a:solidFill>
                <a:srgbClr val="2F4E85"/>
              </a:solidFill>
              <a:latin typeface="Verdana"/>
              <a:ea typeface="Verdana"/>
              <a:cs typeface="Verdana"/>
              <a:sym typeface="Verdana"/>
            </a:endParaRP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If no tasks are available, the maintenance agent goes on to the next storage daemon</a:t>
            </a:r>
          </a:p>
          <a:p>
            <a:endParaRPr lang="en-US" sz="1600" b="0" i="0" u="none" strike="noStrike" cap="none" baseline="0">
              <a:solidFill>
                <a:srgbClr val="2F4E85"/>
              </a:solidFill>
              <a:latin typeface="Verdana"/>
              <a:ea typeface="Verdana"/>
              <a:cs typeface="Verdana"/>
              <a:sym typeface="Verdana"/>
            </a:endParaRPr>
          </a:p>
          <a:p>
            <a:pPr marL="274731" marR="0" lvl="0" indent="-274731" algn="l" rtl="0">
              <a:lnSpc>
                <a:spcPct val="100000"/>
              </a:lnSpc>
              <a:spcBef>
                <a:spcPts val="601"/>
              </a:spcBef>
              <a:spcAft>
                <a:spcPts val="12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If no storage daemon has any tasks, the maintenance agent sleeps for 15 minutes until it makes its next pass.</a:t>
            </a:r>
          </a:p>
        </p:txBody>
      </p:sp>
      <p:sp>
        <p:nvSpPr>
          <p:cNvPr id="372" name="Shape 372"/>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Repair architecture</a:t>
            </a:r>
          </a:p>
        </p:txBody>
      </p:sp>
    </p:spTree>
  </p:cSld>
  <p:clrMapOvr>
    <a:masterClrMapping/>
  </p:clrMapOvr>
  <p:transition spd="slow">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600" b="1" i="0" u="none" strike="noStrike" cap="none" baseline="0">
                <a:solidFill>
                  <a:srgbClr val="2F4E85"/>
                </a:solidFill>
                <a:latin typeface="Verdana"/>
                <a:ea typeface="Verdana"/>
                <a:cs typeface="Verdana"/>
                <a:sym typeface="Verdana"/>
              </a:rPr>
              <a:t>Live demo</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Demonstration of a manual repair workflow. </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Review and discuss namespace statistics. </a:t>
            </a:r>
          </a:p>
          <a:p>
            <a:pPr marL="274731" marR="0" lvl="0" indent="-274731" algn="l" rtl="0">
              <a:lnSpc>
                <a:spcPct val="100000"/>
              </a:lnSpc>
              <a:spcBef>
                <a:spcPts val="601"/>
              </a:spcBef>
              <a:spcAft>
                <a:spcPts val="0"/>
              </a:spcAft>
              <a:buClr>
                <a:srgbClr val="003366"/>
              </a:buClr>
              <a:buSzPct val="100000"/>
              <a:buFont typeface="Verdana"/>
              <a:buChar char="•"/>
            </a:pPr>
            <a:r>
              <a:rPr lang="en-US" sz="1600" b="0" i="0" u="none" strike="noStrike" cap="none" baseline="0">
                <a:solidFill>
                  <a:srgbClr val="2F4E85"/>
                </a:solidFill>
                <a:latin typeface="Verdana"/>
                <a:ea typeface="Verdana"/>
                <a:cs typeface="Verdana"/>
                <a:sym typeface="Verdana"/>
              </a:rPr>
              <a:t>Discuss how to verify repair progress.</a:t>
            </a:r>
          </a:p>
          <a:p>
            <a:endParaRPr lang="en-US" sz="1600" b="0" i="0" u="none" strike="noStrike" cap="none" baseline="0">
              <a:solidFill>
                <a:srgbClr val="2F4E85"/>
              </a:solidFill>
              <a:latin typeface="Verdana"/>
              <a:ea typeface="Verdana"/>
              <a:cs typeface="Verdana"/>
              <a:sym typeface="Verdana"/>
            </a:endParaRPr>
          </a:p>
        </p:txBody>
      </p:sp>
      <p:sp>
        <p:nvSpPr>
          <p:cNvPr id="378" name="Shape 378"/>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Demonstration</a:t>
            </a:r>
          </a:p>
        </p:txBody>
      </p:sp>
    </p:spTree>
  </p:cSld>
  <p:clrMapOvr>
    <a:masterClrMapping/>
  </p:clrMapOvr>
  <p:transition spd="slow">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Shape 383"/>
          <p:cNvSpPr txBox="1">
            <a:spLocks noGrp="1"/>
          </p:cNvSpPr>
          <p:nvPr>
            <p:ph type="body" idx="1"/>
          </p:nvPr>
        </p:nvSpPr>
        <p:spPr>
          <a:xfrm>
            <a:off x="722312" y="2422260"/>
            <a:ext cx="7772136" cy="1250155"/>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120"/>
              </a:spcAft>
              <a:buClr>
                <a:srgbClr val="003366"/>
              </a:buClr>
              <a:buSzPct val="25000"/>
              <a:buFont typeface="Verdana"/>
              <a:buNone/>
            </a:pPr>
            <a:r>
              <a:rPr lang="en-US" sz="2200" b="1" i="0" u="none" strike="noStrike" cap="none" baseline="0">
                <a:solidFill>
                  <a:srgbClr val="2F4E85"/>
                </a:solidFill>
                <a:latin typeface="Verdana"/>
                <a:ea typeface="Verdana"/>
                <a:cs typeface="Verdana"/>
                <a:sym typeface="Verdana"/>
              </a:rPr>
              <a:t>Management failover</a:t>
            </a:r>
          </a:p>
        </p:txBody>
      </p:sp>
    </p:spTree>
  </p:cSld>
  <p:clrMapOvr>
    <a:masterClrMapping/>
  </p:clrMapOvr>
  <p:transition spd="slow">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Shape 388"/>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Arial"/>
                <a:ea typeface="Arial"/>
                <a:cs typeface="Arial"/>
                <a:sym typeface="Arial"/>
              </a:rPr>
              <a:t>Management Failover</a:t>
            </a:r>
          </a:p>
        </p:txBody>
      </p:sp>
      <p:sp>
        <p:nvSpPr>
          <p:cNvPr id="389" name="Shape 389"/>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80000"/>
              </a:lnSpc>
              <a:spcBef>
                <a:spcPts val="0"/>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Failover of the management functionality will be required when the management controller fails.  </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During this time, the following services and information will be unavailable.</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Web UI</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Monitoring and realtime event emails</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Phone home emails</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a:solidFill>
                  <a:srgbClr val="4266A0"/>
                </a:solidFill>
                <a:latin typeface="Verdana"/>
                <a:ea typeface="Verdana"/>
                <a:cs typeface="Verdana"/>
                <a:sym typeface="Verdana"/>
              </a:rPr>
              <a:t>Postgres and the ability to add additional nodes to the environment</a:t>
            </a:r>
          </a:p>
          <a:p>
            <a:endParaRPr lang="en-US" sz="1400" b="0" i="0" u="none" strike="noStrike" cap="none" baseline="0">
              <a:solidFill>
                <a:srgbClr val="4266A0"/>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Each controller node with an SSD contains a postgres partition.  The postgres database is also stored in the framework arakoon instance.</a:t>
            </a:r>
          </a:p>
          <a:p>
            <a:endParaRPr lang="en-US" sz="1400" b="0" i="0" u="none" strike="noStrike" cap="none" baseline="0">
              <a:solidFill>
                <a:srgbClr val="2F4E85"/>
              </a:solidFill>
              <a:latin typeface="Verdana"/>
              <a:ea typeface="Verdana"/>
              <a:cs typeface="Verdana"/>
              <a:sym typeface="Verdana"/>
            </a:endParaRPr>
          </a:p>
          <a:p>
            <a:pPr marL="274731" marR="0" lvl="0" indent="-274731" algn="l" rtl="0">
              <a:lnSpc>
                <a:spcPct val="80000"/>
              </a:lnSpc>
              <a:spcBef>
                <a:spcPts val="601"/>
              </a:spcBef>
              <a:spcAft>
                <a:spcPts val="120"/>
              </a:spcAft>
              <a:buClr>
                <a:srgbClr val="003366"/>
              </a:buClr>
              <a:buSzPct val="100000"/>
              <a:buFont typeface="Verdana"/>
              <a:buChar char="•"/>
            </a:pPr>
            <a:r>
              <a:rPr lang="en-US" sz="1400" b="0" i="0" u="none" strike="noStrike" cap="none" baseline="0">
                <a:solidFill>
                  <a:srgbClr val="2F4E85"/>
                </a:solidFill>
                <a:latin typeface="Verdana"/>
                <a:ea typeface="Verdana"/>
                <a:cs typeface="Verdana"/>
                <a:sym typeface="Verdana"/>
              </a:rPr>
              <a:t>When the postgres fails, its possible to restore the postgres information to a different server from the framework arakoon. </a:t>
            </a:r>
          </a:p>
        </p:txBody>
      </p:sp>
      <p:sp>
        <p:nvSpPr>
          <p:cNvPr id="390" name="Shape 390"/>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ejabberd</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ejabberd is an XMPP application service. The ejabberd service only runs on the management controller node.  ejabberd is used in PyLabs as communication platform between the PyLabs agents and the agent controller.</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Monitoring Agent</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The monitoring agent is a Python application that contains a scheduler. This scheduler is responsible for starting tasklets which gathers system (CPU, Mem, Network) monitor information at 10 minute intervals. The monitor information is saved in rrd stores.</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OSIS</a:t>
            </a:r>
          </a:p>
          <a:p>
            <a:pPr marL="0" marR="0" lvl="0" indent="0" algn="l" rtl="0">
              <a:lnSpc>
                <a:spcPct val="100000"/>
              </a:lnSpc>
              <a:spcBef>
                <a:spcPts val="601"/>
              </a:spcBef>
              <a:spcAft>
                <a:spcPts val="12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Object Storage and Indexing System.  OSIS is a layer on top of Arakoon and PostgreSQL.  OSIS services run only on the management controller node as part of the Application Server. It has two functions: store and retrieve objects in and from Arakoon, and store and update views in PostgresSQL.</a:t>
            </a:r>
          </a:p>
        </p:txBody>
      </p:sp>
      <p:sp>
        <p:nvSpPr>
          <p:cNvPr id="109" name="Shape 109"/>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a:t>Terminologies cont.</a:t>
            </a:r>
          </a:p>
        </p:txBody>
      </p:sp>
      <p:sp>
        <p:nvSpPr>
          <p:cNvPr id="110" name="Shape 110"/>
          <p:cNvSpPr txBox="1">
            <a:spLocks noGrp="1"/>
          </p:cNvSpPr>
          <p:nvPr>
            <p:ph type="sldNum" idx="12"/>
          </p:nvPr>
        </p:nvSpPr>
        <p:spPr>
          <a:xfrm>
            <a:off x="7248260" y="5553603"/>
            <a:ext cx="1750217" cy="127000"/>
          </a:xfrm>
          <a:prstGeom prst="rect">
            <a:avLst/>
          </a:prstGeom>
          <a:noFill/>
          <a:ln>
            <a:noFill/>
          </a:ln>
        </p:spPr>
        <p:txBody>
          <a:bodyPr lIns="73250" tIns="36625" rIns="73250" bIns="36625" anchor="ctr"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Shape 396"/>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Arial"/>
                <a:ea typeface="Arial"/>
                <a:cs typeface="Arial"/>
                <a:sym typeface="Arial"/>
              </a:rPr>
              <a:t>Management Failover</a:t>
            </a:r>
          </a:p>
        </p:txBody>
      </p:sp>
      <p:sp>
        <p:nvSpPr>
          <p:cNvPr id="397" name="Shape 397"/>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274731" marR="0" lvl="0" indent="-274731" algn="l" rtl="0">
              <a:lnSpc>
                <a:spcPct val="80000"/>
              </a:lnSpc>
              <a:spcBef>
                <a:spcPts val="0"/>
              </a:spcBef>
              <a:spcAft>
                <a:spcPts val="0"/>
              </a:spcAft>
              <a:buClr>
                <a:srgbClr val="003366"/>
              </a:buClr>
              <a:buSzPct val="100000"/>
              <a:buFont typeface="Verdana"/>
              <a:buChar char="•"/>
            </a:pPr>
            <a:r>
              <a:rPr lang="en-US" sz="1400" b="0" i="0" u="none" strike="noStrike" cap="none" baseline="0" dirty="0">
                <a:solidFill>
                  <a:srgbClr val="2F4E85"/>
                </a:solidFill>
                <a:latin typeface="Verdana"/>
                <a:ea typeface="Verdana"/>
                <a:cs typeface="Verdana"/>
                <a:sym typeface="Verdana"/>
              </a:rPr>
              <a:t>The </a:t>
            </a:r>
            <a:r>
              <a:rPr lang="en-US" sz="1400" b="0" i="0" u="none" strike="noStrike" cap="none" baseline="0" dirty="0" err="1">
                <a:solidFill>
                  <a:srgbClr val="2F4E85"/>
                </a:solidFill>
                <a:latin typeface="Verdana"/>
                <a:ea typeface="Verdana"/>
                <a:cs typeface="Verdana"/>
                <a:sym typeface="Verdana"/>
              </a:rPr>
              <a:t>qpackageserver</a:t>
            </a:r>
            <a:r>
              <a:rPr lang="en-US" sz="1400" b="0" i="0" u="none" strike="noStrike" cap="none" baseline="0" dirty="0">
                <a:solidFill>
                  <a:srgbClr val="2F4E85"/>
                </a:solidFill>
                <a:latin typeface="Verdana"/>
                <a:ea typeface="Verdana"/>
                <a:cs typeface="Verdana"/>
                <a:sym typeface="Verdana"/>
              </a:rPr>
              <a:t> is regularly backed up to a different controller node by a CMC management policy.</a:t>
            </a:r>
          </a:p>
          <a:p>
            <a:endParaRPr lang="en-US" sz="1400" b="0" i="0" u="none" strike="noStrike" cap="none" baseline="0" dirty="0">
              <a:solidFill>
                <a:srgbClr val="2F4E85"/>
              </a:solidFill>
              <a:latin typeface="Verdana"/>
              <a:ea typeface="Verdana"/>
              <a:cs typeface="Verdana"/>
              <a:sym typeface="Verdana"/>
            </a:endParaRPr>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dirty="0">
                <a:solidFill>
                  <a:srgbClr val="2F4E85"/>
                </a:solidFill>
                <a:latin typeface="Verdana"/>
                <a:ea typeface="Verdana"/>
                <a:cs typeface="Verdana"/>
                <a:sym typeface="Verdana"/>
              </a:rPr>
              <a:t>You must failover the management functionality to the controller that received the last </a:t>
            </a:r>
            <a:r>
              <a:rPr lang="en-US" sz="1400" b="0" i="0" u="none" strike="noStrike" cap="none" baseline="0" dirty="0" err="1">
                <a:solidFill>
                  <a:srgbClr val="2F4E85"/>
                </a:solidFill>
                <a:latin typeface="Verdana"/>
                <a:ea typeface="Verdana"/>
                <a:cs typeface="Verdana"/>
                <a:sym typeface="Verdana"/>
              </a:rPr>
              <a:t>qpackageserver</a:t>
            </a:r>
            <a:r>
              <a:rPr lang="en-US" sz="1400" b="0" i="0" u="none" strike="noStrike" cap="none" baseline="0" dirty="0">
                <a:solidFill>
                  <a:srgbClr val="2F4E85"/>
                </a:solidFill>
                <a:latin typeface="Verdana"/>
                <a:ea typeface="Verdana"/>
                <a:cs typeface="Verdana"/>
                <a:sym typeface="Verdana"/>
              </a:rPr>
              <a:t> backup. </a:t>
            </a:r>
            <a:r>
              <a:rPr lang="en-US" sz="1400" b="0" dirty="0"/>
              <a:t>A </a:t>
            </a:r>
            <a:r>
              <a:rPr lang="en-US" sz="1400" b="0" dirty="0" smtClean="0"/>
              <a:t>failover </a:t>
            </a:r>
            <a:r>
              <a:rPr lang="en-US" sz="1400" b="0" dirty="0"/>
              <a:t>will only work if the </a:t>
            </a:r>
            <a:r>
              <a:rPr lang="en-US" sz="1400" b="0" dirty="0" err="1"/>
              <a:t>qpackagserver</a:t>
            </a:r>
            <a:r>
              <a:rPr lang="en-US" sz="1400" b="0" dirty="0"/>
              <a:t> is backed-up </a:t>
            </a:r>
          </a:p>
          <a:p>
            <a:pPr marL="0" marR="0" lvl="0" indent="0" algn="l" rtl="0">
              <a:lnSpc>
                <a:spcPct val="80000"/>
              </a:lnSpc>
              <a:spcBef>
                <a:spcPts val="601"/>
              </a:spcBef>
              <a:spcAft>
                <a:spcPts val="0"/>
              </a:spcAft>
              <a:buNone/>
            </a:pPr>
            <a:r>
              <a:rPr lang="en-US" sz="1400" b="0" i="0" u="none" strike="noStrike" cap="none" baseline="0" dirty="0">
                <a:solidFill>
                  <a:srgbClr val="2F4E85"/>
                </a:solidFill>
                <a:latin typeface="Verdana"/>
                <a:ea typeface="Verdana"/>
                <a:cs typeface="Verdana"/>
                <a:sym typeface="Verdana"/>
              </a:rPr>
              <a:t>(</a:t>
            </a:r>
            <a:r>
              <a:rPr lang="en-US" sz="1400" b="0" dirty="0"/>
              <a:t>this can be verified via the </a:t>
            </a:r>
            <a:r>
              <a:rPr lang="en-US" sz="1400" b="0" dirty="0" err="1"/>
              <a:t>qpackag</a:t>
            </a:r>
            <a:r>
              <a:rPr lang="en-US" b="0" dirty="0" err="1"/>
              <a:t>server</a:t>
            </a:r>
            <a:r>
              <a:rPr lang="en-US" b="0" dirty="0"/>
              <a:t> backup job in CMC)</a:t>
            </a:r>
          </a:p>
          <a:p>
            <a:endParaRPr lang="en-US" b="0" dirty="0"/>
          </a:p>
          <a:p>
            <a:pPr marL="274731" marR="0" lvl="0" indent="-274731" algn="l" rtl="0">
              <a:lnSpc>
                <a:spcPct val="80000"/>
              </a:lnSpc>
              <a:spcBef>
                <a:spcPts val="601"/>
              </a:spcBef>
              <a:spcAft>
                <a:spcPts val="0"/>
              </a:spcAft>
              <a:buClr>
                <a:srgbClr val="003366"/>
              </a:buClr>
              <a:buSzPct val="100000"/>
              <a:buFont typeface="Verdana"/>
              <a:buChar char="•"/>
            </a:pPr>
            <a:r>
              <a:rPr lang="en-US" sz="1400" b="0" i="0" u="none" strike="noStrike" cap="none" baseline="0" dirty="0">
                <a:solidFill>
                  <a:srgbClr val="2F4E85"/>
                </a:solidFill>
                <a:latin typeface="Verdana"/>
                <a:ea typeface="Verdana"/>
                <a:cs typeface="Verdana"/>
                <a:sym typeface="Verdana"/>
              </a:rPr>
              <a:t>Other items that are failed-over during the process are</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Management controller’s virtual IPs.</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Management controller’s IPMI IPs.</a:t>
            </a:r>
          </a:p>
          <a:p>
            <a:pPr marL="641040" marR="0" lvl="1" indent="-285440" algn="l" rtl="0">
              <a:lnSpc>
                <a:spcPct val="80000"/>
              </a:lnSpc>
              <a:spcBef>
                <a:spcPts val="120"/>
              </a:spcBef>
              <a:spcAft>
                <a:spcPts val="0"/>
              </a:spcAft>
              <a:buClr>
                <a:srgbClr val="003366"/>
              </a:buClr>
              <a:buSzPct val="100000"/>
              <a:buFont typeface="Verdana"/>
              <a:buChar char="•"/>
            </a:pPr>
            <a:r>
              <a:rPr lang="en-US" sz="1400" b="0" i="0" u="none" strike="noStrike" cap="none" baseline="0" dirty="0">
                <a:solidFill>
                  <a:srgbClr val="4266A0"/>
                </a:solidFill>
                <a:latin typeface="Verdana"/>
                <a:ea typeface="Verdana"/>
                <a:cs typeface="Verdana"/>
                <a:sym typeface="Verdana"/>
              </a:rPr>
              <a:t>DHCP configuration and DHCP leases</a:t>
            </a:r>
          </a:p>
          <a:p>
            <a:endParaRPr lang="en-US" sz="1400" b="0" i="0" u="none" strike="noStrike" cap="none" baseline="0" dirty="0">
              <a:solidFill>
                <a:srgbClr val="4266A0"/>
              </a:solidFill>
              <a:latin typeface="Verdana"/>
              <a:ea typeface="Verdana"/>
              <a:cs typeface="Verdana"/>
              <a:sym typeface="Verdana"/>
            </a:endParaRPr>
          </a:p>
          <a:p>
            <a:pPr marL="274731" marR="0" lvl="0" indent="-274731" algn="l" rtl="0">
              <a:lnSpc>
                <a:spcPct val="80000"/>
              </a:lnSpc>
              <a:spcBef>
                <a:spcPts val="601"/>
              </a:spcBef>
              <a:spcAft>
                <a:spcPts val="0"/>
              </a:spcAft>
              <a:buClr>
                <a:srgbClr val="2F4E85"/>
              </a:buClr>
              <a:buSzPct val="100000"/>
              <a:buFont typeface="Verdana"/>
              <a:buChar char="•"/>
            </a:pPr>
            <a:r>
              <a:rPr lang="en-US" sz="1400" b="0" dirty="0"/>
              <a:t>Failover Script:</a:t>
            </a:r>
          </a:p>
          <a:p>
            <a:pPr marL="0" lvl="0" indent="0">
              <a:lnSpc>
                <a:spcPct val="80000"/>
              </a:lnSpc>
              <a:spcBef>
                <a:spcPts val="601"/>
              </a:spcBef>
              <a:spcAft>
                <a:spcPts val="0"/>
              </a:spcAft>
              <a:buNone/>
            </a:pPr>
            <a:r>
              <a:rPr lang="en-US" sz="1400" b="0" dirty="0"/>
              <a:t>/opt/qbase3/bin/python /</a:t>
            </a:r>
            <a:r>
              <a:rPr lang="en-US" sz="1400" b="0" dirty="0" smtClean="0"/>
              <a:t>opt/qbase3/utils/executeFailoverScript.py</a:t>
            </a:r>
            <a:endParaRPr lang="en-US" sz="1400" b="0" dirty="0"/>
          </a:p>
        </p:txBody>
      </p:sp>
      <p:sp>
        <p:nvSpPr>
          <p:cNvPr id="398" name="Shape 398"/>
          <p:cNvSpPr txBox="1">
            <a:spLocks noGrp="1"/>
          </p:cNvSpPr>
          <p:nvPr>
            <p:ph type="sldNum" idx="12"/>
          </p:nvPr>
        </p:nvSpPr>
        <p:spPr>
          <a:xfrm>
            <a:off x="7248260" y="5553603"/>
            <a:ext cx="1750217" cy="127000"/>
          </a:xfrm>
          <a:prstGeom prst="rect">
            <a:avLst/>
          </a:prstGeom>
          <a:noFill/>
          <a:ln>
            <a:noFill/>
          </a:ln>
        </p:spPr>
        <p:txBody>
          <a:bodyPr lIns="91425" tIns="45700" rIns="91425" bIns="45700" anchor="t"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lvl="0" rtl="0">
              <a:buNone/>
            </a:pPr>
            <a:r>
              <a:rPr lang="en-US"/>
              <a:t>QUANTUM-539 - DSS write performance issue</a:t>
            </a:r>
          </a:p>
          <a:p>
            <a:endParaRPr lang="en-US"/>
          </a:p>
          <a:p>
            <a:pPr lvl="0" rtl="0">
              <a:buNone/>
            </a:pPr>
            <a:r>
              <a:rPr lang="en-US"/>
              <a:t>QUANTUM-605 - Arakoon auto-recovery issue</a:t>
            </a:r>
          </a:p>
          <a:p>
            <a:endParaRPr lang="en-US"/>
          </a:p>
          <a:p>
            <a:pPr lvl="0" rtl="0">
              <a:buNone/>
            </a:pPr>
            <a:r>
              <a:rPr lang="en-US"/>
              <a:t>QUANTUM-663 - Upgrade failure</a:t>
            </a:r>
          </a:p>
          <a:p>
            <a:endParaRPr lang="en-US"/>
          </a:p>
          <a:p>
            <a:pPr lvl="0" rtl="0">
              <a:buNone/>
            </a:pPr>
            <a:r>
              <a:rPr lang="en-US"/>
              <a:t>QUANTUM-689 - Objects repair related issue</a:t>
            </a:r>
          </a:p>
          <a:p>
            <a:endParaRPr lang="en-US"/>
          </a:p>
          <a:p>
            <a:pPr lvl="0" rtl="0">
              <a:buNone/>
            </a:pPr>
            <a:r>
              <a:rPr lang="en-US"/>
              <a:t>QUANTUM-690 - Hardware/OS issue</a:t>
            </a:r>
          </a:p>
          <a:p>
            <a:endParaRPr lang="en-US"/>
          </a:p>
        </p:txBody>
      </p:sp>
      <p:sp>
        <p:nvSpPr>
          <p:cNvPr id="406" name="Shape 406"/>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lvl="0" rtl="0">
              <a:buNone/>
            </a:pPr>
            <a:r>
              <a:rPr lang="en-US"/>
              <a:t>Tickets case studies	</a:t>
            </a:r>
          </a:p>
        </p:txBody>
      </p:sp>
    </p:spTree>
  </p:cSld>
  <p:clrMapOvr>
    <a:masterClrMapping/>
  </p:clrMapOvr>
  <p:transition spd="slow">
    <p:cu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Shape 411"/>
          <p:cNvSpPr txBox="1">
            <a:spLocks noGrp="1"/>
          </p:cNvSpPr>
          <p:nvPr>
            <p:ph type="body" idx="1"/>
          </p:nvPr>
        </p:nvSpPr>
        <p:spPr>
          <a:xfrm>
            <a:off x="722312" y="2422260"/>
            <a:ext cx="7772136" cy="1250155"/>
          </a:xfrm>
          <a:prstGeom prst="rect">
            <a:avLst/>
          </a:prstGeom>
          <a:noFill/>
          <a:ln>
            <a:noFill/>
          </a:ln>
        </p:spPr>
        <p:txBody>
          <a:bodyPr lIns="0" tIns="0" rIns="0" bIns="0" anchor="t" anchorCtr="0">
            <a:noAutofit/>
          </a:bodyPr>
          <a:lstStyle/>
          <a:p>
            <a:pPr marL="0" marR="0" lvl="0" indent="0" algn="l" rtl="0">
              <a:lnSpc>
                <a:spcPct val="101000"/>
              </a:lnSpc>
              <a:spcBef>
                <a:spcPts val="0"/>
              </a:spcBef>
              <a:spcAft>
                <a:spcPts val="120"/>
              </a:spcAft>
              <a:buClr>
                <a:srgbClr val="003366"/>
              </a:buClr>
              <a:buSzPct val="25000"/>
              <a:buFont typeface="Verdana"/>
              <a:buNone/>
            </a:pPr>
            <a:r>
              <a:rPr lang="en-US" sz="2200" b="1" i="0" u="none" strike="noStrike" cap="none" baseline="0">
                <a:solidFill>
                  <a:srgbClr val="2F4E85"/>
                </a:solidFill>
                <a:latin typeface="Verdana"/>
                <a:ea typeface="Verdana"/>
                <a:cs typeface="Verdana"/>
                <a:sym typeface="Verdana"/>
              </a:rPr>
              <a:t>Questions, Follow ups</a:t>
            </a:r>
          </a:p>
        </p:txBody>
      </p:sp>
      <p:sp>
        <p:nvSpPr>
          <p:cNvPr id="412" name="Shape 412"/>
          <p:cNvSpPr txBox="1">
            <a:spLocks noGrp="1"/>
          </p:cNvSpPr>
          <p:nvPr>
            <p:ph type="title"/>
          </p:nvPr>
        </p:nvSpPr>
        <p:spPr>
          <a:xfrm>
            <a:off x="1371600" y="889000"/>
            <a:ext cx="7772400" cy="533399"/>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sz="2200" b="0" i="0" u="none" strike="noStrike" cap="none" baseline="0">
                <a:solidFill>
                  <a:srgbClr val="FFFFFF"/>
                </a:solidFill>
                <a:latin typeface="Trebuchet MS"/>
                <a:ea typeface="Trebuchet MS"/>
                <a:cs typeface="Trebuchet MS"/>
                <a:sym typeface="Trebuchet MS"/>
              </a:rPr>
              <a:t>Open Discussion</a:t>
            </a:r>
          </a:p>
        </p:txBody>
      </p:sp>
    </p:spTree>
  </p:cSld>
  <p:clrMapOvr>
    <a:masterClrMapping/>
  </p:clrMapOvr>
  <p:transition spd="slow">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Shape 417"/>
          <p:cNvSpPr txBox="1">
            <a:spLocks noGrp="1"/>
          </p:cNvSpPr>
          <p:nvPr>
            <p:ph type="ctrTitle"/>
          </p:nvPr>
        </p:nvSpPr>
        <p:spPr>
          <a:xfrm>
            <a:off x="685270" y="1775359"/>
            <a:ext cx="7773458" cy="1225021"/>
          </a:xfrm>
          <a:prstGeom prst="rect">
            <a:avLst/>
          </a:prstGeom>
          <a:noFill/>
          <a:ln>
            <a:noFill/>
          </a:ln>
        </p:spPr>
        <p:txBody>
          <a:bodyPr lIns="0" tIns="0" rIns="0" bIns="0" anchor="ctr" anchorCtr="0">
            <a:noAutofit/>
          </a:bodyPr>
          <a:lstStyle/>
          <a:p>
            <a:pPr marL="0" marR="0" lvl="0" indent="0" algn="ctr" rtl="0">
              <a:lnSpc>
                <a:spcPct val="104000"/>
              </a:lnSpc>
              <a:spcBef>
                <a:spcPts val="0"/>
              </a:spcBef>
              <a:spcAft>
                <a:spcPts val="0"/>
              </a:spcAft>
              <a:buSzPct val="25000"/>
              <a:buNone/>
            </a:pPr>
            <a:r>
              <a:rPr lang="en-US" sz="2200" b="0" i="0" u="none" strike="noStrike" cap="none" baseline="0">
                <a:solidFill>
                  <a:schemeClr val="lt1"/>
                </a:solidFill>
                <a:latin typeface="Trebuchet MS"/>
                <a:ea typeface="Trebuchet MS"/>
                <a:cs typeface="Trebuchet MS"/>
                <a:sym typeface="Trebuchet MS"/>
              </a:rPr>
              <a:t>Thank you!</a:t>
            </a:r>
          </a:p>
        </p:txBody>
      </p:sp>
      <p:sp>
        <p:nvSpPr>
          <p:cNvPr id="418" name="Shape 418"/>
          <p:cNvSpPr txBox="1">
            <a:spLocks noGrp="1"/>
          </p:cNvSpPr>
          <p:nvPr>
            <p:ph type="subTitle" idx="1"/>
          </p:nvPr>
        </p:nvSpPr>
        <p:spPr>
          <a:xfrm>
            <a:off x="1371871" y="3238500"/>
            <a:ext cx="6400270" cy="1460500"/>
          </a:xfrm>
          <a:prstGeom prst="rect">
            <a:avLst/>
          </a:prstGeom>
          <a:noFill/>
          <a:ln>
            <a:noFill/>
          </a:ln>
        </p:spPr>
        <p:txBody>
          <a:bodyPr lIns="0" tIns="0" rIns="0" bIns="0" anchor="t" anchorCtr="0">
            <a:noAutofit/>
          </a:bodyPr>
          <a:lstStyle/>
          <a:p>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381005" y="889000"/>
            <a:ext cx="8617479" cy="45085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PostgreSQL</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PostgreSQL is an open source relational database which is fast and queryable. This database is used to store views on objects in the DRPDB.  PostgreSQL only runs on the management controller node.</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DRP</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Datacenter Resource Planning.  This is the database which comprises the sum of OSIS, PostgreSQL, and Arakoon.  All environmental information is stored in this database.</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Tasklets</a:t>
            </a:r>
          </a:p>
          <a:p>
            <a:pPr marL="0" marR="0" lvl="0" indent="0" algn="l" rtl="0">
              <a:lnSpc>
                <a:spcPct val="100000"/>
              </a:lnSpc>
              <a:spcBef>
                <a:spcPts val="601"/>
              </a:spcBef>
              <a:spcAft>
                <a:spcPts val="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The tasklets framework provides an easy and modular way to execute small pieces of reusable Python code which are loaded into memory.  These are the executed by the Agent service.</a:t>
            </a:r>
          </a:p>
          <a:p>
            <a:endParaRPr lang="en-US" sz="1400" b="0" i="0" u="none" strike="noStrike" cap="none" baseline="0">
              <a:solidFill>
                <a:srgbClr val="2F4E85"/>
              </a:solidFill>
              <a:latin typeface="Verdana"/>
              <a:ea typeface="Verdana"/>
              <a:cs typeface="Verdana"/>
              <a:sym typeface="Verdana"/>
            </a:endParaRPr>
          </a:p>
          <a:p>
            <a:pPr marL="0" marR="0" lvl="0" indent="0" algn="l" rtl="0">
              <a:lnSpc>
                <a:spcPct val="100000"/>
              </a:lnSpc>
              <a:spcBef>
                <a:spcPts val="601"/>
              </a:spcBef>
              <a:spcAft>
                <a:spcPts val="0"/>
              </a:spcAft>
              <a:buClr>
                <a:srgbClr val="003366"/>
              </a:buClr>
              <a:buSzPct val="25000"/>
              <a:buFont typeface="Verdana"/>
              <a:buNone/>
            </a:pPr>
            <a:r>
              <a:rPr lang="en-US" sz="1400" b="1" i="0" u="none" strike="noStrike" cap="none" baseline="0">
                <a:solidFill>
                  <a:srgbClr val="2F4E85"/>
                </a:solidFill>
                <a:latin typeface="Verdana"/>
                <a:ea typeface="Verdana"/>
                <a:cs typeface="Verdana"/>
                <a:sym typeface="Verdana"/>
              </a:rPr>
              <a:t>Workflow Engine</a:t>
            </a:r>
          </a:p>
          <a:p>
            <a:pPr marL="0" marR="0" lvl="0" indent="0" algn="l" rtl="0">
              <a:lnSpc>
                <a:spcPct val="100000"/>
              </a:lnSpc>
              <a:spcBef>
                <a:spcPts val="601"/>
              </a:spcBef>
              <a:spcAft>
                <a:spcPts val="120"/>
              </a:spcAft>
              <a:buClr>
                <a:srgbClr val="003366"/>
              </a:buClr>
              <a:buSzPct val="25000"/>
              <a:buFont typeface="Verdana"/>
              <a:buNone/>
            </a:pPr>
            <a:r>
              <a:rPr lang="en-US" sz="1400" b="0" i="0" u="none" strike="noStrike" cap="none" baseline="0">
                <a:solidFill>
                  <a:srgbClr val="2F4E85"/>
                </a:solidFill>
                <a:latin typeface="Verdana"/>
                <a:ea typeface="Verdana"/>
                <a:cs typeface="Verdana"/>
                <a:sym typeface="Verdana"/>
              </a:rPr>
              <a:t>The Workflow Engine is responsible for the dispatching and monitoring of jobs across all the agents in the domain.</a:t>
            </a:r>
          </a:p>
        </p:txBody>
      </p:sp>
      <p:sp>
        <p:nvSpPr>
          <p:cNvPr id="116" name="Shape 116"/>
          <p:cNvSpPr txBox="1">
            <a:spLocks noGrp="1"/>
          </p:cNvSpPr>
          <p:nvPr>
            <p:ph type="title"/>
          </p:nvPr>
        </p:nvSpPr>
        <p:spPr>
          <a:xfrm>
            <a:off x="381000" y="59538"/>
            <a:ext cx="6032499" cy="689238"/>
          </a:xfrm>
          <a:prstGeom prst="rect">
            <a:avLst/>
          </a:prstGeom>
          <a:noFill/>
          <a:ln>
            <a:noFill/>
          </a:ln>
        </p:spPr>
        <p:txBody>
          <a:bodyPr lIns="0" tIns="0" rIns="0" bIns="0" anchor="ctr" anchorCtr="0">
            <a:noAutofit/>
          </a:bodyPr>
          <a:lstStyle/>
          <a:p>
            <a:pPr marL="0" marR="0" lvl="0" indent="0" algn="l" rtl="0">
              <a:lnSpc>
                <a:spcPct val="104000"/>
              </a:lnSpc>
              <a:spcBef>
                <a:spcPts val="0"/>
              </a:spcBef>
              <a:spcAft>
                <a:spcPts val="0"/>
              </a:spcAft>
              <a:buSzPct val="25000"/>
              <a:buNone/>
            </a:pPr>
            <a:r>
              <a:rPr lang="en-US"/>
              <a:t>Terminologies cont.</a:t>
            </a:r>
          </a:p>
        </p:txBody>
      </p:sp>
      <p:sp>
        <p:nvSpPr>
          <p:cNvPr id="117" name="Shape 117"/>
          <p:cNvSpPr txBox="1">
            <a:spLocks noGrp="1"/>
          </p:cNvSpPr>
          <p:nvPr>
            <p:ph type="sldNum" idx="12"/>
          </p:nvPr>
        </p:nvSpPr>
        <p:spPr>
          <a:xfrm>
            <a:off x="7248260" y="5553603"/>
            <a:ext cx="1750217" cy="127000"/>
          </a:xfrm>
          <a:prstGeom prst="rect">
            <a:avLst/>
          </a:prstGeom>
          <a:noFill/>
          <a:ln>
            <a:noFill/>
          </a:ln>
        </p:spPr>
        <p:txBody>
          <a:bodyPr lIns="73250" tIns="36625" rIns="73250" bIns="36625" anchor="ctr" anchorCtr="0">
            <a:noAutofit/>
          </a:bodyPr>
          <a:lstStyle/>
          <a:p>
            <a:pPr marL="0" marR="0" lvl="0" indent="0" algn="r" rtl="0">
              <a:spcBef>
                <a:spcPts val="0"/>
              </a:spcBef>
              <a:buClr>
                <a:srgbClr val="000000"/>
              </a:buClr>
              <a:buSzPct val="25000"/>
              <a:buFont typeface="Verdana"/>
              <a:buNone/>
            </a:pPr>
            <a:r>
              <a:rPr lang="en-US"/>
              <a:t> </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lvl="0" rtl="0">
              <a:buNone/>
            </a:pPr>
            <a:r>
              <a:rPr lang="en-US"/>
              <a:t>Events:</a:t>
            </a:r>
          </a:p>
          <a:p>
            <a:pPr lvl="0" rtl="0">
              <a:buNone/>
            </a:pPr>
            <a:r>
              <a:rPr lang="en-US" b="0"/>
              <a:t>Any alerts produced from any node in the environment can be viewed in the events tab:</a:t>
            </a:r>
          </a:p>
          <a:p>
            <a:pPr lvl="0" rtl="0">
              <a:buNone/>
            </a:pPr>
            <a:r>
              <a:rPr lang="en-US" b="0"/>
              <a:t>The events indicate faulty hardware</a:t>
            </a:r>
          </a:p>
          <a:p>
            <a:pPr lvl="0" rtl="0">
              <a:buNone/>
            </a:pPr>
            <a:r>
              <a:rPr lang="en-US" b="0"/>
              <a:t>OS error messages</a:t>
            </a:r>
          </a:p>
          <a:p>
            <a:pPr lvl="0" rtl="0">
              <a:buNone/>
            </a:pPr>
            <a:r>
              <a:rPr lang="en-US" b="0"/>
              <a:t>Resources thresholds exceeded</a:t>
            </a:r>
          </a:p>
          <a:p>
            <a:pPr lvl="0" rtl="0">
              <a:buNone/>
            </a:pPr>
            <a:r>
              <a:rPr lang="en-US"/>
              <a:t>Jobs: </a:t>
            </a:r>
          </a:p>
          <a:p>
            <a:pPr lvl="0" rtl="0">
              <a:buNone/>
            </a:pPr>
            <a:r>
              <a:rPr lang="en-US" b="0"/>
              <a:t>Processes executed by the framework, or by user. </a:t>
            </a:r>
          </a:p>
          <a:p>
            <a:pPr lvl="0" rtl="0">
              <a:buNone/>
            </a:pPr>
            <a:r>
              <a:rPr lang="en-US" b="0"/>
              <a:t>e.g. </a:t>
            </a:r>
          </a:p>
          <a:p>
            <a:pPr lvl="0" rtl="0">
              <a:buNone/>
            </a:pPr>
            <a:r>
              <a:rPr lang="en-US" b="0"/>
              <a:t>initializing nodes</a:t>
            </a:r>
          </a:p>
          <a:p>
            <a:pPr lvl="0" rtl="0">
              <a:buNone/>
            </a:pPr>
            <a:r>
              <a:rPr lang="en-US" b="0"/>
              <a:t>management failover</a:t>
            </a:r>
          </a:p>
          <a:p>
            <a:pPr lvl="0" rtl="0">
              <a:buNone/>
            </a:pPr>
            <a:r>
              <a:rPr lang="en-US" b="0"/>
              <a:t>retrieving monitoring information when viewing a node</a:t>
            </a:r>
          </a:p>
          <a:p>
            <a:endParaRPr lang="en-US" b="0"/>
          </a:p>
          <a:p>
            <a:endParaRPr lang="en-US" b="0"/>
          </a:p>
          <a:p>
            <a:endParaRPr lang="en-US" b="0"/>
          </a:p>
        </p:txBody>
      </p:sp>
      <p:sp>
        <p:nvSpPr>
          <p:cNvPr id="123" name="Shape 123"/>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a:buNone/>
            </a:pPr>
            <a:r>
              <a:rPr lang="en-US"/>
              <a:t>Terminologies: CMC		</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lvl="0" rtl="0">
              <a:buClr>
                <a:schemeClr val="dk1"/>
              </a:buClr>
              <a:buSzPct val="68750"/>
              <a:buFont typeface="Arial"/>
              <a:buNone/>
            </a:pPr>
            <a:r>
              <a:rPr lang="en-US"/>
              <a:t>Policies:</a:t>
            </a:r>
          </a:p>
          <a:p>
            <a:pPr lvl="0" rtl="0">
              <a:buNone/>
            </a:pPr>
            <a:r>
              <a:rPr lang="en-US"/>
              <a:t>Background processes run on periodic intervals (some of them are configurable) to collect data from the environment:</a:t>
            </a:r>
          </a:p>
          <a:p>
            <a:pPr lvl="0" rtl="0">
              <a:buNone/>
            </a:pPr>
            <a:r>
              <a:rPr lang="en-US"/>
              <a:t>e.g.</a:t>
            </a:r>
          </a:p>
          <a:p>
            <a:pPr lvl="0" rtl="0">
              <a:buNone/>
            </a:pPr>
            <a:r>
              <a:rPr lang="en-US"/>
              <a:t>Aggregate storagepool info, every 30min</a:t>
            </a:r>
          </a:p>
          <a:p>
            <a:pPr lvl="0" rtl="0">
              <a:buNone/>
            </a:pPr>
            <a:r>
              <a:rPr lang="en-US"/>
              <a:t>Collapsing metastores, once a day</a:t>
            </a:r>
          </a:p>
          <a:p>
            <a:pPr lvl="0" rtl="0">
              <a:buNone/>
            </a:pPr>
            <a:r>
              <a:rPr lang="en-US"/>
              <a:t>Disk auto-decommissioning, every hour</a:t>
            </a:r>
          </a:p>
          <a:p>
            <a:endParaRPr lang="en-US"/>
          </a:p>
        </p:txBody>
      </p:sp>
      <p:sp>
        <p:nvSpPr>
          <p:cNvPr id="129" name="Shape 129"/>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lvl="0" rtl="0">
              <a:buNone/>
            </a:pPr>
            <a:r>
              <a:rPr lang="en-US"/>
              <a:t>Terminologies:	</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body" idx="1"/>
          </p:nvPr>
        </p:nvSpPr>
        <p:spPr>
          <a:xfrm>
            <a:off x="381005" y="889000"/>
            <a:ext cx="8617499" cy="4508399"/>
          </a:xfrm>
          <a:prstGeom prst="rect">
            <a:avLst/>
          </a:prstGeom>
        </p:spPr>
        <p:txBody>
          <a:bodyPr lIns="91425" tIns="91425" rIns="91425" bIns="91425" anchor="t" anchorCtr="0">
            <a:noAutofit/>
          </a:bodyPr>
          <a:lstStyle/>
          <a:p>
            <a:pPr lvl="0" rtl="0">
              <a:buNone/>
            </a:pPr>
            <a:r>
              <a:rPr lang="en-US" dirty="0" err="1"/>
              <a:t>Clientdaemon</a:t>
            </a:r>
            <a:r>
              <a:rPr lang="en-US" dirty="0"/>
              <a:t>:</a:t>
            </a:r>
          </a:p>
          <a:p>
            <a:pPr lvl="0" rtl="0">
              <a:buNone/>
            </a:pPr>
            <a:r>
              <a:rPr lang="en-US" sz="1200" b="0" dirty="0"/>
              <a:t>The component responsible for serving clients requests (PUTs, GETs, and/or Deletes)</a:t>
            </a:r>
          </a:p>
          <a:p>
            <a:pPr lvl="0" rtl="0">
              <a:buNone/>
            </a:pPr>
            <a:r>
              <a:rPr lang="en-US" dirty="0" err="1"/>
              <a:t>Storagedaemon</a:t>
            </a:r>
            <a:r>
              <a:rPr lang="en-US" dirty="0"/>
              <a:t>:</a:t>
            </a:r>
          </a:p>
          <a:p>
            <a:pPr lvl="0" rtl="0">
              <a:buNone/>
            </a:pPr>
            <a:r>
              <a:rPr lang="en-US" sz="1200" b="0" dirty="0"/>
              <a:t>The component responsible for receiving the decoded </a:t>
            </a:r>
            <a:r>
              <a:rPr lang="en-US" sz="1200" b="0" dirty="0" err="1"/>
              <a:t>checkblocks</a:t>
            </a:r>
            <a:r>
              <a:rPr lang="en-US" sz="1200" b="0" dirty="0"/>
              <a:t> from the </a:t>
            </a:r>
            <a:r>
              <a:rPr lang="en-US" sz="1200" b="0" dirty="0" err="1"/>
              <a:t>clientdaemon</a:t>
            </a:r>
            <a:r>
              <a:rPr lang="en-US" sz="1200" b="0" dirty="0"/>
              <a:t> and writes them to disk</a:t>
            </a:r>
          </a:p>
          <a:p>
            <a:pPr lvl="0" rtl="0">
              <a:buNone/>
            </a:pPr>
            <a:r>
              <a:rPr lang="en-US" sz="1200" b="0" dirty="0"/>
              <a:t>It also acts as a master to one or more namespaces for repairs queuing </a:t>
            </a:r>
          </a:p>
          <a:p>
            <a:pPr marL="0" lvl="0" indent="0" rtl="0">
              <a:buNone/>
            </a:pPr>
            <a:r>
              <a:rPr lang="en-US" dirty="0"/>
              <a:t>  </a:t>
            </a:r>
            <a:r>
              <a:rPr lang="en-US" dirty="0" err="1"/>
              <a:t>MaintenanceAgent</a:t>
            </a:r>
            <a:r>
              <a:rPr lang="en-US" dirty="0"/>
              <a:t>:</a:t>
            </a:r>
          </a:p>
          <a:p>
            <a:pPr lvl="0" rtl="0">
              <a:buNone/>
            </a:pPr>
            <a:r>
              <a:rPr lang="en-US" sz="1200" b="0" dirty="0"/>
              <a:t>The component </a:t>
            </a:r>
            <a:r>
              <a:rPr lang="en-US" sz="1200" b="0" dirty="0" err="1"/>
              <a:t>resposible</a:t>
            </a:r>
            <a:r>
              <a:rPr lang="en-US" sz="1200" b="0" dirty="0"/>
              <a:t> for repairing any affected objects </a:t>
            </a:r>
          </a:p>
          <a:p>
            <a:pPr lvl="0" rtl="0">
              <a:buNone/>
            </a:pPr>
            <a:r>
              <a:rPr lang="en-US" dirty="0" err="1"/>
              <a:t>Blockstore</a:t>
            </a:r>
            <a:r>
              <a:rPr lang="en-US" dirty="0"/>
              <a:t>:</a:t>
            </a:r>
          </a:p>
          <a:p>
            <a:pPr lvl="0" rtl="0">
              <a:buNone/>
            </a:pPr>
            <a:r>
              <a:rPr lang="en-US" sz="1200" b="0" dirty="0"/>
              <a:t>Disk </a:t>
            </a:r>
            <a:r>
              <a:rPr lang="en-US" sz="1200" b="0" dirty="0" err="1"/>
              <a:t>partiton</a:t>
            </a:r>
            <a:r>
              <a:rPr lang="en-US" sz="1200" b="0" dirty="0"/>
              <a:t> where the </a:t>
            </a:r>
            <a:r>
              <a:rPr lang="en-US" sz="1200" b="0" dirty="0" err="1"/>
              <a:t>checkblocks</a:t>
            </a:r>
            <a:r>
              <a:rPr lang="en-US" sz="1200" b="0" dirty="0"/>
              <a:t> are written </a:t>
            </a:r>
          </a:p>
          <a:p>
            <a:pPr lvl="0" rtl="0">
              <a:buNone/>
            </a:pPr>
            <a:r>
              <a:rPr lang="en-US" dirty="0"/>
              <a:t>Policy, </a:t>
            </a:r>
            <a:r>
              <a:rPr lang="en-US" dirty="0" err="1"/>
              <a:t>SpreadWidth</a:t>
            </a:r>
            <a:r>
              <a:rPr lang="en-US" dirty="0"/>
              <a:t> and </a:t>
            </a:r>
            <a:r>
              <a:rPr lang="en-US" dirty="0" err="1"/>
              <a:t>DiskSafety</a:t>
            </a:r>
            <a:r>
              <a:rPr lang="en-US" dirty="0"/>
              <a:t>:</a:t>
            </a:r>
          </a:p>
          <a:p>
            <a:pPr lvl="0" rtl="0">
              <a:buNone/>
            </a:pPr>
            <a:r>
              <a:rPr lang="en-US" sz="1200" b="0" dirty="0"/>
              <a:t>Policy is defines the rules of how objects in a namespace will be written and survive failures</a:t>
            </a:r>
          </a:p>
          <a:p>
            <a:pPr lvl="0" rtl="0">
              <a:buNone/>
            </a:pPr>
            <a:r>
              <a:rPr lang="en-US" sz="1200" b="0" dirty="0" err="1"/>
              <a:t>Spreadwidth</a:t>
            </a:r>
            <a:r>
              <a:rPr lang="en-US" sz="1200" b="0" dirty="0"/>
              <a:t> represents how many parts of an object file will be </a:t>
            </a:r>
            <a:r>
              <a:rPr lang="en-US" sz="1200" b="0" dirty="0" smtClean="0"/>
              <a:t>available</a:t>
            </a:r>
            <a:r>
              <a:rPr lang="en-US" sz="1200" b="0" dirty="0"/>
              <a:t>, and </a:t>
            </a:r>
            <a:r>
              <a:rPr lang="en-US" sz="1200" b="0" dirty="0" err="1"/>
              <a:t>Disksafety</a:t>
            </a:r>
            <a:r>
              <a:rPr lang="en-US" sz="1200" b="0" dirty="0"/>
              <a:t> is the number of the parts that </a:t>
            </a:r>
            <a:r>
              <a:rPr lang="en-US" sz="1200" b="0" dirty="0" err="1"/>
              <a:t>Lattus</a:t>
            </a:r>
            <a:r>
              <a:rPr lang="en-US" sz="1200" b="0" dirty="0"/>
              <a:t> can survive to be able to construct the object if </a:t>
            </a:r>
            <a:r>
              <a:rPr lang="en-US" sz="1200" b="0" dirty="0" smtClean="0"/>
              <a:t>lost.</a:t>
            </a:r>
            <a:endParaRPr lang="en-US" sz="1200" b="0" dirty="0"/>
          </a:p>
          <a:p>
            <a:endParaRPr lang="en-US" sz="1200" b="0" dirty="0"/>
          </a:p>
          <a:p>
            <a:endParaRPr lang="en-US" sz="1200" b="0" dirty="0"/>
          </a:p>
          <a:p>
            <a:endParaRPr lang="en-US" sz="1200" b="0" dirty="0"/>
          </a:p>
        </p:txBody>
      </p:sp>
      <p:sp>
        <p:nvSpPr>
          <p:cNvPr id="135" name="Shape 135"/>
          <p:cNvSpPr txBox="1">
            <a:spLocks noGrp="1"/>
          </p:cNvSpPr>
          <p:nvPr>
            <p:ph type="title"/>
          </p:nvPr>
        </p:nvSpPr>
        <p:spPr>
          <a:xfrm>
            <a:off x="381000" y="59538"/>
            <a:ext cx="6032399" cy="689099"/>
          </a:xfrm>
          <a:prstGeom prst="rect">
            <a:avLst/>
          </a:prstGeom>
        </p:spPr>
        <p:txBody>
          <a:bodyPr lIns="91425" tIns="91425" rIns="91425" bIns="91425" anchor="ctr" anchorCtr="0">
            <a:noAutofit/>
          </a:bodyPr>
          <a:lstStyle/>
          <a:p>
            <a:pPr lvl="0" rtl="0">
              <a:buNone/>
            </a:pPr>
            <a:r>
              <a:rPr lang="en-US"/>
              <a:t>Terminologies: DSS</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2_Office Theme">
  <a:themeElements>
    <a:clrScheme name="Amplidata">
      <a:dk1>
        <a:srgbClr val="000000"/>
      </a:dk1>
      <a:lt1>
        <a:srgbClr val="FFFFFF"/>
      </a:lt1>
      <a:dk2>
        <a:srgbClr val="1E2B47"/>
      </a:dk2>
      <a:lt2>
        <a:srgbClr val="808080"/>
      </a:lt2>
      <a:accent1>
        <a:srgbClr val="D9ED00"/>
      </a:accent1>
      <a:accent2>
        <a:srgbClr val="88D600"/>
      </a:accent2>
      <a:accent3>
        <a:srgbClr val="E6BC66"/>
      </a:accent3>
      <a:accent4>
        <a:srgbClr val="D68F01"/>
      </a:accent4>
      <a:accent5>
        <a:srgbClr val="C8E7FB"/>
      </a:accent5>
      <a:accent6>
        <a:srgbClr val="0088D6"/>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1923</TotalTime>
  <Words>3845</Words>
  <Application>Microsoft Office PowerPoint</Application>
  <PresentationFormat>On-screen Show (16:10)</PresentationFormat>
  <Paragraphs>583</Paragraphs>
  <Slides>53</Slides>
  <Notes>53</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2_Office Theme</vt:lpstr>
      <vt:lpstr>Lattus ‘Train the trainer’ Training April 2014</vt:lpstr>
      <vt:lpstr>Agenda</vt:lpstr>
      <vt:lpstr>Overview</vt:lpstr>
      <vt:lpstr>Terminologies: AMIF</vt:lpstr>
      <vt:lpstr>Terminologies cont.</vt:lpstr>
      <vt:lpstr>Terminologies cont.</vt:lpstr>
      <vt:lpstr>Terminologies: CMC  </vt:lpstr>
      <vt:lpstr>Terminologies: </vt:lpstr>
      <vt:lpstr>Terminologies: DSS</vt:lpstr>
      <vt:lpstr>Terminologies: DSS</vt:lpstr>
      <vt:lpstr>Process Dependencies</vt:lpstr>
      <vt:lpstr>PowerPoint Presentation</vt:lpstr>
      <vt:lpstr>Use Lattus to write/read/delete objects</vt:lpstr>
      <vt:lpstr>Use Lattus to view your environment: CMC</vt:lpstr>
      <vt:lpstr>PowerPoint Presentation</vt:lpstr>
      <vt:lpstr>Troubleshooting - Framework </vt:lpstr>
      <vt:lpstr>Troubleshooting – First places to look</vt:lpstr>
      <vt:lpstr>Troubleshooting – Log data </vt:lpstr>
      <vt:lpstr>Troubleshooting – Main log Overview</vt:lpstr>
      <vt:lpstr>Troubleshooting – Arakoon Log data</vt:lpstr>
      <vt:lpstr>Troubleshooting – Other useful log info</vt:lpstr>
      <vt:lpstr>Services</vt:lpstr>
      <vt:lpstr>Services</vt:lpstr>
      <vt:lpstr>Services</vt:lpstr>
      <vt:lpstr>Services</vt:lpstr>
      <vt:lpstr>Log collector </vt:lpstr>
      <vt:lpstr>Log collector usage</vt:lpstr>
      <vt:lpstr>Qshell</vt:lpstr>
      <vt:lpstr>Qshell Clusters</vt:lpstr>
      <vt:lpstr>Useful Qshell commands </vt:lpstr>
      <vt:lpstr>
Useful Qshell commands cont.  </vt:lpstr>
      <vt:lpstr>Useful Qshell commands cont. </vt:lpstr>
      <vt:lpstr>OSMI</vt:lpstr>
      <vt:lpstr>OSMI</vt:lpstr>
      <vt:lpstr>OSMI</vt:lpstr>
      <vt:lpstr>OSMI</vt:lpstr>
      <vt:lpstr>Hardware and OS </vt:lpstr>
      <vt:lpstr>Hardware and OS </vt:lpstr>
      <vt:lpstr>PowerPoint Presentation</vt:lpstr>
      <vt:lpstr>Troubleshooting Arakoon</vt:lpstr>
      <vt:lpstr>Demonstration</vt:lpstr>
      <vt:lpstr>Troubleshooting REST Requests</vt:lpstr>
      <vt:lpstr>Troubleshooting DSS - Overview</vt:lpstr>
      <vt:lpstr>DSS Logging</vt:lpstr>
      <vt:lpstr>Demonstration</vt:lpstr>
      <vt:lpstr>Repair architecture</vt:lpstr>
      <vt:lpstr>Demonstration</vt:lpstr>
      <vt:lpstr>PowerPoint Presentation</vt:lpstr>
      <vt:lpstr>Management Failover</vt:lpstr>
      <vt:lpstr>Management Failover</vt:lpstr>
      <vt:lpstr>Tickets case studies </vt:lpstr>
      <vt:lpstr>Open Discussion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Lattus ‘Train the trainer’ Training April 2014</dc:title>
  <cp:lastModifiedBy>Ross Garvey</cp:lastModifiedBy>
  <cp:revision>11</cp:revision>
  <dcterms:modified xsi:type="dcterms:W3CDTF">2014-04-29T21:35:20Z</dcterms:modified>
</cp:coreProperties>
</file>