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2" r:id="rId3"/>
    <p:sldId id="264" r:id="rId4"/>
    <p:sldId id="263" r:id="rId5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orient="horz" pos="2332">
          <p15:clr>
            <a:srgbClr val="A4A3A4"/>
          </p15:clr>
        </p15:guide>
        <p15:guide id="3" pos="2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5"/>
  </p:normalViewPr>
  <p:slideViewPr>
    <p:cSldViewPr snapToGrid="0">
      <p:cViewPr varScale="1">
        <p:scale>
          <a:sx n="143" d="100"/>
          <a:sy n="143" d="100"/>
        </p:scale>
        <p:origin x="224" y="2488"/>
      </p:cViewPr>
      <p:guideLst>
        <p:guide orient="horz" pos="1180"/>
        <p:guide orient="horz" pos="2332"/>
        <p:guide pos="22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-2334" y="-7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bleStyles" Target="tableStyles.xml"/><Relationship Id="rId1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62767388451444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D7-4425-B64D-E54DDC57F6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D7-4425-B64D-E54DDC57F6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D7-4425-B64D-E54DDC57F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92608"/>
        <c:axId val="17794656"/>
      </c:barChart>
      <c:catAx>
        <c:axId val="17792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794656"/>
        <c:crosses val="autoZero"/>
        <c:auto val="1"/>
        <c:lblAlgn val="ctr"/>
        <c:lblOffset val="100"/>
        <c:noMultiLvlLbl val="0"/>
      </c:catAx>
      <c:valAx>
        <c:axId val="17794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792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5D7-447D-BC05-877E3263327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5D7-447D-BC05-877E3263327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5D7-447D-BC05-877E3263327A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5D7-447D-BC05-877E3263327A}"/>
              </c:ext>
            </c:extLst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5D7-447D-BC05-877E326332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5D7-447D-BC05-877E3263327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5D7-447D-BC05-877E326332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5D7-447D-BC05-877E326332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5D7-447D-BC05-877E326332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25D7-447D-BC05-877E3263327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5D7-447D-BC05-877E3263327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25D7-447D-BC05-877E3263327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25D7-447D-BC05-877E3263327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5D7-447D-BC05-877E326332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25D7-447D-BC05-877E3263327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25D7-447D-BC05-877E3263327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25D7-447D-BC05-877E3263327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25D7-447D-BC05-877E3263327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5D7-447D-BC05-877E32633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2E-4F85-8FCF-EB2F56246D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2E-4F85-8FCF-EB2F56246D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2E-4F85-8FCF-EB2F56246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06528"/>
        <c:axId val="17508848"/>
      </c:barChart>
      <c:catAx>
        <c:axId val="17506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508848"/>
        <c:crosses val="autoZero"/>
        <c:auto val="1"/>
        <c:lblAlgn val="ctr"/>
        <c:lblOffset val="100"/>
        <c:noMultiLvlLbl val="0"/>
      </c:catAx>
      <c:valAx>
        <c:axId val="1750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506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18-4E2E-A0AA-903578CE11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18-4E2E-A0AA-903578CE11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18-4E2E-A0AA-903578CE1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06752"/>
        <c:axId val="16835120"/>
      </c:barChart>
      <c:catAx>
        <c:axId val="17106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835120"/>
        <c:crosses val="autoZero"/>
        <c:auto val="1"/>
        <c:lblAlgn val="ctr"/>
        <c:lblOffset val="100"/>
        <c:noMultiLvlLbl val="0"/>
      </c:catAx>
      <c:valAx>
        <c:axId val="1683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106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16024399865839"/>
          <c:y val="0.862392259815345"/>
          <c:w val="0.92346245024045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EE-422F-8E39-8E4EA23DA1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EE-422F-8E39-8E4EA23DA1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EE-422F-8E39-8E4EA23DA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6899584"/>
        <c:axId val="-26912704"/>
      </c:barChart>
      <c:catAx>
        <c:axId val="-26899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6912704"/>
        <c:crosses val="autoZero"/>
        <c:auto val="1"/>
        <c:lblAlgn val="ctr"/>
        <c:lblOffset val="100"/>
        <c:noMultiLvlLbl val="0"/>
      </c:catAx>
      <c:valAx>
        <c:axId val="-26912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6899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48942549793238"/>
          <c:y val="0.862392441106457"/>
          <c:w val="0.92017063524771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A8-46A1-BD11-B33B96FEA9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A8-46A1-BD11-B33B96FEA9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A8-46A1-BD11-B33B96FEA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95237872"/>
        <c:axId val="-295235824"/>
      </c:barChart>
      <c:catAx>
        <c:axId val="-295237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95235824"/>
        <c:crosses val="autoZero"/>
        <c:auto val="1"/>
        <c:lblAlgn val="ctr"/>
        <c:lblOffset val="100"/>
        <c:noMultiLvlLbl val="0"/>
      </c:catAx>
      <c:valAx>
        <c:axId val="-29523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95237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614778849648035"/>
          <c:y val="0.878415370064223"/>
          <c:w val="0.8740852303079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Master template chart title</a:t>
            </a:r>
          </a:p>
        </c:rich>
      </c:tx>
      <c:layout>
        <c:manualLayout>
          <c:xMode val="edge"/>
          <c:yMode val="edge"/>
          <c:x val="0.2414401273139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F6F-476A-B385-527747E73D7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F6F-476A-B385-527747E73D7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F6F-476A-B385-527747E73D76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F6F-476A-B385-527747E73D76}"/>
              </c:ext>
            </c:extLst>
          </c:dPt>
          <c:dLbls>
            <c:dLbl>
              <c:idx val="0"/>
              <c:layout>
                <c:manualLayout>
                  <c:x val="-0.198264099407106"/>
                  <c:y val="0.1661871191619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F6F-476A-B385-527747E73D7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F6F-476A-B385-527747E73D7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F6F-476A-B385-527747E73D7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F6F-476A-B385-527747E73D7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F6F-476A-B385-527747E73D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F6F-476A-B385-527747E73D7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F6F-476A-B385-527747E73D7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F6F-476A-B385-527747E73D76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F6F-476A-B385-527747E73D7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F6F-476A-B385-527747E73D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FF6F-476A-B385-527747E73D7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FF6F-476A-B385-527747E73D7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FF6F-476A-B385-527747E73D76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FF6F-476A-B385-527747E73D7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F6F-476A-B385-527747E73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Call out category</a:t>
            </a:r>
          </a:p>
        </c:rich>
      </c:tx>
      <c:layout>
        <c:manualLayout>
          <c:xMode val="edge"/>
          <c:yMode val="edge"/>
          <c:x val="0.3361500204707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2B-4085-8A17-B833E07716D0}"/>
              </c:ext>
            </c:extLst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2B-4085-8A17-B833E07716D0}"/>
              </c:ext>
            </c:extLst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2B-4085-8A17-B833E07716D0}"/>
              </c:ext>
            </c:extLst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2B-4085-8A17-B833E07716D0}"/>
              </c:ext>
            </c:extLst>
          </c:dPt>
          <c:dLbls>
            <c:dLbl>
              <c:idx val="0"/>
              <c:layout>
                <c:manualLayout>
                  <c:x val="-0.198264099407106"/>
                  <c:y val="0.1621653802379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72B-4085-8A17-B833E07716D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72B-4085-8A17-B833E07716D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72B-4085-8A17-B833E07716D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72B-4085-8A17-B833E07716D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72B-4085-8A17-B833E07716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72B-4085-8A17-B833E07716D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E72B-4085-8A17-B833E07716D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E72B-4085-8A17-B833E07716D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E72B-4085-8A17-B833E07716D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72B-4085-8A17-B833E07716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E72B-4085-8A17-B833E07716D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E72B-4085-8A17-B833E07716D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E72B-4085-8A17-B833E07716D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E72B-4085-8A17-B833E07716D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72B-4085-8A17-B833E0771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B64-4B3C-9CA1-18928726540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B64-4B3C-9CA1-18928726540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B64-4B3C-9CA1-18928726540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B64-4B3C-9CA1-189287265404}"/>
              </c:ext>
            </c:extLst>
          </c:dPt>
          <c:dLbls>
            <c:dLbl>
              <c:idx val="0"/>
              <c:layout>
                <c:manualLayout>
                  <c:x val="-0.177399962596954"/>
                  <c:y val="0.17918057351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B64-4B3C-9CA1-18928726540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B64-4B3C-9CA1-18928726540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B64-4B3C-9CA1-18928726540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B64-4B3C-9CA1-18928726540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B64-4B3C-9CA1-1892872654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2B64-4B3C-9CA1-18928726540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B64-4B3C-9CA1-18928726540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2B64-4B3C-9CA1-189287265404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2B64-4B3C-9CA1-18928726540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B64-4B3C-9CA1-1892872654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2B64-4B3C-9CA1-18928726540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2B64-4B3C-9CA1-18928726540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2B64-4B3C-9CA1-189287265404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2B64-4B3C-9CA1-18928726540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B64-4B3C-9CA1-189287265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591-4B03-9A3F-3385C3667A8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591-4B03-9A3F-3385C3667A8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591-4B03-9A3F-3385C3667A82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591-4B03-9A3F-3385C3667A82}"/>
              </c:ext>
            </c:extLst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591-4B03-9A3F-3385C3667A8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591-4B03-9A3F-3385C3667A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591-4B03-9A3F-3385C3667A8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591-4B03-9A3F-3385C3667A8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591-4B03-9A3F-3385C3667A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7591-4B03-9A3F-3385C3667A82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7591-4B03-9A3F-3385C3667A82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7591-4B03-9A3F-3385C3667A82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7591-4B03-9A3F-3385C3667A8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591-4B03-9A3F-3385C3667A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7591-4B03-9A3F-3385C3667A82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7591-4B03-9A3F-3385C3667A82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7591-4B03-9A3F-3385C3667A82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7591-4B03-9A3F-3385C3667A8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591-4B03-9A3F-3385C3667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5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0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0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ports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19804"/>
          <a:stretch/>
        </p:blipFill>
        <p:spPr bwMode="auto">
          <a:xfrm>
            <a:off x="-38101" y="0"/>
            <a:ext cx="9177339" cy="51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38100" y="0"/>
            <a:ext cx="9177338" cy="5141913"/>
          </a:xfrm>
          <a:prstGeom prst="rect">
            <a:avLst/>
          </a:prstGeom>
          <a:gradFill>
            <a:gsLst>
              <a:gs pos="100000">
                <a:srgbClr val="26292E">
                  <a:alpha val="82000"/>
                </a:srgbClr>
              </a:gs>
              <a:gs pos="0">
                <a:srgbClr val="26292E">
                  <a:alpha val="1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 dirty="0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shadows</a:t>
            </a:r>
          </a:p>
          <a:p>
            <a:r>
              <a:rPr lang="en-US" sz="1400" dirty="0"/>
              <a:t>gradients</a:t>
            </a:r>
          </a:p>
          <a:p>
            <a:r>
              <a:rPr lang="en-US" sz="1400" dirty="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/>
              <a:t>Standard Styles </a:t>
            </a:r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Tables</a:t>
            </a:r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Category Call Out Chart</a:t>
            </a:r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 2-up W/Text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Column Chart With Text Layout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Pie Chart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MAP MARKER</a:t>
            </a: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WORLD MAP</a:t>
            </a: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rgbClr val="BCC0BA"/>
                </a:solidFill>
                <a:ea typeface="+mn-ea"/>
              </a:rPr>
              <a:t>DISK DRUMS / STORAGE</a:t>
            </a: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SECURITY / LOCKS</a:t>
            </a: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PHONE/</a:t>
            </a:r>
            <a:r>
              <a:rPr lang="en-US" altLang="en-US" dirty="0" err="1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TV</a:t>
            </a: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COGS – PROCESSES – SYSTEM -  POLICY MANAGER – DATA MOVEMENT - </a:t>
            </a:r>
            <a:r>
              <a:rPr lang="en-US" altLang="en-US" dirty="0" err="1">
                <a:ea typeface="+mn-ea"/>
              </a:rPr>
              <a:t>iMover</a:t>
            </a:r>
            <a:endParaRPr lang="en-US" altLang="en-US" dirty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Useful Iconography</a:t>
            </a:r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Useful Iconography Frames And Backgrounds</a:t>
            </a:r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Arrows</a:t>
            </a:r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Company Logos</a:t>
            </a:r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</a:t>
            </a:r>
            <a:r>
              <a:rPr lang="en-US" sz="800" dirty="0" smtClean="0">
                <a:solidFill>
                  <a:schemeClr val="bg1"/>
                </a:solidFill>
                <a:cs typeface="Arial" charset="0"/>
                <a:sym typeface="Arial" charset="0"/>
              </a:rPr>
              <a:t>2018 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theme" Target="../theme/theme1.xml"/><Relationship Id="rId34" Type="http://schemas.openxmlformats.org/officeDocument/2006/relationships/image" Target="../media/image1.png"/><Relationship Id="rId3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</a:t>
            </a:r>
            <a:r>
              <a:rPr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</a:t>
            </a:r>
            <a:r>
              <a:rPr 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8</a:t>
            </a:r>
            <a:r>
              <a:rPr dirty="0" smtClean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40" r:id="rId18"/>
    <p:sldLayoutId id="2147483726" r:id="rId19"/>
    <p:sldLayoutId id="2147483727" r:id="rId20"/>
    <p:sldLayoutId id="2147483728" r:id="rId21"/>
    <p:sldLayoutId id="2147483739" r:id="rId22"/>
    <p:sldLayoutId id="2147483729" r:id="rId23"/>
    <p:sldLayoutId id="2147483730" r:id="rId24"/>
    <p:sldLayoutId id="2147483731" r:id="rId25"/>
    <p:sldLayoutId id="2147483738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quantum.com/snctraining" TargetMode="External"/><Relationship Id="rId3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um.com/snctraining" TargetMode="External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Matthew Howell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/>
              <a:t>NAS Training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65176" y="1102614"/>
            <a:ext cx="4285810" cy="3469196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Updated Course</a:t>
            </a:r>
          </a:p>
          <a:p>
            <a:pPr lvl="1"/>
            <a:r>
              <a:rPr lang="en-US" sz="1600" dirty="0"/>
              <a:t>Basics of StorNext Connect (1-4565 Online Self-Paced)</a:t>
            </a:r>
          </a:p>
          <a:p>
            <a:r>
              <a:rPr lang="en-US" sz="1800" b="1" dirty="0"/>
              <a:t>Content</a:t>
            </a:r>
          </a:p>
          <a:p>
            <a:pPr lvl="1"/>
            <a:r>
              <a:rPr lang="en-US" sz="1600" dirty="0"/>
              <a:t>Added description and images of NAS app to the “Performing System Operations with StorNext Connect” lesson</a:t>
            </a:r>
          </a:p>
          <a:p>
            <a:r>
              <a:rPr lang="en-US" sz="1800" b="1" dirty="0"/>
              <a:t>Availability</a:t>
            </a:r>
          </a:p>
          <a:p>
            <a:pPr lvl="1"/>
            <a:r>
              <a:rPr lang="en-US" sz="1600" dirty="0"/>
              <a:t>Available now</a:t>
            </a:r>
          </a:p>
          <a:p>
            <a:pPr lvl="1"/>
            <a:r>
              <a:rPr lang="en-US" sz="1600" b="1" dirty="0"/>
              <a:t>Customer version: </a:t>
            </a:r>
            <a:r>
              <a:rPr lang="en-US" sz="1600" dirty="0"/>
              <a:t>Training page on </a:t>
            </a:r>
            <a:r>
              <a:rPr lang="en-US" sz="1600" i="1" dirty="0"/>
              <a:t>StorNext Connect Documentation Center </a:t>
            </a:r>
            <a:r>
              <a:rPr lang="en-US" sz="1600" dirty="0"/>
              <a:t>(</a:t>
            </a:r>
            <a:r>
              <a:rPr lang="en-US" sz="1600" dirty="0">
                <a:hlinkClick r:id="rId2"/>
              </a:rPr>
              <a:t>www.quantum.com/snctraining</a:t>
            </a:r>
            <a:r>
              <a:rPr lang="en-US" sz="1600" dirty="0"/>
              <a:t>) </a:t>
            </a:r>
          </a:p>
          <a:p>
            <a:pPr lvl="1"/>
            <a:r>
              <a:rPr lang="en-US" sz="1600" b="1" dirty="0"/>
              <a:t>Service version: </a:t>
            </a:r>
            <a:r>
              <a:rPr lang="en-US" sz="1600" dirty="0" err="1"/>
              <a:t>StorageCare</a:t>
            </a:r>
            <a:r>
              <a:rPr lang="en-US" sz="1600" dirty="0"/>
              <a:t> Learning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6320" y="1197864"/>
            <a:ext cx="4042885" cy="3349466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Customer and Service Training</a:t>
            </a:r>
          </a:p>
        </p:txBody>
      </p:sp>
    </p:spTree>
    <p:extLst>
      <p:ext uri="{BB962C8B-B14F-4D97-AF65-F5344CB8AC3E}">
        <p14:creationId xmlns:p14="http://schemas.microsoft.com/office/powerpoint/2010/main" val="104031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66701" y="1102612"/>
            <a:ext cx="4419599" cy="3893133"/>
          </a:xfrm>
        </p:spPr>
        <p:txBody>
          <a:bodyPr>
            <a:noAutofit/>
          </a:bodyPr>
          <a:lstStyle/>
          <a:p>
            <a:r>
              <a:rPr lang="en-US" sz="1800" b="1" dirty="0"/>
              <a:t>New Module</a:t>
            </a:r>
          </a:p>
          <a:p>
            <a:pPr lvl="1"/>
            <a:r>
              <a:rPr lang="en-US" sz="1600" dirty="0"/>
              <a:t>Added “NAS App V1” module to the StorNext Connect Features Update course</a:t>
            </a:r>
            <a:endParaRPr lang="en-US" dirty="0"/>
          </a:p>
          <a:p>
            <a:r>
              <a:rPr lang="en-US" sz="1800" b="1" dirty="0"/>
              <a:t>Content </a:t>
            </a:r>
          </a:p>
          <a:p>
            <a:pPr lvl="1"/>
            <a:r>
              <a:rPr lang="en-US" sz="1600" dirty="0"/>
              <a:t>Overview of the NAS app’s key features and benefits</a:t>
            </a:r>
          </a:p>
          <a:p>
            <a:pPr lvl="1"/>
            <a:r>
              <a:rPr lang="en-US" sz="1600" dirty="0"/>
              <a:t>Where to find more information in the </a:t>
            </a:r>
            <a:r>
              <a:rPr lang="en-US" sz="1600" i="1" dirty="0"/>
              <a:t>StorNext Connect Documentation Center</a:t>
            </a:r>
            <a:endParaRPr lang="en-US" dirty="0"/>
          </a:p>
          <a:p>
            <a:r>
              <a:rPr lang="en-US" sz="1800" b="1" dirty="0"/>
              <a:t>Availability</a:t>
            </a:r>
          </a:p>
          <a:p>
            <a:pPr lvl="1"/>
            <a:r>
              <a:rPr lang="en-US" sz="1600" dirty="0"/>
              <a:t>Available now</a:t>
            </a:r>
          </a:p>
          <a:p>
            <a:pPr lvl="1"/>
            <a:r>
              <a:rPr lang="en-US" sz="1600" dirty="0"/>
              <a:t>Training page on the </a:t>
            </a:r>
            <a:r>
              <a:rPr lang="en-US" sz="1600" i="1" dirty="0"/>
              <a:t>StorNext Connect </a:t>
            </a:r>
            <a:r>
              <a:rPr lang="en-US" sz="1600" i="1"/>
              <a:t>Documentation Center</a:t>
            </a:r>
          </a:p>
          <a:p>
            <a:pPr lvl="1"/>
            <a:r>
              <a:rPr lang="en-US" sz="1600" dirty="0">
                <a:hlinkClick r:id="rId3"/>
              </a:rPr>
              <a:t>www.quantum.com/snctraining</a:t>
            </a:r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Update for Customers</a:t>
            </a:r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xmlns="" id="{CB68FD94-432F-4D11-82E0-15E7E6CE5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46320" y="1197864"/>
            <a:ext cx="4042885" cy="334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05939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65177" y="1102614"/>
            <a:ext cx="4682182" cy="3697987"/>
          </a:xfrm>
        </p:spPr>
        <p:txBody>
          <a:bodyPr>
            <a:noAutofit/>
          </a:bodyPr>
          <a:lstStyle/>
          <a:p>
            <a:r>
              <a:rPr lang="en-US" sz="1800" b="1" dirty="0"/>
              <a:t>New Course</a:t>
            </a:r>
          </a:p>
          <a:p>
            <a:pPr lvl="1"/>
            <a:r>
              <a:rPr lang="en-US" sz="1600" dirty="0"/>
              <a:t>StorNext NAS, Appliance Controller 2.0 and NAS V1 Release, Features Update for Service (2-4730a Recorded Presentation)</a:t>
            </a:r>
          </a:p>
          <a:p>
            <a:r>
              <a:rPr lang="en-US" sz="1800" b="1" dirty="0"/>
              <a:t>Content </a:t>
            </a:r>
          </a:p>
          <a:p>
            <a:pPr lvl="1"/>
            <a:r>
              <a:rPr lang="en-US" sz="1600" dirty="0"/>
              <a:t>Recording of this TOI followed by a short assessment</a:t>
            </a:r>
            <a:endParaRPr lang="en-US" sz="1600" b="1" dirty="0"/>
          </a:p>
          <a:p>
            <a:r>
              <a:rPr lang="en-US" sz="1800" b="1" dirty="0"/>
              <a:t>Availability</a:t>
            </a:r>
          </a:p>
          <a:p>
            <a:pPr lvl="1"/>
            <a:r>
              <a:rPr lang="en-US" sz="1600" dirty="0"/>
              <a:t>Course to be available January 8, 2018 on StorageCare Learning for Quantum team members and Service Partners</a:t>
            </a:r>
          </a:p>
          <a:p>
            <a:pPr lvl="1"/>
            <a:r>
              <a:rPr lang="en-US" sz="1600" dirty="0"/>
              <a:t>TOI recording/presentation will also be posted on Qwikipedia for Quantum team members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6320" y="1197864"/>
            <a:ext cx="4039552" cy="334670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Features Update for Service</a:t>
            </a:r>
          </a:p>
        </p:txBody>
      </p:sp>
    </p:spTree>
    <p:extLst>
      <p:ext uri="{BB962C8B-B14F-4D97-AF65-F5344CB8AC3E}">
        <p14:creationId xmlns:p14="http://schemas.microsoft.com/office/powerpoint/2010/main" val="3047679990"/>
      </p:ext>
    </p:extLst>
  </p:cSld>
  <p:clrMapOvr>
    <a:masterClrMapping/>
  </p:clrMapOvr>
</p:sld>
</file>

<file path=ppt/theme/theme1.xml><?xml version="1.0" encoding="utf-8"?>
<a:theme xmlns:a="http://schemas.openxmlformats.org/drawingml/2006/main" name="Complete 2016 Quantum Corporate PowerPoint Template [P00582A] (2)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MLH_XcellisFoundation_TrainingSlides</Template>
  <TotalTime>809</TotalTime>
  <Words>184</Words>
  <Application>Microsoft Macintosh PowerPoint</Application>
  <PresentationFormat>On-screen Show (16:9)</PresentationFormat>
  <Paragraphs>32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Ｐゴシック</vt:lpstr>
      <vt:lpstr>Wingdings</vt:lpstr>
      <vt:lpstr>Complete 2016 Quantum Corporate PowerPoint Template [P00582A] (2)</vt:lpstr>
      <vt:lpstr>PowerPoint Presentation</vt:lpstr>
      <vt:lpstr>Updated Customer and Service Training</vt:lpstr>
      <vt:lpstr>Features Update for Customers</vt:lpstr>
      <vt:lpstr>New Features Update for Service</vt:lpstr>
    </vt:vector>
  </TitlesOfParts>
  <Manager>Isaac Alves</Manager>
  <Company>Quantum Corporation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Matthew Howell</dc:creator>
  <cp:keywords>Template Mater 2015</cp:keywords>
  <cp:lastModifiedBy>Dave Mason</cp:lastModifiedBy>
  <cp:revision>51</cp:revision>
  <cp:lastPrinted>2015-05-05T15:24:22Z</cp:lastPrinted>
  <dcterms:created xsi:type="dcterms:W3CDTF">2017-09-18T18:26:35Z</dcterms:created>
  <dcterms:modified xsi:type="dcterms:W3CDTF">2018-01-06T15:20:07Z</dcterms:modified>
</cp:coreProperties>
</file>