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7" r:id="rId2"/>
    <p:sldMasterId id="2147483750" r:id="rId3"/>
  </p:sldMasterIdLst>
  <p:notesMasterIdLst>
    <p:notesMasterId r:id="rId9"/>
  </p:notesMasterIdLst>
  <p:handoutMasterIdLst>
    <p:handoutMasterId r:id="rId10"/>
  </p:handoutMasterIdLst>
  <p:sldIdLst>
    <p:sldId id="709" r:id="rId4"/>
    <p:sldId id="707" r:id="rId5"/>
    <p:sldId id="708" r:id="rId6"/>
    <p:sldId id="705" r:id="rId7"/>
    <p:sldId id="706" r:id="rId8"/>
  </p:sldIdLst>
  <p:sldSz cx="9144000" cy="5143500" type="screen16x9"/>
  <p:notesSz cx="9296400" cy="70104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bar Smith" initials="TS" lastIdx="7" clrIdx="0"/>
  <p:cmAuthor id="1" name="Jim Hibbard" initials="JH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00FF"/>
    <a:srgbClr val="002878"/>
    <a:srgbClr val="00B6F1"/>
    <a:srgbClr val="8EBE68"/>
    <a:srgbClr val="DCDCDC"/>
    <a:srgbClr val="F47F16"/>
    <a:srgbClr val="B0B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9" autoAdjust="0"/>
    <p:restoredTop sz="93745" autoAdjust="0"/>
  </p:normalViewPr>
  <p:slideViewPr>
    <p:cSldViewPr snapToGrid="0">
      <p:cViewPr varScale="1">
        <p:scale>
          <a:sx n="144" d="100"/>
          <a:sy n="144" d="100"/>
        </p:scale>
        <p:origin x="184" y="2424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gs" Target="tags/tag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62767388451444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D7-4425-B64D-E54DDC57F6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D7-4425-B64D-E54DDC57F6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D7-4425-B64D-E54DDC57F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8471072"/>
        <c:axId val="-28539216"/>
      </c:barChart>
      <c:catAx>
        <c:axId val="-28471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8539216"/>
        <c:crosses val="autoZero"/>
        <c:auto val="1"/>
        <c:lblAlgn val="ctr"/>
        <c:lblOffset val="100"/>
        <c:noMultiLvlLbl val="0"/>
      </c:catAx>
      <c:valAx>
        <c:axId val="-28539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8471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5D7-447D-BC05-877E3263327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5D7-447D-BC05-877E3263327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5D7-447D-BC05-877E3263327A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5D7-447D-BC05-877E3263327A}"/>
              </c:ext>
            </c:extLst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5D7-447D-BC05-877E326332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5D7-447D-BC05-877E326332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5D7-447D-BC05-877E326332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5D7-447D-BC05-877E326332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5D7-447D-BC05-877E326332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25D7-447D-BC05-877E3263327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5D7-447D-BC05-877E3263327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25D7-447D-BC05-877E3263327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5D7-447D-BC05-877E3263327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5D7-447D-BC05-877E326332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25D7-447D-BC05-877E3263327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25D7-447D-BC05-877E3263327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25D7-447D-BC05-877E3263327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25D7-447D-BC05-877E3263327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5D7-447D-BC05-877E32633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2E-4F85-8FCF-EB2F56246D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2E-4F85-8FCF-EB2F56246D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2E-4F85-8FCF-EB2F56246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8412048"/>
        <c:axId val="-28410000"/>
      </c:barChart>
      <c:catAx>
        <c:axId val="-28412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8410000"/>
        <c:crosses val="autoZero"/>
        <c:auto val="1"/>
        <c:lblAlgn val="ctr"/>
        <c:lblOffset val="100"/>
        <c:noMultiLvlLbl val="0"/>
      </c:catAx>
      <c:valAx>
        <c:axId val="-2841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8412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18-4E2E-A0AA-903578CE11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18-4E2E-A0AA-903578CE11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18-4E2E-A0AA-903578CE1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8685360"/>
        <c:axId val="-28683584"/>
      </c:barChart>
      <c:catAx>
        <c:axId val="-28685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8683584"/>
        <c:crosses val="autoZero"/>
        <c:auto val="1"/>
        <c:lblAlgn val="ctr"/>
        <c:lblOffset val="100"/>
        <c:noMultiLvlLbl val="0"/>
      </c:catAx>
      <c:valAx>
        <c:axId val="-2868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8685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16024399865839"/>
          <c:y val="0.862392259815345"/>
          <c:w val="0.92346245024045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EE-422F-8E39-8E4EA23DA1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EE-422F-8E39-8E4EA23DA1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EE-422F-8E39-8E4EA23DA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8738944"/>
        <c:axId val="-28766080"/>
      </c:barChart>
      <c:catAx>
        <c:axId val="-2873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8766080"/>
        <c:crosses val="autoZero"/>
        <c:auto val="1"/>
        <c:lblAlgn val="ctr"/>
        <c:lblOffset val="100"/>
        <c:noMultiLvlLbl val="0"/>
      </c:catAx>
      <c:valAx>
        <c:axId val="-2876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8738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48942549793238"/>
          <c:y val="0.862392441106457"/>
          <c:w val="0.92017063524771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A8-46A1-BD11-B33B96FEA9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A8-46A1-BD11-B33B96FEA9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A8-46A1-BD11-B33B96FEA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142112"/>
        <c:axId val="-292533104"/>
      </c:barChart>
      <c:catAx>
        <c:axId val="76142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92533104"/>
        <c:crosses val="autoZero"/>
        <c:auto val="1"/>
        <c:lblAlgn val="ctr"/>
        <c:lblOffset val="100"/>
        <c:noMultiLvlLbl val="0"/>
      </c:catAx>
      <c:valAx>
        <c:axId val="-29253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6142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14778849648035"/>
          <c:y val="0.878415370064223"/>
          <c:w val="0.8740852303079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Master template chart title</a:t>
            </a:r>
          </a:p>
        </c:rich>
      </c:tx>
      <c:layout>
        <c:manualLayout>
          <c:xMode val="edge"/>
          <c:yMode val="edge"/>
          <c:x val="0.2414401273139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F6F-476A-B385-527747E73D7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F6F-476A-B385-527747E73D7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F6F-476A-B385-527747E73D76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F6F-476A-B385-527747E73D76}"/>
              </c:ext>
            </c:extLst>
          </c:dPt>
          <c:dLbls>
            <c:dLbl>
              <c:idx val="0"/>
              <c:layout>
                <c:manualLayout>
                  <c:x val="-0.198264099407106"/>
                  <c:y val="0.166187119161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F6F-476A-B385-527747E73D7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F6F-476A-B385-527747E73D7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F6F-476A-B385-527747E73D7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F6F-476A-B385-527747E73D7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F6F-476A-B385-527747E73D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F6F-476A-B385-527747E73D7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F6F-476A-B385-527747E73D7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F6F-476A-B385-527747E73D7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F6F-476A-B385-527747E73D7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F6F-476A-B385-527747E73D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FF6F-476A-B385-527747E73D7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FF6F-476A-B385-527747E73D7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FF6F-476A-B385-527747E73D7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FF6F-476A-B385-527747E73D7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F6F-476A-B385-527747E73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Call out category</a:t>
            </a:r>
          </a:p>
        </c:rich>
      </c:tx>
      <c:layout>
        <c:manualLayout>
          <c:xMode val="edge"/>
          <c:yMode val="edge"/>
          <c:x val="0.3361500204707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2B-4085-8A17-B833E07716D0}"/>
              </c:ext>
            </c:extLst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2B-4085-8A17-B833E07716D0}"/>
              </c:ext>
            </c:extLst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2B-4085-8A17-B833E07716D0}"/>
              </c:ext>
            </c:extLst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2B-4085-8A17-B833E07716D0}"/>
              </c:ext>
            </c:extLst>
          </c:dPt>
          <c:dLbls>
            <c:dLbl>
              <c:idx val="0"/>
              <c:layout>
                <c:manualLayout>
                  <c:x val="-0.198264099407106"/>
                  <c:y val="0.162165380237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72B-4085-8A17-B833E07716D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72B-4085-8A17-B833E07716D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72B-4085-8A17-B833E07716D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72B-4085-8A17-B833E07716D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72B-4085-8A17-B833E07716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72B-4085-8A17-B833E07716D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E72B-4085-8A17-B833E07716D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E72B-4085-8A17-B833E07716D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E72B-4085-8A17-B833E07716D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72B-4085-8A17-B833E07716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E72B-4085-8A17-B833E07716D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E72B-4085-8A17-B833E07716D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E72B-4085-8A17-B833E07716D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E72B-4085-8A17-B833E07716D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72B-4085-8A17-B833E0771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B64-4B3C-9CA1-18928726540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B64-4B3C-9CA1-18928726540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B64-4B3C-9CA1-18928726540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B64-4B3C-9CA1-189287265404}"/>
              </c:ext>
            </c:extLst>
          </c:dPt>
          <c:dLbls>
            <c:dLbl>
              <c:idx val="0"/>
              <c:layout>
                <c:manualLayout>
                  <c:x val="-0.177399962596954"/>
                  <c:y val="0.17918057351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B64-4B3C-9CA1-18928726540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B64-4B3C-9CA1-18928726540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B64-4B3C-9CA1-18928726540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B64-4B3C-9CA1-18928726540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B64-4B3C-9CA1-1892872654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2B64-4B3C-9CA1-18928726540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B64-4B3C-9CA1-18928726540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2B64-4B3C-9CA1-18928726540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B64-4B3C-9CA1-18928726540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B64-4B3C-9CA1-1892872654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2B64-4B3C-9CA1-18928726540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2B64-4B3C-9CA1-18928726540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2B64-4B3C-9CA1-18928726540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2B64-4B3C-9CA1-18928726540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B64-4B3C-9CA1-189287265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591-4B03-9A3F-3385C3667A8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591-4B03-9A3F-3385C3667A8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591-4B03-9A3F-3385C3667A82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591-4B03-9A3F-3385C3667A82}"/>
              </c:ext>
            </c:extLst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91-4B03-9A3F-3385C3667A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591-4B03-9A3F-3385C3667A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591-4B03-9A3F-3385C3667A8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591-4B03-9A3F-3385C3667A8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591-4B03-9A3F-3385C3667A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7591-4B03-9A3F-3385C3667A82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7591-4B03-9A3F-3385C3667A82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7591-4B03-9A3F-3385C3667A82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7591-4B03-9A3F-3385C3667A8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591-4B03-9A3F-3385C3667A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7591-4B03-9A3F-3385C3667A82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7591-4B03-9A3F-3385C3667A82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7591-4B03-9A3F-3385C3667A82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7591-4B03-9A3F-3385C3667A8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591-4B03-9A3F-3385C3667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A793E-8016-FE43-AB97-BC0D9B80D5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92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A793E-8016-FE43-AB97-BC0D9B80D5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42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A793E-8016-FE43-AB97-BC0D9B80D5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86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6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A793E-8016-FE43-AB97-BC0D9B80D5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27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10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2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328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7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978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090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2017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4266744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42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46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4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702FE20-BEC9-4A83-9B60-390D8A44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7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35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13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92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87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48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ports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19804"/>
          <a:stretch/>
        </p:blipFill>
        <p:spPr bwMode="auto">
          <a:xfrm>
            <a:off x="-38101" y="0"/>
            <a:ext cx="9177339" cy="51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38100" y="0"/>
            <a:ext cx="9177338" cy="5141913"/>
          </a:xfrm>
          <a:prstGeom prst="rect">
            <a:avLst/>
          </a:prstGeom>
          <a:gradFill>
            <a:gsLst>
              <a:gs pos="100000">
                <a:srgbClr val="26292E">
                  <a:alpha val="82000"/>
                </a:srgbClr>
              </a:gs>
              <a:gs pos="0">
                <a:srgbClr val="26292E">
                  <a:alpha val="1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 dirty="0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shadows</a:t>
            </a:r>
          </a:p>
          <a:p>
            <a:r>
              <a:rPr lang="en-US" sz="1400" dirty="0"/>
              <a:t>gradients</a:t>
            </a:r>
          </a:p>
          <a:p>
            <a:r>
              <a:rPr lang="en-US" sz="1400" dirty="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/>
              <a:t>Standard Styles </a:t>
            </a:r>
          </a:p>
        </p:txBody>
      </p:sp>
    </p:spTree>
    <p:extLst>
      <p:ext uri="{BB962C8B-B14F-4D97-AF65-F5344CB8AC3E}">
        <p14:creationId xmlns:p14="http://schemas.microsoft.com/office/powerpoint/2010/main" val="2212403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Tables</a:t>
            </a:r>
          </a:p>
        </p:txBody>
      </p:sp>
    </p:spTree>
    <p:extLst>
      <p:ext uri="{BB962C8B-B14F-4D97-AF65-F5344CB8AC3E}">
        <p14:creationId xmlns:p14="http://schemas.microsoft.com/office/powerpoint/2010/main" val="862240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</a:t>
            </a:r>
          </a:p>
        </p:txBody>
      </p:sp>
      <p:graphicFrame>
        <p:nvGraphicFramePr>
          <p:cNvPr id="6" name="Chart 5"/>
          <p:cNvGraphicFramePr/>
          <p:nvPr userDrawn="1">
            <p:extLst/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380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Category Call Out Chart</a:t>
            </a:r>
          </a:p>
        </p:txBody>
      </p:sp>
      <p:graphicFrame>
        <p:nvGraphicFramePr>
          <p:cNvPr id="3" name="Chart 2"/>
          <p:cNvGraphicFramePr/>
          <p:nvPr userDrawn="1">
            <p:extLst/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258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 2-up W/Text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/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/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3840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Column Chart With Text Layout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/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370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Pie Chart</a:t>
            </a:r>
          </a:p>
        </p:txBody>
      </p:sp>
      <p:graphicFrame>
        <p:nvGraphicFramePr>
          <p:cNvPr id="4" name="Chart 3"/>
          <p:cNvGraphicFramePr/>
          <p:nvPr userDrawn="1">
            <p:extLst/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9446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/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3716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/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/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1603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/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7019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MAP MARKER</a:t>
            </a: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WORLD MAP</a:t>
            </a: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rgbClr val="BCC0BA"/>
                </a:solidFill>
                <a:ea typeface="+mn-ea"/>
              </a:rPr>
              <a:t>DISK DRUMS / STORAGE</a:t>
            </a: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SECURITY / LOCKS</a:t>
            </a: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PHONE/</a:t>
            </a:r>
            <a:r>
              <a:rPr lang="en-US" altLang="en-US" dirty="0" err="1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TV</a:t>
            </a: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COGS – PROCESSES – SYSTEM -  POLICY MANAGER – DATA MOVEMENT - </a:t>
            </a:r>
            <a:r>
              <a:rPr lang="en-US" altLang="en-US" dirty="0" err="1">
                <a:ea typeface="+mn-ea"/>
              </a:rPr>
              <a:t>iMover</a:t>
            </a:r>
            <a:endParaRPr lang="en-US" altLang="en-US" dirty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Useful Iconography</a:t>
            </a:r>
          </a:p>
        </p:txBody>
      </p:sp>
    </p:spTree>
    <p:extLst>
      <p:ext uri="{BB962C8B-B14F-4D97-AF65-F5344CB8AC3E}">
        <p14:creationId xmlns:p14="http://schemas.microsoft.com/office/powerpoint/2010/main" val="3958286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Useful Iconography Frames And Backgrounds</a:t>
            </a:r>
          </a:p>
        </p:txBody>
      </p:sp>
    </p:spTree>
    <p:extLst>
      <p:ext uri="{BB962C8B-B14F-4D97-AF65-F5344CB8AC3E}">
        <p14:creationId xmlns:p14="http://schemas.microsoft.com/office/powerpoint/2010/main" val="974953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Arrows</a:t>
            </a:r>
          </a:p>
        </p:txBody>
      </p:sp>
    </p:spTree>
    <p:extLst>
      <p:ext uri="{BB962C8B-B14F-4D97-AF65-F5344CB8AC3E}">
        <p14:creationId xmlns:p14="http://schemas.microsoft.com/office/powerpoint/2010/main" val="282735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Company Logos</a:t>
            </a:r>
          </a:p>
        </p:txBody>
      </p:sp>
    </p:spTree>
    <p:extLst>
      <p:ext uri="{BB962C8B-B14F-4D97-AF65-F5344CB8AC3E}">
        <p14:creationId xmlns:p14="http://schemas.microsoft.com/office/powerpoint/2010/main" val="4850509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056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88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3037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86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5899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8449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</a:t>
            </a:r>
            <a:r>
              <a:rPr lang="en-US" sz="800" dirty="0" smtClean="0">
                <a:solidFill>
                  <a:schemeClr val="bg1"/>
                </a:solidFill>
                <a:cs typeface="Arial" charset="0"/>
                <a:sym typeface="Arial" charset="0"/>
              </a:rPr>
              <a:t>2018 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168373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34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</a:t>
            </a:r>
            <a:r>
              <a:rPr lang="en-US" sz="800" dirty="0" smtClean="0">
                <a:solidFill>
                  <a:schemeClr val="bg1"/>
                </a:solidFill>
                <a:cs typeface="Arial" charset="0"/>
                <a:sym typeface="Arial" charset="0"/>
              </a:rPr>
              <a:t>2018</a:t>
            </a:r>
            <a:r>
              <a:rPr lang="en-US" sz="800" baseline="0" dirty="0" smtClean="0">
                <a:solidFill>
                  <a:schemeClr val="bg1"/>
                </a:solidFill>
                <a:cs typeface="Arial" charset="0"/>
                <a:sym typeface="Arial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cs typeface="Arial" charset="0"/>
                <a:sym typeface="Arial" charset="0"/>
              </a:rPr>
              <a:t>Quantum 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49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30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0.xml"/><Relationship Id="rId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33" Type="http://schemas.openxmlformats.org/officeDocument/2006/relationships/theme" Target="../theme/theme2.xml"/><Relationship Id="rId34" Type="http://schemas.openxmlformats.org/officeDocument/2006/relationships/image" Target="../media/image1.png"/><Relationship Id="rId35" Type="http://schemas.openxmlformats.org/officeDocument/2006/relationships/image" Target="../media/image2.png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theme" Target="../theme/theme3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</a:t>
            </a:r>
            <a:r>
              <a:rPr 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8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i="0" u="none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11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</a:t>
            </a:r>
            <a:r>
              <a:rPr 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8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58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</a:t>
            </a:r>
            <a:r>
              <a:rPr 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8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20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i="0" u="none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11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um.com/snnasdocs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http://qsupport.quantum.com/kb/flare/Content/ACC_DocSite/NAS%20CLI%20Guide/NAS_CLI_ADAuthentication.htm#Apply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http://qsupport.quantum.com/kb/flare/Content/ACC_DocSite/Upgrades/ACC_Upgrades.htm" TargetMode="External"/><Relationship Id="rId8" Type="http://schemas.openxmlformats.org/officeDocument/2006/relationships/hyperlink" Target="NULL" TargetMode="External"/><Relationship Id="rId9" Type="http://schemas.openxmlformats.org/officeDocument/2006/relationships/hyperlink" Target="http://qsupport.quantum.com/kb/flare/Content/ACC_DocSite/Troubleshoot/ACC_TS_TipsAndFAQs.htm" TargetMode="External"/><Relationship Id="rId10" Type="http://schemas.openxmlformats.org/officeDocument/2006/relationships/image" Target="../media/image55.png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um.com/sncdocs" TargetMode="External"/><Relationship Id="rId4" Type="http://schemas.openxmlformats.org/officeDocument/2006/relationships/hyperlink" Target="http://qsweb.quantum.com/sncdocs" TargetMode="External"/><Relationship Id="rId5" Type="http://schemas.openxmlformats.org/officeDocument/2006/relationships/hyperlink" Target="http://qsupport.quantum.com/kb/flare/Content/connect/DocSite/Connect_Reference_Task_Topics/Which-NAS-App.htm" TargetMode="External"/><Relationship Id="rId6" Type="http://schemas.openxmlformats.org/officeDocument/2006/relationships/hyperlink" Target="http://qsweb.quantum.com/kb/flare/content/connect/DocSite_Service/Connect_Reference_Task_Topics/Which-NAS-App.php" TargetMode="External"/><Relationship Id="rId7" Type="http://schemas.openxmlformats.org/officeDocument/2006/relationships/hyperlink" Target="http://qsupport.quantum.com/kb/flare/Content/connect/DocSite/Connect_Reference_Task_Topics/NAS.htm" TargetMode="External"/><Relationship Id="rId8" Type="http://schemas.openxmlformats.org/officeDocument/2006/relationships/hyperlink" Target="http://qsweb.quantum.com/kb/flare/content/connect/DocSite_Service/Connect_Reference_Task_Topics/NAS.php" TargetMode="External"/><Relationship Id="rId9" Type="http://schemas.openxmlformats.org/officeDocument/2006/relationships/hyperlink" Target="http://qsupport.quantum.com/kb/flare/Content/connect/DocSite/Connect_Release_Notes/Release_Purpose.htm" TargetMode="External"/><Relationship Id="rId10" Type="http://schemas.openxmlformats.org/officeDocument/2006/relationships/hyperlink" Target="http://qsweb.quantum.com/kb/flare/content/connect/DocSite_Service/Connect_Release_Notes/Release_Purpose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Tabar Smith and Andrea O’Brien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/>
              <a:t>NAS Documentation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195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Appliance Controller 2.0 Documentation Center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674" y="1012037"/>
            <a:ext cx="4343035" cy="3585721"/>
          </a:xfrm>
        </p:spPr>
        <p:txBody>
          <a:bodyPr/>
          <a:lstStyle/>
          <a:p>
            <a:r>
              <a:rPr lang="en-US" sz="1600" dirty="0"/>
              <a:t>Available at </a:t>
            </a:r>
            <a:r>
              <a:rPr lang="en-US" sz="1600" dirty="0">
                <a:hlinkClick r:id="rId3"/>
              </a:rPr>
              <a:t>www.quantum.com/accdocs</a:t>
            </a:r>
            <a:endParaRPr lang="en-US" sz="1600" dirty="0"/>
          </a:p>
          <a:p>
            <a:pPr marL="398463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7408" y="1347601"/>
          <a:ext cx="4277195" cy="3519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5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885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New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Link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2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Scale-Out NAS Clustering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  <a:hlinkClick r:id="rId4" invalidUrl="http://qsupport.quantum.com/kb/flare/Content/ACC_DocSite/NAS CLI Guide/NAS_CLI_NASClusters.htm"/>
                        </a:rPr>
                        <a:t>http://qsupport.quantum.com/kb/flare/Content/ACC_DocSite/NAS%20CLI%20Guide/NAS_CLI_NASClusters.htm</a:t>
                      </a:r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2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AD Authentication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  <a:hlinkClick r:id="rId5"/>
                        </a:rPr>
                        <a:t>http://qsupport.quantum.com/kb/flare/Content/ACC_DocSite/NAS%20CLI%20Guide/NAS_CLI_ADAuthentication.htm#Apply</a:t>
                      </a:r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2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Additional SMB Supported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  <a:hlinkClick r:id="rId6" invalidUrl="http://qsupport.quantum.com/kb/flare/Content/ACC_DocSite/NAS CLI Guide/NAS_CLI_SMBShareOptions.htm"/>
                        </a:rPr>
                        <a:t>http://qsupport.quantum.com/kb/flare/Content/ACC_DocSite/NAS%20CLI%20Guide/NAS_CLI_SMBShareOptions.htm</a:t>
                      </a:r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006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Upgrade 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  <a:hlinkClick r:id="rId7"/>
                        </a:rPr>
                        <a:t>http://qsupport.quantum.com/kb/flare/Content/ACC_DocSite/Upgrades/ACC_Upgrades.htm</a:t>
                      </a:r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32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Release 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  <a:hlinkClick r:id="rId8" invalidUrl="http://qsupport.quantum.com/kb/flare/Content/ACC_DocSite/Release Notes/RN_Intro_TopNav.htm"/>
                        </a:rPr>
                        <a:t>http://qsupport.quantum.com/kb/flare/Content/ACC_DocSite/Release%20Notes/RN_Intro_TopNav.htm</a:t>
                      </a:r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32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Troubleshooting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  <a:hlinkClick r:id="rId9"/>
                        </a:rPr>
                        <a:t>http://qsupport.quantum.com/kb/flare/Content/ACC_DocSite/Troubleshoot/ACC_TS_TipsAndFAQs.htm</a:t>
                      </a:r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4CDF01-FDFF-4B0D-A0FE-FD4D69BA16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6693" y="1600698"/>
            <a:ext cx="4114800" cy="2755420"/>
          </a:xfrm>
          <a:prstGeom prst="rect">
            <a:avLst/>
          </a:prstGeom>
          <a:effectLst>
            <a:outerShdw blurRad="203200" dist="50800" dir="6000000" algn="ctr" rotWithShape="0">
              <a:schemeClr val="accent1"/>
            </a:outerShdw>
          </a:effectLst>
        </p:spPr>
      </p:pic>
    </p:spTree>
    <p:extLst>
      <p:ext uri="{BB962C8B-B14F-4D97-AF65-F5344CB8AC3E}">
        <p14:creationId xmlns:p14="http://schemas.microsoft.com/office/powerpoint/2010/main" val="257010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7A8B7-D52C-44D9-93BE-3DEAC7FB82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5563"/>
            <a:ext cx="7864475" cy="419533"/>
          </a:xfrm>
        </p:spPr>
        <p:txBody>
          <a:bodyPr/>
          <a:lstStyle/>
          <a:p>
            <a:r>
              <a:rPr lang="en-US" dirty="0"/>
              <a:t>New Navigation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4239C4-6D8C-46D5-B1AC-441415B0AAD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947738"/>
            <a:ext cx="8286750" cy="364648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F47008-BF5C-40C0-B6DE-0567734E8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35" y="2764520"/>
            <a:ext cx="4114800" cy="17052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B6F94B-51CC-4736-9AF4-E395C6CE0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61" y="946376"/>
            <a:ext cx="4114800" cy="1275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F53F8B-9486-4DA5-9DEE-7C2EFD6D9036}"/>
              </a:ext>
            </a:extLst>
          </p:cNvPr>
          <p:cNvSpPr txBox="1"/>
          <p:nvPr/>
        </p:nvSpPr>
        <p:spPr>
          <a:xfrm>
            <a:off x="204108" y="604157"/>
            <a:ext cx="386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Topic Section Links and Expand/Collapse Function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AE60D6-893B-4630-BF22-DE17B9AB0421}"/>
              </a:ext>
            </a:extLst>
          </p:cNvPr>
          <p:cNvSpPr txBox="1"/>
          <p:nvPr/>
        </p:nvSpPr>
        <p:spPr>
          <a:xfrm>
            <a:off x="812120" y="2456743"/>
            <a:ext cx="1759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Interactive Workflow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EC19B2C-C066-45F9-BF20-032689643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663386"/>
            <a:ext cx="4572000" cy="4022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8E95CE-0C20-4CBA-9962-E5B36E2A3BB0}"/>
              </a:ext>
            </a:extLst>
          </p:cNvPr>
          <p:cNvSpPr txBox="1"/>
          <p:nvPr/>
        </p:nvSpPr>
        <p:spPr>
          <a:xfrm>
            <a:off x="5788480" y="354928"/>
            <a:ext cx="2418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Topic-Level Task Flow Guides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F7077D5-1581-4487-A7B2-7A35F9751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088" y="1711954"/>
            <a:ext cx="4114800" cy="29884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F45894C-6988-4DFC-80B6-F2D4EF1A4353}"/>
              </a:ext>
            </a:extLst>
          </p:cNvPr>
          <p:cNvSpPr txBox="1"/>
          <p:nvPr/>
        </p:nvSpPr>
        <p:spPr>
          <a:xfrm>
            <a:off x="4637314" y="1404177"/>
            <a:ext cx="457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Home Page Redesign to Assist with Quicker Content Access</a:t>
            </a:r>
          </a:p>
        </p:txBody>
      </p:sp>
    </p:spTree>
    <p:extLst>
      <p:ext uri="{BB962C8B-B14F-4D97-AF65-F5344CB8AC3E}">
        <p14:creationId xmlns:p14="http://schemas.microsoft.com/office/powerpoint/2010/main" val="30550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4864"/>
            <a:ext cx="7863840" cy="688086"/>
          </a:xfrm>
        </p:spPr>
        <p:txBody>
          <a:bodyPr/>
          <a:lstStyle/>
          <a:p>
            <a:r>
              <a:rPr lang="en-US" dirty="0" err="1"/>
              <a:t>StorNext</a:t>
            </a:r>
            <a:r>
              <a:rPr lang="en-US" dirty="0"/>
              <a:t> Connect Documentation Center</a:t>
            </a:r>
            <a:br>
              <a:rPr lang="en-US" dirty="0"/>
            </a:br>
            <a:r>
              <a:rPr lang="en-US" dirty="0" err="1"/>
              <a:t>StorNext</a:t>
            </a:r>
            <a:r>
              <a:rPr lang="en-US" dirty="0"/>
              <a:t> Connect Service Documentation Center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674" y="1012037"/>
            <a:ext cx="4343035" cy="3585721"/>
          </a:xfrm>
        </p:spPr>
        <p:txBody>
          <a:bodyPr/>
          <a:lstStyle/>
          <a:p>
            <a:r>
              <a:rPr lang="en-US" sz="2400" dirty="0"/>
              <a:t>Customer version available at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www.quantum.com/sncdocs</a:t>
            </a:r>
            <a:endParaRPr lang="en-US" sz="2400" dirty="0"/>
          </a:p>
          <a:p>
            <a:r>
              <a:rPr lang="en-US" sz="2400" dirty="0"/>
              <a:t>Service version available at </a:t>
            </a:r>
            <a:r>
              <a:rPr lang="en-US" sz="2400" dirty="0">
                <a:hlinkClick r:id="rId4"/>
              </a:rPr>
              <a:t>qsweb.quantum.com/</a:t>
            </a:r>
            <a:r>
              <a:rPr lang="en-US" sz="2400" dirty="0" err="1">
                <a:hlinkClick r:id="rId4"/>
              </a:rPr>
              <a:t>sncdocs</a:t>
            </a:r>
            <a:endParaRPr lang="en-US" sz="2400" dirty="0"/>
          </a:p>
          <a:p>
            <a:pPr marL="398463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097351"/>
              </p:ext>
            </p:extLst>
          </p:nvPr>
        </p:nvGraphicFramePr>
        <p:xfrm>
          <a:off x="4719782" y="1012037"/>
          <a:ext cx="4257963" cy="39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2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533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New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Link – Customer</a:t>
                      </a:r>
                    </a:p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Link – Service 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44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Which App Should I Use for NAS?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  <a:hlinkClick r:id="rId5"/>
                        </a:rPr>
                        <a:t>http://qsupport.quantum.com/kb/flare/Content/connect/DocSite/Connect_Reference_Task_Topics/Which-NAS-App.htm</a:t>
                      </a:r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  <a:hlinkClick r:id="rId6"/>
                        </a:rPr>
                        <a:t>http://qsweb.quantum.com/kb/flare/content/connect/DocSite_Service/Connect_Reference_Task_Topics/Which-NAS-App.php</a:t>
                      </a:r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About the NAS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  <a:hlinkClick r:id="rId7"/>
                        </a:rPr>
                        <a:t>http://qsupport.quantum.com/kb/flare/Content/connect/DocSite/Connect_Reference_Task_Topics/NAS.htm</a:t>
                      </a:r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  <a:hlinkClick r:id="rId8"/>
                        </a:rPr>
                        <a:t>http://qsweb.quantum.com/kb/flare/content/connect/DocSite_Service/Connect_Reference_Task_Topics/NAS.php</a:t>
                      </a:r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44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Connect Release 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  <a:hlinkClick r:id="rId9"/>
                        </a:rPr>
                        <a:t>http://qsupport.quantum.com/kb/flare/Content/connect/DocSite/Connect_Release_Notes/Release_Purpose.htm</a:t>
                      </a:r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  <a:hlinkClick r:id="rId10"/>
                        </a:rPr>
                        <a:t>http://qsweb.quantum.com/kb/flare/content/connect/DocSite_Service/Connect_Release_Notes/Release_Purpose.php</a:t>
                      </a:r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92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65177" y="1102614"/>
            <a:ext cx="4682182" cy="3697987"/>
          </a:xfrm>
        </p:spPr>
        <p:txBody>
          <a:bodyPr>
            <a:noAutofit/>
          </a:bodyPr>
          <a:lstStyle/>
          <a:p>
            <a:r>
              <a:rPr lang="en-US" dirty="0"/>
              <a:t>New Section for the NAS App</a:t>
            </a:r>
          </a:p>
          <a:p>
            <a:pPr lvl="1"/>
            <a:r>
              <a:rPr lang="en-US" dirty="0"/>
              <a:t>Interactive workflows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StorNext</a:t>
            </a:r>
            <a:r>
              <a:rPr lang="en-US" dirty="0"/>
              <a:t> Connect Documentation Center</a:t>
            </a:r>
            <a:br>
              <a:rPr lang="en-US" dirty="0"/>
            </a:br>
            <a:r>
              <a:rPr lang="en-US" dirty="0" err="1"/>
              <a:t>StorNext</a:t>
            </a:r>
            <a:r>
              <a:rPr lang="en-US" dirty="0"/>
              <a:t> Connect Service Documentation Center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CD6540F-61C9-4626-87BD-72E43DAD14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49670" y="939947"/>
            <a:ext cx="5213687" cy="36020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239262-3C8F-4F64-BDAE-1191B7F60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49" y="2197441"/>
            <a:ext cx="4198024" cy="26100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7679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164&quot;&gt;&lt;property id=&quot;20148&quot; value=&quot;5&quot;/&gt;&lt;property id=&quot;20300&quot; value=&quot;Slide 4 - &amp;quot;StorNext Connect Documentation Center StorNext Connect Service Documentation Center&amp;quot;&quot;/&gt;&lt;property id=&quot;20307&quot; value=&quot;705&quot;/&gt;&lt;/object&gt;&lt;object type=&quot;3&quot; unique_id=&quot;10263&quot;&gt;&lt;property id=&quot;20148&quot; value=&quot;5&quot;/&gt;&lt;property id=&quot;20300&quot; value=&quot;Slide 5 - &amp;quot;StorNext Connect Documentation Center StorNext Connect Service Documentation Center&amp;quot;&quot;/&gt;&lt;property id=&quot;20307&quot; value=&quot;706&quot;/&gt;&lt;/object&gt;&lt;object type=&quot;3&quot; unique_id=&quot;10405&quot;&gt;&lt;property id=&quot;20148&quot; value=&quot;5&quot;/&gt;&lt;property id=&quot;20300&quot; value=&quot;Slide 1&quot;/&gt;&lt;property id=&quot;20307&quot; value=&quot;709&quot;/&gt;&lt;/object&gt;&lt;object type=&quot;3&quot; unique_id=&quot;10406&quot;&gt;&lt;property id=&quot;20148&quot; value=&quot;5&quot;/&gt;&lt;property id=&quot;20300&quot; value=&quot;Slide 2 - &amp;quot;Appliance Controller 2.0 Documentation Center&amp;quot;&quot;/&gt;&lt;property id=&quot;20307&quot; value=&quot;707&quot;/&gt;&lt;/object&gt;&lt;object type=&quot;3&quot; unique_id=&quot;10407&quot;&gt;&lt;property id=&quot;20148&quot; value=&quot;5&quot;/&gt;&lt;property id=&quot;20300&quot; value=&quot;Slide 3 - &amp;quot;New Navigation Features&amp;quot;&quot;/&gt;&lt;property id=&quot;20307&quot; value=&quot;708&quot;/&gt;&lt;/object&gt;&lt;/object&gt;&lt;object type=&quot;8&quot; unique_id=&quot;1008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_New__2015_Quantum_PowerPoint_Template_-_Widescreen_Format_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plete 2016 Quantum Corporate PowerPoint Template [P00582A] (2)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_New__2015_Quantum_PowerPoint_Template_-_Widescreen_Format_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_New__2015_Quantum_PowerPoint_Template_-_Widescreen_Format_[P00582A]</Template>
  <TotalTime>6248</TotalTime>
  <Words>141</Words>
  <Application>Microsoft Macintosh PowerPoint</Application>
  <PresentationFormat>On-screen Show (16:9)</PresentationFormat>
  <Paragraphs>52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ＭＳ Ｐゴシック</vt:lpstr>
      <vt:lpstr>Wingdings</vt:lpstr>
      <vt:lpstr>_New__2015_Quantum_PowerPoint_Template_-_Widescreen_Format_[P00582A]</vt:lpstr>
      <vt:lpstr>Complete 2016 Quantum Corporate PowerPoint Template [P00582A] (2)</vt:lpstr>
      <vt:lpstr>1__New__2015_Quantum_PowerPoint_Template_-_Widescreen_Format_[P00582A]</vt:lpstr>
      <vt:lpstr>PowerPoint Presentation</vt:lpstr>
      <vt:lpstr>Appliance Controller 2.0 Documentation Center</vt:lpstr>
      <vt:lpstr>New Navigation Features</vt:lpstr>
      <vt:lpstr>StorNext Connect Documentation Center StorNext Connect Service Documentation Center</vt:lpstr>
      <vt:lpstr>StorNext Connect Documentation Center StorNext Connect Service Documentation Center</vt:lpstr>
    </vt:vector>
  </TitlesOfParts>
  <Manager>Isaac Alves</Manager>
  <Company>Quantum Corporation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Quantum 16:9</dc:subject>
  <dc:creator>Jim Hibbard</dc:creator>
  <cp:keywords>Template Mater 2015</cp:keywords>
  <cp:lastModifiedBy>Dave Mason</cp:lastModifiedBy>
  <cp:revision>335</cp:revision>
  <cp:lastPrinted>2016-01-14T18:57:58Z</cp:lastPrinted>
  <dcterms:created xsi:type="dcterms:W3CDTF">2015-06-29T19:53:47Z</dcterms:created>
  <dcterms:modified xsi:type="dcterms:W3CDTF">2018-01-06T15:19:21Z</dcterms:modified>
</cp:coreProperties>
</file>