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9" r:id="rId2"/>
    <p:sldMasterId id="2147483756" r:id="rId3"/>
  </p:sldMasterIdLst>
  <p:notesMasterIdLst>
    <p:notesMasterId r:id="rId9"/>
  </p:notesMasterIdLst>
  <p:handoutMasterIdLst>
    <p:handoutMasterId r:id="rId10"/>
  </p:handoutMasterIdLst>
  <p:sldIdLst>
    <p:sldId id="508" r:id="rId4"/>
    <p:sldId id="571" r:id="rId5"/>
    <p:sldId id="572" r:id="rId6"/>
    <p:sldId id="552" r:id="rId7"/>
    <p:sldId id="514" r:id="rId8"/>
  </p:sldIdLst>
  <p:sldSz cx="9144000" cy="5143500" type="screen16x9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0">
          <p15:clr>
            <a:srgbClr val="A4A3A4"/>
          </p15:clr>
        </p15:guide>
        <p15:guide id="2" pos="2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ynn Wasson" initials="LM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4141"/>
    <a:srgbClr val="00B6F1"/>
    <a:srgbClr val="212121"/>
    <a:srgbClr val="6A7B84"/>
    <a:srgbClr val="8EBE68"/>
    <a:srgbClr val="0F73C3"/>
    <a:srgbClr val="00FFFF"/>
    <a:srgbClr val="DCDCDC"/>
    <a:srgbClr val="F47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1" autoAdjust="0"/>
    <p:restoredTop sz="89447" autoAdjust="0"/>
  </p:normalViewPr>
  <p:slideViewPr>
    <p:cSldViewPr snapToGrid="0">
      <p:cViewPr varScale="1">
        <p:scale>
          <a:sx n="139" d="100"/>
          <a:sy n="139" d="100"/>
        </p:scale>
        <p:origin x="184" y="2800"/>
      </p:cViewPr>
      <p:guideLst>
        <p:guide orient="horz" pos="1180"/>
        <p:guide pos="22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440"/>
    </p:cViewPr>
  </p:sorterViewPr>
  <p:notesViewPr>
    <p:cSldViewPr snapToGrid="0">
      <p:cViewPr varScale="1">
        <p:scale>
          <a:sx n="115" d="100"/>
          <a:sy n="115" d="100"/>
        </p:scale>
        <p:origin x="-2394" y="-11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b="0">
                <a:solidFill>
                  <a:schemeClr val="accent1"/>
                </a:solidFill>
              </a:defRPr>
            </a:pPr>
            <a:r>
              <a:rPr lang="en-US" b="0">
                <a:solidFill>
                  <a:schemeClr val="accent1"/>
                </a:solidFill>
              </a:rPr>
              <a:t>Master template chart title</a:t>
            </a:r>
          </a:p>
        </c:rich>
      </c:tx>
      <c:layout>
        <c:manualLayout>
          <c:xMode val="edge"/>
          <c:yMode val="edge"/>
          <c:x val="0.248923567177212"/>
          <c:y val="0.053243479463720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734897288115"/>
          <c:y val="0.215704927331501"/>
          <c:w val="0.67648918108944"/>
          <c:h val="0.71331826275399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1"/>
            <c:bubble3D val="0"/>
            <c:spPr>
              <a:solidFill>
                <a:schemeClr val="accent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053-47E5-86EF-030DF7881D9F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53-47E5-86EF-030DF7881D9F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053-47E5-86EF-030DF7881D9F}"/>
              </c:ext>
            </c:extLst>
          </c:dPt>
          <c:dLbls>
            <c:dLbl>
              <c:idx val="0"/>
              <c:layout>
                <c:manualLayout>
                  <c:x val="-0.177399688782564"/>
                  <c:y val="0.4490744783532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053-47E5-86EF-030DF7881D9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68598199013228"/>
                  <c:y val="-0.4576430785447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053-47E5-86EF-030DF7881D9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35471586417601"/>
                  <c:y val="-0.1603162066942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053-47E5-86EF-030DF7881D9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91857088602777"/>
                  <c:y val="0.13926873241439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053-47E5-86EF-030DF7881D9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053-47E5-86EF-030DF7881D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053-47E5-86EF-030DF7881D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053-47E5-86EF-030DF7881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0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4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91126B-48DF-9943-97B3-6F4FE00A989C}" type="datetimeFigureOut">
              <a:rPr lang="en-US"/>
              <a:pPr>
                <a:defRPr/>
              </a:pPr>
              <a:t>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4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82CFC8-E374-F944-BB96-0DA719E3E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4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6AE0F1-34EE-2949-9CD6-2F08B9797F13}" type="datetimeFigureOut">
              <a:rPr lang="en-US"/>
              <a:pPr>
                <a:defRPr/>
              </a:pPr>
              <a:t>1/6/18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6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4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AA793E-8016-FE43-AB97-BC0D9B80D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63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1400" y="525463"/>
            <a:ext cx="4673600" cy="2628900"/>
          </a:xfrm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7850293" cy="350520"/>
          </a:xfrm>
        </p:spPr>
        <p:txBody>
          <a:bodyPr/>
          <a:lstStyle/>
          <a:p>
            <a:pPr>
              <a:defRPr/>
            </a:pPr>
            <a:r>
              <a:rPr lang="en-US" dirty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1400" y="525463"/>
            <a:ext cx="46736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8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chart" Target="../charts/chart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20" Type="http://schemas.openxmlformats.org/officeDocument/2006/relationships/image" Target="../media/image25.png"/><Relationship Id="rId21" Type="http://schemas.openxmlformats.org/officeDocument/2006/relationships/image" Target="../media/image26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Relationship Id="rId19" Type="http://schemas.openxmlformats.org/officeDocument/2006/relationships/image" Target="../media/image2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433144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87782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343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141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65313" y="1628775"/>
            <a:ext cx="7273925" cy="1885950"/>
          </a:xfrm>
          <a:prstGeom prst="rect">
            <a:avLst/>
          </a:prstGeom>
          <a:solidFill>
            <a:srgbClr val="0F7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202113"/>
            <a:ext cx="1712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2962275"/>
            <a:ext cx="6715125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800"/>
              </a:lnSpc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0" y="1724026"/>
            <a:ext cx="6705600" cy="1104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200" b="1" kern="1200" cap="all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515938" indent="0">
              <a:buNone/>
              <a:defRPr>
                <a:solidFill>
                  <a:schemeClr val="bg1"/>
                </a:solidFill>
              </a:defRPr>
            </a:lvl2pPr>
            <a:lvl3pPr marL="855663" indent="0">
              <a:buNone/>
              <a:defRPr>
                <a:solidFill>
                  <a:schemeClr val="bg1"/>
                </a:solidFill>
              </a:defRPr>
            </a:lvl3pPr>
            <a:lvl4pPr marL="1196975" indent="0">
              <a:buNone/>
              <a:defRPr>
                <a:solidFill>
                  <a:schemeClr val="bg1"/>
                </a:solidFill>
              </a:defRPr>
            </a:lvl4pPr>
            <a:lvl5pPr marL="1430337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14681" y="48539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J DRAFT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070099" y="3636005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070099" y="3997954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DDMMMYYYY</a:t>
            </a:r>
          </a:p>
        </p:txBody>
      </p:sp>
    </p:spTree>
    <p:extLst>
      <p:ext uri="{BB962C8B-B14F-4D97-AF65-F5344CB8AC3E}">
        <p14:creationId xmlns:p14="http://schemas.microsoft.com/office/powerpoint/2010/main" val="290092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Indicator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idx="1"/>
          </p:nvPr>
        </p:nvSpPr>
        <p:spPr bwMode="auto">
          <a:xfrm>
            <a:off x="371475" y="2409825"/>
            <a:ext cx="8372476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4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763" y="0"/>
            <a:ext cx="9139237" cy="514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784" y="2339336"/>
            <a:ext cx="2979163" cy="468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ape 1014"/>
          <p:cNvSpPr>
            <a:spLocks noChangeArrowheads="1"/>
          </p:cNvSpPr>
          <p:nvPr userDrawn="1"/>
        </p:nvSpPr>
        <p:spPr bwMode="auto">
          <a:xfrm>
            <a:off x="1066800" y="4400550"/>
            <a:ext cx="73104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© </a:t>
            </a:r>
            <a:r>
              <a:rPr lang="en-US" sz="800" dirty="0" smtClean="0">
                <a:solidFill>
                  <a:schemeClr val="bg1"/>
                </a:solidFill>
                <a:cs typeface="Arial" charset="0"/>
                <a:sym typeface="Arial" charset="0"/>
              </a:rPr>
              <a:t>2018 </a:t>
            </a:r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Quantum Corporation. Company Confidential. Forward-looking information is based upon multiple assumptions and uncertainties,</a:t>
            </a:r>
            <a:b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</a:br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does not necessarily represent the company</a:t>
            </a:r>
            <a:r>
              <a:rPr lang="ja-JP" alt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’</a:t>
            </a:r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4195253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81000" y="1047750"/>
            <a:ext cx="1295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Default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801813" y="1047750"/>
            <a:ext cx="1295400" cy="1143000"/>
          </a:xfrm>
          <a:prstGeom prst="rect">
            <a:avLst/>
          </a:prstGeom>
          <a:solidFill>
            <a:srgbClr val="6A7B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1000" y="2290763"/>
            <a:ext cx="1295400" cy="433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801813" y="2290763"/>
            <a:ext cx="1295400" cy="433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81000" y="2952750"/>
            <a:ext cx="1295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01813" y="2952750"/>
            <a:ext cx="1295400" cy="1143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8EBE68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81000" y="4195763"/>
            <a:ext cx="1295400" cy="4333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01813" y="4195763"/>
            <a:ext cx="1295400" cy="433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019800" y="1047750"/>
            <a:ext cx="2743200" cy="1143000"/>
          </a:xfrm>
          <a:prstGeom prst="rect">
            <a:avLst/>
          </a:prstGeom>
          <a:solidFill>
            <a:srgbClr val="414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Dark Callout/takeaway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019800" y="2952750"/>
            <a:ext cx="2752725" cy="1143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Bright Highlight/takeaway</a:t>
            </a:r>
          </a:p>
        </p:txBody>
      </p:sp>
      <p:sp>
        <p:nvSpPr>
          <p:cNvPr id="13" name="TextBox 21"/>
          <p:cNvSpPr txBox="1">
            <a:spLocks noChangeArrowheads="1"/>
          </p:cNvSpPr>
          <p:nvPr userDrawn="1"/>
        </p:nvSpPr>
        <p:spPr bwMode="auto">
          <a:xfrm>
            <a:off x="3475038" y="1114425"/>
            <a:ext cx="199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accent1"/>
                </a:solidFill>
              </a:rPr>
              <a:t>As a style standard</a:t>
            </a: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3503613" y="1204913"/>
            <a:ext cx="11287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600" b="1">
                <a:solidFill>
                  <a:srgbClr val="BCC0BA"/>
                </a:solidFill>
              </a:rPr>
              <a:t>NO</a:t>
            </a:r>
          </a:p>
        </p:txBody>
      </p:sp>
      <p:sp>
        <p:nvSpPr>
          <p:cNvPr id="15" name="Rectangle 24"/>
          <p:cNvSpPr>
            <a:spLocks noChangeArrowheads="1"/>
          </p:cNvSpPr>
          <p:nvPr userDrawn="1"/>
        </p:nvSpPr>
        <p:spPr bwMode="auto">
          <a:xfrm>
            <a:off x="4600575" y="1384300"/>
            <a:ext cx="8969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shadows</a:t>
            </a:r>
          </a:p>
          <a:p>
            <a:r>
              <a:rPr lang="en-US" sz="1400"/>
              <a:t>gradients</a:t>
            </a:r>
          </a:p>
          <a:p>
            <a:r>
              <a:rPr lang="en-US" sz="1400"/>
              <a:t>bevels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3352800" y="1047750"/>
            <a:ext cx="2344738" cy="1143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706813" y="3021013"/>
            <a:ext cx="1751012" cy="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3706813" y="3162300"/>
            <a:ext cx="1751012" cy="0"/>
          </a:xfrm>
          <a:prstGeom prst="line">
            <a:avLst/>
          </a:prstGeom>
          <a:ln w="28575" cmpd="sng"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706813" y="3363913"/>
            <a:ext cx="1751012" cy="0"/>
          </a:xfrm>
          <a:prstGeom prst="line">
            <a:avLst/>
          </a:prstGeom>
          <a:ln w="28575" cmpd="sng"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3706813" y="3675063"/>
            <a:ext cx="1751012" cy="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706813" y="3817938"/>
            <a:ext cx="1751012" cy="0"/>
          </a:xfrm>
          <a:prstGeom prst="line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3706813" y="4019550"/>
            <a:ext cx="1751012" cy="0"/>
          </a:xfrm>
          <a:prstGeom prst="line">
            <a:avLst/>
          </a:prstGeom>
          <a:ln w="28575" cmpd="sng">
            <a:solidFill>
              <a:schemeClr val="accent6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>
            <a:lvl1pPr>
              <a:defRPr sz="2400" b="1" baseline="0"/>
            </a:lvl1pPr>
          </a:lstStyle>
          <a:p>
            <a:r>
              <a:rPr lang="en-US" dirty="0"/>
              <a:t>Standard Styles </a:t>
            </a:r>
          </a:p>
        </p:txBody>
      </p:sp>
    </p:spTree>
    <p:extLst>
      <p:ext uri="{BB962C8B-B14F-4D97-AF65-F5344CB8AC3E}">
        <p14:creationId xmlns:p14="http://schemas.microsoft.com/office/powerpoint/2010/main" val="319775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6875" y="1871663"/>
          <a:ext cx="365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FFFF"/>
                          </a:solidFill>
                        </a:rPr>
                        <a:t>Header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FFFF"/>
                          </a:solidFill>
                        </a:rPr>
                        <a:t>Header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FFFF"/>
                          </a:solidFill>
                        </a:rPr>
                        <a:t>Header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48200" y="1871663"/>
          <a:ext cx="365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Header</a:t>
                      </a: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Header</a:t>
                      </a:r>
                    </a:p>
                  </a:txBody>
                  <a:tcPr>
                    <a:lnL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Header</a:t>
                      </a:r>
                    </a:p>
                  </a:txBody>
                  <a:tcPr>
                    <a:lnL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Sample Tables</a:t>
            </a:r>
          </a:p>
        </p:txBody>
      </p:sp>
    </p:spTree>
    <p:extLst>
      <p:ext uri="{BB962C8B-B14F-4D97-AF65-F5344CB8AC3E}">
        <p14:creationId xmlns:p14="http://schemas.microsoft.com/office/powerpoint/2010/main" val="1344571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778375" y="1400175"/>
            <a:ext cx="0" cy="2312988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/>
          </p:nvPr>
        </p:nvSpPr>
        <p:spPr>
          <a:xfrm>
            <a:off x="466725" y="2189634"/>
            <a:ext cx="3665924" cy="1050925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marL="685800" indent="0">
              <a:buNone/>
              <a:defRPr/>
            </a:lvl3pPr>
            <a:lvl4pPr marL="974725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aphicFrame>
        <p:nvGraphicFramePr>
          <p:cNvPr id="6" name="Chart 5"/>
          <p:cNvGraphicFramePr/>
          <p:nvPr userDrawn="1">
            <p:extLst>
              <p:ext uri="{D42A27DB-BD31-4B8C-83A1-F6EECF244321}">
                <p14:modId xmlns:p14="http://schemas.microsoft.com/office/powerpoint/2010/main" val="111719017"/>
              </p:ext>
            </p:extLst>
          </p:nvPr>
        </p:nvGraphicFramePr>
        <p:xfrm>
          <a:off x="4974281" y="1304324"/>
          <a:ext cx="3652109" cy="258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277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ounded Rectangle 74"/>
          <p:cNvSpPr/>
          <p:nvPr userDrawn="1"/>
        </p:nvSpPr>
        <p:spPr>
          <a:xfrm>
            <a:off x="4661244" y="1001738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8" name="Rounded Rectangle 77"/>
          <p:cNvSpPr/>
          <p:nvPr userDrawn="1"/>
        </p:nvSpPr>
        <p:spPr>
          <a:xfrm>
            <a:off x="457201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9" name="Rounded Rectangle 78"/>
          <p:cNvSpPr/>
          <p:nvPr userDrawn="1"/>
        </p:nvSpPr>
        <p:spPr>
          <a:xfrm>
            <a:off x="3258066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0" name="Rounded Rectangle 79"/>
          <p:cNvSpPr/>
          <p:nvPr userDrawn="1"/>
        </p:nvSpPr>
        <p:spPr>
          <a:xfrm>
            <a:off x="6039708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1" name="Rounded Rectangle 80"/>
          <p:cNvSpPr/>
          <p:nvPr userDrawn="1"/>
        </p:nvSpPr>
        <p:spPr>
          <a:xfrm>
            <a:off x="457200" y="1001738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2" name="Rounded Rectangle 81"/>
          <p:cNvSpPr/>
          <p:nvPr userDrawn="1"/>
        </p:nvSpPr>
        <p:spPr>
          <a:xfrm>
            <a:off x="4661244" y="3521160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3" name="Rounded Rectangle 82"/>
          <p:cNvSpPr/>
          <p:nvPr userDrawn="1"/>
        </p:nvSpPr>
        <p:spPr>
          <a:xfrm>
            <a:off x="457200" y="3528025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 Box 56"/>
          <p:cNvSpPr txBox="1">
            <a:spLocks noChangeArrowheads="1"/>
          </p:cNvSpPr>
          <p:nvPr userDrawn="1"/>
        </p:nvSpPr>
        <p:spPr bwMode="auto">
          <a:xfrm>
            <a:off x="2173416" y="1847850"/>
            <a:ext cx="8445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GLOBE</a:t>
            </a:r>
          </a:p>
        </p:txBody>
      </p:sp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574" y="1183124"/>
            <a:ext cx="394394" cy="39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6"/>
          <p:cNvSpPr txBox="1">
            <a:spLocks noChangeArrowheads="1"/>
          </p:cNvSpPr>
          <p:nvPr userDrawn="1"/>
        </p:nvSpPr>
        <p:spPr bwMode="auto">
          <a:xfrm>
            <a:off x="3442430" y="1847850"/>
            <a:ext cx="8445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MAP MARKER</a:t>
            </a:r>
          </a:p>
        </p:txBody>
      </p:sp>
      <p:pic>
        <p:nvPicPr>
          <p:cNvPr id="6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572" y="1216462"/>
            <a:ext cx="304758" cy="39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39" y="1155232"/>
            <a:ext cx="747328" cy="49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2"/>
          <p:cNvSpPr txBox="1">
            <a:spLocks noChangeArrowheads="1"/>
          </p:cNvSpPr>
          <p:nvPr userDrawn="1"/>
        </p:nvSpPr>
        <p:spPr bwMode="auto">
          <a:xfrm>
            <a:off x="724672" y="1847850"/>
            <a:ext cx="8588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WORLD MAP</a:t>
            </a:r>
          </a:p>
        </p:txBody>
      </p:sp>
      <p:sp>
        <p:nvSpPr>
          <p:cNvPr id="9" name="Text Box 79"/>
          <p:cNvSpPr txBox="1">
            <a:spLocks noChangeArrowheads="1"/>
          </p:cNvSpPr>
          <p:nvPr userDrawn="1"/>
        </p:nvSpPr>
        <p:spPr bwMode="auto">
          <a:xfrm>
            <a:off x="1189038" y="3150285"/>
            <a:ext cx="13795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rgbClr val="BCC0BA"/>
                </a:solidFill>
                <a:ea typeface="+mn-ea"/>
              </a:rPr>
              <a:t>DISK DRUMS / STORAGE</a:t>
            </a:r>
          </a:p>
        </p:txBody>
      </p:sp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9" y="2579155"/>
            <a:ext cx="262181" cy="3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9"/>
          <p:cNvGrpSpPr>
            <a:grpSpLocks/>
          </p:cNvGrpSpPr>
          <p:nvPr userDrawn="1"/>
        </p:nvGrpSpPr>
        <p:grpSpPr bwMode="auto">
          <a:xfrm>
            <a:off x="1488530" y="2536579"/>
            <a:ext cx="429125" cy="391031"/>
            <a:chOff x="8018997" y="2625171"/>
            <a:chExt cx="659169" cy="601150"/>
          </a:xfrm>
        </p:grpSpPr>
        <p:pic>
          <p:nvPicPr>
            <p:cNvPr id="12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8997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541" y="275859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22"/>
          <p:cNvGrpSpPr>
            <a:grpSpLocks/>
          </p:cNvGrpSpPr>
          <p:nvPr userDrawn="1"/>
        </p:nvGrpSpPr>
        <p:grpSpPr bwMode="auto">
          <a:xfrm>
            <a:off x="2497055" y="2532097"/>
            <a:ext cx="521001" cy="399994"/>
            <a:chOff x="8018997" y="2625171"/>
            <a:chExt cx="801250" cy="615646"/>
          </a:xfrm>
        </p:grpSpPr>
        <p:pic>
          <p:nvPicPr>
            <p:cNvPr id="15" name="Picture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8997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9622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6800" y="2773087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 Box 73"/>
          <p:cNvSpPr txBox="1">
            <a:spLocks noChangeArrowheads="1"/>
          </p:cNvSpPr>
          <p:nvPr/>
        </p:nvSpPr>
        <p:spPr bwMode="auto">
          <a:xfrm>
            <a:off x="4043963" y="3150285"/>
            <a:ext cx="11795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SECURITY / LOCKS</a:t>
            </a:r>
          </a:p>
        </p:txBody>
      </p:sp>
      <p:pic>
        <p:nvPicPr>
          <p:cNvPr id="1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134" y="2532242"/>
            <a:ext cx="316067" cy="393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41" y="2529634"/>
            <a:ext cx="400447" cy="39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541" y="2571354"/>
            <a:ext cx="308917" cy="30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7"/>
          <p:cNvSpPr txBox="1">
            <a:spLocks noChangeArrowheads="1"/>
          </p:cNvSpPr>
          <p:nvPr userDrawn="1"/>
        </p:nvSpPr>
        <p:spPr bwMode="auto">
          <a:xfrm>
            <a:off x="6027351" y="1847850"/>
            <a:ext cx="130187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MOBILE PHONE/</a:t>
            </a:r>
            <a:r>
              <a:rPr lang="en-US" altLang="en-US" dirty="0" err="1">
                <a:ea typeface="+mn-ea"/>
              </a:rPr>
              <a:t>iPHONE</a:t>
            </a:r>
            <a:endParaRPr lang="en-US" altLang="en-US" dirty="0">
              <a:ea typeface="+mn-ea"/>
            </a:endParaRPr>
          </a:p>
        </p:txBody>
      </p:sp>
      <p:pic>
        <p:nvPicPr>
          <p:cNvPr id="23" name="Picture 3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575" y="1240515"/>
            <a:ext cx="192715" cy="357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80" y="1151323"/>
            <a:ext cx="363020" cy="48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0"/>
          <p:cNvSpPr txBox="1">
            <a:spLocks noChangeArrowheads="1"/>
          </p:cNvSpPr>
          <p:nvPr userDrawn="1"/>
        </p:nvSpPr>
        <p:spPr bwMode="auto">
          <a:xfrm>
            <a:off x="5096518" y="1847850"/>
            <a:ext cx="722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err="1">
                <a:ea typeface="+mn-ea"/>
              </a:rPr>
              <a:t>iPAD</a:t>
            </a:r>
            <a:endParaRPr lang="en-US" altLang="en-US" dirty="0">
              <a:ea typeface="+mn-ea"/>
            </a:endParaRPr>
          </a:p>
        </p:txBody>
      </p:sp>
      <p:pic>
        <p:nvPicPr>
          <p:cNvPr id="26" name="Picture 3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405" y="1095734"/>
            <a:ext cx="693548" cy="50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20"/>
          <p:cNvSpPr txBox="1">
            <a:spLocks noChangeArrowheads="1"/>
          </p:cNvSpPr>
          <p:nvPr userDrawn="1"/>
        </p:nvSpPr>
        <p:spPr bwMode="auto">
          <a:xfrm>
            <a:off x="7585976" y="1847850"/>
            <a:ext cx="939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TV</a:t>
            </a:r>
          </a:p>
        </p:txBody>
      </p:sp>
      <p:pic>
        <p:nvPicPr>
          <p:cNvPr id="28" name="Picture 40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258" y="3786030"/>
            <a:ext cx="532206" cy="304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931" y="3800226"/>
            <a:ext cx="529964" cy="30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117" y="3785938"/>
            <a:ext cx="529965" cy="3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967" y="2556880"/>
            <a:ext cx="309239" cy="30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829" y="2546209"/>
            <a:ext cx="286498" cy="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18" y="2556880"/>
            <a:ext cx="309239" cy="30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 Box 55"/>
          <p:cNvSpPr txBox="1">
            <a:spLocks noChangeArrowheads="1"/>
          </p:cNvSpPr>
          <p:nvPr userDrawn="1"/>
        </p:nvSpPr>
        <p:spPr bwMode="auto">
          <a:xfrm>
            <a:off x="3581959" y="4335892"/>
            <a:ext cx="8445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MAGNIFYING GLASS</a:t>
            </a:r>
          </a:p>
        </p:txBody>
      </p:sp>
      <p:pic>
        <p:nvPicPr>
          <p:cNvPr id="35" name="Picture 4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18568" r="21211" b="18280"/>
          <a:stretch>
            <a:fillRect/>
          </a:stretch>
        </p:blipFill>
        <p:spPr bwMode="auto">
          <a:xfrm flipH="1">
            <a:off x="3787052" y="3658087"/>
            <a:ext cx="620720" cy="58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60"/>
          <p:cNvSpPr txBox="1">
            <a:spLocks noChangeArrowheads="1"/>
          </p:cNvSpPr>
          <p:nvPr userDrawn="1"/>
        </p:nvSpPr>
        <p:spPr bwMode="auto">
          <a:xfrm>
            <a:off x="2574667" y="4337479"/>
            <a:ext cx="7683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SERVICE TEAM</a:t>
            </a:r>
          </a:p>
        </p:txBody>
      </p:sp>
      <p:sp>
        <p:nvSpPr>
          <p:cNvPr id="37" name="Text Box 60"/>
          <p:cNvSpPr txBox="1">
            <a:spLocks noChangeArrowheads="1"/>
          </p:cNvSpPr>
          <p:nvPr userDrawn="1"/>
        </p:nvSpPr>
        <p:spPr bwMode="auto">
          <a:xfrm>
            <a:off x="1532279" y="4275567"/>
            <a:ext cx="768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PROBLEM</a:t>
            </a:r>
            <a:b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</a:b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/HEALTH</a:t>
            </a:r>
          </a:p>
        </p:txBody>
      </p:sp>
      <p:sp>
        <p:nvSpPr>
          <p:cNvPr id="38" name="Text Box 60"/>
          <p:cNvSpPr txBox="1">
            <a:spLocks noChangeArrowheads="1"/>
          </p:cNvSpPr>
          <p:nvPr userDrawn="1"/>
        </p:nvSpPr>
        <p:spPr bwMode="auto">
          <a:xfrm>
            <a:off x="504567" y="4268702"/>
            <a:ext cx="85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PERFORMANCE MONITORING</a:t>
            </a:r>
          </a:p>
        </p:txBody>
      </p:sp>
      <p:pic>
        <p:nvPicPr>
          <p:cNvPr id="39" name="Picture 5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7" y="3734277"/>
            <a:ext cx="432487" cy="43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5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40" y="3711868"/>
            <a:ext cx="481786" cy="47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3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92" y="3703464"/>
            <a:ext cx="498593" cy="4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Straight Connector 41"/>
          <p:cNvCxnSpPr/>
          <p:nvPr userDrawn="1"/>
        </p:nvCxnSpPr>
        <p:spPr>
          <a:xfrm flipH="1" flipV="1">
            <a:off x="1400257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>
          <a:xfrm flipH="1" flipV="1">
            <a:off x="2207355" y="2457774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>
          <a:xfrm flipH="1" flipV="1">
            <a:off x="1891099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1"/>
        </p:nvCxnSpPr>
        <p:spPr>
          <a:xfrm flipH="1" flipV="1">
            <a:off x="3219622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1"/>
        </p:nvCxnSpPr>
        <p:spPr>
          <a:xfrm flipH="1" flipV="1">
            <a:off x="4269541" y="249209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1"/>
        </p:nvCxnSpPr>
        <p:spPr>
          <a:xfrm flipH="1" flipV="1">
            <a:off x="5071685" y="249209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1"/>
        </p:nvCxnSpPr>
        <p:spPr>
          <a:xfrm flipH="1" flipV="1">
            <a:off x="7002612" y="243717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 userDrawn="1"/>
        </p:nvCxnSpPr>
        <p:spPr>
          <a:xfrm flipH="1" flipV="1">
            <a:off x="7916663" y="243717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 Box 73"/>
          <p:cNvSpPr txBox="1">
            <a:spLocks noChangeArrowheads="1"/>
          </p:cNvSpPr>
          <p:nvPr userDrawn="1"/>
        </p:nvSpPr>
        <p:spPr bwMode="auto">
          <a:xfrm>
            <a:off x="6452244" y="3067907"/>
            <a:ext cx="21018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COGS – PROCESSES – SYSTEM -  POLICY MANAGER – DATA MOVEMENT - </a:t>
            </a:r>
            <a:r>
              <a:rPr lang="en-US" altLang="en-US" dirty="0" err="1">
                <a:ea typeface="+mn-ea"/>
              </a:rPr>
              <a:t>iMover</a:t>
            </a:r>
            <a:endParaRPr lang="en-US" altLang="en-US" dirty="0">
              <a:ea typeface="+mn-ea"/>
            </a:endParaRPr>
          </a:p>
        </p:txBody>
      </p:sp>
      <p:sp>
        <p:nvSpPr>
          <p:cNvPr id="51" name="Text Box 55"/>
          <p:cNvSpPr txBox="1">
            <a:spLocks noChangeArrowheads="1"/>
          </p:cNvSpPr>
          <p:nvPr userDrawn="1"/>
        </p:nvSpPr>
        <p:spPr bwMode="auto">
          <a:xfrm>
            <a:off x="5347173" y="4335891"/>
            <a:ext cx="29114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CLOUD, WAN, LAN, SAN, WWW</a:t>
            </a:r>
          </a:p>
        </p:txBody>
      </p:sp>
      <p:cxnSp>
        <p:nvCxnSpPr>
          <p:cNvPr id="52" name="Straight Connector 51"/>
          <p:cNvCxnSpPr/>
          <p:nvPr userDrawn="1"/>
        </p:nvCxnSpPr>
        <p:spPr>
          <a:xfrm flipH="1" flipV="1">
            <a:off x="5971745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 flipH="1" flipV="1">
            <a:off x="7396376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 flipV="1">
            <a:off x="7328930" y="3672187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 userDrawn="1"/>
        </p:nvCxnSpPr>
        <p:spPr>
          <a:xfrm flipV="1">
            <a:off x="6236730" y="3672187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 flipH="1" flipV="1">
            <a:off x="2444609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 userDrawn="1"/>
        </p:nvCxnSpPr>
        <p:spPr>
          <a:xfrm flipH="1" flipV="1">
            <a:off x="3505768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 flipH="1" flipV="1">
            <a:off x="1198830" y="2457774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Useful Iconography</a:t>
            </a:r>
          </a:p>
        </p:txBody>
      </p:sp>
    </p:spTree>
    <p:extLst>
      <p:ext uri="{BB962C8B-B14F-4D97-AF65-F5344CB8AC3E}">
        <p14:creationId xmlns:p14="http://schemas.microsoft.com/office/powerpoint/2010/main" val="997433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2982913" y="1262063"/>
            <a:ext cx="1412875" cy="2381250"/>
          </a:xfrm>
          <a:prstGeom prst="roundRect">
            <a:avLst>
              <a:gd name="adj" fmla="val 9252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3"/>
          <p:cNvSpPr/>
          <p:nvPr userDrawn="1"/>
        </p:nvSpPr>
        <p:spPr>
          <a:xfrm>
            <a:off x="376238" y="1262063"/>
            <a:ext cx="2379662" cy="3633787"/>
          </a:xfrm>
          <a:prstGeom prst="roundRect">
            <a:avLst>
              <a:gd name="adj" fmla="val 4659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 Box 41"/>
          <p:cNvSpPr txBox="1">
            <a:spLocks noChangeArrowheads="1"/>
          </p:cNvSpPr>
          <p:nvPr userDrawn="1"/>
        </p:nvSpPr>
        <p:spPr bwMode="auto">
          <a:xfrm>
            <a:off x="500063" y="1000125"/>
            <a:ext cx="41687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2"/>
              </a:buBlip>
              <a:defRPr sz="2400">
                <a:solidFill>
                  <a:srgbClr val="21212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  <a:defRPr sz="2800">
                <a:solidFill>
                  <a:srgbClr val="21212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altLang="en-US" sz="800" b="1" dirty="0">
                <a:solidFill>
                  <a:schemeClr val="tx1"/>
                </a:solidFill>
                <a:ea typeface="+mn-ea"/>
              </a:rPr>
              <a:t>Background Shapes (can depict different locations, e.g. On-site, Offsite, etc.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4737100" y="1289050"/>
            <a:ext cx="1412875" cy="2381250"/>
          </a:xfrm>
          <a:prstGeom prst="roundRect">
            <a:avLst>
              <a:gd name="adj" fmla="val 9252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4937125" y="1524000"/>
            <a:ext cx="1011238" cy="820738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00B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4937125" y="2616200"/>
            <a:ext cx="1011238" cy="820738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00B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6478588" y="1309688"/>
            <a:ext cx="1611312" cy="1309687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6A7B8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4119563" y="3732213"/>
            <a:ext cx="10715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6151563" y="4271963"/>
            <a:ext cx="18526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NUMBERS</a:t>
            </a:r>
            <a:b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(FOR STEPS IN DIAGRAMS)</a:t>
            </a:r>
          </a:p>
        </p:txBody>
      </p:sp>
      <p:sp>
        <p:nvSpPr>
          <p:cNvPr id="12" name="Text Box 10"/>
          <p:cNvSpPr txBox="1">
            <a:spLocks noChangeArrowheads="1"/>
          </p:cNvSpPr>
          <p:nvPr userDrawn="1"/>
        </p:nvSpPr>
        <p:spPr bwMode="auto">
          <a:xfrm>
            <a:off x="3151188" y="3732213"/>
            <a:ext cx="10715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5086350" y="3732213"/>
            <a:ext cx="10715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Useful Iconography Frames And Backgrounds</a:t>
            </a:r>
          </a:p>
        </p:txBody>
      </p:sp>
    </p:spTree>
    <p:extLst>
      <p:ext uri="{BB962C8B-B14F-4D97-AF65-F5344CB8AC3E}">
        <p14:creationId xmlns:p14="http://schemas.microsoft.com/office/powerpoint/2010/main" val="1605173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3"/>
          <p:cNvSpPr txBox="1">
            <a:spLocks noChangeArrowheads="1"/>
          </p:cNvSpPr>
          <p:nvPr userDrawn="1"/>
        </p:nvSpPr>
        <p:spPr bwMode="auto">
          <a:xfrm>
            <a:off x="5249863" y="396081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ARROW 1</a:t>
            </a:r>
          </a:p>
        </p:txBody>
      </p:sp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7688263" y="396081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ARROW 2 </a:t>
            </a:r>
          </a:p>
        </p:txBody>
      </p:sp>
      <p:sp>
        <p:nvSpPr>
          <p:cNvPr id="5" name="Text Box 54"/>
          <p:cNvSpPr txBox="1">
            <a:spLocks noChangeArrowheads="1"/>
          </p:cNvSpPr>
          <p:nvPr userDrawn="1"/>
        </p:nvSpPr>
        <p:spPr bwMode="auto">
          <a:xfrm>
            <a:off x="555625" y="2646363"/>
            <a:ext cx="100488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Broken Arrow</a:t>
            </a:r>
          </a:p>
        </p:txBody>
      </p:sp>
      <p:sp>
        <p:nvSpPr>
          <p:cNvPr id="6" name="Text Box 55"/>
          <p:cNvSpPr txBox="1">
            <a:spLocks noChangeArrowheads="1"/>
          </p:cNvSpPr>
          <p:nvPr userDrawn="1"/>
        </p:nvSpPr>
        <p:spPr bwMode="auto">
          <a:xfrm>
            <a:off x="2786063" y="264636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Cyclical Arrow</a:t>
            </a:r>
          </a:p>
        </p:txBody>
      </p:sp>
      <p:sp>
        <p:nvSpPr>
          <p:cNvPr id="7" name="Text Box 64"/>
          <p:cNvSpPr txBox="1">
            <a:spLocks noChangeArrowheads="1"/>
          </p:cNvSpPr>
          <p:nvPr userDrawn="1"/>
        </p:nvSpPr>
        <p:spPr bwMode="auto">
          <a:xfrm>
            <a:off x="914400" y="4235450"/>
            <a:ext cx="1004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WRAP ARROW (L)</a:t>
            </a:r>
          </a:p>
        </p:txBody>
      </p:sp>
      <p:sp>
        <p:nvSpPr>
          <p:cNvPr id="8" name="Text Box 65"/>
          <p:cNvSpPr txBox="1">
            <a:spLocks noChangeArrowheads="1"/>
          </p:cNvSpPr>
          <p:nvPr userDrawn="1"/>
        </p:nvSpPr>
        <p:spPr bwMode="auto">
          <a:xfrm>
            <a:off x="2400300" y="4235450"/>
            <a:ext cx="1004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WRAP ARROW (R)</a:t>
            </a:r>
          </a:p>
        </p:txBody>
      </p:sp>
      <p:pic>
        <p:nvPicPr>
          <p:cNvPr id="9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004888"/>
            <a:ext cx="61595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1492250"/>
            <a:ext cx="2227262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3338513"/>
            <a:ext cx="1697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3338513"/>
            <a:ext cx="1697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2811463"/>
            <a:ext cx="18510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513" y="3121025"/>
            <a:ext cx="20859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4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1312863"/>
            <a:ext cx="1296987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73063" y="1966913"/>
            <a:ext cx="20129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73063" y="1624013"/>
            <a:ext cx="2012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Arrows</a:t>
            </a:r>
          </a:p>
        </p:txBody>
      </p:sp>
    </p:spTree>
    <p:extLst>
      <p:ext uri="{BB962C8B-B14F-4D97-AF65-F5344CB8AC3E}">
        <p14:creationId xmlns:p14="http://schemas.microsoft.com/office/powerpoint/2010/main" val="62824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87782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696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247650" y="809626"/>
            <a:ext cx="8572500" cy="393382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7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491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-sid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433144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45491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511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426" y="823564"/>
            <a:ext cx="4206240" cy="402336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 defTabSz="914400" rtl="0" eaLnBrk="1" latinLnBrk="0" hangingPunct="1">
              <a:defRPr lang="en-US" sz="2000" kern="1200" baseline="0" dirty="0" smtClean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defRPr lang="en-US" sz="18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en-US" sz="14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en-US" sz="12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822960"/>
            <a:ext cx="4206240" cy="402336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 defTabSz="914400" rtl="0" eaLnBrk="1" latinLnBrk="0" hangingPunct="1">
              <a:defRPr lang="en-US" sz="2000" kern="1200" baseline="0" dirty="0" smtClean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defRPr lang="en-US" sz="18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en-US" sz="14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645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822960"/>
            <a:ext cx="4206240" cy="457200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 marL="0" indent="0">
              <a:buNone/>
              <a:defRPr sz="2000" b="1" cap="all" baseline="0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" y="1325880"/>
            <a:ext cx="4206240" cy="3520440"/>
          </a:xfrm>
          <a:prstGeom prst="rect">
            <a:avLst/>
          </a:prstGeom>
        </p:spPr>
        <p:txBody>
          <a:bodyPr/>
          <a:lstStyle>
            <a:lvl1pPr>
              <a:defRPr sz="2000" baseline="0">
                <a:solidFill>
                  <a:srgbClr val="414141"/>
                </a:solidFill>
              </a:defRPr>
            </a:lvl1pPr>
            <a:lvl2pPr marL="685800" indent="-287338">
              <a:defRPr sz="1800" baseline="0">
                <a:solidFill>
                  <a:srgbClr val="414141"/>
                </a:solidFill>
              </a:defRPr>
            </a:lvl2pPr>
            <a:lvl3pPr>
              <a:defRPr sz="1600" baseline="0">
                <a:solidFill>
                  <a:srgbClr val="414141"/>
                </a:solidFill>
              </a:defRPr>
            </a:lvl3pPr>
            <a:lvl4pPr>
              <a:defRPr sz="1400" baseline="0">
                <a:solidFill>
                  <a:srgbClr val="414141"/>
                </a:solidFill>
              </a:defRPr>
            </a:lvl4pPr>
            <a:lvl5pPr>
              <a:defRPr sz="1200" baseline="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822960"/>
            <a:ext cx="4206240" cy="457200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 marL="0" indent="0">
              <a:buNone/>
              <a:defRPr sz="2000" b="1" cap="all" baseline="0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371599"/>
            <a:ext cx="4206240" cy="3520440"/>
          </a:xfrm>
          <a:prstGeom prst="rect">
            <a:avLst/>
          </a:prstGeom>
        </p:spPr>
        <p:txBody>
          <a:bodyPr/>
          <a:lstStyle>
            <a:lvl1pPr>
              <a:defRPr sz="2000" baseline="0">
                <a:solidFill>
                  <a:srgbClr val="414141"/>
                </a:solidFill>
              </a:defRPr>
            </a:lvl1pPr>
            <a:lvl2pPr>
              <a:defRPr sz="1800" baseline="0">
                <a:solidFill>
                  <a:srgbClr val="414141"/>
                </a:solidFill>
              </a:defRPr>
            </a:lvl2pPr>
            <a:lvl3pPr>
              <a:defRPr sz="1600" baseline="0">
                <a:solidFill>
                  <a:srgbClr val="414141"/>
                </a:solidFill>
              </a:defRPr>
            </a:lvl3pPr>
            <a:lvl4pPr>
              <a:defRPr sz="1400" baseline="0">
                <a:solidFill>
                  <a:srgbClr val="414141"/>
                </a:solidFill>
              </a:defRPr>
            </a:lvl4pPr>
            <a:lvl5pPr>
              <a:defRPr sz="1200" baseline="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157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endix Indicato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idx="1"/>
          </p:nvPr>
        </p:nvSpPr>
        <p:spPr bwMode="auto">
          <a:xfrm>
            <a:off x="371475" y="2409825"/>
            <a:ext cx="8372476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65313" y="1628775"/>
            <a:ext cx="7273925" cy="1885950"/>
          </a:xfrm>
          <a:prstGeom prst="rect">
            <a:avLst/>
          </a:prstGeom>
          <a:solidFill>
            <a:srgbClr val="0F7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202113"/>
            <a:ext cx="1712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2962275"/>
            <a:ext cx="6715125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800"/>
              </a:lnSpc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0" y="1724026"/>
            <a:ext cx="6705600" cy="1104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200" b="1" kern="1200" cap="all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515938" indent="0">
              <a:buNone/>
              <a:defRPr>
                <a:solidFill>
                  <a:schemeClr val="bg1"/>
                </a:solidFill>
              </a:defRPr>
            </a:lvl2pPr>
            <a:lvl3pPr marL="855663" indent="0">
              <a:buNone/>
              <a:defRPr>
                <a:solidFill>
                  <a:schemeClr val="bg1"/>
                </a:solidFill>
              </a:defRPr>
            </a:lvl3pPr>
            <a:lvl4pPr marL="1196975" indent="0">
              <a:buNone/>
              <a:defRPr>
                <a:solidFill>
                  <a:schemeClr val="bg1"/>
                </a:solidFill>
              </a:defRPr>
            </a:lvl4pPr>
            <a:lvl5pPr marL="1430337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14681" y="48539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J DRAFT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070099" y="3636005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070099" y="3997954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DDMMMYYYY</a:t>
            </a:r>
          </a:p>
        </p:txBody>
      </p:sp>
    </p:spTree>
    <p:extLst>
      <p:ext uri="{BB962C8B-B14F-4D97-AF65-F5344CB8AC3E}">
        <p14:creationId xmlns:p14="http://schemas.microsoft.com/office/powerpoint/2010/main" val="145212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theme" Target="../theme/theme2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23"/>
          <p:cNvSpPr>
            <a:spLocks noGrp="1"/>
          </p:cNvSpPr>
          <p:nvPr>
            <p:ph type="title"/>
          </p:nvPr>
        </p:nvSpPr>
        <p:spPr bwMode="auto">
          <a:xfrm>
            <a:off x="182880" y="57150"/>
            <a:ext cx="736961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</a:t>
            </a:r>
            <a:r>
              <a:rPr dirty="0" smtClean="0">
                <a:solidFill>
                  <a:srgbClr val="898989"/>
                </a:solidFill>
                <a:latin typeface="Calibri" panose="020F0502020204030204" pitchFamily="34" charset="0"/>
              </a:rPr>
              <a:t>201</a:t>
            </a:r>
            <a:r>
              <a:rPr lang="en-US" dirty="0" smtClean="0">
                <a:solidFill>
                  <a:srgbClr val="898989"/>
                </a:solidFill>
                <a:latin typeface="Calibri" panose="020F0502020204030204" pitchFamily="34" charset="0"/>
              </a:rPr>
              <a:t>8</a:t>
            </a:r>
            <a:r>
              <a:rPr dirty="0" smtClean="0">
                <a:solidFill>
                  <a:srgbClr val="898989"/>
                </a:solidFill>
                <a:latin typeface="Calibri" panose="020F0502020204030204" pitchFamily="34" charset="0"/>
              </a:rPr>
              <a:t> </a:t>
            </a: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  <p:pic>
        <p:nvPicPr>
          <p:cNvPr id="11" name="Picture 12"/>
          <p:cNvPicPr preferRelativeResize="0"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463" y="4772025"/>
            <a:ext cx="325795" cy="23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 userDrawn="1"/>
        </p:nvCxnSpPr>
        <p:spPr>
          <a:xfrm>
            <a:off x="200025" y="762000"/>
            <a:ext cx="8865183" cy="0"/>
          </a:xfrm>
          <a:prstGeom prst="line">
            <a:avLst/>
          </a:prstGeom>
          <a:ln w="222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0955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0" dirty="0">
                <a:solidFill>
                  <a:srgbClr val="898989"/>
                </a:solidFill>
                <a:latin typeface="Calibri" panose="020F0502020204030204" pitchFamily="34" charset="0"/>
              </a:rPr>
              <a:t>Template</a:t>
            </a:r>
            <a:r>
              <a:rPr lang="en-US" i="0" baseline="0" dirty="0">
                <a:solidFill>
                  <a:srgbClr val="898989"/>
                </a:solidFill>
                <a:latin typeface="Calibri" panose="020F0502020204030204" pitchFamily="34" charset="0"/>
              </a:rPr>
              <a:t> QF00236 Rev. J </a:t>
            </a:r>
            <a:endParaRPr i="1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6" r:id="rId2"/>
    <p:sldLayoutId id="2147483773" r:id="rId3"/>
    <p:sldLayoutId id="2147483710" r:id="rId4"/>
    <p:sldLayoutId id="2147483778" r:id="rId5"/>
    <p:sldLayoutId id="2147483711" r:id="rId6"/>
    <p:sldLayoutId id="2147483712" r:id="rId7"/>
    <p:sldLayoutId id="2147483774" r:id="rId8"/>
    <p:sldLayoutId id="2147483783" r:id="rId9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0"/>
        </a:spcAft>
        <a:buSzPct val="95000"/>
        <a:buBlip>
          <a:blip r:embed="rId12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2015 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2797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71" r:id="rId2"/>
    <p:sldLayoutId id="2147483749" r:id="rId3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100"/>
        </a:spcAft>
        <a:buSzPct val="95000"/>
        <a:buBlip>
          <a:blip r:embed="rId5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2015 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3011732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100"/>
        </a:spcAft>
        <a:buSzPct val="95000"/>
        <a:buBlip>
          <a:blip r:embed="rId8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NAS App TOI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2079196" y="3672683"/>
            <a:ext cx="5307565" cy="320040"/>
          </a:xfrm>
        </p:spPr>
        <p:txBody>
          <a:bodyPr/>
          <a:lstStyle/>
          <a:p>
            <a:r>
              <a:rPr lang="en-US" dirty="0"/>
              <a:t>Mary Hayes</a:t>
            </a:r>
          </a:p>
        </p:txBody>
      </p:sp>
    </p:spTree>
    <p:extLst>
      <p:ext uri="{BB962C8B-B14F-4D97-AF65-F5344CB8AC3E}">
        <p14:creationId xmlns:p14="http://schemas.microsoft.com/office/powerpoint/2010/main" val="277549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8BFF7AD-AB9D-44FC-881D-F1EAFADF5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a whole new app – can be used only to manage NAS nodes at &gt;= 2.0.0</a:t>
            </a:r>
          </a:p>
          <a:p>
            <a:pPr lvl="1"/>
            <a:r>
              <a:rPr lang="en-US" dirty="0"/>
              <a:t>It’s not an update to the Manage NAS App</a:t>
            </a:r>
          </a:p>
          <a:p>
            <a:pPr lvl="2"/>
            <a:r>
              <a:rPr lang="en-US" dirty="0"/>
              <a:t>Manage NAS app can still be used for NAS nodes at &lt; 2.0.0 release</a:t>
            </a:r>
          </a:p>
          <a:p>
            <a:r>
              <a:rPr lang="en-US" dirty="0"/>
              <a:t>Key Differences</a:t>
            </a:r>
          </a:p>
          <a:p>
            <a:pPr lvl="1"/>
            <a:r>
              <a:rPr lang="en-US" dirty="0"/>
              <a:t>No local information maintained by NAS app</a:t>
            </a:r>
          </a:p>
          <a:p>
            <a:pPr lvl="2"/>
            <a:r>
              <a:rPr lang="en-US" dirty="0"/>
              <a:t>No “import”</a:t>
            </a:r>
          </a:p>
          <a:p>
            <a:pPr lvl="2"/>
            <a:r>
              <a:rPr lang="en-US" dirty="0"/>
              <a:t>Refresh always gathers current configuration from NAS nodes</a:t>
            </a:r>
          </a:p>
          <a:p>
            <a:pPr lvl="1"/>
            <a:r>
              <a:rPr lang="en-US" dirty="0"/>
              <a:t>No pending changes</a:t>
            </a:r>
          </a:p>
          <a:p>
            <a:pPr lvl="2"/>
            <a:r>
              <a:rPr lang="en-US" dirty="0"/>
              <a:t>Changes cannot be queued up in NAS app – simple layer over NAS CLI</a:t>
            </a:r>
          </a:p>
          <a:p>
            <a:pPr lvl="1"/>
            <a:r>
              <a:rPr lang="en-US" dirty="0"/>
              <a:t>No “upgrade”</a:t>
            </a:r>
          </a:p>
          <a:p>
            <a:pPr lvl="1"/>
            <a:r>
              <a:rPr lang="en-US" dirty="0"/>
              <a:t>GUI layout is different</a:t>
            </a:r>
          </a:p>
          <a:p>
            <a:pPr lvl="2"/>
            <a:r>
              <a:rPr lang="en-US" dirty="0"/>
              <a:t>Design based on feedback from many individuals and groups during mockup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NAS App v1</a:t>
            </a:r>
          </a:p>
        </p:txBody>
      </p:sp>
    </p:spTree>
    <p:extLst>
      <p:ext uri="{BB962C8B-B14F-4D97-AF65-F5344CB8AC3E}">
        <p14:creationId xmlns:p14="http://schemas.microsoft.com/office/powerpoint/2010/main" val="56841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8BFF7AD-AB9D-44FC-881D-F1EAFADF5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  <a:p>
            <a:pPr lvl="1"/>
            <a:r>
              <a:rPr lang="en-US" dirty="0"/>
              <a:t>Configure non clustered node</a:t>
            </a:r>
          </a:p>
          <a:p>
            <a:pPr lvl="1"/>
            <a:r>
              <a:rPr lang="en-US" dirty="0"/>
              <a:t>Create NAS cluster</a:t>
            </a:r>
          </a:p>
          <a:p>
            <a:pPr lvl="1"/>
            <a:r>
              <a:rPr lang="en-US" dirty="0"/>
              <a:t>Configure </a:t>
            </a:r>
            <a:r>
              <a:rPr lang="en-US" dirty="0" err="1"/>
              <a:t>auth</a:t>
            </a:r>
            <a:endParaRPr lang="en-US" dirty="0"/>
          </a:p>
          <a:p>
            <a:pPr lvl="1"/>
            <a:r>
              <a:rPr lang="en-US" dirty="0"/>
              <a:t>Configure shares</a:t>
            </a:r>
          </a:p>
          <a:p>
            <a:pPr lvl="1"/>
            <a:r>
              <a:rPr lang="en-US" dirty="0"/>
              <a:t>Configure load balancing</a:t>
            </a:r>
          </a:p>
          <a:p>
            <a:pPr lvl="1"/>
            <a:r>
              <a:rPr lang="en-US" dirty="0"/>
              <a:t>Support for multiple interfaces</a:t>
            </a:r>
          </a:p>
          <a:p>
            <a:pPr lvl="1"/>
            <a:r>
              <a:rPr lang="en-US" dirty="0"/>
              <a:t>Reset </a:t>
            </a:r>
            <a:r>
              <a:rPr lang="en-US" dirty="0" err="1"/>
              <a:t>auth</a:t>
            </a:r>
            <a:endParaRPr lang="en-US" dirty="0"/>
          </a:p>
          <a:p>
            <a:pPr lvl="1"/>
            <a:r>
              <a:rPr lang="en-US" dirty="0"/>
              <a:t>Delete </a:t>
            </a:r>
            <a:r>
              <a:rPr lang="en-US"/>
              <a:t>NAS cluster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NAS App v1 – cont.</a:t>
            </a:r>
          </a:p>
        </p:txBody>
      </p:sp>
    </p:spTree>
    <p:extLst>
      <p:ext uri="{BB962C8B-B14F-4D97-AF65-F5344CB8AC3E}">
        <p14:creationId xmlns:p14="http://schemas.microsoft.com/office/powerpoint/2010/main" val="53603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0402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11679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- Header included, text included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ster No header no text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aster graphical assets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ntum">
    <a:dk1>
      <a:srgbClr val="FFFFFF"/>
    </a:dk1>
    <a:lt1>
      <a:srgbClr val="454545"/>
    </a:lt1>
    <a:dk2>
      <a:srgbClr val="FFFFFF"/>
    </a:dk2>
    <a:lt2>
      <a:srgbClr val="454545"/>
    </a:lt2>
    <a:accent1>
      <a:srgbClr val="0F73C3"/>
    </a:accent1>
    <a:accent2>
      <a:srgbClr val="00B6F1"/>
    </a:accent2>
    <a:accent3>
      <a:srgbClr val="8EBE68"/>
    </a:accent3>
    <a:accent4>
      <a:srgbClr val="FBC85B"/>
    </a:accent4>
    <a:accent5>
      <a:srgbClr val="BCC0BA"/>
    </a:accent5>
    <a:accent6>
      <a:srgbClr val="6A7B84"/>
    </a:accent6>
    <a:hlink>
      <a:srgbClr val="00B6F1"/>
    </a:hlink>
    <a:folHlink>
      <a:srgbClr val="00B6F1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38518</TotalTime>
  <Words>208</Words>
  <Application>Microsoft Macintosh PowerPoint</Application>
  <PresentationFormat>On-screen Show (16:9)</PresentationFormat>
  <Paragraphs>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ＭＳ Ｐゴシック</vt:lpstr>
      <vt:lpstr>Wingdings</vt:lpstr>
      <vt:lpstr>Master - Header included, text included</vt:lpstr>
      <vt:lpstr>Master No header no text</vt:lpstr>
      <vt:lpstr>Master graphical assets</vt:lpstr>
      <vt:lpstr>PowerPoint Presentation</vt:lpstr>
      <vt:lpstr>Connect NAS App v1</vt:lpstr>
      <vt:lpstr>Connect NAS App v1 – cont.</vt:lpstr>
      <vt:lpstr> </vt:lpstr>
      <vt:lpstr>PowerPoint Presentation</vt:lpstr>
    </vt:vector>
  </TitlesOfParts>
  <Manager>Isaac Alves</Manager>
  <Company>Quantum Corporation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 1.4.0 TOI</dc:title>
  <dc:subject>Quantum 16:9</dc:subject>
  <dc:creator>quantumcorp</dc:creator>
  <cp:keywords>Template Mater 2015</cp:keywords>
  <cp:lastModifiedBy>Dave Mason</cp:lastModifiedBy>
  <cp:revision>759</cp:revision>
  <cp:lastPrinted>2017-12-06T20:25:59Z</cp:lastPrinted>
  <dcterms:created xsi:type="dcterms:W3CDTF">2015-05-01T18:20:13Z</dcterms:created>
  <dcterms:modified xsi:type="dcterms:W3CDTF">2018-01-06T15:18:16Z</dcterms:modified>
</cp:coreProperties>
</file>