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39" r:id="rId2"/>
    <p:sldMasterId id="2147483756" r:id="rId3"/>
  </p:sldMasterIdLst>
  <p:notesMasterIdLst>
    <p:notesMasterId r:id="rId28"/>
  </p:notesMasterIdLst>
  <p:handoutMasterIdLst>
    <p:handoutMasterId r:id="rId29"/>
  </p:handoutMasterIdLst>
  <p:sldIdLst>
    <p:sldId id="508" r:id="rId4"/>
    <p:sldId id="524" r:id="rId5"/>
    <p:sldId id="579" r:id="rId6"/>
    <p:sldId id="581" r:id="rId7"/>
    <p:sldId id="591" r:id="rId8"/>
    <p:sldId id="592" r:id="rId9"/>
    <p:sldId id="593" r:id="rId10"/>
    <p:sldId id="594" r:id="rId11"/>
    <p:sldId id="583" r:id="rId12"/>
    <p:sldId id="573" r:id="rId13"/>
    <p:sldId id="604" r:id="rId14"/>
    <p:sldId id="595" r:id="rId15"/>
    <p:sldId id="596" r:id="rId16"/>
    <p:sldId id="597" r:id="rId17"/>
    <p:sldId id="598" r:id="rId18"/>
    <p:sldId id="606" r:id="rId19"/>
    <p:sldId id="600" r:id="rId20"/>
    <p:sldId id="602" r:id="rId21"/>
    <p:sldId id="607" r:id="rId22"/>
    <p:sldId id="601" r:id="rId23"/>
    <p:sldId id="599" r:id="rId24"/>
    <p:sldId id="603" r:id="rId25"/>
    <p:sldId id="552" r:id="rId26"/>
    <p:sldId id="514" r:id="rId27"/>
  </p:sldIdLst>
  <p:sldSz cx="9144000" cy="5143500" type="screen16x9"/>
  <p:notesSz cx="9296400" cy="70104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180">
          <p15:clr>
            <a:srgbClr val="A4A3A4"/>
          </p15:clr>
        </p15:guide>
        <p15:guide id="2" pos="2247">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ynn Wasson" initials="LM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14141"/>
    <a:srgbClr val="00B6F1"/>
    <a:srgbClr val="212121"/>
    <a:srgbClr val="6A7B84"/>
    <a:srgbClr val="8EBE68"/>
    <a:srgbClr val="0F73C3"/>
    <a:srgbClr val="00FFFF"/>
    <a:srgbClr val="DCDCDC"/>
    <a:srgbClr val="F47F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45" autoAdjust="0"/>
    <p:restoredTop sz="89470" autoAdjust="0"/>
  </p:normalViewPr>
  <p:slideViewPr>
    <p:cSldViewPr snapToGrid="0">
      <p:cViewPr>
        <p:scale>
          <a:sx n="150" d="100"/>
          <a:sy n="150" d="100"/>
        </p:scale>
        <p:origin x="232" y="2088"/>
      </p:cViewPr>
      <p:guideLst>
        <p:guide orient="horz" pos="1180"/>
        <p:guide pos="2247"/>
      </p:guideLst>
    </p:cSldViewPr>
  </p:slideViewPr>
  <p:notesTextViewPr>
    <p:cViewPr>
      <p:scale>
        <a:sx n="1" d="1"/>
        <a:sy n="1" d="1"/>
      </p:scale>
      <p:origin x="0" y="0"/>
    </p:cViewPr>
  </p:notesTextViewPr>
  <p:sorterViewPr>
    <p:cViewPr>
      <p:scale>
        <a:sx n="150" d="100"/>
        <a:sy n="150" d="100"/>
      </p:scale>
      <p:origin x="0" y="-6629"/>
    </p:cViewPr>
  </p:sorterViewPr>
  <p:notesViewPr>
    <p:cSldViewPr snapToGrid="0">
      <p:cViewPr varScale="1">
        <p:scale>
          <a:sx n="92" d="100"/>
          <a:sy n="92" d="100"/>
        </p:scale>
        <p:origin x="1704" y="53"/>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heme" Target="theme/theme1.xml"/><Relationship Id="rId34" Type="http://schemas.openxmlformats.org/officeDocument/2006/relationships/tableStyles" Target="tableStyles.xml"/><Relationship Id="rId35" Type="http://schemas.microsoft.com/office/2015/10/relationships/revisionInfo" Target="revisionInfo.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lgn="l">
              <a:defRPr b="0">
                <a:solidFill>
                  <a:schemeClr val="accent1"/>
                </a:solidFill>
              </a:defRPr>
            </a:pPr>
            <a:r>
              <a:rPr lang="en-US" b="0">
                <a:solidFill>
                  <a:schemeClr val="accent1"/>
                </a:solidFill>
              </a:rPr>
              <a:t>Master template chart title</a:t>
            </a:r>
          </a:p>
        </c:rich>
      </c:tx>
      <c:layout>
        <c:manualLayout>
          <c:xMode val="edge"/>
          <c:yMode val="edge"/>
          <c:x val="0.248923567177212"/>
          <c:y val="0.0532434794637206"/>
        </c:manualLayout>
      </c:layout>
      <c:overlay val="0"/>
    </c:title>
    <c:autoTitleDeleted val="0"/>
    <c:plotArea>
      <c:layout>
        <c:manualLayout>
          <c:layoutTarget val="inner"/>
          <c:xMode val="edge"/>
          <c:yMode val="edge"/>
          <c:x val="0.175734897288115"/>
          <c:y val="0.215704927331501"/>
          <c:w val="0.67648918108944"/>
          <c:h val="0.713318262753993"/>
        </c:manualLayout>
      </c:layout>
      <c:pieChart>
        <c:varyColors val="1"/>
        <c:ser>
          <c:idx val="0"/>
          <c:order val="0"/>
          <c:tx>
            <c:strRef>
              <c:f>Sheet1!$B$1</c:f>
              <c:strCache>
                <c:ptCount val="1"/>
                <c:pt idx="0">
                  <c:v>Series 1</c:v>
                </c:pt>
              </c:strCache>
            </c:strRef>
          </c:tx>
          <c:dPt>
            <c:idx val="1"/>
            <c:bubble3D val="0"/>
            <c:spPr>
              <a:solidFill>
                <a:schemeClr val="accent5"/>
              </a:solidFill>
            </c:spPr>
            <c:extLst xmlns:c16r2="http://schemas.microsoft.com/office/drawing/2015/06/chart">
              <c:ext xmlns:c16="http://schemas.microsoft.com/office/drawing/2014/chart" uri="{C3380CC4-5D6E-409C-BE32-E72D297353CC}">
                <c16:uniqueId val="{00000001-8053-47E5-86EF-030DF7881D9F}"/>
              </c:ext>
            </c:extLst>
          </c:dPt>
          <c:dPt>
            <c:idx val="2"/>
            <c:bubble3D val="0"/>
            <c:spPr>
              <a:solidFill>
                <a:schemeClr val="accent2"/>
              </a:solidFill>
            </c:spPr>
            <c:extLst xmlns:c16r2="http://schemas.microsoft.com/office/drawing/2015/06/chart">
              <c:ext xmlns:c16="http://schemas.microsoft.com/office/drawing/2014/chart" uri="{C3380CC4-5D6E-409C-BE32-E72D297353CC}">
                <c16:uniqueId val="{00000003-8053-47E5-86EF-030DF7881D9F}"/>
              </c:ext>
            </c:extLst>
          </c:dPt>
          <c:dPt>
            <c:idx val="3"/>
            <c:bubble3D val="0"/>
            <c:spPr>
              <a:solidFill>
                <a:schemeClr val="accent3"/>
              </a:solidFill>
            </c:spPr>
            <c:extLst xmlns:c16r2="http://schemas.microsoft.com/office/drawing/2015/06/chart">
              <c:ext xmlns:c16="http://schemas.microsoft.com/office/drawing/2014/chart" uri="{C3380CC4-5D6E-409C-BE32-E72D297353CC}">
                <c16:uniqueId val="{00000005-8053-47E5-86EF-030DF7881D9F}"/>
              </c:ext>
            </c:extLst>
          </c:dPt>
          <c:dLbls>
            <c:dLbl>
              <c:idx val="0"/>
              <c:layout>
                <c:manualLayout>
                  <c:x val="-0.177399688782564"/>
                  <c:y val="0.449074478353234"/>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8053-47E5-86EF-030DF7881D9F}"/>
                </c:ext>
                <c:ext xmlns:c15="http://schemas.microsoft.com/office/drawing/2012/chart" uri="{CE6537A1-D6FC-4f65-9D91-7224C49458BB}"/>
              </c:extLst>
            </c:dLbl>
            <c:dLbl>
              <c:idx val="1"/>
              <c:layout>
                <c:manualLayout>
                  <c:x val="-0.168598199013228"/>
                  <c:y val="-0.457643078544729"/>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8053-47E5-86EF-030DF7881D9F}"/>
                </c:ext>
                <c:ext xmlns:c15="http://schemas.microsoft.com/office/drawing/2012/chart" uri="{CE6537A1-D6FC-4f65-9D91-7224C49458BB}"/>
              </c:extLst>
            </c:dLbl>
            <c:dLbl>
              <c:idx val="2"/>
              <c:layout>
                <c:manualLayout>
                  <c:x val="0.135471586417601"/>
                  <c:y val="-0.160316206694296"/>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8053-47E5-86EF-030DF7881D9F}"/>
                </c:ext>
                <c:ext xmlns:c15="http://schemas.microsoft.com/office/drawing/2012/chart" uri="{CE6537A1-D6FC-4f65-9D91-7224C49458BB}"/>
              </c:extLst>
            </c:dLbl>
            <c:dLbl>
              <c:idx val="3"/>
              <c:layout>
                <c:manualLayout>
                  <c:x val="0.191857088602777"/>
                  <c:y val="0.13926873241439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8053-47E5-86EF-030DF7881D9F}"/>
                </c:ext>
                <c:ext xmlns:c15="http://schemas.microsoft.com/office/drawing/2012/chart" uri="{CE6537A1-D6FC-4f65-9D91-7224C49458BB}"/>
              </c:extLst>
            </c:dLbl>
            <c:spPr>
              <a:noFill/>
              <a:ln>
                <a:noFill/>
              </a:ln>
              <a:effectLst/>
            </c:spPr>
            <c:dLblPos val="ct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7-8053-47E5-86EF-030DF7881D9F}"/>
            </c:ext>
          </c:extLst>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xmlns:c16r2="http://schemas.microsoft.com/office/drawing/2015/06/chart">
            <c:ext xmlns:c16="http://schemas.microsoft.com/office/drawing/2014/chart" uri="{C3380CC4-5D6E-409C-BE32-E72D297353CC}">
              <c16:uniqueId val="{00000008-8053-47E5-86EF-030DF7881D9F}"/>
            </c:ext>
          </c:extLst>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extLst xmlns:c16r2="http://schemas.microsoft.com/office/drawing/2015/06/chart">
            <c:ext xmlns:c16="http://schemas.microsoft.com/office/drawing/2014/chart" uri="{C3380CC4-5D6E-409C-BE32-E72D297353CC}">
              <c16:uniqueId val="{00000009-8053-47E5-86EF-030DF7881D9F}"/>
            </c:ext>
          </c:extLst>
        </c:ser>
        <c:dLbls>
          <c:showLegendKey val="0"/>
          <c:showVal val="0"/>
          <c:showCatName val="0"/>
          <c:showSerName val="0"/>
          <c:showPercent val="0"/>
          <c:showBubbleSize val="0"/>
          <c:showLeaderLines val="0"/>
        </c:dLbls>
        <c:firstSliceAng val="0"/>
      </c:pieChart>
      <c:spPr>
        <a:noFill/>
        <a:ln w="25400">
          <a:noFill/>
        </a:ln>
      </c:spPr>
    </c:plotArea>
    <c:plotVisOnly val="1"/>
    <c:dispBlanksAs val="zero"/>
    <c:showDLblsOverMax val="0"/>
  </c:chart>
  <c:spPr>
    <a:noFill/>
  </c:spPr>
  <c:txPr>
    <a:bodyPr/>
    <a:lstStyle/>
    <a:p>
      <a:pPr>
        <a:defRPr sz="10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075" cy="3508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5265740" y="0"/>
            <a:ext cx="4029075" cy="350838"/>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5291126B-48DF-9943-97B3-6F4FE00A989C}" type="datetimeFigureOut">
              <a:rPr lang="en-US"/>
              <a:pPr>
                <a:defRPr/>
              </a:pPr>
              <a:t>1/5/18</a:t>
            </a:fld>
            <a:endParaRPr lang="en-US"/>
          </a:p>
        </p:txBody>
      </p:sp>
      <p:sp>
        <p:nvSpPr>
          <p:cNvPr id="4" name="Footer Placeholder 3"/>
          <p:cNvSpPr>
            <a:spLocks noGrp="1"/>
          </p:cNvSpPr>
          <p:nvPr>
            <p:ph type="ftr" sz="quarter" idx="2"/>
          </p:nvPr>
        </p:nvSpPr>
        <p:spPr>
          <a:xfrm>
            <a:off x="1" y="6657975"/>
            <a:ext cx="4029075" cy="3508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5265740" y="6657975"/>
            <a:ext cx="4029075" cy="350838"/>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3A82CFC8-E374-F944-BB96-0DA719E3EE08}" type="slidenum">
              <a:rPr lang="en-US"/>
              <a:pPr>
                <a:defRPr/>
              </a:pPr>
              <a:t>‹#›</a:t>
            </a:fld>
            <a:endParaRPr lang="en-US"/>
          </a:p>
        </p:txBody>
      </p:sp>
    </p:spTree>
    <p:extLst>
      <p:ext uri="{BB962C8B-B14F-4D97-AF65-F5344CB8AC3E}">
        <p14:creationId xmlns:p14="http://schemas.microsoft.com/office/powerpoint/2010/main" val="3152753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075" cy="3508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5265740" y="0"/>
            <a:ext cx="4029075" cy="350838"/>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2B6AE0F1-34EE-2949-9CD6-2F08B9797F13}" type="datetimeFigureOut">
              <a:rPr lang="en-US"/>
              <a:pPr>
                <a:defRPr/>
              </a:pPr>
              <a:t>1/5/18</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930275" y="3330576"/>
            <a:ext cx="7435850" cy="31543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6657975"/>
            <a:ext cx="4029075" cy="3508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5265740" y="6657975"/>
            <a:ext cx="4029075" cy="350838"/>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F9AA793E-8016-FE43-AB97-BC0D9B80D50C}" type="slidenum">
              <a:rPr lang="en-US"/>
              <a:pPr>
                <a:defRPr/>
              </a:pPr>
              <a:t>‹#›</a:t>
            </a:fld>
            <a:endParaRPr lang="en-US"/>
          </a:p>
        </p:txBody>
      </p:sp>
    </p:spTree>
    <p:extLst>
      <p:ext uri="{BB962C8B-B14F-4D97-AF65-F5344CB8AC3E}">
        <p14:creationId xmlns:p14="http://schemas.microsoft.com/office/powerpoint/2010/main" val="24478638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7"/>
          <p:cNvSpPr>
            <a:spLocks noGrp="1" noChangeArrowheads="1"/>
          </p:cNvSpPr>
          <p:nvPr>
            <p:ph type="sldNum" sz="quarter" idx="5"/>
          </p:nvPr>
        </p:nvSpPr>
        <p:spPr>
          <a:noFill/>
        </p:spPr>
        <p:txBody>
          <a:bodyPr/>
          <a:lstStyle/>
          <a:p>
            <a:fld id="{95861519-8410-4FA8-BFFA-133AFA38DA6C}" type="slidenum">
              <a:rPr lang="en-US" smtClean="0"/>
              <a:pPr/>
              <a:t>1</a:t>
            </a:fld>
            <a:endParaRPr lang="en-US" dirty="0"/>
          </a:p>
        </p:txBody>
      </p:sp>
      <p:sp>
        <p:nvSpPr>
          <p:cNvPr id="157700" name="Rectangle 2"/>
          <p:cNvSpPr>
            <a:spLocks noGrp="1" noRot="1" noChangeAspect="1" noChangeArrowheads="1" noTextEdit="1"/>
          </p:cNvSpPr>
          <p:nvPr>
            <p:ph type="sldImg"/>
          </p:nvPr>
        </p:nvSpPr>
        <p:spPr>
          <a:xfrm>
            <a:off x="2311400" y="525463"/>
            <a:ext cx="4673600" cy="2628900"/>
          </a:xfrm>
          <a:ln/>
        </p:spPr>
      </p:sp>
      <p:sp>
        <p:nvSpPr>
          <p:cNvPr id="157701"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
        <p:nvSpPr>
          <p:cNvPr id="6" name="Footer Placeholder 3"/>
          <p:cNvSpPr>
            <a:spLocks noGrp="1"/>
          </p:cNvSpPr>
          <p:nvPr>
            <p:ph type="ftr" sz="quarter" idx="4"/>
          </p:nvPr>
        </p:nvSpPr>
        <p:spPr>
          <a:xfrm>
            <a:off x="1" y="6658664"/>
            <a:ext cx="7850293" cy="350520"/>
          </a:xfrm>
        </p:spPr>
        <p:txBody>
          <a:bodyPr/>
          <a:lstStyle/>
          <a:p>
            <a:pPr>
              <a:defRPr/>
            </a:pPr>
            <a:r>
              <a:rPr lang="en-US" dirty="0"/>
              <a:t>© 2013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packages can be obtained from either quantum.com downloads, or </a:t>
            </a:r>
            <a:r>
              <a:rPr lang="en-US" dirty="0" err="1"/>
              <a:t>CSWeb</a:t>
            </a:r>
            <a:r>
              <a:rPr lang="en-US" dirty="0"/>
              <a:t>. ‘offline’ packages will check to ensure you are at the correct version of NAS before proceeding with an upgrade. </a:t>
            </a:r>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10</a:t>
            </a:fld>
            <a:endParaRPr lang="en-US"/>
          </a:p>
        </p:txBody>
      </p:sp>
    </p:spTree>
    <p:extLst>
      <p:ext uri="{BB962C8B-B14F-4D97-AF65-F5344CB8AC3E}">
        <p14:creationId xmlns:p14="http://schemas.microsoft.com/office/powerpoint/2010/main" val="3295450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11</a:t>
            </a:fld>
            <a:endParaRPr lang="en-US"/>
          </a:p>
        </p:txBody>
      </p:sp>
    </p:spTree>
    <p:extLst>
      <p:ext uri="{BB962C8B-B14F-4D97-AF65-F5344CB8AC3E}">
        <p14:creationId xmlns:p14="http://schemas.microsoft.com/office/powerpoint/2010/main" val="1492445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building our own Samba (</a:t>
            </a:r>
            <a:r>
              <a:rPr lang="en-US" dirty="0" err="1"/>
              <a:t>qtm</a:t>
            </a:r>
            <a:r>
              <a:rPr lang="en-US" dirty="0"/>
              <a:t>-samba). This should make obtaining updates and applying security patches easier.</a:t>
            </a:r>
          </a:p>
          <a:p>
            <a:r>
              <a:rPr lang="en-US" dirty="0"/>
              <a:t>It’s also advised to create a support bundle before upgrade. </a:t>
            </a:r>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12</a:t>
            </a:fld>
            <a:endParaRPr lang="en-US"/>
          </a:p>
        </p:txBody>
      </p:sp>
    </p:spTree>
    <p:extLst>
      <p:ext uri="{BB962C8B-B14F-4D97-AF65-F5344CB8AC3E}">
        <p14:creationId xmlns:p14="http://schemas.microsoft.com/office/powerpoint/2010/main" val="4062958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13</a:t>
            </a:fld>
            <a:endParaRPr lang="en-US"/>
          </a:p>
        </p:txBody>
      </p:sp>
    </p:spTree>
    <p:extLst>
      <p:ext uri="{BB962C8B-B14F-4D97-AF65-F5344CB8AC3E}">
        <p14:creationId xmlns:p14="http://schemas.microsoft.com/office/powerpoint/2010/main" val="2377959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14</a:t>
            </a:fld>
            <a:endParaRPr lang="en-US"/>
          </a:p>
        </p:txBody>
      </p:sp>
    </p:spTree>
    <p:extLst>
      <p:ext uri="{BB962C8B-B14F-4D97-AF65-F5344CB8AC3E}">
        <p14:creationId xmlns:p14="http://schemas.microsoft.com/office/powerpoint/2010/main" val="3477507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15</a:t>
            </a:fld>
            <a:endParaRPr lang="en-US"/>
          </a:p>
        </p:txBody>
      </p:sp>
    </p:spTree>
    <p:extLst>
      <p:ext uri="{BB962C8B-B14F-4D97-AF65-F5344CB8AC3E}">
        <p14:creationId xmlns:p14="http://schemas.microsoft.com/office/powerpoint/2010/main" val="651615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16</a:t>
            </a:fld>
            <a:endParaRPr lang="en-US"/>
          </a:p>
        </p:txBody>
      </p:sp>
    </p:spTree>
    <p:extLst>
      <p:ext uri="{BB962C8B-B14F-4D97-AF65-F5344CB8AC3E}">
        <p14:creationId xmlns:p14="http://schemas.microsoft.com/office/powerpoint/2010/main" val="1655456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ＭＳ Ｐゴシック" charset="0"/>
                <a:cs typeface="ＭＳ Ｐゴシック" charset="0"/>
              </a:rPr>
              <a:t>The NAS cluster's clients must be able to make DNS queries that resolve the cluster hostname, and the DNS environment must be managed such that the cluster hostname can be delegated as a zone by its parent domain.</a:t>
            </a:r>
            <a:endParaRPr lang="en-US" dirty="0"/>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18</a:t>
            </a:fld>
            <a:endParaRPr lang="en-US"/>
          </a:p>
        </p:txBody>
      </p:sp>
    </p:spTree>
    <p:extLst>
      <p:ext uri="{BB962C8B-B14F-4D97-AF65-F5344CB8AC3E}">
        <p14:creationId xmlns:p14="http://schemas.microsoft.com/office/powerpoint/2010/main" val="3646827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21</a:t>
            </a:fld>
            <a:endParaRPr lang="en-US"/>
          </a:p>
        </p:txBody>
      </p:sp>
    </p:spTree>
    <p:extLst>
      <p:ext uri="{BB962C8B-B14F-4D97-AF65-F5344CB8AC3E}">
        <p14:creationId xmlns:p14="http://schemas.microsoft.com/office/powerpoint/2010/main" val="3484232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 2013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24</a:t>
            </a:fld>
            <a:endParaRPr lang="en-US" dirty="0"/>
          </a:p>
        </p:txBody>
      </p:sp>
    </p:spTree>
    <p:extLst>
      <p:ext uri="{BB962C8B-B14F-4D97-AF65-F5344CB8AC3E}">
        <p14:creationId xmlns:p14="http://schemas.microsoft.com/office/powerpoint/2010/main" val="783182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2</a:t>
            </a:fld>
            <a:endParaRPr lang="en-US"/>
          </a:p>
        </p:txBody>
      </p:sp>
    </p:spTree>
    <p:extLst>
      <p:ext uri="{BB962C8B-B14F-4D97-AF65-F5344CB8AC3E}">
        <p14:creationId xmlns:p14="http://schemas.microsoft.com/office/powerpoint/2010/main" val="2623195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3</a:t>
            </a:fld>
            <a:endParaRPr lang="en-US"/>
          </a:p>
        </p:txBody>
      </p:sp>
    </p:spTree>
    <p:extLst>
      <p:ext uri="{BB962C8B-B14F-4D97-AF65-F5344CB8AC3E}">
        <p14:creationId xmlns:p14="http://schemas.microsoft.com/office/powerpoint/2010/main" val="1231543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4</a:t>
            </a:fld>
            <a:endParaRPr lang="en-US"/>
          </a:p>
        </p:txBody>
      </p:sp>
    </p:spTree>
    <p:extLst>
      <p:ext uri="{BB962C8B-B14F-4D97-AF65-F5344CB8AC3E}">
        <p14:creationId xmlns:p14="http://schemas.microsoft.com/office/powerpoint/2010/main" val="4280677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5</a:t>
            </a:fld>
            <a:endParaRPr lang="en-US"/>
          </a:p>
        </p:txBody>
      </p:sp>
    </p:spTree>
    <p:extLst>
      <p:ext uri="{BB962C8B-B14F-4D97-AF65-F5344CB8AC3E}">
        <p14:creationId xmlns:p14="http://schemas.microsoft.com/office/powerpoint/2010/main" val="1954458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show couple snapshots of before / after of new </a:t>
            </a:r>
            <a:r>
              <a:rPr lang="en-US" i="1" dirty="0"/>
              <a:t>nascluster show</a:t>
            </a:r>
            <a:r>
              <a:rPr lang="en-US" dirty="0"/>
              <a:t> output</a:t>
            </a:r>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6</a:t>
            </a:fld>
            <a:endParaRPr lang="en-US"/>
          </a:p>
        </p:txBody>
      </p:sp>
    </p:spTree>
    <p:extLst>
      <p:ext uri="{BB962C8B-B14F-4D97-AF65-F5344CB8AC3E}">
        <p14:creationId xmlns:p14="http://schemas.microsoft.com/office/powerpoint/2010/main" val="444180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ＭＳ Ｐゴシック" charset="0"/>
                <a:cs typeface="ＭＳ Ｐゴシック" charset="0"/>
              </a:rPr>
              <a:t>In certain configurations, the appliance node that hosts StorNext Connect is running on a network interface that does not have access to the 10GbE LAN client network interface on which the Appliance Controller is configured. For such configurations, StorNext Connect cannot communicate with NAS clusters through the NAS cluster VIP.</a:t>
            </a:r>
            <a:endParaRPr lang="en-US" dirty="0"/>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7</a:t>
            </a:fld>
            <a:endParaRPr lang="en-US"/>
          </a:p>
        </p:txBody>
      </p:sp>
    </p:spTree>
    <p:extLst>
      <p:ext uri="{BB962C8B-B14F-4D97-AF65-F5344CB8AC3E}">
        <p14:creationId xmlns:p14="http://schemas.microsoft.com/office/powerpoint/2010/main" val="2925643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8</a:t>
            </a:fld>
            <a:endParaRPr lang="en-US"/>
          </a:p>
        </p:txBody>
      </p:sp>
    </p:spTree>
    <p:extLst>
      <p:ext uri="{BB962C8B-B14F-4D97-AF65-F5344CB8AC3E}">
        <p14:creationId xmlns:p14="http://schemas.microsoft.com/office/powerpoint/2010/main" val="4211172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9</a:t>
            </a:fld>
            <a:endParaRPr lang="en-US"/>
          </a:p>
        </p:txBody>
      </p:sp>
    </p:spTree>
    <p:extLst>
      <p:ext uri="{BB962C8B-B14F-4D97-AF65-F5344CB8AC3E}">
        <p14:creationId xmlns:p14="http://schemas.microsoft.com/office/powerpoint/2010/main" val="1595718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chart" Target="../charts/chart1.xml"/></Relationships>
</file>

<file path=ppt/slideLayouts/_rels/slideLayout16.xml.rels><?xml version="1.0" encoding="UTF-8" standalone="yes"?>
<Relationships xmlns="http://schemas.openxmlformats.org/package/2006/relationships"><Relationship Id="rId9" Type="http://schemas.openxmlformats.org/officeDocument/2006/relationships/image" Target="../media/image14.png"/><Relationship Id="rId20" Type="http://schemas.openxmlformats.org/officeDocument/2006/relationships/image" Target="../media/image25.png"/><Relationship Id="rId21" Type="http://schemas.openxmlformats.org/officeDocument/2006/relationships/image" Target="../media/image26.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19.png"/><Relationship Id="rId15" Type="http://schemas.openxmlformats.org/officeDocument/2006/relationships/image" Target="../media/image20.png"/><Relationship Id="rId16" Type="http://schemas.openxmlformats.org/officeDocument/2006/relationships/image" Target="../media/image21.png"/><Relationship Id="rId17" Type="http://schemas.openxmlformats.org/officeDocument/2006/relationships/image" Target="../media/image22.png"/><Relationship Id="rId18" Type="http://schemas.openxmlformats.org/officeDocument/2006/relationships/image" Target="../media/image23.png"/><Relationship Id="rId19" Type="http://schemas.openxmlformats.org/officeDocument/2006/relationships/image" Target="../media/image24.png"/><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 Type="http://schemas.openxmlformats.org/officeDocument/2006/relationships/slideMaster" Target="../slideMasters/slideMaster3.xml"/><Relationship Id="rId2" Type="http://schemas.openxmlformats.org/officeDocument/2006/relationships/image" Target="../media/image2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 y="54864"/>
            <a:ext cx="7433144" cy="688086"/>
          </a:xfrm>
          <a:prstGeom prst="rect">
            <a:avLst/>
          </a:prstGeom>
        </p:spPr>
        <p:txBody>
          <a:bodyPr>
            <a:normAutofit/>
          </a:bodyPr>
          <a:lstStyle>
            <a:lvl1pPr algn="l" defTabSz="914400" rtl="0" eaLnBrk="1" latinLnBrk="0" hangingPunct="1">
              <a:spcBef>
                <a:spcPct val="0"/>
              </a:spcBef>
              <a:buNone/>
              <a:defRPr lang="en-US" sz="2400" b="1" kern="1200" baseline="0" dirty="0">
                <a:solidFill>
                  <a:srgbClr val="0F73C3"/>
                </a:solidFill>
                <a:latin typeface="Calibri" panose="020F0502020204030204" pitchFamily="34" charset="0"/>
                <a:ea typeface="+mj-ea"/>
                <a:cs typeface="+mj-cs"/>
              </a:defRPr>
            </a:lvl1pPr>
          </a:lstStyle>
          <a:p>
            <a:r>
              <a:rPr lang="en-US" dirty="0"/>
              <a:t>Click To Edit Master Title Style</a:t>
            </a:r>
          </a:p>
        </p:txBody>
      </p:sp>
      <p:sp>
        <p:nvSpPr>
          <p:cNvPr id="6" name="Text Placeholder 2"/>
          <p:cNvSpPr>
            <a:spLocks noGrp="1"/>
          </p:cNvSpPr>
          <p:nvPr>
            <p:ph idx="1"/>
          </p:nvPr>
        </p:nvSpPr>
        <p:spPr bwMode="auto">
          <a:xfrm>
            <a:off x="137160" y="822960"/>
            <a:ext cx="8778240" cy="402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0" rIns="91440" bIns="0" numCol="1" anchor="t" anchorCtr="0" compatLnSpc="1">
            <a:prstTxWarp prst="textNoShape">
              <a:avLst/>
            </a:prstTxWarp>
            <a:normAutofit/>
          </a:bodyPr>
          <a:lstStyle>
            <a:lvl1pPr>
              <a:defRPr>
                <a:solidFill>
                  <a:srgbClr val="212121"/>
                </a:solidFill>
              </a:defRPr>
            </a:lvl1pPr>
            <a:lvl2pP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3435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14141"/>
        </a:solidFill>
        <a:effectLst/>
      </p:bgPr>
    </p:bg>
    <p:spTree>
      <p:nvGrpSpPr>
        <p:cNvPr id="1" name=""/>
        <p:cNvGrpSpPr/>
        <p:nvPr/>
      </p:nvGrpSpPr>
      <p:grpSpPr>
        <a:xfrm>
          <a:off x="0" y="0"/>
          <a:ext cx="0" cy="0"/>
          <a:chOff x="0" y="0"/>
          <a:chExt cx="0" cy="0"/>
        </a:xfrm>
      </p:grpSpPr>
      <p:pic>
        <p:nvPicPr>
          <p:cNvPr id="7"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10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057399" y="2962275"/>
            <a:ext cx="6715125" cy="485775"/>
          </a:xfrm>
          <a:prstGeom prst="rect">
            <a:avLst/>
          </a:prstGeom>
        </p:spPr>
        <p:txBody>
          <a:bodyPr>
            <a:normAutofit/>
          </a:bodyPr>
          <a:lstStyle>
            <a:lvl1pPr marL="0" indent="0" algn="l">
              <a:lnSpc>
                <a:spcPts val="1800"/>
              </a:lnSpc>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6" name="Text Placeholder 11"/>
          <p:cNvSpPr>
            <a:spLocks noGrp="1"/>
          </p:cNvSpPr>
          <p:nvPr>
            <p:ph type="body" sz="quarter" idx="10"/>
          </p:nvPr>
        </p:nvSpPr>
        <p:spPr>
          <a:xfrm>
            <a:off x="2057400" y="1724026"/>
            <a:ext cx="6705600" cy="1104900"/>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Calibri" panose="020F0502020204030204" pitchFamily="34" charset="0"/>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dirty="0"/>
              <a:t>Click to edit Master text styles</a:t>
            </a:r>
          </a:p>
        </p:txBody>
      </p:sp>
      <p:sp>
        <p:nvSpPr>
          <p:cNvPr id="8" name="Rectangle 7"/>
          <p:cNvSpPr>
            <a:spLocks noChangeArrowheads="1"/>
          </p:cNvSpPr>
          <p:nvPr userDrawn="1"/>
        </p:nvSpPr>
        <p:spPr bwMode="auto">
          <a:xfrm>
            <a:off x="114681" y="4853940"/>
            <a:ext cx="2133600" cy="215900"/>
          </a:xfrm>
          <a:prstGeom prst="rect">
            <a:avLst/>
          </a:prstGeom>
          <a:noFill/>
          <a:ln w="9525">
            <a:noFill/>
            <a:miter lim="800000"/>
            <a:headEnd/>
            <a:tailEnd/>
          </a:ln>
        </p:spPr>
        <p:txBody>
          <a:bodyPr/>
          <a:lstStyle/>
          <a:p>
            <a:pPr algn="ctr" eaLnBrk="1" hangingPunct="1">
              <a:spcBef>
                <a:spcPct val="0"/>
              </a:spcBef>
              <a:defRPr/>
            </a:pPr>
            <a:r>
              <a:rPr lang="en-US" sz="1000" b="0" dirty="0">
                <a:solidFill>
                  <a:srgbClr val="DDDDDD"/>
                </a:solidFill>
              </a:rPr>
              <a:t>Template QF00236 Rev J DRAFT</a:t>
            </a:r>
          </a:p>
        </p:txBody>
      </p:sp>
      <p:sp>
        <p:nvSpPr>
          <p:cNvPr id="9" name="Text Placeholder 2"/>
          <p:cNvSpPr>
            <a:spLocks noGrp="1"/>
          </p:cNvSpPr>
          <p:nvPr>
            <p:ph type="body" sz="quarter" idx="19" hasCustomPrompt="1"/>
          </p:nvPr>
        </p:nvSpPr>
        <p:spPr>
          <a:xfrm>
            <a:off x="2070099" y="3636005"/>
            <a:ext cx="3886200" cy="320040"/>
          </a:xfrm>
          <a:prstGeom prst="rect">
            <a:avLst/>
          </a:prstGeom>
        </p:spPr>
        <p:txBody>
          <a:bodyPr/>
          <a:lstStyle>
            <a:lvl1pPr marL="0" indent="0">
              <a:buNone/>
              <a:defRPr sz="1800" b="1" spc="0" baseline="0">
                <a:solidFill>
                  <a:schemeClr val="bg1">
                    <a:lumMod val="85000"/>
                  </a:schemeClr>
                </a:solidFill>
              </a:defRPr>
            </a:lvl1pPr>
          </a:lstStyle>
          <a:p>
            <a:pPr lvl="0"/>
            <a:r>
              <a:rPr lang="en-US" dirty="0" err="1"/>
              <a:t>Firstname</a:t>
            </a:r>
            <a:r>
              <a:rPr lang="en-US" dirty="0"/>
              <a:t> </a:t>
            </a:r>
            <a:r>
              <a:rPr lang="en-US" dirty="0" err="1"/>
              <a:t>Lastname</a:t>
            </a:r>
            <a:endParaRPr lang="en-US" dirty="0"/>
          </a:p>
        </p:txBody>
      </p:sp>
      <p:sp>
        <p:nvSpPr>
          <p:cNvPr id="10" name="Text Placeholder 2"/>
          <p:cNvSpPr>
            <a:spLocks noGrp="1"/>
          </p:cNvSpPr>
          <p:nvPr>
            <p:ph type="body" sz="quarter" idx="20" hasCustomPrompt="1"/>
          </p:nvPr>
        </p:nvSpPr>
        <p:spPr>
          <a:xfrm>
            <a:off x="2070099" y="3997954"/>
            <a:ext cx="3886200" cy="320040"/>
          </a:xfrm>
          <a:prstGeom prst="rect">
            <a:avLst/>
          </a:prstGeom>
        </p:spPr>
        <p:txBody>
          <a:bodyPr/>
          <a:lstStyle>
            <a:lvl1pPr marL="0" indent="0">
              <a:buNone/>
              <a:defRPr sz="1800" b="1" spc="0" baseline="0">
                <a:solidFill>
                  <a:schemeClr val="bg1">
                    <a:lumMod val="85000"/>
                  </a:schemeClr>
                </a:solidFill>
              </a:defRPr>
            </a:lvl1pPr>
          </a:lstStyle>
          <a:p>
            <a:pPr lvl="0"/>
            <a:r>
              <a:rPr lang="en-US" dirty="0"/>
              <a:t>DDMMMYYYY</a:t>
            </a:r>
          </a:p>
        </p:txBody>
      </p:sp>
    </p:spTree>
    <p:extLst>
      <p:ext uri="{BB962C8B-B14F-4D97-AF65-F5344CB8AC3E}">
        <p14:creationId xmlns:p14="http://schemas.microsoft.com/office/powerpoint/2010/main" val="2900922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ppendix Indicator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idx="1"/>
          </p:nvPr>
        </p:nvSpPr>
        <p:spPr bwMode="auto">
          <a:xfrm>
            <a:off x="371475" y="2409825"/>
            <a:ext cx="8372476"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0" rIns="91440" bIns="0" numCol="1" anchor="t" anchorCtr="0" compatLnSpc="1">
            <a:prstTxWarp prst="textNoShape">
              <a:avLst/>
            </a:prstTxWarp>
          </a:bodyPr>
          <a:lstStyle>
            <a:lvl1pPr marL="0" indent="0">
              <a:buNone/>
              <a:defRPr sz="28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010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er">
    <p:bg>
      <p:bgPr>
        <a:solidFill>
          <a:schemeClr val="tx1"/>
        </a:solidFill>
        <a:effectLst/>
      </p:bgPr>
    </p:bg>
    <p:spTree>
      <p:nvGrpSpPr>
        <p:cNvPr id="1" name=""/>
        <p:cNvGrpSpPr/>
        <p:nvPr/>
      </p:nvGrpSpPr>
      <p:grpSpPr>
        <a:xfrm>
          <a:off x="0" y="0"/>
          <a:ext cx="0" cy="0"/>
          <a:chOff x="0" y="0"/>
          <a:chExt cx="0" cy="0"/>
        </a:xfrm>
      </p:grpSpPr>
      <p:sp>
        <p:nvSpPr>
          <p:cNvPr id="3" name="Rectangle 2"/>
          <p:cNvSpPr/>
          <p:nvPr userDrawn="1"/>
        </p:nvSpPr>
        <p:spPr>
          <a:xfrm>
            <a:off x="4763" y="0"/>
            <a:ext cx="9139237" cy="51419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9784" y="2339336"/>
            <a:ext cx="2979163" cy="46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ape 1014"/>
          <p:cNvSpPr>
            <a:spLocks noChangeArrowheads="1"/>
          </p:cNvSpPr>
          <p:nvPr userDrawn="1"/>
        </p:nvSpPr>
        <p:spPr bwMode="auto">
          <a:xfrm>
            <a:off x="1066800" y="4400550"/>
            <a:ext cx="7310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lIns="0" tIns="0" rIns="0" bIns="0">
            <a:spAutoFit/>
          </a:bodyPr>
          <a:lstStyle/>
          <a:p>
            <a:pPr algn="ctr"/>
            <a:r>
              <a:rPr lang="en-US" sz="800" dirty="0">
                <a:solidFill>
                  <a:schemeClr val="bg1"/>
                </a:solidFill>
                <a:cs typeface="Arial" charset="0"/>
                <a:sym typeface="Arial" charset="0"/>
              </a:rPr>
              <a:t>© </a:t>
            </a:r>
            <a:r>
              <a:rPr lang="en-US" sz="800" dirty="0" smtClean="0">
                <a:solidFill>
                  <a:schemeClr val="bg1"/>
                </a:solidFill>
                <a:cs typeface="Arial" charset="0"/>
                <a:sym typeface="Arial" charset="0"/>
              </a:rPr>
              <a:t>2018 </a:t>
            </a:r>
            <a:r>
              <a:rPr lang="en-US" sz="800" dirty="0">
                <a:solidFill>
                  <a:schemeClr val="bg1"/>
                </a:solidFill>
                <a:cs typeface="Arial" charset="0"/>
                <a:sym typeface="Arial" charset="0"/>
              </a:rPr>
              <a:t>Quantum Corporation. Company Confidential. Forward-looking information is based upon multiple assumptions and uncertainties,</a:t>
            </a:r>
            <a:br>
              <a:rPr lang="en-US" sz="800" dirty="0">
                <a:solidFill>
                  <a:schemeClr val="bg1"/>
                </a:solidFill>
                <a:cs typeface="Arial" charset="0"/>
                <a:sym typeface="Arial" charset="0"/>
              </a:rPr>
            </a:br>
            <a:r>
              <a:rPr lang="en-US" sz="800" dirty="0">
                <a:solidFill>
                  <a:schemeClr val="bg1"/>
                </a:solidFill>
                <a:cs typeface="Arial" charset="0"/>
                <a:sym typeface="Arial" charset="0"/>
              </a:rPr>
              <a:t>does not necessarily represent the company</a:t>
            </a:r>
            <a:r>
              <a:rPr lang="ja-JP" altLang="en-US" sz="800" dirty="0">
                <a:solidFill>
                  <a:schemeClr val="bg1"/>
                </a:solidFill>
                <a:cs typeface="Arial" charset="0"/>
                <a:sym typeface="Arial" charset="0"/>
              </a:rPr>
              <a:t>’</a:t>
            </a:r>
            <a:r>
              <a:rPr lang="en-US" sz="800" dirty="0">
                <a:solidFill>
                  <a:schemeClr val="bg1"/>
                </a:solidFill>
                <a:cs typeface="Arial" charset="0"/>
                <a:sym typeface="Arial" charset="0"/>
              </a:rPr>
              <a:t>s outlook and is for planning purposes only.</a:t>
            </a:r>
          </a:p>
        </p:txBody>
      </p:sp>
    </p:spTree>
    <p:extLst>
      <p:ext uri="{BB962C8B-B14F-4D97-AF65-F5344CB8AC3E}">
        <p14:creationId xmlns:p14="http://schemas.microsoft.com/office/powerpoint/2010/main" val="4195253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p:cNvSpPr/>
          <p:nvPr userDrawn="1"/>
        </p:nvSpPr>
        <p:spPr>
          <a:xfrm>
            <a:off x="381000" y="1047750"/>
            <a:ext cx="1295400" cy="1143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rgbClr val="FFFFFF"/>
                </a:solidFill>
              </a:rPr>
              <a:t>Default</a:t>
            </a:r>
          </a:p>
        </p:txBody>
      </p:sp>
      <p:sp>
        <p:nvSpPr>
          <p:cNvPr id="4" name="Rectangle 3"/>
          <p:cNvSpPr/>
          <p:nvPr userDrawn="1"/>
        </p:nvSpPr>
        <p:spPr>
          <a:xfrm>
            <a:off x="1801813" y="1047750"/>
            <a:ext cx="1295400" cy="1143000"/>
          </a:xfrm>
          <a:prstGeom prst="rect">
            <a:avLst/>
          </a:prstGeom>
          <a:solidFill>
            <a:srgbClr val="6A7B8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381000" y="2290763"/>
            <a:ext cx="1295400" cy="433387"/>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1801813" y="2290763"/>
            <a:ext cx="1295400" cy="433387"/>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381000" y="2952750"/>
            <a:ext cx="1295400" cy="1143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1801813" y="2952750"/>
            <a:ext cx="1295400" cy="1143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8EBE68"/>
              </a:solidFill>
            </a:endParaRPr>
          </a:p>
        </p:txBody>
      </p:sp>
      <p:sp>
        <p:nvSpPr>
          <p:cNvPr id="9" name="Rectangle 8"/>
          <p:cNvSpPr/>
          <p:nvPr userDrawn="1"/>
        </p:nvSpPr>
        <p:spPr>
          <a:xfrm>
            <a:off x="381000" y="4195763"/>
            <a:ext cx="1295400" cy="433387"/>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userDrawn="1"/>
        </p:nvSpPr>
        <p:spPr>
          <a:xfrm>
            <a:off x="1801813" y="4195763"/>
            <a:ext cx="1295400" cy="433387"/>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userDrawn="1"/>
        </p:nvSpPr>
        <p:spPr>
          <a:xfrm>
            <a:off x="6019800" y="1047750"/>
            <a:ext cx="2743200" cy="1143000"/>
          </a:xfrm>
          <a:prstGeom prst="rect">
            <a:avLst/>
          </a:prstGeom>
          <a:solidFill>
            <a:srgbClr val="4141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bg1"/>
                </a:solidFill>
              </a:rPr>
              <a:t>Dark Callout/takeaway</a:t>
            </a:r>
          </a:p>
        </p:txBody>
      </p:sp>
      <p:sp>
        <p:nvSpPr>
          <p:cNvPr id="12" name="Rectangle 11"/>
          <p:cNvSpPr/>
          <p:nvPr userDrawn="1"/>
        </p:nvSpPr>
        <p:spPr>
          <a:xfrm>
            <a:off x="6019800" y="2952750"/>
            <a:ext cx="2752725" cy="1143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rgbClr val="FFFFFF"/>
                </a:solidFill>
              </a:rPr>
              <a:t>Bright Highlight/takeaway</a:t>
            </a:r>
          </a:p>
        </p:txBody>
      </p:sp>
      <p:sp>
        <p:nvSpPr>
          <p:cNvPr id="13" name="TextBox 21"/>
          <p:cNvSpPr txBox="1">
            <a:spLocks noChangeArrowheads="1"/>
          </p:cNvSpPr>
          <p:nvPr userDrawn="1"/>
        </p:nvSpPr>
        <p:spPr bwMode="auto">
          <a:xfrm>
            <a:off x="3475038" y="1114425"/>
            <a:ext cx="1995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1">
                <a:solidFill>
                  <a:schemeClr val="accent1"/>
                </a:solidFill>
              </a:rPr>
              <a:t>As a style standard</a:t>
            </a:r>
          </a:p>
        </p:txBody>
      </p:sp>
      <p:sp>
        <p:nvSpPr>
          <p:cNvPr id="14" name="Rectangle 22"/>
          <p:cNvSpPr>
            <a:spLocks noChangeArrowheads="1"/>
          </p:cNvSpPr>
          <p:nvPr userDrawn="1"/>
        </p:nvSpPr>
        <p:spPr bwMode="auto">
          <a:xfrm>
            <a:off x="3503613" y="1204913"/>
            <a:ext cx="11287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600" b="1">
                <a:solidFill>
                  <a:srgbClr val="BCC0BA"/>
                </a:solidFill>
              </a:rPr>
              <a:t>NO</a:t>
            </a:r>
          </a:p>
        </p:txBody>
      </p:sp>
      <p:sp>
        <p:nvSpPr>
          <p:cNvPr id="15" name="Rectangle 24"/>
          <p:cNvSpPr>
            <a:spLocks noChangeArrowheads="1"/>
          </p:cNvSpPr>
          <p:nvPr userDrawn="1"/>
        </p:nvSpPr>
        <p:spPr bwMode="auto">
          <a:xfrm>
            <a:off x="4600575" y="1384300"/>
            <a:ext cx="8969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shadows</a:t>
            </a:r>
          </a:p>
          <a:p>
            <a:r>
              <a:rPr lang="en-US" sz="1400"/>
              <a:t>gradients</a:t>
            </a:r>
          </a:p>
          <a:p>
            <a:r>
              <a:rPr lang="en-US" sz="1400"/>
              <a:t>bevels</a:t>
            </a:r>
          </a:p>
        </p:txBody>
      </p:sp>
      <p:sp>
        <p:nvSpPr>
          <p:cNvPr id="16" name="Rectangle 15"/>
          <p:cNvSpPr/>
          <p:nvPr userDrawn="1"/>
        </p:nvSpPr>
        <p:spPr>
          <a:xfrm>
            <a:off x="3352800" y="1047750"/>
            <a:ext cx="2344738" cy="1143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7" name="Straight Connector 16"/>
          <p:cNvCxnSpPr/>
          <p:nvPr userDrawn="1"/>
        </p:nvCxnSpPr>
        <p:spPr>
          <a:xfrm>
            <a:off x="3706813" y="3021013"/>
            <a:ext cx="1751012"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706813" y="3162300"/>
            <a:ext cx="1751012" cy="0"/>
          </a:xfrm>
          <a:prstGeom prst="line">
            <a:avLst/>
          </a:prstGeom>
          <a:ln w="28575" cmpd="sng">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3706813" y="3363913"/>
            <a:ext cx="1751012" cy="0"/>
          </a:xfrm>
          <a:prstGeom prst="line">
            <a:avLst/>
          </a:prstGeom>
          <a:ln w="28575" cmpd="sng">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3706813" y="3675063"/>
            <a:ext cx="1751012" cy="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3706813" y="3817938"/>
            <a:ext cx="1751012" cy="0"/>
          </a:xfrm>
          <a:prstGeom prst="line">
            <a:avLst/>
          </a:prstGeom>
          <a:ln w="28575" cmpd="sng">
            <a:solidFill>
              <a:schemeClr val="accent6"/>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3706813" y="4019550"/>
            <a:ext cx="1751012" cy="0"/>
          </a:xfrm>
          <a:prstGeom prst="line">
            <a:avLst/>
          </a:prstGeom>
          <a:ln w="28575" cmpd="sng">
            <a:solidFill>
              <a:schemeClr val="accent6"/>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365124" y="57150"/>
            <a:ext cx="7204518" cy="685800"/>
          </a:xfrm>
          <a:prstGeom prst="rect">
            <a:avLst/>
          </a:prstGeom>
        </p:spPr>
        <p:txBody>
          <a:bodyPr/>
          <a:lstStyle>
            <a:lvl1pPr>
              <a:defRPr sz="2400" b="1" baseline="0"/>
            </a:lvl1pPr>
          </a:lstStyle>
          <a:p>
            <a:r>
              <a:rPr lang="en-US" dirty="0"/>
              <a:t>Standard Styles </a:t>
            </a:r>
          </a:p>
        </p:txBody>
      </p:sp>
    </p:spTree>
    <p:extLst>
      <p:ext uri="{BB962C8B-B14F-4D97-AF65-F5344CB8AC3E}">
        <p14:creationId xmlns:p14="http://schemas.microsoft.com/office/powerpoint/2010/main" val="3197759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96875" y="1871663"/>
          <a:ext cx="3657600" cy="185420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tblGrid>
              <a:tr h="370840">
                <a:tc>
                  <a:txBody>
                    <a:bodyPr/>
                    <a:lstStyle/>
                    <a:p>
                      <a:pPr algn="ctr"/>
                      <a:r>
                        <a:rPr lang="en-US" sz="1400" dirty="0">
                          <a:solidFill>
                            <a:srgbClr val="FFFFFF"/>
                          </a:solidFill>
                        </a:rPr>
                        <a:t>Header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400" dirty="0">
                          <a:solidFill>
                            <a:srgbClr val="FFFFFF"/>
                          </a:solidFill>
                        </a:rPr>
                        <a:t>Header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400" dirty="0">
                          <a:solidFill>
                            <a:srgbClr val="FFFFFF"/>
                          </a:solidFill>
                        </a:rPr>
                        <a:t>Header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70840">
                <a:tc>
                  <a:txBody>
                    <a:bodyPr/>
                    <a:lstStyle/>
                    <a:p>
                      <a:endParaRPr lang="en-US" sz="1400" dirty="0">
                        <a:solidFill>
                          <a:schemeClr val="accent6"/>
                        </a:solidFill>
                      </a:endParaRPr>
                    </a:p>
                  </a:txBody>
                  <a:tcPr>
                    <a:lnL w="12700" cmpd="sng">
                      <a:noFill/>
                    </a:lnL>
                    <a:lnR w="12700" cmpd="sng">
                      <a:noFill/>
                    </a:lnR>
                    <a:lnT w="38100" cmpd="sng">
                      <a:noFill/>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38100" cmpd="sng">
                      <a:noFill/>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a:solidFill>
                          <a:schemeClr val="accent6"/>
                        </a:solidFill>
                      </a:endParaRPr>
                    </a:p>
                  </a:txBody>
                  <a:tcPr>
                    <a:lnL w="12700" cmpd="sng">
                      <a:noFill/>
                    </a:lnL>
                    <a:lnR w="12700" cmpd="sng">
                      <a:noFill/>
                    </a:lnR>
                    <a:lnT w="38100" cmpd="sng">
                      <a:noFill/>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a:txBody>
                    <a:bodyPr/>
                    <a:lstStyle/>
                    <a:p>
                      <a:endParaRPr lang="en-US" sz="140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0840">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70840">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graphicFrame>
        <p:nvGraphicFramePr>
          <p:cNvPr id="4" name="Table 3"/>
          <p:cNvGraphicFramePr>
            <a:graphicFrameLocks noGrp="1"/>
          </p:cNvGraphicFramePr>
          <p:nvPr/>
        </p:nvGraphicFramePr>
        <p:xfrm>
          <a:off x="4648200" y="1871663"/>
          <a:ext cx="3657600" cy="185420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tblGrid>
              <a:tr h="370840">
                <a:tc>
                  <a:txBody>
                    <a:bodyPr/>
                    <a:lstStyle/>
                    <a:p>
                      <a:pPr algn="ctr"/>
                      <a:r>
                        <a:rPr lang="en-US" sz="1400" dirty="0">
                          <a:solidFill>
                            <a:schemeClr val="accent1"/>
                          </a:solidFill>
                        </a:rPr>
                        <a:t>Header</a:t>
                      </a:r>
                    </a:p>
                  </a:txBody>
                  <a:tcPr>
                    <a:lnL w="9525" cap="flat" cmpd="sng" algn="ctr">
                      <a:noFill/>
                      <a:prstDash val="sysDot"/>
                      <a:round/>
                      <a:headEnd type="none" w="med" len="med"/>
                      <a:tailEnd type="none" w="med" len="med"/>
                    </a:lnL>
                    <a:lnR w="9525" cap="flat" cmpd="sng" algn="ctr">
                      <a:solidFill>
                        <a:srgbClr val="0F73C3"/>
                      </a:solidFill>
                      <a:prstDash val="sysDot"/>
                      <a:round/>
                      <a:headEnd type="none" w="med" len="med"/>
                      <a:tailEnd type="none" w="med" len="med"/>
                    </a:lnR>
                    <a:lnT w="12700" cmpd="sng">
                      <a:noFill/>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1"/>
                          </a:solidFill>
                        </a:rPr>
                        <a:t>Header</a:t>
                      </a:r>
                    </a:p>
                  </a:txBody>
                  <a:tcPr>
                    <a:lnL w="9525" cap="flat" cmpd="sng" algn="ctr">
                      <a:solidFill>
                        <a:srgbClr val="0F73C3"/>
                      </a:solidFill>
                      <a:prstDash val="sysDot"/>
                      <a:round/>
                      <a:headEnd type="none" w="med" len="med"/>
                      <a:tailEnd type="none" w="med" len="med"/>
                    </a:lnL>
                    <a:lnR w="9525" cap="flat" cmpd="sng" algn="ctr">
                      <a:solidFill>
                        <a:srgbClr val="0F73C3"/>
                      </a:solidFill>
                      <a:prstDash val="sysDot"/>
                      <a:round/>
                      <a:headEnd type="none" w="med" len="med"/>
                      <a:tailEnd type="none" w="med" len="med"/>
                    </a:lnR>
                    <a:lnT w="12700" cmpd="sng">
                      <a:noFill/>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1"/>
                          </a:solidFill>
                        </a:rPr>
                        <a:t>Header</a:t>
                      </a:r>
                    </a:p>
                  </a:txBody>
                  <a:tcPr>
                    <a:lnL w="9525" cap="flat" cmpd="sng" algn="ctr">
                      <a:solidFill>
                        <a:srgbClr val="0F73C3"/>
                      </a:solidFill>
                      <a:prstDash val="sysDot"/>
                      <a:round/>
                      <a:headEnd type="none" w="med" len="med"/>
                      <a:tailEnd type="none" w="med" len="med"/>
                    </a:lnL>
                    <a:lnR w="12700" cmpd="sng">
                      <a:noFill/>
                    </a:lnR>
                    <a:lnT w="12700" cmpd="sng">
                      <a:noFill/>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70840">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19050" cap="flat" cmpd="sng" algn="ctr">
                      <a:solidFill>
                        <a:srgbClr val="0F73C3"/>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19050" cap="flat" cmpd="sng" algn="ctr">
                      <a:solidFill>
                        <a:srgbClr val="0F73C3"/>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19050" cap="flat" cmpd="sng" algn="ctr">
                      <a:solidFill>
                        <a:srgbClr val="0F73C3"/>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10001"/>
                  </a:ext>
                </a:extLst>
              </a:tr>
              <a:tr h="370840">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0840">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10003"/>
                  </a:ext>
                </a:extLst>
              </a:tr>
              <a:tr h="370840">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2" name="Title 1"/>
          <p:cNvSpPr>
            <a:spLocks noGrp="1"/>
          </p:cNvSpPr>
          <p:nvPr>
            <p:ph type="title" hasCustomPrompt="1"/>
          </p:nvPr>
        </p:nvSpPr>
        <p:spPr>
          <a:xfrm>
            <a:off x="365124" y="57150"/>
            <a:ext cx="7204518" cy="685800"/>
          </a:xfrm>
          <a:prstGeom prst="rect">
            <a:avLst/>
          </a:prstGeom>
        </p:spPr>
        <p:txBody>
          <a:bodyPr/>
          <a:lstStyle/>
          <a:p>
            <a:r>
              <a:rPr lang="en-US" dirty="0"/>
              <a:t>Sample Tables</a:t>
            </a:r>
          </a:p>
        </p:txBody>
      </p:sp>
    </p:spTree>
    <p:extLst>
      <p:ext uri="{BB962C8B-B14F-4D97-AF65-F5344CB8AC3E}">
        <p14:creationId xmlns:p14="http://schemas.microsoft.com/office/powerpoint/2010/main" val="1344571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cxnSp>
        <p:nvCxnSpPr>
          <p:cNvPr id="4" name="Straight Connector 3"/>
          <p:cNvCxnSpPr/>
          <p:nvPr userDrawn="1"/>
        </p:nvCxnSpPr>
        <p:spPr>
          <a:xfrm flipV="1">
            <a:off x="4778375" y="1400175"/>
            <a:ext cx="0" cy="2312988"/>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365124" y="57150"/>
            <a:ext cx="7204518" cy="685800"/>
          </a:xfrm>
          <a:prstGeom prst="rect">
            <a:avLst/>
          </a:prstGeom>
        </p:spPr>
        <p:txBody>
          <a:bodyPr/>
          <a:lstStyle/>
          <a:p>
            <a:r>
              <a:rPr lang="en-US" dirty="0"/>
              <a:t>Click To Edit Master Title Style</a:t>
            </a:r>
          </a:p>
        </p:txBody>
      </p:sp>
      <p:sp>
        <p:nvSpPr>
          <p:cNvPr id="13" name="Content Placeholder 12"/>
          <p:cNvSpPr>
            <a:spLocks noGrp="1"/>
          </p:cNvSpPr>
          <p:nvPr>
            <p:ph sz="quarter" idx="11"/>
          </p:nvPr>
        </p:nvSpPr>
        <p:spPr>
          <a:xfrm>
            <a:off x="466725" y="2189634"/>
            <a:ext cx="3665924" cy="1050925"/>
          </a:xfrm>
          <a:prstGeom prst="rect">
            <a:avLst/>
          </a:prstGeom>
        </p:spPr>
        <p:txBody>
          <a:bodyPr/>
          <a:lstStyle>
            <a:lvl1pPr marL="0" indent="0">
              <a:buFont typeface="Arial"/>
              <a:buNone/>
              <a:defRPr>
                <a:solidFill>
                  <a:schemeClr val="accent1"/>
                </a:solidFill>
              </a:defRPr>
            </a:lvl1pPr>
            <a:lvl2pPr marL="0" indent="0">
              <a:spcAft>
                <a:spcPts val="0"/>
              </a:spcAft>
              <a:buNone/>
              <a:defRPr>
                <a:solidFill>
                  <a:schemeClr val="accent6"/>
                </a:solidFill>
              </a:defRPr>
            </a:lvl2pPr>
            <a:lvl3pPr marL="685800" indent="0">
              <a:buNone/>
              <a:defRPr/>
            </a:lvl3pPr>
            <a:lvl4pPr marL="974725" indent="0">
              <a:buNone/>
              <a:defRPr/>
            </a:lvl4pPr>
            <a:lvl5pPr marL="1146175" indent="0">
              <a:buNone/>
              <a:defRPr/>
            </a:lvl5pPr>
          </a:lstStyle>
          <a:p>
            <a:pPr lvl="0"/>
            <a:r>
              <a:rPr lang="en-US"/>
              <a:t>Click to edit Master text styles</a:t>
            </a:r>
          </a:p>
          <a:p>
            <a:pPr lvl="1"/>
            <a:r>
              <a:rPr lang="en-US"/>
              <a:t>Second level</a:t>
            </a:r>
          </a:p>
        </p:txBody>
      </p:sp>
      <p:graphicFrame>
        <p:nvGraphicFramePr>
          <p:cNvPr id="6" name="Chart 5"/>
          <p:cNvGraphicFramePr/>
          <p:nvPr userDrawn="1">
            <p:extLst>
              <p:ext uri="{D42A27DB-BD31-4B8C-83A1-F6EECF244321}">
                <p14:modId xmlns:p14="http://schemas.microsoft.com/office/powerpoint/2010/main" val="111719017"/>
              </p:ext>
            </p:extLst>
          </p:nvPr>
        </p:nvGraphicFramePr>
        <p:xfrm>
          <a:off x="4974281" y="1304324"/>
          <a:ext cx="3652109" cy="25880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8277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5" name="Rounded Rectangle 74"/>
          <p:cNvSpPr/>
          <p:nvPr userDrawn="1"/>
        </p:nvSpPr>
        <p:spPr>
          <a:xfrm>
            <a:off x="4661244" y="1001738"/>
            <a:ext cx="4122018"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8" name="Rounded Rectangle 77"/>
          <p:cNvSpPr/>
          <p:nvPr userDrawn="1"/>
        </p:nvSpPr>
        <p:spPr>
          <a:xfrm>
            <a:off x="457201" y="2308825"/>
            <a:ext cx="2741826"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9" name="Rounded Rectangle 78"/>
          <p:cNvSpPr/>
          <p:nvPr userDrawn="1"/>
        </p:nvSpPr>
        <p:spPr>
          <a:xfrm>
            <a:off x="3258066" y="2308825"/>
            <a:ext cx="2741826"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0" name="Rounded Rectangle 79"/>
          <p:cNvSpPr/>
          <p:nvPr userDrawn="1"/>
        </p:nvSpPr>
        <p:spPr>
          <a:xfrm>
            <a:off x="6039708" y="2308825"/>
            <a:ext cx="2741826"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1" name="Rounded Rectangle 80"/>
          <p:cNvSpPr/>
          <p:nvPr userDrawn="1"/>
        </p:nvSpPr>
        <p:spPr>
          <a:xfrm>
            <a:off x="457200" y="1001738"/>
            <a:ext cx="4122018"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2" name="Rounded Rectangle 81"/>
          <p:cNvSpPr/>
          <p:nvPr userDrawn="1"/>
        </p:nvSpPr>
        <p:spPr>
          <a:xfrm>
            <a:off x="4661244" y="3521160"/>
            <a:ext cx="4122018"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3" name="Rounded Rectangle 82"/>
          <p:cNvSpPr/>
          <p:nvPr userDrawn="1"/>
        </p:nvSpPr>
        <p:spPr>
          <a:xfrm>
            <a:off x="457200" y="3528025"/>
            <a:ext cx="4122018"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 name="Text Box 56"/>
          <p:cNvSpPr txBox="1">
            <a:spLocks noChangeArrowheads="1"/>
          </p:cNvSpPr>
          <p:nvPr userDrawn="1"/>
        </p:nvSpPr>
        <p:spPr bwMode="auto">
          <a:xfrm>
            <a:off x="2173416" y="1847850"/>
            <a:ext cx="8445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a:ea typeface="+mn-ea"/>
              </a:rPr>
              <a:t>GLOBE</a:t>
            </a:r>
          </a:p>
        </p:txBody>
      </p:sp>
      <p:pic>
        <p:nvPicPr>
          <p:cNvPr id="4"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02574" y="1183124"/>
            <a:ext cx="394394" cy="39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6"/>
          <p:cNvSpPr txBox="1">
            <a:spLocks noChangeArrowheads="1"/>
          </p:cNvSpPr>
          <p:nvPr userDrawn="1"/>
        </p:nvSpPr>
        <p:spPr bwMode="auto">
          <a:xfrm>
            <a:off x="3442430" y="1847850"/>
            <a:ext cx="8445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a:ea typeface="+mn-ea"/>
              </a:rPr>
              <a:t>MAP MARKER</a:t>
            </a:r>
          </a:p>
        </p:txBody>
      </p:sp>
      <p:pic>
        <p:nvPicPr>
          <p:cNvPr id="6"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10572" y="1216462"/>
            <a:ext cx="304758" cy="39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1839" y="1155232"/>
            <a:ext cx="747328" cy="49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2"/>
          <p:cNvSpPr txBox="1">
            <a:spLocks noChangeArrowheads="1"/>
          </p:cNvSpPr>
          <p:nvPr userDrawn="1"/>
        </p:nvSpPr>
        <p:spPr bwMode="auto">
          <a:xfrm>
            <a:off x="724672" y="1847850"/>
            <a:ext cx="85883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a:ea typeface="+mn-ea"/>
              </a:rPr>
              <a:t>WORLD MAP</a:t>
            </a:r>
          </a:p>
        </p:txBody>
      </p:sp>
      <p:sp>
        <p:nvSpPr>
          <p:cNvPr id="9" name="Text Box 79"/>
          <p:cNvSpPr txBox="1">
            <a:spLocks noChangeArrowheads="1"/>
          </p:cNvSpPr>
          <p:nvPr userDrawn="1"/>
        </p:nvSpPr>
        <p:spPr bwMode="auto">
          <a:xfrm>
            <a:off x="1189038" y="3150285"/>
            <a:ext cx="137953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dirty="0">
                <a:solidFill>
                  <a:srgbClr val="BCC0BA"/>
                </a:solidFill>
                <a:ea typeface="+mn-ea"/>
              </a:rPr>
              <a:t>DISK DRUMS / STORAGE</a:t>
            </a:r>
          </a:p>
        </p:txBody>
      </p:sp>
      <p:pic>
        <p:nvPicPr>
          <p:cNvPr id="10" name="Picture 18"/>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6949" y="2579155"/>
            <a:ext cx="262181" cy="305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9"/>
          <p:cNvGrpSpPr>
            <a:grpSpLocks/>
          </p:cNvGrpSpPr>
          <p:nvPr userDrawn="1"/>
        </p:nvGrpSpPr>
        <p:grpSpPr bwMode="auto">
          <a:xfrm>
            <a:off x="1488530" y="2536579"/>
            <a:ext cx="429125" cy="391031"/>
            <a:chOff x="8018997" y="2625171"/>
            <a:chExt cx="659169" cy="601150"/>
          </a:xfrm>
        </p:grpSpPr>
        <p:pic>
          <p:nvPicPr>
            <p:cNvPr id="12" name="Picture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18997" y="2625171"/>
              <a:ext cx="400625" cy="46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77541" y="2758591"/>
              <a:ext cx="400625" cy="46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22"/>
          <p:cNvGrpSpPr>
            <a:grpSpLocks/>
          </p:cNvGrpSpPr>
          <p:nvPr userDrawn="1"/>
        </p:nvGrpSpPr>
        <p:grpSpPr bwMode="auto">
          <a:xfrm>
            <a:off x="2497055" y="2532097"/>
            <a:ext cx="521001" cy="399994"/>
            <a:chOff x="8018997" y="2625171"/>
            <a:chExt cx="801250" cy="615646"/>
          </a:xfrm>
        </p:grpSpPr>
        <p:pic>
          <p:nvPicPr>
            <p:cNvPr id="15" name="Picture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18997" y="2625171"/>
              <a:ext cx="400625" cy="46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19622" y="2625171"/>
              <a:ext cx="400625" cy="46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26800" y="2773087"/>
              <a:ext cx="400625" cy="46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 Box 73"/>
          <p:cNvSpPr txBox="1">
            <a:spLocks noChangeArrowheads="1"/>
          </p:cNvSpPr>
          <p:nvPr/>
        </p:nvSpPr>
        <p:spPr bwMode="auto">
          <a:xfrm>
            <a:off x="4043963" y="3150285"/>
            <a:ext cx="11795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a:ea typeface="+mn-ea"/>
              </a:rPr>
              <a:t>SECURITY / LOCKS</a:t>
            </a:r>
          </a:p>
        </p:txBody>
      </p:sp>
      <p:pic>
        <p:nvPicPr>
          <p:cNvPr id="19" name="Picture 2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74134" y="2532242"/>
            <a:ext cx="316067" cy="393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90441" y="2529634"/>
            <a:ext cx="400447" cy="39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06541" y="2571354"/>
            <a:ext cx="308917" cy="307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17"/>
          <p:cNvSpPr txBox="1">
            <a:spLocks noChangeArrowheads="1"/>
          </p:cNvSpPr>
          <p:nvPr userDrawn="1"/>
        </p:nvSpPr>
        <p:spPr bwMode="auto">
          <a:xfrm>
            <a:off x="6027351" y="1847850"/>
            <a:ext cx="130187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lvl="0"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a:ea typeface="+mn-ea"/>
              </a:rPr>
              <a:t>MOBILE PHONE/</a:t>
            </a:r>
            <a:r>
              <a:rPr lang="en-US" altLang="en-US" dirty="0" err="1">
                <a:ea typeface="+mn-ea"/>
              </a:rPr>
              <a:t>iPHONE</a:t>
            </a:r>
            <a:endParaRPr lang="en-US" altLang="en-US" dirty="0">
              <a:ea typeface="+mn-ea"/>
            </a:endParaRPr>
          </a:p>
        </p:txBody>
      </p:sp>
      <p:pic>
        <p:nvPicPr>
          <p:cNvPr id="23" name="Picture 35"/>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581575" y="1240515"/>
            <a:ext cx="192715" cy="357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6"/>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260580" y="1151323"/>
            <a:ext cx="363020" cy="48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20"/>
          <p:cNvSpPr txBox="1">
            <a:spLocks noChangeArrowheads="1"/>
          </p:cNvSpPr>
          <p:nvPr userDrawn="1"/>
        </p:nvSpPr>
        <p:spPr bwMode="auto">
          <a:xfrm>
            <a:off x="5096518" y="1847850"/>
            <a:ext cx="7223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lvl="0"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err="1">
                <a:ea typeface="+mn-ea"/>
              </a:rPr>
              <a:t>iPAD</a:t>
            </a:r>
            <a:endParaRPr lang="en-US" altLang="en-US" dirty="0">
              <a:ea typeface="+mn-ea"/>
            </a:endParaRPr>
          </a:p>
        </p:txBody>
      </p:sp>
      <p:pic>
        <p:nvPicPr>
          <p:cNvPr id="26" name="Picture 38"/>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769405" y="1095734"/>
            <a:ext cx="693548" cy="50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20"/>
          <p:cNvSpPr txBox="1">
            <a:spLocks noChangeArrowheads="1"/>
          </p:cNvSpPr>
          <p:nvPr userDrawn="1"/>
        </p:nvSpPr>
        <p:spPr bwMode="auto">
          <a:xfrm>
            <a:off x="7585976" y="1847850"/>
            <a:ext cx="939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lvl="0"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a:ea typeface="+mn-ea"/>
              </a:rPr>
              <a:t>TV</a:t>
            </a:r>
          </a:p>
        </p:txBody>
      </p:sp>
      <p:pic>
        <p:nvPicPr>
          <p:cNvPr id="28" name="Picture 40"/>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581258" y="3786030"/>
            <a:ext cx="532206" cy="304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05931" y="3800226"/>
            <a:ext cx="529964" cy="30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2"/>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525117" y="3785938"/>
            <a:ext cx="529965" cy="3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3"/>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390967" y="2556880"/>
            <a:ext cx="309239" cy="30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4"/>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129829" y="2546209"/>
            <a:ext cx="286498" cy="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5"/>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305018" y="2556880"/>
            <a:ext cx="309239" cy="30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55"/>
          <p:cNvSpPr txBox="1">
            <a:spLocks noChangeArrowheads="1"/>
          </p:cNvSpPr>
          <p:nvPr userDrawn="1"/>
        </p:nvSpPr>
        <p:spPr bwMode="auto">
          <a:xfrm>
            <a:off x="3581959" y="4335892"/>
            <a:ext cx="8445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dirty="0">
                <a:solidFill>
                  <a:schemeClr val="accent5"/>
                </a:solidFill>
                <a:latin typeface="+mn-lt"/>
                <a:ea typeface="+mn-ea"/>
              </a:rPr>
              <a:t>MAGNIFYING GLASS</a:t>
            </a:r>
          </a:p>
        </p:txBody>
      </p:sp>
      <p:pic>
        <p:nvPicPr>
          <p:cNvPr id="35" name="Picture 47"/>
          <p:cNvPicPr>
            <a:picLocks noChangeAspect="1"/>
          </p:cNvPicPr>
          <p:nvPr userDrawn="1"/>
        </p:nvPicPr>
        <p:blipFill>
          <a:blip r:embed="rId18">
            <a:extLst>
              <a:ext uri="{28A0092B-C50C-407E-A947-70E740481C1C}">
                <a14:useLocalDpi xmlns:a14="http://schemas.microsoft.com/office/drawing/2010/main" val="0"/>
              </a:ext>
            </a:extLst>
          </a:blip>
          <a:srcRect l="20934" t="18568" r="21211" b="18280"/>
          <a:stretch>
            <a:fillRect/>
          </a:stretch>
        </p:blipFill>
        <p:spPr bwMode="auto">
          <a:xfrm flipH="1">
            <a:off x="3787052" y="3658087"/>
            <a:ext cx="620720" cy="58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60"/>
          <p:cNvSpPr txBox="1">
            <a:spLocks noChangeArrowheads="1"/>
          </p:cNvSpPr>
          <p:nvPr userDrawn="1"/>
        </p:nvSpPr>
        <p:spPr bwMode="auto">
          <a:xfrm>
            <a:off x="2574667" y="4337479"/>
            <a:ext cx="7683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dirty="0">
                <a:solidFill>
                  <a:schemeClr val="accent5"/>
                </a:solidFill>
                <a:latin typeface="+mn-lt"/>
                <a:ea typeface="+mn-ea"/>
              </a:rPr>
              <a:t>SERVICE TEAM</a:t>
            </a:r>
          </a:p>
        </p:txBody>
      </p:sp>
      <p:sp>
        <p:nvSpPr>
          <p:cNvPr id="37" name="Text Box 60"/>
          <p:cNvSpPr txBox="1">
            <a:spLocks noChangeArrowheads="1"/>
          </p:cNvSpPr>
          <p:nvPr userDrawn="1"/>
        </p:nvSpPr>
        <p:spPr bwMode="auto">
          <a:xfrm>
            <a:off x="1532279" y="4275567"/>
            <a:ext cx="768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dirty="0">
                <a:solidFill>
                  <a:schemeClr val="accent5"/>
                </a:solidFill>
                <a:latin typeface="+mn-lt"/>
                <a:ea typeface="+mn-ea"/>
              </a:rPr>
              <a:t>PROBLEM</a:t>
            </a:r>
            <a:br>
              <a:rPr lang="en-US" altLang="en-US" sz="800" dirty="0">
                <a:solidFill>
                  <a:schemeClr val="accent5"/>
                </a:solidFill>
                <a:latin typeface="+mn-lt"/>
                <a:ea typeface="+mn-ea"/>
              </a:rPr>
            </a:br>
            <a:r>
              <a:rPr lang="en-US" altLang="en-US" sz="800" dirty="0">
                <a:solidFill>
                  <a:schemeClr val="accent5"/>
                </a:solidFill>
                <a:latin typeface="+mn-lt"/>
                <a:ea typeface="+mn-ea"/>
              </a:rPr>
              <a:t>/HEALTH</a:t>
            </a:r>
          </a:p>
        </p:txBody>
      </p:sp>
      <p:sp>
        <p:nvSpPr>
          <p:cNvPr id="38" name="Text Box 60"/>
          <p:cNvSpPr txBox="1">
            <a:spLocks noChangeArrowheads="1"/>
          </p:cNvSpPr>
          <p:nvPr userDrawn="1"/>
        </p:nvSpPr>
        <p:spPr bwMode="auto">
          <a:xfrm>
            <a:off x="504567" y="4268702"/>
            <a:ext cx="8572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dirty="0">
                <a:solidFill>
                  <a:schemeClr val="accent5"/>
                </a:solidFill>
                <a:latin typeface="+mn-lt"/>
                <a:ea typeface="+mn-ea"/>
              </a:rPr>
              <a:t>PERFORMANCE MONITORING</a:t>
            </a:r>
          </a:p>
        </p:txBody>
      </p:sp>
      <p:pic>
        <p:nvPicPr>
          <p:cNvPr id="39" name="Picture 51"/>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13947" y="3734277"/>
            <a:ext cx="432487" cy="43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2"/>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681540" y="3711868"/>
            <a:ext cx="481786" cy="47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53"/>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2725892" y="3703464"/>
            <a:ext cx="498593" cy="4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Straight Connector 41"/>
          <p:cNvCxnSpPr/>
          <p:nvPr userDrawn="1"/>
        </p:nvCxnSpPr>
        <p:spPr>
          <a:xfrm flipH="1" flipV="1">
            <a:off x="1400257" y="367620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H="1" flipV="1">
            <a:off x="2207355" y="2457774"/>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H="1" flipV="1">
            <a:off x="1891099" y="112395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flipV="1">
            <a:off x="3219622" y="112395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flipV="1">
            <a:off x="4269541" y="2492099"/>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flipH="1" flipV="1">
            <a:off x="5071685" y="2492099"/>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userDrawn="1"/>
        </p:nvCxnSpPr>
        <p:spPr>
          <a:xfrm flipH="1" flipV="1">
            <a:off x="7002612" y="2437179"/>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flipV="1">
            <a:off x="7916663" y="2437179"/>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50" name="Text Box 73"/>
          <p:cNvSpPr txBox="1">
            <a:spLocks noChangeArrowheads="1"/>
          </p:cNvSpPr>
          <p:nvPr userDrawn="1"/>
        </p:nvSpPr>
        <p:spPr bwMode="auto">
          <a:xfrm>
            <a:off x="6452244" y="3067907"/>
            <a:ext cx="2101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a:ea typeface="+mn-ea"/>
              </a:rPr>
              <a:t>COGS – PROCESSES – SYSTEM -  POLICY MANAGER – DATA MOVEMENT - </a:t>
            </a:r>
            <a:r>
              <a:rPr lang="en-US" altLang="en-US" dirty="0" err="1">
                <a:ea typeface="+mn-ea"/>
              </a:rPr>
              <a:t>iMover</a:t>
            </a:r>
            <a:endParaRPr lang="en-US" altLang="en-US" dirty="0">
              <a:ea typeface="+mn-ea"/>
            </a:endParaRPr>
          </a:p>
        </p:txBody>
      </p:sp>
      <p:sp>
        <p:nvSpPr>
          <p:cNvPr id="51" name="Text Box 55"/>
          <p:cNvSpPr txBox="1">
            <a:spLocks noChangeArrowheads="1"/>
          </p:cNvSpPr>
          <p:nvPr userDrawn="1"/>
        </p:nvSpPr>
        <p:spPr bwMode="auto">
          <a:xfrm>
            <a:off x="5347173" y="4335891"/>
            <a:ext cx="29114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dirty="0">
                <a:solidFill>
                  <a:schemeClr val="accent5"/>
                </a:solidFill>
                <a:latin typeface="+mn-lt"/>
                <a:ea typeface="+mn-ea"/>
              </a:rPr>
              <a:t>CLOUD, WAN, LAN, SAN, WWW</a:t>
            </a:r>
          </a:p>
        </p:txBody>
      </p:sp>
      <p:cxnSp>
        <p:nvCxnSpPr>
          <p:cNvPr id="52" name="Straight Connector 51"/>
          <p:cNvCxnSpPr/>
          <p:nvPr userDrawn="1"/>
        </p:nvCxnSpPr>
        <p:spPr>
          <a:xfrm flipH="1" flipV="1">
            <a:off x="5971745" y="112395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a:xfrm flipH="1" flipV="1">
            <a:off x="7396376" y="112395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a:xfrm flipV="1">
            <a:off x="7328930" y="3672187"/>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a:xfrm flipV="1">
            <a:off x="6236730" y="3672187"/>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userDrawn="1"/>
        </p:nvCxnSpPr>
        <p:spPr>
          <a:xfrm flipH="1" flipV="1">
            <a:off x="2444609" y="367620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userDrawn="1"/>
        </p:nvCxnSpPr>
        <p:spPr>
          <a:xfrm flipH="1" flipV="1">
            <a:off x="3505768" y="367620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userDrawn="1"/>
        </p:nvCxnSpPr>
        <p:spPr>
          <a:xfrm flipH="1" flipV="1">
            <a:off x="1198830" y="2457774"/>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365124" y="57150"/>
            <a:ext cx="7204518" cy="685800"/>
          </a:xfrm>
          <a:prstGeom prst="rect">
            <a:avLst/>
          </a:prstGeom>
        </p:spPr>
        <p:txBody>
          <a:bodyPr/>
          <a:lstStyle/>
          <a:p>
            <a:r>
              <a:rPr lang="en-US" dirty="0"/>
              <a:t>Useful Iconography</a:t>
            </a:r>
          </a:p>
        </p:txBody>
      </p:sp>
    </p:spTree>
    <p:extLst>
      <p:ext uri="{BB962C8B-B14F-4D97-AF65-F5344CB8AC3E}">
        <p14:creationId xmlns:p14="http://schemas.microsoft.com/office/powerpoint/2010/main" val="997433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3" name="Rounded Rectangle 2"/>
          <p:cNvSpPr/>
          <p:nvPr userDrawn="1"/>
        </p:nvSpPr>
        <p:spPr>
          <a:xfrm>
            <a:off x="2982913" y="1262063"/>
            <a:ext cx="1412875" cy="2381250"/>
          </a:xfrm>
          <a:prstGeom prst="roundRect">
            <a:avLst>
              <a:gd name="adj" fmla="val 9252"/>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ounded Rectangle 3"/>
          <p:cNvSpPr/>
          <p:nvPr userDrawn="1"/>
        </p:nvSpPr>
        <p:spPr>
          <a:xfrm>
            <a:off x="376238" y="1262063"/>
            <a:ext cx="2379662" cy="3633787"/>
          </a:xfrm>
          <a:prstGeom prst="roundRect">
            <a:avLst>
              <a:gd name="adj" fmla="val 4659"/>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 Box 41"/>
          <p:cNvSpPr txBox="1">
            <a:spLocks noChangeArrowheads="1"/>
          </p:cNvSpPr>
          <p:nvPr userDrawn="1"/>
        </p:nvSpPr>
        <p:spPr bwMode="auto">
          <a:xfrm>
            <a:off x="500063" y="1000125"/>
            <a:ext cx="41687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SzPct val="75000"/>
              <a:buBlip>
                <a:blip r:embed="rId2"/>
              </a:buBlip>
              <a:defRPr sz="2400">
                <a:solidFill>
                  <a:srgbClr val="212121"/>
                </a:solidFill>
                <a:latin typeface="Arial" charset="0"/>
                <a:cs typeface="Arial" charset="0"/>
              </a:defRPr>
            </a:lvl1pPr>
            <a:lvl2pPr marL="742950" indent="-285750" eaLnBrk="0" hangingPunct="0">
              <a:spcBef>
                <a:spcPct val="20000"/>
              </a:spcBef>
              <a:buClr>
                <a:srgbClr val="006AD6"/>
              </a:buClr>
              <a:buFont typeface="Arial" charset="0"/>
              <a:buChar char="–"/>
              <a:defRPr sz="2800">
                <a:solidFill>
                  <a:srgbClr val="212121"/>
                </a:solidFill>
                <a:latin typeface="Arial" charset="0"/>
                <a:cs typeface="Arial" charset="0"/>
              </a:defRPr>
            </a:lvl2pPr>
            <a:lvl3pPr marL="1143000" indent="-228600" eaLnBrk="0" hangingPunct="0">
              <a:spcBef>
                <a:spcPct val="20000"/>
              </a:spcBef>
              <a:buClr>
                <a:srgbClr val="006AD6"/>
              </a:buClr>
              <a:buFont typeface="Wingdings" pitchFamily="2" charset="2"/>
              <a:buChar char="§"/>
              <a:defRPr sz="1600">
                <a:solidFill>
                  <a:srgbClr val="212121"/>
                </a:solidFill>
                <a:latin typeface="Arial" charset="0"/>
                <a:cs typeface="Arial" charset="0"/>
              </a:defRPr>
            </a:lvl3pPr>
            <a:lvl4pPr marL="1600200" indent="-228600" eaLnBrk="0" hangingPunct="0">
              <a:spcBef>
                <a:spcPct val="20000"/>
              </a:spcBef>
              <a:buClr>
                <a:srgbClr val="006AD6"/>
              </a:buClr>
              <a:buFont typeface="Arial" charset="0"/>
              <a:buChar char="–"/>
              <a:defRPr sz="1600">
                <a:solidFill>
                  <a:srgbClr val="212121"/>
                </a:solidFill>
                <a:latin typeface="Arial" charset="0"/>
                <a:cs typeface="Arial" charset="0"/>
              </a:defRPr>
            </a:lvl4pPr>
            <a:lvl5pPr marL="2057400" indent="-228600" eaLnBrk="0" hangingPunct="0">
              <a:spcBef>
                <a:spcPct val="20000"/>
              </a:spcBef>
              <a:buClr>
                <a:srgbClr val="006AD6"/>
              </a:buClr>
              <a:buFont typeface="Wingdings" pitchFamily="2" charset="2"/>
              <a:buChar char="§"/>
              <a:defRPr sz="1600">
                <a:solidFill>
                  <a:srgbClr val="212121"/>
                </a:solidFill>
                <a:latin typeface="Arial" charset="0"/>
                <a:cs typeface="Arial" charset="0"/>
              </a:defRPr>
            </a:lvl5pPr>
            <a:lvl6pPr marL="2514600" indent="-228600" eaLnBrk="0" fontAlgn="base" hangingPunct="0">
              <a:spcBef>
                <a:spcPct val="20000"/>
              </a:spcBef>
              <a:spcAft>
                <a:spcPct val="0"/>
              </a:spcAft>
              <a:buClr>
                <a:srgbClr val="006AD6"/>
              </a:buClr>
              <a:buFont typeface="Wingdings" pitchFamily="2" charset="2"/>
              <a:buChar char="§"/>
              <a:defRPr sz="1600">
                <a:solidFill>
                  <a:srgbClr val="212121"/>
                </a:solidFill>
                <a:latin typeface="Arial" charset="0"/>
                <a:cs typeface="Arial" charset="0"/>
              </a:defRPr>
            </a:lvl6pPr>
            <a:lvl7pPr marL="2971800" indent="-228600" eaLnBrk="0" fontAlgn="base" hangingPunct="0">
              <a:spcBef>
                <a:spcPct val="20000"/>
              </a:spcBef>
              <a:spcAft>
                <a:spcPct val="0"/>
              </a:spcAft>
              <a:buClr>
                <a:srgbClr val="006AD6"/>
              </a:buClr>
              <a:buFont typeface="Wingdings" pitchFamily="2" charset="2"/>
              <a:buChar char="§"/>
              <a:defRPr sz="1600">
                <a:solidFill>
                  <a:srgbClr val="212121"/>
                </a:solidFill>
                <a:latin typeface="Arial" charset="0"/>
                <a:cs typeface="Arial" charset="0"/>
              </a:defRPr>
            </a:lvl7pPr>
            <a:lvl8pPr marL="3429000" indent="-228600" eaLnBrk="0" fontAlgn="base" hangingPunct="0">
              <a:spcBef>
                <a:spcPct val="20000"/>
              </a:spcBef>
              <a:spcAft>
                <a:spcPct val="0"/>
              </a:spcAft>
              <a:buClr>
                <a:srgbClr val="006AD6"/>
              </a:buClr>
              <a:buFont typeface="Wingdings" pitchFamily="2" charset="2"/>
              <a:buChar char="§"/>
              <a:defRPr sz="1600">
                <a:solidFill>
                  <a:srgbClr val="212121"/>
                </a:solidFill>
                <a:latin typeface="Arial" charset="0"/>
                <a:cs typeface="Arial" charset="0"/>
              </a:defRPr>
            </a:lvl8pPr>
            <a:lvl9pPr marL="3886200" indent="-228600" eaLnBrk="0" fontAlgn="base" hangingPunct="0">
              <a:spcBef>
                <a:spcPct val="20000"/>
              </a:spcBef>
              <a:spcAft>
                <a:spcPct val="0"/>
              </a:spcAft>
              <a:buClr>
                <a:srgbClr val="006AD6"/>
              </a:buClr>
              <a:buFont typeface="Wingdings" pitchFamily="2" charset="2"/>
              <a:buChar char="§"/>
              <a:defRPr sz="1600">
                <a:solidFill>
                  <a:srgbClr val="212121"/>
                </a:solidFill>
                <a:latin typeface="Arial" charset="0"/>
                <a:cs typeface="Arial" charset="0"/>
              </a:defRPr>
            </a:lvl9pPr>
          </a:lstStyle>
          <a:p>
            <a:pPr eaLnBrk="1" fontAlgn="auto" hangingPunct="1">
              <a:spcBef>
                <a:spcPct val="50000"/>
              </a:spcBef>
              <a:spcAft>
                <a:spcPts val="0"/>
              </a:spcAft>
              <a:buSzTx/>
              <a:buFontTx/>
              <a:buNone/>
              <a:defRPr/>
            </a:pPr>
            <a:r>
              <a:rPr lang="en-US" altLang="en-US" sz="800" b="1" dirty="0">
                <a:solidFill>
                  <a:schemeClr val="tx1"/>
                </a:solidFill>
                <a:ea typeface="+mn-ea"/>
              </a:rPr>
              <a:t>Background Shapes (can depict different locations, e.g. On-site, Offsite, etc.</a:t>
            </a:r>
          </a:p>
        </p:txBody>
      </p:sp>
      <p:sp>
        <p:nvSpPr>
          <p:cNvPr id="6" name="Rounded Rectangle 5"/>
          <p:cNvSpPr/>
          <p:nvPr userDrawn="1"/>
        </p:nvSpPr>
        <p:spPr>
          <a:xfrm>
            <a:off x="4737100" y="1289050"/>
            <a:ext cx="1412875" cy="2381250"/>
          </a:xfrm>
          <a:prstGeom prst="roundRect">
            <a:avLst>
              <a:gd name="adj" fmla="val 9252"/>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userDrawn="1"/>
        </p:nvSpPr>
        <p:spPr>
          <a:xfrm>
            <a:off x="4937125" y="1524000"/>
            <a:ext cx="1011238" cy="820738"/>
          </a:xfrm>
          <a:prstGeom prst="roundRect">
            <a:avLst>
              <a:gd name="adj" fmla="val 9252"/>
            </a:avLst>
          </a:prstGeom>
          <a:solidFill>
            <a:schemeClr val="bg1"/>
          </a:solidFill>
          <a:ln w="12700">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userDrawn="1"/>
        </p:nvSpPr>
        <p:spPr>
          <a:xfrm>
            <a:off x="4937125" y="2616200"/>
            <a:ext cx="1011238" cy="820738"/>
          </a:xfrm>
          <a:prstGeom prst="roundRect">
            <a:avLst>
              <a:gd name="adj" fmla="val 9252"/>
            </a:avLst>
          </a:prstGeom>
          <a:solidFill>
            <a:schemeClr val="bg1"/>
          </a:solidFill>
          <a:ln w="12700">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userDrawn="1"/>
        </p:nvSpPr>
        <p:spPr>
          <a:xfrm>
            <a:off x="6478588" y="1309688"/>
            <a:ext cx="1611312" cy="1309687"/>
          </a:xfrm>
          <a:prstGeom prst="roundRect">
            <a:avLst>
              <a:gd name="adj" fmla="val 9252"/>
            </a:avLst>
          </a:prstGeom>
          <a:solidFill>
            <a:schemeClr val="bg1"/>
          </a:solidFill>
          <a:ln w="12700">
            <a:solidFill>
              <a:srgbClr val="6A7B8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 Box 10"/>
          <p:cNvSpPr txBox="1">
            <a:spLocks noChangeArrowheads="1"/>
          </p:cNvSpPr>
          <p:nvPr userDrawn="1"/>
        </p:nvSpPr>
        <p:spPr bwMode="auto">
          <a:xfrm>
            <a:off x="4119563" y="3732213"/>
            <a:ext cx="10715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7200" b="1">
                <a:solidFill>
                  <a:srgbClr val="ABEBFF"/>
                </a:solidFill>
                <a:latin typeface="Arial" charset="0"/>
                <a:cs typeface="Arial" charset="0"/>
              </a:rPr>
              <a:t>2</a:t>
            </a:r>
          </a:p>
        </p:txBody>
      </p:sp>
      <p:sp>
        <p:nvSpPr>
          <p:cNvPr id="11" name="Text Box 10"/>
          <p:cNvSpPr txBox="1">
            <a:spLocks noChangeArrowheads="1"/>
          </p:cNvSpPr>
          <p:nvPr userDrawn="1"/>
        </p:nvSpPr>
        <p:spPr bwMode="auto">
          <a:xfrm>
            <a:off x="6151563" y="4271963"/>
            <a:ext cx="18526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NUMBERS</a:t>
            </a:r>
            <a:br>
              <a:rPr lang="en-US" sz="800" b="1">
                <a:solidFill>
                  <a:srgbClr val="000000"/>
                </a:solidFill>
                <a:latin typeface="Arial" charset="0"/>
                <a:cs typeface="Arial" charset="0"/>
              </a:rPr>
            </a:br>
            <a:r>
              <a:rPr lang="en-US" sz="800" b="1">
                <a:solidFill>
                  <a:srgbClr val="000000"/>
                </a:solidFill>
                <a:latin typeface="Arial" charset="0"/>
                <a:cs typeface="Arial" charset="0"/>
              </a:rPr>
              <a:t>(FOR STEPS IN DIAGRAMS)</a:t>
            </a:r>
          </a:p>
        </p:txBody>
      </p:sp>
      <p:sp>
        <p:nvSpPr>
          <p:cNvPr id="12" name="Text Box 10"/>
          <p:cNvSpPr txBox="1">
            <a:spLocks noChangeArrowheads="1"/>
          </p:cNvSpPr>
          <p:nvPr userDrawn="1"/>
        </p:nvSpPr>
        <p:spPr bwMode="auto">
          <a:xfrm>
            <a:off x="3151188" y="3732213"/>
            <a:ext cx="10715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7200" b="1">
                <a:solidFill>
                  <a:srgbClr val="ABEBFF"/>
                </a:solidFill>
                <a:latin typeface="Arial" charset="0"/>
                <a:cs typeface="Arial" charset="0"/>
              </a:rPr>
              <a:t>1</a:t>
            </a:r>
          </a:p>
        </p:txBody>
      </p:sp>
      <p:sp>
        <p:nvSpPr>
          <p:cNvPr id="13" name="Text Box 10"/>
          <p:cNvSpPr txBox="1">
            <a:spLocks noChangeArrowheads="1"/>
          </p:cNvSpPr>
          <p:nvPr userDrawn="1"/>
        </p:nvSpPr>
        <p:spPr bwMode="auto">
          <a:xfrm>
            <a:off x="5086350" y="3732213"/>
            <a:ext cx="10715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7200" b="1">
                <a:solidFill>
                  <a:srgbClr val="ABEBFF"/>
                </a:solidFill>
                <a:latin typeface="Arial" charset="0"/>
                <a:cs typeface="Arial" charset="0"/>
              </a:rPr>
              <a:t>3</a:t>
            </a:r>
          </a:p>
        </p:txBody>
      </p:sp>
      <p:sp>
        <p:nvSpPr>
          <p:cNvPr id="2" name="Title 1"/>
          <p:cNvSpPr>
            <a:spLocks noGrp="1"/>
          </p:cNvSpPr>
          <p:nvPr>
            <p:ph type="title" hasCustomPrompt="1"/>
          </p:nvPr>
        </p:nvSpPr>
        <p:spPr>
          <a:xfrm>
            <a:off x="365124" y="57150"/>
            <a:ext cx="7204518" cy="685800"/>
          </a:xfrm>
          <a:prstGeom prst="rect">
            <a:avLst/>
          </a:prstGeom>
        </p:spPr>
        <p:txBody>
          <a:bodyPr/>
          <a:lstStyle>
            <a:lvl1pPr>
              <a:defRPr baseline="0"/>
            </a:lvl1pPr>
          </a:lstStyle>
          <a:p>
            <a:r>
              <a:rPr lang="en-US" dirty="0"/>
              <a:t>Useful Iconography Frames And Backgrounds</a:t>
            </a:r>
          </a:p>
        </p:txBody>
      </p:sp>
    </p:spTree>
    <p:extLst>
      <p:ext uri="{BB962C8B-B14F-4D97-AF65-F5344CB8AC3E}">
        <p14:creationId xmlns:p14="http://schemas.microsoft.com/office/powerpoint/2010/main" val="1605173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3" name="Text Box 33"/>
          <p:cNvSpPr txBox="1">
            <a:spLocks noChangeArrowheads="1"/>
          </p:cNvSpPr>
          <p:nvPr userDrawn="1"/>
        </p:nvSpPr>
        <p:spPr bwMode="auto">
          <a:xfrm>
            <a:off x="5249863" y="3960813"/>
            <a:ext cx="10048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ARROW 1</a:t>
            </a:r>
          </a:p>
        </p:txBody>
      </p:sp>
      <p:sp>
        <p:nvSpPr>
          <p:cNvPr id="4" name="Text Box 34"/>
          <p:cNvSpPr txBox="1">
            <a:spLocks noChangeArrowheads="1"/>
          </p:cNvSpPr>
          <p:nvPr userDrawn="1"/>
        </p:nvSpPr>
        <p:spPr bwMode="auto">
          <a:xfrm>
            <a:off x="7688263" y="3960813"/>
            <a:ext cx="10048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ARROW 2 </a:t>
            </a:r>
          </a:p>
        </p:txBody>
      </p:sp>
      <p:sp>
        <p:nvSpPr>
          <p:cNvPr id="5" name="Text Box 54"/>
          <p:cNvSpPr txBox="1">
            <a:spLocks noChangeArrowheads="1"/>
          </p:cNvSpPr>
          <p:nvPr userDrawn="1"/>
        </p:nvSpPr>
        <p:spPr bwMode="auto">
          <a:xfrm>
            <a:off x="555625" y="2646363"/>
            <a:ext cx="10048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Broken Arrow</a:t>
            </a:r>
          </a:p>
        </p:txBody>
      </p:sp>
      <p:sp>
        <p:nvSpPr>
          <p:cNvPr id="6" name="Text Box 55"/>
          <p:cNvSpPr txBox="1">
            <a:spLocks noChangeArrowheads="1"/>
          </p:cNvSpPr>
          <p:nvPr userDrawn="1"/>
        </p:nvSpPr>
        <p:spPr bwMode="auto">
          <a:xfrm>
            <a:off x="2786063" y="2646363"/>
            <a:ext cx="10048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Cyclical Arrow</a:t>
            </a:r>
          </a:p>
        </p:txBody>
      </p:sp>
      <p:sp>
        <p:nvSpPr>
          <p:cNvPr id="7" name="Text Box 64"/>
          <p:cNvSpPr txBox="1">
            <a:spLocks noChangeArrowheads="1"/>
          </p:cNvSpPr>
          <p:nvPr userDrawn="1"/>
        </p:nvSpPr>
        <p:spPr bwMode="auto">
          <a:xfrm>
            <a:off x="914400" y="4235450"/>
            <a:ext cx="10048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WRAP ARROW (L)</a:t>
            </a:r>
          </a:p>
        </p:txBody>
      </p:sp>
      <p:sp>
        <p:nvSpPr>
          <p:cNvPr id="8" name="Text Box 65"/>
          <p:cNvSpPr txBox="1">
            <a:spLocks noChangeArrowheads="1"/>
          </p:cNvSpPr>
          <p:nvPr userDrawn="1"/>
        </p:nvSpPr>
        <p:spPr bwMode="auto">
          <a:xfrm>
            <a:off x="2400300" y="4235450"/>
            <a:ext cx="10048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WRAP ARROW (R)</a:t>
            </a:r>
          </a:p>
        </p:txBody>
      </p:sp>
      <p:pic>
        <p:nvPicPr>
          <p:cNvPr id="9" name="Picture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6213" y="1004888"/>
            <a:ext cx="615950"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8763" y="1492250"/>
            <a:ext cx="2227262"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5363" y="3338513"/>
            <a:ext cx="16970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98463" y="3338513"/>
            <a:ext cx="16970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985000" y="2811463"/>
            <a:ext cx="18510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2"/>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481513" y="3121025"/>
            <a:ext cx="208597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4"/>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640013" y="1312863"/>
            <a:ext cx="12969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5"/>
          <p:cNvPicPr>
            <a:picLocks noChangeAspect="1"/>
          </p:cNvPicPr>
          <p:nvPr userDrawn="1"/>
        </p:nvPicPr>
        <p:blipFill>
          <a:blip r:embed="rId9">
            <a:extLst>
              <a:ext uri="{28A0092B-C50C-407E-A947-70E740481C1C}">
                <a14:useLocalDpi xmlns:a14="http://schemas.microsoft.com/office/drawing/2010/main" val="0"/>
              </a:ext>
            </a:extLst>
          </a:blip>
          <a:srcRect t="50000"/>
          <a:stretch>
            <a:fillRect/>
          </a:stretch>
        </p:blipFill>
        <p:spPr bwMode="auto">
          <a:xfrm>
            <a:off x="373063" y="1966913"/>
            <a:ext cx="201295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6"/>
          <p:cNvPicPr>
            <a:picLocks noChangeAspect="1"/>
          </p:cNvPicPr>
          <p:nvPr userDrawn="1"/>
        </p:nvPicPr>
        <p:blipFill>
          <a:blip r:embed="rId9">
            <a:extLst>
              <a:ext uri="{28A0092B-C50C-407E-A947-70E740481C1C}">
                <a14:useLocalDpi xmlns:a14="http://schemas.microsoft.com/office/drawing/2010/main" val="0"/>
              </a:ext>
            </a:extLst>
          </a:blip>
          <a:srcRect b="50000"/>
          <a:stretch>
            <a:fillRect/>
          </a:stretch>
        </p:blipFill>
        <p:spPr bwMode="auto">
          <a:xfrm>
            <a:off x="373063" y="1624013"/>
            <a:ext cx="20129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65124" y="57150"/>
            <a:ext cx="7204518" cy="685800"/>
          </a:xfrm>
          <a:prstGeom prst="rect">
            <a:avLst/>
          </a:prstGeom>
        </p:spPr>
        <p:txBody>
          <a:bodyPr/>
          <a:lstStyle/>
          <a:p>
            <a:r>
              <a:rPr lang="en-US" dirty="0"/>
              <a:t>Arrows</a:t>
            </a:r>
          </a:p>
        </p:txBody>
      </p:sp>
    </p:spTree>
    <p:extLst>
      <p:ext uri="{BB962C8B-B14F-4D97-AF65-F5344CB8AC3E}">
        <p14:creationId xmlns:p14="http://schemas.microsoft.com/office/powerpoint/2010/main" val="628242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background">
    <p:spTree>
      <p:nvGrpSpPr>
        <p:cNvPr id="1" name=""/>
        <p:cNvGrpSpPr/>
        <p:nvPr/>
      </p:nvGrpSpPr>
      <p:grpSpPr>
        <a:xfrm>
          <a:off x="0" y="0"/>
          <a:ext cx="0" cy="0"/>
          <a:chOff x="0" y="0"/>
          <a:chExt cx="0" cy="0"/>
        </a:xfrm>
      </p:grpSpPr>
      <p:sp>
        <p:nvSpPr>
          <p:cNvPr id="3" name="Text Placeholder 2"/>
          <p:cNvSpPr>
            <a:spLocks noGrp="1"/>
          </p:cNvSpPr>
          <p:nvPr>
            <p:ph idx="1"/>
          </p:nvPr>
        </p:nvSpPr>
        <p:spPr bwMode="auto">
          <a:xfrm>
            <a:off x="137160" y="822960"/>
            <a:ext cx="8778240" cy="402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0" rIns="91440" bIns="0" numCol="1" anchor="t" anchorCtr="0" compatLnSpc="1">
            <a:prstTxWarp prst="textNoShape">
              <a:avLst/>
            </a:prstTxWarp>
            <a:normAutofit/>
          </a:bodyPr>
          <a:lstStyle>
            <a:lvl1pPr>
              <a:defRPr>
                <a:solidFill>
                  <a:srgbClr val="212121"/>
                </a:solidFill>
              </a:defRPr>
            </a:lvl1pPr>
            <a:lvl2pP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182880" y="54864"/>
            <a:ext cx="7219783" cy="688086"/>
          </a:xfrm>
          <a:prstGeom prst="rect">
            <a:avLst/>
          </a:prstGeom>
        </p:spPr>
        <p:txBody>
          <a:bodyPr>
            <a:normAutofit/>
          </a:bodyPr>
          <a:lstStyle>
            <a:lvl1pPr algn="l" defTabSz="914400" rtl="0" eaLnBrk="1" latinLnBrk="0" hangingPunct="1">
              <a:spcBef>
                <a:spcPct val="0"/>
              </a:spcBef>
              <a:buNone/>
              <a:defRPr lang="en-US" sz="2400" b="1" kern="1200" baseline="0" dirty="0">
                <a:solidFill>
                  <a:srgbClr val="0F73C3"/>
                </a:solidFill>
                <a:latin typeface="Calibri" panose="020F0502020204030204"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2986963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Full Slide Tabl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82880" y="54864"/>
            <a:ext cx="7219783" cy="688086"/>
          </a:xfrm>
          <a:prstGeom prst="rect">
            <a:avLst/>
          </a:prstGeom>
        </p:spPr>
        <p:txBody>
          <a:bodyPr>
            <a:normAutofit/>
          </a:bodyPr>
          <a:lstStyle>
            <a:lvl1pPr algn="l" defTabSz="914400" rtl="0" eaLnBrk="1" latinLnBrk="0" hangingPunct="1">
              <a:spcBef>
                <a:spcPct val="0"/>
              </a:spcBef>
              <a:buNone/>
              <a:defRPr lang="en-US" sz="2400" b="1" kern="1200" baseline="0" dirty="0">
                <a:solidFill>
                  <a:srgbClr val="0F73C3"/>
                </a:solidFill>
                <a:latin typeface="Calibri" panose="020F0502020204030204" pitchFamily="34" charset="0"/>
                <a:ea typeface="+mj-ea"/>
                <a:cs typeface="+mj-cs"/>
              </a:defRPr>
            </a:lvl1pPr>
          </a:lstStyle>
          <a:p>
            <a:r>
              <a:rPr lang="en-US" dirty="0"/>
              <a:t>Click To Edit Master Title Style</a:t>
            </a:r>
          </a:p>
        </p:txBody>
      </p:sp>
      <p:sp>
        <p:nvSpPr>
          <p:cNvPr id="6" name="Table Placeholder 5"/>
          <p:cNvSpPr>
            <a:spLocks noGrp="1"/>
          </p:cNvSpPr>
          <p:nvPr>
            <p:ph type="tbl" sz="quarter" idx="10"/>
          </p:nvPr>
        </p:nvSpPr>
        <p:spPr>
          <a:xfrm>
            <a:off x="247650" y="809626"/>
            <a:ext cx="8572500" cy="3933824"/>
          </a:xfrm>
          <a:prstGeom prst="rect">
            <a:avLst/>
          </a:prstGeom>
        </p:spPr>
        <p:txBody>
          <a:bodyPr/>
          <a:lstStyle/>
          <a:p>
            <a:endParaRPr lang="en-US" dirty="0"/>
          </a:p>
        </p:txBody>
      </p:sp>
    </p:spTree>
    <p:extLst>
      <p:ext uri="{BB962C8B-B14F-4D97-AF65-F5344CB8AC3E}">
        <p14:creationId xmlns:p14="http://schemas.microsoft.com/office/powerpoint/2010/main" val="3776573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82880" y="54864"/>
            <a:ext cx="7219783" cy="688086"/>
          </a:xfrm>
          <a:prstGeom prst="rect">
            <a:avLst/>
          </a:prstGeom>
        </p:spPr>
        <p:txBody>
          <a:bodyPr>
            <a:normAutofit/>
          </a:bodyPr>
          <a:lstStyle>
            <a:lvl1pPr algn="l" defTabSz="914400" rtl="0" eaLnBrk="1" latinLnBrk="0" hangingPunct="1">
              <a:spcBef>
                <a:spcPct val="0"/>
              </a:spcBef>
              <a:buNone/>
              <a:defRPr lang="en-US" sz="2400" b="1" kern="1200" baseline="0" dirty="0">
                <a:solidFill>
                  <a:srgbClr val="0F73C3"/>
                </a:solidFill>
                <a:latin typeface="Calibri" panose="020F0502020204030204"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2774914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One-side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 y="54864"/>
            <a:ext cx="7433144" cy="688086"/>
          </a:xfrm>
          <a:prstGeom prst="rect">
            <a:avLst/>
          </a:prstGeom>
        </p:spPr>
        <p:txBody>
          <a:bodyPr>
            <a:normAutofit/>
          </a:bodyPr>
          <a:lstStyle>
            <a:lvl1pPr algn="l" defTabSz="914400" rtl="0" eaLnBrk="1" latinLnBrk="0" hangingPunct="1">
              <a:spcBef>
                <a:spcPct val="0"/>
              </a:spcBef>
              <a:buNone/>
              <a:defRPr lang="en-US" sz="2400" b="1" kern="1200" baseline="0" dirty="0">
                <a:solidFill>
                  <a:srgbClr val="0F73C3"/>
                </a:solidFill>
                <a:latin typeface="Calibri" panose="020F0502020204030204" pitchFamily="34" charset="0"/>
                <a:ea typeface="+mj-ea"/>
                <a:cs typeface="+mj-cs"/>
              </a:defRPr>
            </a:lvl1pPr>
          </a:lstStyle>
          <a:p>
            <a:r>
              <a:rPr lang="en-US" dirty="0"/>
              <a:t>Click To Edit Master Title Style</a:t>
            </a:r>
          </a:p>
        </p:txBody>
      </p:sp>
      <p:sp>
        <p:nvSpPr>
          <p:cNvPr id="6" name="Text Placeholder 2"/>
          <p:cNvSpPr>
            <a:spLocks noGrp="1"/>
          </p:cNvSpPr>
          <p:nvPr>
            <p:ph idx="1"/>
          </p:nvPr>
        </p:nvSpPr>
        <p:spPr bwMode="auto">
          <a:xfrm>
            <a:off x="137160" y="822960"/>
            <a:ext cx="4549140" cy="402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0" rIns="91440" bIns="0" numCol="1" anchor="t" anchorCtr="0" compatLnSpc="1">
            <a:prstTxWarp prst="textNoShape">
              <a:avLst/>
            </a:prstTxWarp>
            <a:normAutofit/>
          </a:bodyPr>
          <a:lstStyle>
            <a:lvl1pPr>
              <a:defRPr>
                <a:solidFill>
                  <a:srgbClr val="212121"/>
                </a:solidFill>
              </a:defRPr>
            </a:lvl1pPr>
            <a:lvl2pP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5110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8426" y="823564"/>
            <a:ext cx="4206240" cy="4023360"/>
          </a:xfrm>
          <a:prstGeom prst="rect">
            <a:avLst/>
          </a:prstGeom>
        </p:spPr>
        <p:txBody>
          <a:bodyPr tIns="0" bIns="0">
            <a:normAutofit/>
          </a:bodyPr>
          <a:lstStyle>
            <a:lvl1pPr algn="l" defTabSz="914400" rtl="0" eaLnBrk="1" latinLnBrk="0" hangingPunct="1">
              <a:defRPr lang="en-US" sz="2000" kern="1200" baseline="0" dirty="0" smtClean="0">
                <a:solidFill>
                  <a:srgbClr val="414141"/>
                </a:solidFill>
                <a:latin typeface="+mn-lt"/>
                <a:ea typeface="+mn-ea"/>
                <a:cs typeface="+mn-cs"/>
              </a:defRPr>
            </a:lvl1pPr>
            <a:lvl2pPr algn="l" defTabSz="914400" rtl="0" eaLnBrk="1" latinLnBrk="0" hangingPunct="1">
              <a:defRPr lang="en-US" sz="1800" kern="1200" baseline="0" dirty="0" smtClean="0">
                <a:solidFill>
                  <a:srgbClr val="414141"/>
                </a:solidFill>
                <a:latin typeface="Calibri" panose="020F0502020204030204" pitchFamily="34" charset="0"/>
                <a:ea typeface="+mn-ea"/>
                <a:cs typeface="+mn-cs"/>
              </a:defRPr>
            </a:lvl2pPr>
            <a:lvl3pPr algn="l" defTabSz="914400" rtl="0" eaLnBrk="1" latinLnBrk="0" hangingPunct="1">
              <a:defRPr lang="en-US" sz="1600" kern="1200" baseline="0" dirty="0" smtClean="0">
                <a:solidFill>
                  <a:srgbClr val="414141"/>
                </a:solidFill>
                <a:latin typeface="Calibri" panose="020F0502020204030204" pitchFamily="34" charset="0"/>
                <a:ea typeface="+mn-ea"/>
                <a:cs typeface="+mn-cs"/>
              </a:defRPr>
            </a:lvl3pPr>
            <a:lvl4pPr algn="l" defTabSz="914400" rtl="0" eaLnBrk="1" latinLnBrk="0" hangingPunct="1">
              <a:defRPr lang="en-US" sz="1400" kern="1200" baseline="0" dirty="0" smtClean="0">
                <a:solidFill>
                  <a:srgbClr val="414141"/>
                </a:solidFill>
                <a:latin typeface="Calibri" panose="020F0502020204030204" pitchFamily="34" charset="0"/>
                <a:ea typeface="+mn-ea"/>
                <a:cs typeface="+mn-cs"/>
              </a:defRPr>
            </a:lvl4pPr>
            <a:lvl5pPr algn="l" defTabSz="914400" rtl="0" eaLnBrk="1" latinLnBrk="0" hangingPunct="1">
              <a:defRPr lang="en-US" sz="1200" kern="1200" baseline="0" dirty="0" smtClean="0">
                <a:solidFill>
                  <a:srgbClr val="414141"/>
                </a:solidFill>
                <a:latin typeface="Calibri" panose="020F0502020204030204"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440" y="822960"/>
            <a:ext cx="4206240" cy="4023360"/>
          </a:xfrm>
          <a:prstGeom prst="rect">
            <a:avLst/>
          </a:prstGeom>
        </p:spPr>
        <p:txBody>
          <a:bodyPr tIns="0" bIns="0">
            <a:normAutofit/>
          </a:bodyPr>
          <a:lstStyle>
            <a:lvl1pPr algn="l" defTabSz="914400" rtl="0" eaLnBrk="1" latinLnBrk="0" hangingPunct="1">
              <a:defRPr lang="en-US" sz="2000" kern="1200" baseline="0" dirty="0" smtClean="0">
                <a:solidFill>
                  <a:srgbClr val="414141"/>
                </a:solidFill>
                <a:latin typeface="+mn-lt"/>
                <a:ea typeface="+mn-ea"/>
                <a:cs typeface="+mn-cs"/>
              </a:defRPr>
            </a:lvl1pPr>
            <a:lvl2pPr algn="l" defTabSz="914400" rtl="0" eaLnBrk="1" latinLnBrk="0" hangingPunct="1">
              <a:defRPr lang="en-US" sz="1800" kern="1200" baseline="0" dirty="0" smtClean="0">
                <a:solidFill>
                  <a:srgbClr val="414141"/>
                </a:solidFill>
                <a:latin typeface="Calibri" panose="020F0502020204030204" pitchFamily="34" charset="0"/>
                <a:ea typeface="+mn-ea"/>
                <a:cs typeface="+mn-cs"/>
              </a:defRPr>
            </a:lvl2pPr>
            <a:lvl3pPr algn="l" defTabSz="914400" rtl="0" eaLnBrk="1" latinLnBrk="0" hangingPunct="1">
              <a:defRPr lang="en-US" sz="1600" kern="1200" baseline="0" dirty="0" smtClean="0">
                <a:solidFill>
                  <a:srgbClr val="414141"/>
                </a:solidFill>
                <a:latin typeface="Calibri" panose="020F0502020204030204" pitchFamily="34" charset="0"/>
                <a:ea typeface="+mn-ea"/>
                <a:cs typeface="+mn-cs"/>
              </a:defRPr>
            </a:lvl3pPr>
            <a:lvl4pPr algn="l" defTabSz="914400" rtl="0" eaLnBrk="1" latinLnBrk="0" hangingPunct="1">
              <a:defRPr lang="en-US" sz="1600" kern="1200" baseline="0" dirty="0" smtClean="0">
                <a:solidFill>
                  <a:srgbClr val="414141"/>
                </a:solidFill>
                <a:latin typeface="Calibri" panose="020F0502020204030204" pitchFamily="34" charset="0"/>
                <a:ea typeface="+mn-ea"/>
                <a:cs typeface="+mn-cs"/>
              </a:defRPr>
            </a:lvl4pPr>
            <a:lvl5pPr algn="l" defTabSz="914400" rtl="0" eaLnBrk="1" latinLnBrk="0" hangingPunct="1">
              <a:defRPr lang="en-US" sz="1400" kern="1200" baseline="0" dirty="0" smtClean="0">
                <a:solidFill>
                  <a:srgbClr val="414141"/>
                </a:solidFill>
                <a:latin typeface="Calibri" panose="020F0502020204030204" pitchFamily="34" charset="0"/>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hasCustomPrompt="1"/>
          </p:nvPr>
        </p:nvSpPr>
        <p:spPr>
          <a:xfrm>
            <a:off x="182880" y="54864"/>
            <a:ext cx="7219783" cy="688086"/>
          </a:xfrm>
          <a:prstGeom prst="rect">
            <a:avLst/>
          </a:prstGeom>
        </p:spPr>
        <p:txBody>
          <a:bodyPr>
            <a:normAutofit/>
          </a:bodyPr>
          <a:lstStyle>
            <a:lvl1pPr algn="l" defTabSz="914400" rtl="0" eaLnBrk="1" latinLnBrk="0" hangingPunct="1">
              <a:spcBef>
                <a:spcPct val="0"/>
              </a:spcBef>
              <a:buNone/>
              <a:defRPr lang="en-US" sz="2400" b="1" kern="1200" baseline="0" dirty="0">
                <a:solidFill>
                  <a:srgbClr val="0F73C3"/>
                </a:solidFill>
                <a:latin typeface="Calibri" panose="020F0502020204030204"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142645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 y="822960"/>
            <a:ext cx="4206240" cy="457200"/>
          </a:xfrm>
          <a:prstGeom prst="rect">
            <a:avLst/>
          </a:prstGeom>
        </p:spPr>
        <p:txBody>
          <a:bodyPr lIns="0" anchor="b">
            <a:normAutofit/>
          </a:bodyPr>
          <a:lstStyle>
            <a:lvl1pPr marL="0" indent="0">
              <a:buNone/>
              <a:defRPr sz="2000" b="1" cap="all" baseline="0">
                <a:solidFill>
                  <a:srgbClr val="4141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 y="1325880"/>
            <a:ext cx="4206240" cy="3520440"/>
          </a:xfrm>
          <a:prstGeom prst="rect">
            <a:avLst/>
          </a:prstGeom>
        </p:spPr>
        <p:txBody>
          <a:bodyPr/>
          <a:lstStyle>
            <a:lvl1pPr>
              <a:defRPr sz="2000" baseline="0">
                <a:solidFill>
                  <a:srgbClr val="414141"/>
                </a:solidFill>
              </a:defRPr>
            </a:lvl1pPr>
            <a:lvl2pPr marL="685800" indent="-287338">
              <a:defRPr sz="1800" baseline="0">
                <a:solidFill>
                  <a:srgbClr val="414141"/>
                </a:solidFill>
              </a:defRPr>
            </a:lvl2pPr>
            <a:lvl3pPr>
              <a:defRPr sz="1600" baseline="0">
                <a:solidFill>
                  <a:srgbClr val="414141"/>
                </a:solidFill>
              </a:defRPr>
            </a:lvl3pPr>
            <a:lvl4pPr>
              <a:defRPr sz="1400" baseline="0">
                <a:solidFill>
                  <a:srgbClr val="414141"/>
                </a:solidFill>
              </a:defRPr>
            </a:lvl4pPr>
            <a:lvl5pPr>
              <a:defRPr sz="1200" baseline="0">
                <a:solidFill>
                  <a:srgbClr val="41414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3440" y="822960"/>
            <a:ext cx="4206240" cy="457200"/>
          </a:xfrm>
          <a:prstGeom prst="rect">
            <a:avLst/>
          </a:prstGeom>
        </p:spPr>
        <p:txBody>
          <a:bodyPr lIns="0" anchor="b">
            <a:normAutofit/>
          </a:bodyPr>
          <a:lstStyle>
            <a:lvl1pPr marL="0" indent="0">
              <a:buNone/>
              <a:defRPr sz="2000" b="1" cap="all" baseline="0">
                <a:solidFill>
                  <a:srgbClr val="4141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1371599"/>
            <a:ext cx="4206240" cy="3520440"/>
          </a:xfrm>
          <a:prstGeom prst="rect">
            <a:avLst/>
          </a:prstGeom>
        </p:spPr>
        <p:txBody>
          <a:bodyPr/>
          <a:lstStyle>
            <a:lvl1pPr>
              <a:defRPr sz="2000" baseline="0">
                <a:solidFill>
                  <a:srgbClr val="414141"/>
                </a:solidFill>
              </a:defRPr>
            </a:lvl1pPr>
            <a:lvl2pPr>
              <a:defRPr sz="1800" baseline="0">
                <a:solidFill>
                  <a:srgbClr val="414141"/>
                </a:solidFill>
              </a:defRPr>
            </a:lvl2pPr>
            <a:lvl3pPr>
              <a:defRPr sz="1600" baseline="0">
                <a:solidFill>
                  <a:srgbClr val="414141"/>
                </a:solidFill>
              </a:defRPr>
            </a:lvl3pPr>
            <a:lvl4pPr>
              <a:defRPr sz="1400" baseline="0">
                <a:solidFill>
                  <a:srgbClr val="414141"/>
                </a:solidFill>
              </a:defRPr>
            </a:lvl4pPr>
            <a:lvl5pPr>
              <a:defRPr sz="1200" baseline="0">
                <a:solidFill>
                  <a:srgbClr val="41414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182880" y="54864"/>
            <a:ext cx="7219783" cy="688086"/>
          </a:xfrm>
          <a:prstGeom prst="rect">
            <a:avLst/>
          </a:prstGeom>
        </p:spPr>
        <p:txBody>
          <a:bodyPr>
            <a:normAutofit/>
          </a:bodyPr>
          <a:lstStyle>
            <a:lvl1pPr algn="l" defTabSz="914400" rtl="0" eaLnBrk="1" latinLnBrk="0" hangingPunct="1">
              <a:spcBef>
                <a:spcPct val="0"/>
              </a:spcBef>
              <a:buNone/>
              <a:defRPr lang="en-US" sz="2400" b="1" kern="1200" baseline="0" dirty="0">
                <a:solidFill>
                  <a:srgbClr val="0F73C3"/>
                </a:solidFill>
                <a:latin typeface="Calibri" panose="020F0502020204030204"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81157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Appendix Indicator Layout">
    <p:spTree>
      <p:nvGrpSpPr>
        <p:cNvPr id="1" name=""/>
        <p:cNvGrpSpPr/>
        <p:nvPr/>
      </p:nvGrpSpPr>
      <p:grpSpPr>
        <a:xfrm>
          <a:off x="0" y="0"/>
          <a:ext cx="0" cy="0"/>
          <a:chOff x="0" y="0"/>
          <a:chExt cx="0" cy="0"/>
        </a:xfrm>
      </p:grpSpPr>
      <p:sp>
        <p:nvSpPr>
          <p:cNvPr id="2" name="Text Placeholder 2"/>
          <p:cNvSpPr>
            <a:spLocks noGrp="1"/>
          </p:cNvSpPr>
          <p:nvPr>
            <p:ph idx="1"/>
          </p:nvPr>
        </p:nvSpPr>
        <p:spPr bwMode="auto">
          <a:xfrm>
            <a:off x="371475" y="2409825"/>
            <a:ext cx="8372476"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0" rIns="91440" bIns="0" numCol="1" anchor="t" anchorCtr="0" compatLnSpc="1">
            <a:prstTxWarp prst="textNoShape">
              <a:avLst/>
            </a:prstTxWarp>
          </a:bodyPr>
          <a:lstStyle>
            <a:lvl1pPr marL="0" indent="0">
              <a:buNone/>
              <a:defRPr sz="28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58424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10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057399" y="2962275"/>
            <a:ext cx="6715125" cy="485775"/>
          </a:xfrm>
          <a:prstGeom prst="rect">
            <a:avLst/>
          </a:prstGeom>
        </p:spPr>
        <p:txBody>
          <a:bodyPr>
            <a:normAutofit/>
          </a:bodyPr>
          <a:lstStyle>
            <a:lvl1pPr marL="0" indent="0" algn="l">
              <a:lnSpc>
                <a:spcPts val="1800"/>
              </a:lnSpc>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6" name="Text Placeholder 11"/>
          <p:cNvSpPr>
            <a:spLocks noGrp="1"/>
          </p:cNvSpPr>
          <p:nvPr>
            <p:ph type="body" sz="quarter" idx="10"/>
          </p:nvPr>
        </p:nvSpPr>
        <p:spPr>
          <a:xfrm>
            <a:off x="2057400" y="1724026"/>
            <a:ext cx="6705600" cy="1104900"/>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Calibri" panose="020F0502020204030204" pitchFamily="34" charset="0"/>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dirty="0"/>
              <a:t>Click to edit Master text styles</a:t>
            </a:r>
          </a:p>
        </p:txBody>
      </p:sp>
      <p:sp>
        <p:nvSpPr>
          <p:cNvPr id="8" name="Rectangle 7"/>
          <p:cNvSpPr>
            <a:spLocks noChangeArrowheads="1"/>
          </p:cNvSpPr>
          <p:nvPr userDrawn="1"/>
        </p:nvSpPr>
        <p:spPr bwMode="auto">
          <a:xfrm>
            <a:off x="114681" y="4853940"/>
            <a:ext cx="2133600" cy="215900"/>
          </a:xfrm>
          <a:prstGeom prst="rect">
            <a:avLst/>
          </a:prstGeom>
          <a:noFill/>
          <a:ln w="9525">
            <a:noFill/>
            <a:miter lim="800000"/>
            <a:headEnd/>
            <a:tailEnd/>
          </a:ln>
        </p:spPr>
        <p:txBody>
          <a:bodyPr/>
          <a:lstStyle/>
          <a:p>
            <a:pPr algn="ctr" eaLnBrk="1" hangingPunct="1">
              <a:spcBef>
                <a:spcPct val="0"/>
              </a:spcBef>
              <a:defRPr/>
            </a:pPr>
            <a:r>
              <a:rPr lang="en-US" sz="1000" b="0" dirty="0">
                <a:solidFill>
                  <a:srgbClr val="DDDDDD"/>
                </a:solidFill>
              </a:rPr>
              <a:t>Template QF00236 Rev J DRAFT</a:t>
            </a:r>
          </a:p>
        </p:txBody>
      </p:sp>
      <p:sp>
        <p:nvSpPr>
          <p:cNvPr id="9" name="Text Placeholder 2"/>
          <p:cNvSpPr>
            <a:spLocks noGrp="1"/>
          </p:cNvSpPr>
          <p:nvPr>
            <p:ph type="body" sz="quarter" idx="19" hasCustomPrompt="1"/>
          </p:nvPr>
        </p:nvSpPr>
        <p:spPr>
          <a:xfrm>
            <a:off x="2070099" y="3636005"/>
            <a:ext cx="3886200" cy="320040"/>
          </a:xfrm>
          <a:prstGeom prst="rect">
            <a:avLst/>
          </a:prstGeom>
        </p:spPr>
        <p:txBody>
          <a:bodyPr/>
          <a:lstStyle>
            <a:lvl1pPr marL="0" indent="0">
              <a:buNone/>
              <a:defRPr sz="1800" b="1" spc="0" baseline="0">
                <a:solidFill>
                  <a:schemeClr val="bg1">
                    <a:lumMod val="85000"/>
                  </a:schemeClr>
                </a:solidFill>
              </a:defRPr>
            </a:lvl1pPr>
          </a:lstStyle>
          <a:p>
            <a:pPr lvl="0"/>
            <a:r>
              <a:rPr lang="en-US" dirty="0" err="1"/>
              <a:t>Firstname</a:t>
            </a:r>
            <a:r>
              <a:rPr lang="en-US" dirty="0"/>
              <a:t> </a:t>
            </a:r>
            <a:r>
              <a:rPr lang="en-US" dirty="0" err="1"/>
              <a:t>Lastname</a:t>
            </a:r>
            <a:endParaRPr lang="en-US" dirty="0"/>
          </a:p>
        </p:txBody>
      </p:sp>
      <p:sp>
        <p:nvSpPr>
          <p:cNvPr id="10" name="Text Placeholder 2"/>
          <p:cNvSpPr>
            <a:spLocks noGrp="1"/>
          </p:cNvSpPr>
          <p:nvPr>
            <p:ph type="body" sz="quarter" idx="20" hasCustomPrompt="1"/>
          </p:nvPr>
        </p:nvSpPr>
        <p:spPr>
          <a:xfrm>
            <a:off x="2070099" y="3997954"/>
            <a:ext cx="3886200" cy="320040"/>
          </a:xfrm>
          <a:prstGeom prst="rect">
            <a:avLst/>
          </a:prstGeom>
        </p:spPr>
        <p:txBody>
          <a:bodyPr/>
          <a:lstStyle>
            <a:lvl1pPr marL="0" indent="0">
              <a:buNone/>
              <a:defRPr sz="1800" b="1" spc="0" baseline="0">
                <a:solidFill>
                  <a:schemeClr val="bg1">
                    <a:lumMod val="85000"/>
                  </a:schemeClr>
                </a:solidFill>
              </a:defRPr>
            </a:lvl1pPr>
          </a:lstStyle>
          <a:p>
            <a:pPr lvl="0"/>
            <a:r>
              <a:rPr lang="en-US" dirty="0"/>
              <a:t>DDMMMYYYY</a:t>
            </a:r>
          </a:p>
        </p:txBody>
      </p:sp>
    </p:spTree>
    <p:extLst>
      <p:ext uri="{BB962C8B-B14F-4D97-AF65-F5344CB8AC3E}">
        <p14:creationId xmlns:p14="http://schemas.microsoft.com/office/powerpoint/2010/main" val="14521234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theme" Target="../theme/theme2.xml"/><Relationship Id="rId5" Type="http://schemas.openxmlformats.org/officeDocument/2006/relationships/image" Target="../media/image2.png"/><Relationship Id="rId1" Type="http://schemas.openxmlformats.org/officeDocument/2006/relationships/slideLayout" Target="../slideLayouts/slideLayout10.xml"/><Relationship Id="rId2"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theme" Target="../theme/theme3.xml"/><Relationship Id="rId8"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7" name="Title Placeholder 23"/>
          <p:cNvSpPr>
            <a:spLocks noGrp="1"/>
          </p:cNvSpPr>
          <p:nvPr>
            <p:ph type="title"/>
          </p:nvPr>
        </p:nvSpPr>
        <p:spPr bwMode="auto">
          <a:xfrm>
            <a:off x="182880" y="57150"/>
            <a:ext cx="736961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0" rIns="0" bIns="0" numCol="1" anchor="b" anchorCtr="0" compatLnSpc="1">
            <a:prstTxWarp prst="textNoShape">
              <a:avLst/>
            </a:prstTxWarp>
          </a:bodyPr>
          <a:lstStyle/>
          <a:p>
            <a:pPr lvl="0"/>
            <a:r>
              <a:rPr lang="en-US" dirty="0"/>
              <a:t>Click To Edit Master Title Style</a:t>
            </a:r>
          </a:p>
        </p:txBody>
      </p:sp>
      <p:sp>
        <p:nvSpPr>
          <p:cNvPr id="33" name="Slide Number Placeholder 27"/>
          <p:cNvSpPr txBox="1">
            <a:spLocks/>
          </p:cNvSpPr>
          <p:nvPr/>
        </p:nvSpPr>
        <p:spPr>
          <a:xfrm>
            <a:off x="8448675" y="4772025"/>
            <a:ext cx="390525" cy="246063"/>
          </a:xfrm>
          <a:prstGeom prst="rect">
            <a:avLst/>
          </a:prstGeom>
        </p:spPr>
        <p:txBody>
          <a:bodyPr lIns="0" tIns="0" rIns="0" bIns="0" anchor="ctr"/>
          <a:lstStyle>
            <a:defPPr>
              <a:defRPr lang="en-US"/>
            </a:defPPr>
            <a:lvl1pPr marL="0" marR="0" indent="0" algn="ctr" defTabSz="914400" rtl="0" eaLnBrk="1" fontAlgn="auto" latinLnBrk="0" hangingPunct="1">
              <a:lnSpc>
                <a:spcPts val="2600"/>
              </a:lnSpc>
              <a:spcBef>
                <a:spcPts val="0"/>
              </a:spcBef>
              <a:spcAft>
                <a:spcPts val="1800"/>
              </a:spcAft>
              <a:buClrTx/>
              <a:buSzTx/>
              <a:buFont typeface="Arial" panose="020B0604020202020204" pitchFamily="34" charset="0"/>
              <a:buNone/>
              <a:tabLst/>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defRPr/>
            </a:pPr>
            <a:fld id="{9B86059C-0B7F-F140-9E3F-CD83B681D04B}" type="slidenum">
              <a:rPr lang="en-US" smtClean="0">
                <a:solidFill>
                  <a:srgbClr val="898989"/>
                </a:solidFill>
                <a:latin typeface="Calibri" panose="020F0502020204030204" pitchFamily="34" charset="0"/>
              </a:rPr>
              <a:pPr>
                <a:lnSpc>
                  <a:spcPct val="100000"/>
                </a:lnSpc>
                <a:defRPr/>
              </a:pPr>
              <a:t>‹#›</a:t>
            </a:fld>
            <a:endParaRPr lang="en-US" dirty="0">
              <a:solidFill>
                <a:srgbClr val="898989"/>
              </a:solidFill>
              <a:latin typeface="Calibri" panose="020F0502020204030204" pitchFamily="34" charset="0"/>
            </a:endParaRPr>
          </a:p>
        </p:txBody>
      </p:sp>
      <p:sp>
        <p:nvSpPr>
          <p:cNvPr id="34" name="Footer Placeholder 4"/>
          <p:cNvSpPr txBox="1">
            <a:spLocks/>
          </p:cNvSpPr>
          <p:nvPr/>
        </p:nvSpPr>
        <p:spPr>
          <a:xfrm>
            <a:off x="5562600" y="4772025"/>
            <a:ext cx="2889250" cy="246063"/>
          </a:xfrm>
          <a:prstGeom prst="rect">
            <a:avLst/>
          </a:prstGeom>
        </p:spPr>
        <p:txBody>
          <a:bodyPr lIns="0" tIns="0" rIns="0" bIns="0" anchor="ctr"/>
          <a:lstStyle>
            <a:defPPr>
              <a:defRPr lang="en-US"/>
            </a:defPPr>
            <a:lvl1pPr marL="0" algn="r" defTabSz="914400" rtl="0" eaLnBrk="1" latinLnBrk="0" hangingPunct="1">
              <a:defRPr lang="en-US" sz="800" kern="1200" smtClean="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Font typeface="Arial" panose="020B0604020202020204" pitchFamily="34" charset="0"/>
              <a:buNone/>
              <a:defRPr/>
            </a:pPr>
            <a:r>
              <a:rPr dirty="0">
                <a:solidFill>
                  <a:srgbClr val="898989"/>
                </a:solidFill>
                <a:latin typeface="Calibri" panose="020F0502020204030204" pitchFamily="34" charset="0"/>
              </a:rPr>
              <a:t>© </a:t>
            </a:r>
            <a:r>
              <a:rPr dirty="0" smtClean="0">
                <a:solidFill>
                  <a:srgbClr val="898989"/>
                </a:solidFill>
                <a:latin typeface="Calibri" panose="020F0502020204030204" pitchFamily="34" charset="0"/>
              </a:rPr>
              <a:t>201</a:t>
            </a:r>
            <a:r>
              <a:rPr lang="en-US" dirty="0" smtClean="0">
                <a:solidFill>
                  <a:srgbClr val="898989"/>
                </a:solidFill>
                <a:latin typeface="Calibri" panose="020F0502020204030204" pitchFamily="34" charset="0"/>
              </a:rPr>
              <a:t>8</a:t>
            </a:r>
            <a:r>
              <a:rPr dirty="0" smtClean="0">
                <a:solidFill>
                  <a:srgbClr val="898989"/>
                </a:solidFill>
                <a:latin typeface="Calibri" panose="020F0502020204030204" pitchFamily="34" charset="0"/>
              </a:rPr>
              <a:t> </a:t>
            </a:r>
            <a:r>
              <a:rPr dirty="0">
                <a:solidFill>
                  <a:srgbClr val="898989"/>
                </a:solidFill>
                <a:latin typeface="Calibri" panose="020F0502020204030204" pitchFamily="34" charset="0"/>
              </a:rPr>
              <a:t>Quantum Corporation | </a:t>
            </a:r>
            <a:r>
              <a:rPr i="1" dirty="0">
                <a:solidFill>
                  <a:srgbClr val="898989"/>
                </a:solidFill>
                <a:latin typeface="Calibri" panose="020F0502020204030204" pitchFamily="34" charset="0"/>
              </a:rPr>
              <a:t>Company Confidential</a:t>
            </a:r>
          </a:p>
        </p:txBody>
      </p:sp>
      <p:pic>
        <p:nvPicPr>
          <p:cNvPr id="11" name="Picture 12"/>
          <p:cNvPicPr preferRelativeResize="0">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758463" y="4772025"/>
            <a:ext cx="325795" cy="23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userDrawn="1"/>
        </p:nvCxnSpPr>
        <p:spPr>
          <a:xfrm>
            <a:off x="200025" y="762000"/>
            <a:ext cx="8865183" cy="0"/>
          </a:xfrm>
          <a:prstGeom prst="line">
            <a:avLst/>
          </a:prstGeom>
          <a:ln w="22225" cmpd="sng"/>
          <a:effectLst/>
        </p:spPr>
        <p:style>
          <a:lnRef idx="2">
            <a:schemeClr val="accent1"/>
          </a:lnRef>
          <a:fillRef idx="0">
            <a:schemeClr val="accent1"/>
          </a:fillRef>
          <a:effectRef idx="1">
            <a:schemeClr val="accent1"/>
          </a:effectRef>
          <a:fontRef idx="minor">
            <a:schemeClr val="tx1"/>
          </a:fontRef>
        </p:style>
      </p:cxnSp>
      <p:sp>
        <p:nvSpPr>
          <p:cNvPr id="7" name="Footer Placeholder 4"/>
          <p:cNvSpPr txBox="1">
            <a:spLocks/>
          </p:cNvSpPr>
          <p:nvPr userDrawn="1"/>
        </p:nvSpPr>
        <p:spPr>
          <a:xfrm>
            <a:off x="209550" y="4772025"/>
            <a:ext cx="2889250" cy="246063"/>
          </a:xfrm>
          <a:prstGeom prst="rect">
            <a:avLst/>
          </a:prstGeom>
        </p:spPr>
        <p:txBody>
          <a:bodyPr lIns="0" tIns="0" rIns="0" bIns="0" anchor="ctr"/>
          <a:lstStyle>
            <a:defPPr>
              <a:defRPr lang="en-US"/>
            </a:defPPr>
            <a:lvl1pPr marL="0" algn="r" defTabSz="914400" rtl="0" eaLnBrk="1" latinLnBrk="0" hangingPunct="1">
              <a:defRPr lang="en-US" sz="800" kern="1200" smtClean="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buFont typeface="Arial" panose="020B0604020202020204" pitchFamily="34" charset="0"/>
              <a:buNone/>
              <a:defRPr/>
            </a:pPr>
            <a:r>
              <a:rPr lang="en-US" i="0" dirty="0">
                <a:solidFill>
                  <a:srgbClr val="898989"/>
                </a:solidFill>
                <a:latin typeface="Calibri" panose="020F0502020204030204" pitchFamily="34" charset="0"/>
              </a:rPr>
              <a:t>Template</a:t>
            </a:r>
            <a:r>
              <a:rPr lang="en-US" i="0" baseline="0" dirty="0">
                <a:solidFill>
                  <a:srgbClr val="898989"/>
                </a:solidFill>
                <a:latin typeface="Calibri" panose="020F0502020204030204" pitchFamily="34" charset="0"/>
              </a:rPr>
              <a:t> QF00236 Rev. J </a:t>
            </a:r>
            <a:endParaRPr i="1" dirty="0">
              <a:solidFill>
                <a:srgbClr val="898989"/>
              </a:solidFill>
              <a:latin typeface="Calibri" panose="020F0502020204030204" pitchFamily="34" charset="0"/>
            </a:endParaRPr>
          </a:p>
        </p:txBody>
      </p:sp>
    </p:spTree>
  </p:cSld>
  <p:clrMap bg1="dk1" tx1="lt1" bg2="dk2" tx2="lt2" accent1="accent1" accent2="accent2" accent3="accent3" accent4="accent4" accent5="accent5" accent6="accent6" hlink="hlink" folHlink="folHlink"/>
  <p:sldLayoutIdLst>
    <p:sldLayoutId id="2147483709" r:id="rId1"/>
    <p:sldLayoutId id="2147483716" r:id="rId2"/>
    <p:sldLayoutId id="2147483773" r:id="rId3"/>
    <p:sldLayoutId id="2147483710" r:id="rId4"/>
    <p:sldLayoutId id="2147483778" r:id="rId5"/>
    <p:sldLayoutId id="2147483711" r:id="rId6"/>
    <p:sldLayoutId id="2147483712" r:id="rId7"/>
    <p:sldLayoutId id="2147483774" r:id="rId8"/>
    <p:sldLayoutId id="2147483783" r:id="rId9"/>
  </p:sldLayoutIdLst>
  <p:txStyles>
    <p:titleStyle>
      <a:lvl1pPr algn="l" rtl="0" eaLnBrk="1" fontAlgn="base" hangingPunct="1">
        <a:lnSpc>
          <a:spcPts val="2400"/>
        </a:lnSpc>
        <a:spcBef>
          <a:spcPct val="0"/>
        </a:spcBef>
        <a:spcAft>
          <a:spcPct val="0"/>
        </a:spcAft>
        <a:defRPr lang="en-US" sz="2400" b="1" kern="1200" dirty="0">
          <a:solidFill>
            <a:srgbClr val="0F73C3"/>
          </a:solidFill>
          <a:latin typeface="Calibri" panose="020F0502020204030204" pitchFamily="34" charset="0"/>
          <a:ea typeface="ＭＳ Ｐゴシック" charset="0"/>
          <a:cs typeface="ＭＳ Ｐゴシック" charset="0"/>
        </a:defRPr>
      </a:lvl1pPr>
      <a:lvl2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2pPr>
      <a:lvl3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3pPr>
      <a:lvl4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4pPr>
      <a:lvl5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5pPr>
      <a:lvl6pPr marL="4572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6pPr>
      <a:lvl7pPr marL="9144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7pPr>
      <a:lvl8pPr marL="13716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8pPr>
      <a:lvl9pPr marL="18288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9pPr>
    </p:titleStyle>
    <p:bodyStyle>
      <a:lvl1pPr marL="227013" indent="-227013" algn="l" rtl="0" eaLnBrk="1" fontAlgn="base" hangingPunct="1">
        <a:spcBef>
          <a:spcPts val="0"/>
        </a:spcBef>
        <a:spcAft>
          <a:spcPts val="0"/>
        </a:spcAft>
        <a:buSzPct val="95000"/>
        <a:buBlip>
          <a:blip r:embed="rId12"/>
        </a:buBlip>
        <a:defRPr lang="en-US" sz="2000" kern="1200" dirty="0">
          <a:solidFill>
            <a:srgbClr val="414141"/>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100"/>
        </a:spcAft>
        <a:buClr>
          <a:srgbClr val="0F73C3"/>
        </a:buClr>
        <a:buSzPct val="95000"/>
        <a:buFont typeface="Arial" charset="0"/>
        <a:buChar char="–"/>
        <a:defRPr sz="1600" kern="1200">
          <a:solidFill>
            <a:srgbClr val="414141"/>
          </a:solidFill>
          <a:latin typeface="Calibri" panose="020F0502020204030204" pitchFamily="34" charset="0"/>
          <a:ea typeface="ＭＳ Ｐゴシック" charset="0"/>
          <a:cs typeface="+mn-cs"/>
        </a:defRPr>
      </a:lvl2pPr>
      <a:lvl3pPr marL="858838" indent="-173038" algn="l" rtl="0" eaLnBrk="1" fontAlgn="base" hangingPunct="1">
        <a:spcBef>
          <a:spcPts val="0"/>
        </a:spcBef>
        <a:spcAft>
          <a:spcPts val="100"/>
        </a:spcAft>
        <a:buClr>
          <a:srgbClr val="0F73C3"/>
        </a:buClr>
        <a:buFont typeface="Wingdings" charset="0"/>
        <a:buChar char="§"/>
        <a:defRPr sz="1400" kern="1200">
          <a:solidFill>
            <a:srgbClr val="414141"/>
          </a:solidFill>
          <a:latin typeface="Calibri" panose="020F0502020204030204" pitchFamily="34" charset="0"/>
          <a:ea typeface="ＭＳ Ｐゴシック" charset="0"/>
          <a:cs typeface="+mn-cs"/>
        </a:defRPr>
      </a:lvl3pPr>
      <a:lvl4pPr marL="1084263" indent="-109538" algn="l" rtl="0" eaLnBrk="1" fontAlgn="base" hangingPunct="1">
        <a:spcBef>
          <a:spcPts val="0"/>
        </a:spcBef>
        <a:spcAft>
          <a:spcPts val="1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4pPr>
      <a:lvl5pPr marL="1255713" indent="-109538" algn="l" rtl="0" eaLnBrk="1" fontAlgn="base" hangingPunct="1">
        <a:spcBef>
          <a:spcPts val="0"/>
        </a:spcBef>
        <a:spcAft>
          <a:spcPts val="1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3" name="Slide Number Placeholder 27"/>
          <p:cNvSpPr txBox="1">
            <a:spLocks/>
          </p:cNvSpPr>
          <p:nvPr/>
        </p:nvSpPr>
        <p:spPr>
          <a:xfrm>
            <a:off x="8448675" y="4772025"/>
            <a:ext cx="390525" cy="246063"/>
          </a:xfrm>
          <a:prstGeom prst="rect">
            <a:avLst/>
          </a:prstGeom>
        </p:spPr>
        <p:txBody>
          <a:bodyPr lIns="0" tIns="0" rIns="0" bIns="0" anchor="ctr"/>
          <a:lstStyle>
            <a:defPPr>
              <a:defRPr lang="en-US"/>
            </a:defPPr>
            <a:lvl1pPr marL="0" marR="0" indent="0" algn="ctr" defTabSz="914400" rtl="0" eaLnBrk="1" fontAlgn="auto" latinLnBrk="0" hangingPunct="1">
              <a:lnSpc>
                <a:spcPts val="2600"/>
              </a:lnSpc>
              <a:spcBef>
                <a:spcPts val="0"/>
              </a:spcBef>
              <a:spcAft>
                <a:spcPts val="1800"/>
              </a:spcAft>
              <a:buClrTx/>
              <a:buSzTx/>
              <a:buFont typeface="Arial" panose="020B0604020202020204" pitchFamily="34" charset="0"/>
              <a:buNone/>
              <a:tabLst/>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defRPr/>
            </a:pPr>
            <a:fld id="{9B86059C-0B7F-F140-9E3F-CD83B681D04B}" type="slidenum">
              <a:rPr lang="en-US" smtClean="0">
                <a:solidFill>
                  <a:srgbClr val="898989"/>
                </a:solidFill>
                <a:latin typeface="Calibri" panose="020F0502020204030204" pitchFamily="34" charset="0"/>
              </a:rPr>
              <a:pPr>
                <a:lnSpc>
                  <a:spcPct val="100000"/>
                </a:lnSpc>
                <a:defRPr/>
              </a:pPr>
              <a:t>‹#›</a:t>
            </a:fld>
            <a:endParaRPr lang="en-US" dirty="0">
              <a:solidFill>
                <a:srgbClr val="898989"/>
              </a:solidFill>
              <a:latin typeface="Calibri" panose="020F0502020204030204" pitchFamily="34" charset="0"/>
            </a:endParaRPr>
          </a:p>
        </p:txBody>
      </p:sp>
      <p:sp>
        <p:nvSpPr>
          <p:cNvPr id="34" name="Footer Placeholder 4"/>
          <p:cNvSpPr txBox="1">
            <a:spLocks/>
          </p:cNvSpPr>
          <p:nvPr/>
        </p:nvSpPr>
        <p:spPr>
          <a:xfrm>
            <a:off x="5562600" y="4772025"/>
            <a:ext cx="2889250" cy="246063"/>
          </a:xfrm>
          <a:prstGeom prst="rect">
            <a:avLst/>
          </a:prstGeom>
        </p:spPr>
        <p:txBody>
          <a:bodyPr lIns="0" tIns="0" rIns="0" bIns="0" anchor="ctr"/>
          <a:lstStyle>
            <a:defPPr>
              <a:defRPr lang="en-US"/>
            </a:defPPr>
            <a:lvl1pPr marL="0" algn="r" defTabSz="914400" rtl="0" eaLnBrk="1" latinLnBrk="0" hangingPunct="1">
              <a:defRPr lang="en-US" sz="800" kern="1200" smtClean="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Font typeface="Arial" panose="020B0604020202020204" pitchFamily="34" charset="0"/>
              <a:buNone/>
              <a:defRPr/>
            </a:pPr>
            <a:r>
              <a:rPr dirty="0">
                <a:solidFill>
                  <a:srgbClr val="898989"/>
                </a:solidFill>
                <a:latin typeface="Calibri" panose="020F0502020204030204" pitchFamily="34" charset="0"/>
              </a:rPr>
              <a:t>© 2015 Quantum Corporation | </a:t>
            </a:r>
            <a:r>
              <a:rPr i="1" dirty="0">
                <a:solidFill>
                  <a:srgbClr val="898989"/>
                </a:solidFill>
                <a:latin typeface="Calibri" panose="020F0502020204030204" pitchFamily="34" charset="0"/>
              </a:rPr>
              <a:t>Company Confidential</a:t>
            </a:r>
          </a:p>
        </p:txBody>
      </p:sp>
    </p:spTree>
    <p:extLst>
      <p:ext uri="{BB962C8B-B14F-4D97-AF65-F5344CB8AC3E}">
        <p14:creationId xmlns:p14="http://schemas.microsoft.com/office/powerpoint/2010/main" val="182797803"/>
      </p:ext>
    </p:extLst>
  </p:cSld>
  <p:clrMap bg1="dk1" tx1="lt1" bg2="dk2" tx2="lt2" accent1="accent1" accent2="accent2" accent3="accent3" accent4="accent4" accent5="accent5" accent6="accent6" hlink="hlink" folHlink="folHlink"/>
  <p:sldLayoutIdLst>
    <p:sldLayoutId id="2147483713" r:id="rId1"/>
    <p:sldLayoutId id="2147483771" r:id="rId2"/>
    <p:sldLayoutId id="2147483749" r:id="rId3"/>
  </p:sldLayoutIdLst>
  <p:txStyles>
    <p:titleStyle>
      <a:lvl1pPr algn="l" rtl="0" eaLnBrk="1" fontAlgn="base" hangingPunct="1">
        <a:lnSpc>
          <a:spcPts val="2400"/>
        </a:lnSpc>
        <a:spcBef>
          <a:spcPct val="0"/>
        </a:spcBef>
        <a:spcAft>
          <a:spcPct val="0"/>
        </a:spcAft>
        <a:defRPr lang="en-US" sz="2400" b="1" kern="1200" dirty="0">
          <a:solidFill>
            <a:srgbClr val="0F73C3"/>
          </a:solidFill>
          <a:latin typeface="Calibri" panose="020F0502020204030204" pitchFamily="34" charset="0"/>
          <a:ea typeface="ＭＳ Ｐゴシック" charset="0"/>
          <a:cs typeface="ＭＳ Ｐゴシック" charset="0"/>
        </a:defRPr>
      </a:lvl1pPr>
      <a:lvl2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2pPr>
      <a:lvl3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3pPr>
      <a:lvl4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4pPr>
      <a:lvl5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5pPr>
      <a:lvl6pPr marL="4572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6pPr>
      <a:lvl7pPr marL="9144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7pPr>
      <a:lvl8pPr marL="13716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8pPr>
      <a:lvl9pPr marL="18288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9pPr>
    </p:titleStyle>
    <p:bodyStyle>
      <a:lvl1pPr marL="227013" indent="-227013" algn="l" rtl="0" eaLnBrk="1" fontAlgn="base" hangingPunct="1">
        <a:spcBef>
          <a:spcPts val="0"/>
        </a:spcBef>
        <a:spcAft>
          <a:spcPts val="100"/>
        </a:spcAft>
        <a:buSzPct val="95000"/>
        <a:buBlip>
          <a:blip r:embed="rId5"/>
        </a:buBlip>
        <a:defRPr lang="en-US" sz="2000" kern="1200" dirty="0">
          <a:solidFill>
            <a:srgbClr val="414141"/>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100"/>
        </a:spcAft>
        <a:buClr>
          <a:srgbClr val="0F73C3"/>
        </a:buClr>
        <a:buSzPct val="95000"/>
        <a:buFont typeface="Arial" charset="0"/>
        <a:buChar char="–"/>
        <a:defRPr sz="1600" kern="1200">
          <a:solidFill>
            <a:srgbClr val="414141"/>
          </a:solidFill>
          <a:latin typeface="Calibri" panose="020F0502020204030204" pitchFamily="34" charset="0"/>
          <a:ea typeface="ＭＳ Ｐゴシック" charset="0"/>
          <a:cs typeface="+mn-cs"/>
        </a:defRPr>
      </a:lvl2pPr>
      <a:lvl3pPr marL="858838" indent="-173038" algn="l" rtl="0" eaLnBrk="1" fontAlgn="base" hangingPunct="1">
        <a:spcBef>
          <a:spcPts val="0"/>
        </a:spcBef>
        <a:spcAft>
          <a:spcPts val="100"/>
        </a:spcAft>
        <a:buClr>
          <a:srgbClr val="0F73C3"/>
        </a:buClr>
        <a:buFont typeface="Wingdings" charset="0"/>
        <a:buChar char="§"/>
        <a:defRPr sz="1400" kern="1200">
          <a:solidFill>
            <a:srgbClr val="414141"/>
          </a:solidFill>
          <a:latin typeface="Calibri" panose="020F0502020204030204" pitchFamily="34" charset="0"/>
          <a:ea typeface="ＭＳ Ｐゴシック" charset="0"/>
          <a:cs typeface="+mn-cs"/>
        </a:defRPr>
      </a:lvl3pPr>
      <a:lvl4pPr marL="1084263" indent="-109538" algn="l" rtl="0" eaLnBrk="1" fontAlgn="base" hangingPunct="1">
        <a:spcBef>
          <a:spcPts val="0"/>
        </a:spcBef>
        <a:spcAft>
          <a:spcPts val="1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4pPr>
      <a:lvl5pPr marL="1255713" indent="-109538" algn="l" rtl="0" eaLnBrk="1" fontAlgn="base" hangingPunct="1">
        <a:spcBef>
          <a:spcPts val="0"/>
        </a:spcBef>
        <a:spcAft>
          <a:spcPts val="1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3" name="Slide Number Placeholder 27"/>
          <p:cNvSpPr txBox="1">
            <a:spLocks/>
          </p:cNvSpPr>
          <p:nvPr/>
        </p:nvSpPr>
        <p:spPr>
          <a:xfrm>
            <a:off x="8448675" y="4772025"/>
            <a:ext cx="390525" cy="246063"/>
          </a:xfrm>
          <a:prstGeom prst="rect">
            <a:avLst/>
          </a:prstGeom>
        </p:spPr>
        <p:txBody>
          <a:bodyPr lIns="0" tIns="0" rIns="0" bIns="0" anchor="ctr"/>
          <a:lstStyle>
            <a:defPPr>
              <a:defRPr lang="en-US"/>
            </a:defPPr>
            <a:lvl1pPr marL="0" marR="0" indent="0" algn="ctr" defTabSz="914400" rtl="0" eaLnBrk="1" fontAlgn="auto" latinLnBrk="0" hangingPunct="1">
              <a:lnSpc>
                <a:spcPts val="2600"/>
              </a:lnSpc>
              <a:spcBef>
                <a:spcPts val="0"/>
              </a:spcBef>
              <a:spcAft>
                <a:spcPts val="1800"/>
              </a:spcAft>
              <a:buClrTx/>
              <a:buSzTx/>
              <a:buFont typeface="Arial" panose="020B0604020202020204" pitchFamily="34" charset="0"/>
              <a:buNone/>
              <a:tabLst/>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defRPr/>
            </a:pPr>
            <a:fld id="{9B86059C-0B7F-F140-9E3F-CD83B681D04B}" type="slidenum">
              <a:rPr lang="en-US" smtClean="0">
                <a:solidFill>
                  <a:srgbClr val="898989"/>
                </a:solidFill>
                <a:latin typeface="Calibri" panose="020F0502020204030204" pitchFamily="34" charset="0"/>
              </a:rPr>
              <a:pPr>
                <a:lnSpc>
                  <a:spcPct val="100000"/>
                </a:lnSpc>
                <a:defRPr/>
              </a:pPr>
              <a:t>‹#›</a:t>
            </a:fld>
            <a:endParaRPr lang="en-US" dirty="0">
              <a:solidFill>
                <a:srgbClr val="898989"/>
              </a:solidFill>
              <a:latin typeface="Calibri" panose="020F0502020204030204" pitchFamily="34" charset="0"/>
            </a:endParaRPr>
          </a:p>
        </p:txBody>
      </p:sp>
      <p:sp>
        <p:nvSpPr>
          <p:cNvPr id="34" name="Footer Placeholder 4"/>
          <p:cNvSpPr txBox="1">
            <a:spLocks/>
          </p:cNvSpPr>
          <p:nvPr/>
        </p:nvSpPr>
        <p:spPr>
          <a:xfrm>
            <a:off x="5562600" y="4772025"/>
            <a:ext cx="2889250" cy="246063"/>
          </a:xfrm>
          <a:prstGeom prst="rect">
            <a:avLst/>
          </a:prstGeom>
        </p:spPr>
        <p:txBody>
          <a:bodyPr lIns="0" tIns="0" rIns="0" bIns="0" anchor="ctr"/>
          <a:lstStyle>
            <a:defPPr>
              <a:defRPr lang="en-US"/>
            </a:defPPr>
            <a:lvl1pPr marL="0" algn="r" defTabSz="914400" rtl="0" eaLnBrk="1" latinLnBrk="0" hangingPunct="1">
              <a:defRPr lang="en-US" sz="800" kern="1200" smtClean="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Font typeface="Arial" panose="020B0604020202020204" pitchFamily="34" charset="0"/>
              <a:buNone/>
              <a:defRPr/>
            </a:pPr>
            <a:r>
              <a:rPr dirty="0">
                <a:solidFill>
                  <a:srgbClr val="898989"/>
                </a:solidFill>
                <a:latin typeface="Calibri" panose="020F0502020204030204" pitchFamily="34" charset="0"/>
              </a:rPr>
              <a:t>© 2015 Quantum Corporation | </a:t>
            </a:r>
            <a:r>
              <a:rPr i="1" dirty="0">
                <a:solidFill>
                  <a:srgbClr val="898989"/>
                </a:solidFill>
                <a:latin typeface="Calibri" panose="020F0502020204030204" pitchFamily="34" charset="0"/>
              </a:rPr>
              <a:t>Company Confidential</a:t>
            </a:r>
          </a:p>
        </p:txBody>
      </p:sp>
    </p:spTree>
    <p:extLst>
      <p:ext uri="{BB962C8B-B14F-4D97-AF65-F5344CB8AC3E}">
        <p14:creationId xmlns:p14="http://schemas.microsoft.com/office/powerpoint/2010/main" val="3011732597"/>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Lst>
  <p:txStyles>
    <p:titleStyle>
      <a:lvl1pPr algn="l" rtl="0" eaLnBrk="1" fontAlgn="base" hangingPunct="1">
        <a:lnSpc>
          <a:spcPts val="2400"/>
        </a:lnSpc>
        <a:spcBef>
          <a:spcPct val="0"/>
        </a:spcBef>
        <a:spcAft>
          <a:spcPct val="0"/>
        </a:spcAft>
        <a:defRPr lang="en-US" sz="2400" b="1" kern="1200" dirty="0">
          <a:solidFill>
            <a:srgbClr val="0F73C3"/>
          </a:solidFill>
          <a:latin typeface="Calibri" panose="020F0502020204030204" pitchFamily="34" charset="0"/>
          <a:ea typeface="ＭＳ Ｐゴシック" charset="0"/>
          <a:cs typeface="ＭＳ Ｐゴシック" charset="0"/>
        </a:defRPr>
      </a:lvl1pPr>
      <a:lvl2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2pPr>
      <a:lvl3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3pPr>
      <a:lvl4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4pPr>
      <a:lvl5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5pPr>
      <a:lvl6pPr marL="4572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6pPr>
      <a:lvl7pPr marL="9144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7pPr>
      <a:lvl8pPr marL="13716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8pPr>
      <a:lvl9pPr marL="18288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9pPr>
    </p:titleStyle>
    <p:bodyStyle>
      <a:lvl1pPr marL="227013" indent="-227013" algn="l" rtl="0" eaLnBrk="1" fontAlgn="base" hangingPunct="1">
        <a:spcBef>
          <a:spcPts val="0"/>
        </a:spcBef>
        <a:spcAft>
          <a:spcPts val="100"/>
        </a:spcAft>
        <a:buSzPct val="95000"/>
        <a:buBlip>
          <a:blip r:embed="rId8"/>
        </a:buBlip>
        <a:defRPr lang="en-US" sz="2000" kern="1200" dirty="0">
          <a:solidFill>
            <a:srgbClr val="414141"/>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100"/>
        </a:spcAft>
        <a:buClr>
          <a:srgbClr val="0F73C3"/>
        </a:buClr>
        <a:buSzPct val="95000"/>
        <a:buFont typeface="Arial" charset="0"/>
        <a:buChar char="–"/>
        <a:defRPr sz="1600" kern="1200">
          <a:solidFill>
            <a:srgbClr val="414141"/>
          </a:solidFill>
          <a:latin typeface="Calibri" panose="020F0502020204030204" pitchFamily="34" charset="0"/>
          <a:ea typeface="ＭＳ Ｐゴシック" charset="0"/>
          <a:cs typeface="+mn-cs"/>
        </a:defRPr>
      </a:lvl2pPr>
      <a:lvl3pPr marL="858838" indent="-173038" algn="l" rtl="0" eaLnBrk="1" fontAlgn="base" hangingPunct="1">
        <a:spcBef>
          <a:spcPts val="0"/>
        </a:spcBef>
        <a:spcAft>
          <a:spcPts val="100"/>
        </a:spcAft>
        <a:buClr>
          <a:srgbClr val="0F73C3"/>
        </a:buClr>
        <a:buFont typeface="Wingdings" charset="0"/>
        <a:buChar char="§"/>
        <a:defRPr sz="1400" kern="1200">
          <a:solidFill>
            <a:srgbClr val="414141"/>
          </a:solidFill>
          <a:latin typeface="Calibri" panose="020F0502020204030204" pitchFamily="34" charset="0"/>
          <a:ea typeface="ＭＳ Ｐゴシック" charset="0"/>
          <a:cs typeface="+mn-cs"/>
        </a:defRPr>
      </a:lvl3pPr>
      <a:lvl4pPr marL="1084263" indent="-109538" algn="l" rtl="0" eaLnBrk="1" fontAlgn="base" hangingPunct="1">
        <a:spcBef>
          <a:spcPts val="0"/>
        </a:spcBef>
        <a:spcAft>
          <a:spcPts val="1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4pPr>
      <a:lvl5pPr marL="1255713" indent="-109538" algn="l" rtl="0" eaLnBrk="1" fontAlgn="base" hangingPunct="1">
        <a:spcBef>
          <a:spcPts val="0"/>
        </a:spcBef>
        <a:spcAft>
          <a:spcPts val="1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normAutofit/>
          </a:bodyPr>
          <a:lstStyle/>
          <a:p>
            <a:r>
              <a:rPr lang="en-US" dirty="0"/>
              <a:t>NAS 2.0.0 TOI</a:t>
            </a:r>
          </a:p>
        </p:txBody>
      </p:sp>
      <p:sp>
        <p:nvSpPr>
          <p:cNvPr id="3" name="Text Placeholder 2"/>
          <p:cNvSpPr>
            <a:spLocks noGrp="1"/>
          </p:cNvSpPr>
          <p:nvPr>
            <p:ph type="body" sz="quarter" idx="20"/>
          </p:nvPr>
        </p:nvSpPr>
        <p:spPr/>
        <p:txBody>
          <a:bodyPr/>
          <a:lstStyle/>
          <a:p>
            <a:r>
              <a:rPr lang="en-US" dirty="0"/>
              <a:t>January 2018</a:t>
            </a:r>
          </a:p>
        </p:txBody>
      </p:sp>
      <p:sp>
        <p:nvSpPr>
          <p:cNvPr id="4" name="Text Placeholder 2"/>
          <p:cNvSpPr>
            <a:spLocks noGrp="1"/>
          </p:cNvSpPr>
          <p:nvPr>
            <p:ph type="body" sz="quarter" idx="20"/>
          </p:nvPr>
        </p:nvSpPr>
        <p:spPr>
          <a:xfrm>
            <a:off x="2079196" y="3672683"/>
            <a:ext cx="5307565" cy="320040"/>
          </a:xfrm>
        </p:spPr>
        <p:txBody>
          <a:bodyPr/>
          <a:lstStyle/>
          <a:p>
            <a:r>
              <a:rPr lang="en-US" dirty="0"/>
              <a:t> </a:t>
            </a:r>
          </a:p>
        </p:txBody>
      </p:sp>
    </p:spTree>
    <p:extLst>
      <p:ext uri="{BB962C8B-B14F-4D97-AF65-F5344CB8AC3E}">
        <p14:creationId xmlns:p14="http://schemas.microsoft.com/office/powerpoint/2010/main" val="2775497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Upgrading NAS</a:t>
            </a:r>
          </a:p>
        </p:txBody>
      </p:sp>
      <p:sp>
        <p:nvSpPr>
          <p:cNvPr id="3" name="Content Placeholder 2"/>
          <p:cNvSpPr>
            <a:spLocks noGrp="1"/>
          </p:cNvSpPr>
          <p:nvPr>
            <p:ph idx="1"/>
          </p:nvPr>
        </p:nvSpPr>
        <p:spPr/>
        <p:txBody>
          <a:bodyPr>
            <a:normAutofit/>
          </a:bodyPr>
          <a:lstStyle/>
          <a:p>
            <a:r>
              <a:rPr lang="en-US" dirty="0"/>
              <a:t>Pre-requisites</a:t>
            </a:r>
          </a:p>
          <a:p>
            <a:pPr lvl="1"/>
            <a:r>
              <a:rPr lang="en-US" dirty="0"/>
              <a:t>Must be at Controller 1.4.1 or greater</a:t>
            </a:r>
          </a:p>
          <a:p>
            <a:pPr lvl="1"/>
            <a:r>
              <a:rPr lang="en-US" dirty="0"/>
              <a:t>Must be at SN Platform 5.4.0.x, or greater</a:t>
            </a:r>
          </a:p>
          <a:p>
            <a:r>
              <a:rPr lang="en-US" dirty="0"/>
              <a:t>Recommend being at StorNext Platform 6.0 or greater</a:t>
            </a:r>
          </a:p>
          <a:p>
            <a:pPr lvl="1"/>
            <a:r>
              <a:rPr lang="en-US" dirty="0"/>
              <a:t>SN Platform 6.0 required for </a:t>
            </a:r>
            <a:r>
              <a:rPr lang="en-US" i="1" dirty="0"/>
              <a:t>scale out</a:t>
            </a:r>
            <a:r>
              <a:rPr lang="en-US" dirty="0"/>
              <a:t> features</a:t>
            </a:r>
          </a:p>
          <a:p>
            <a:pPr lvl="1"/>
            <a:r>
              <a:rPr lang="en-US" dirty="0"/>
              <a:t>SN Platform 6.0 includes Controller 1.4.1</a:t>
            </a:r>
          </a:p>
          <a:p>
            <a:r>
              <a:rPr lang="en-US" dirty="0"/>
              <a:t>Upgrades can </a:t>
            </a:r>
          </a:p>
          <a:p>
            <a:pPr lvl="1"/>
            <a:r>
              <a:rPr lang="en-US" dirty="0"/>
              <a:t>Be performed via remote (i.e. YUM repo)</a:t>
            </a:r>
          </a:p>
          <a:p>
            <a:pPr lvl="1"/>
            <a:r>
              <a:rPr lang="en-US" dirty="0"/>
              <a:t>Be performed via </a:t>
            </a:r>
            <a:r>
              <a:rPr lang="en-US" i="1" dirty="0"/>
              <a:t>local</a:t>
            </a:r>
            <a:r>
              <a:rPr lang="en-US" dirty="0"/>
              <a:t> (after downloading package)</a:t>
            </a:r>
          </a:p>
          <a:p>
            <a:pPr marL="0" indent="0">
              <a:buNone/>
            </a:pPr>
            <a:endParaRPr lang="en-US" dirty="0"/>
          </a:p>
        </p:txBody>
      </p:sp>
    </p:spTree>
    <p:extLst>
      <p:ext uri="{BB962C8B-B14F-4D97-AF65-F5344CB8AC3E}">
        <p14:creationId xmlns:p14="http://schemas.microsoft.com/office/powerpoint/2010/main" val="1230101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C43DAFB-BDDD-4B7A-8396-78438F2735B8}"/>
              </a:ext>
            </a:extLst>
          </p:cNvPr>
          <p:cNvSpPr>
            <a:spLocks noGrp="1"/>
          </p:cNvSpPr>
          <p:nvPr>
            <p:ph idx="1"/>
          </p:nvPr>
        </p:nvSpPr>
        <p:spPr/>
        <p:txBody>
          <a:bodyPr/>
          <a:lstStyle/>
          <a:p>
            <a:r>
              <a:rPr lang="en-US" dirty="0"/>
              <a:t>Coming (with 2.0.0, after upgrades): </a:t>
            </a:r>
          </a:p>
          <a:p>
            <a:pPr lvl="1"/>
            <a:r>
              <a:rPr lang="en-US" dirty="0"/>
              <a:t>We now check if files have been locally modified.</a:t>
            </a:r>
          </a:p>
          <a:p>
            <a:endParaRPr lang="en-US" dirty="0"/>
          </a:p>
          <a:p>
            <a:endParaRPr lang="en-US" dirty="0"/>
          </a:p>
          <a:p>
            <a:endParaRPr lang="en-US" dirty="0"/>
          </a:p>
          <a:p>
            <a:pPr marL="0" indent="0">
              <a:buNone/>
            </a:pPr>
            <a:endParaRPr lang="en-US" dirty="0"/>
          </a:p>
          <a:p>
            <a:pPr lvl="1"/>
            <a:endParaRPr lang="en-US" dirty="0"/>
          </a:p>
          <a:p>
            <a:pPr lvl="1"/>
            <a:r>
              <a:rPr lang="en-US" dirty="0"/>
              <a:t> If you have configured a NAS Cluster, you </a:t>
            </a:r>
            <a:r>
              <a:rPr lang="en-US" i="1" dirty="0"/>
              <a:t>must </a:t>
            </a:r>
            <a:r>
              <a:rPr lang="en-US" dirty="0"/>
              <a:t>use the nascluster upgrade command.</a:t>
            </a:r>
          </a:p>
          <a:p>
            <a:pPr lvl="1"/>
            <a:endParaRPr lang="en-US" dirty="0"/>
          </a:p>
          <a:p>
            <a:endParaRPr lang="en-US" dirty="0"/>
          </a:p>
        </p:txBody>
      </p:sp>
      <p:sp>
        <p:nvSpPr>
          <p:cNvPr id="3" name="Title 2">
            <a:extLst>
              <a:ext uri="{FF2B5EF4-FFF2-40B4-BE49-F238E27FC236}">
                <a16:creationId xmlns:a16="http://schemas.microsoft.com/office/drawing/2014/main" xmlns="" id="{AE33EBD5-7456-48FC-BA1B-36566A605A35}"/>
              </a:ext>
            </a:extLst>
          </p:cNvPr>
          <p:cNvSpPr>
            <a:spLocks noGrp="1"/>
          </p:cNvSpPr>
          <p:nvPr>
            <p:ph type="title"/>
          </p:nvPr>
        </p:nvSpPr>
        <p:spPr/>
        <p:txBody>
          <a:bodyPr/>
          <a:lstStyle/>
          <a:p>
            <a:r>
              <a:rPr lang="en-US" dirty="0"/>
              <a:t>Upgrading NAS, cont.</a:t>
            </a:r>
          </a:p>
        </p:txBody>
      </p:sp>
      <p:pic>
        <p:nvPicPr>
          <p:cNvPr id="5" name="Picture 4">
            <a:extLst>
              <a:ext uri="{FF2B5EF4-FFF2-40B4-BE49-F238E27FC236}">
                <a16:creationId xmlns:a16="http://schemas.microsoft.com/office/drawing/2014/main" xmlns="" id="{D86D1D33-FFAE-4572-8F6F-8B530B818DDF}"/>
              </a:ext>
            </a:extLst>
          </p:cNvPr>
          <p:cNvPicPr>
            <a:picLocks noChangeAspect="1"/>
          </p:cNvPicPr>
          <p:nvPr/>
        </p:nvPicPr>
        <p:blipFill>
          <a:blip r:embed="rId3"/>
          <a:stretch>
            <a:fillRect/>
          </a:stretch>
        </p:blipFill>
        <p:spPr>
          <a:xfrm>
            <a:off x="579284" y="1529695"/>
            <a:ext cx="7326685" cy="1206072"/>
          </a:xfrm>
          <a:prstGeom prst="rect">
            <a:avLst/>
          </a:prstGeom>
        </p:spPr>
      </p:pic>
      <p:pic>
        <p:nvPicPr>
          <p:cNvPr id="6" name="Picture 5">
            <a:extLst>
              <a:ext uri="{FF2B5EF4-FFF2-40B4-BE49-F238E27FC236}">
                <a16:creationId xmlns:a16="http://schemas.microsoft.com/office/drawing/2014/main" xmlns="" id="{AE38D0A1-A40D-4F14-AC2E-C8741875EDC6}"/>
              </a:ext>
            </a:extLst>
          </p:cNvPr>
          <p:cNvPicPr>
            <a:picLocks noChangeAspect="1"/>
          </p:cNvPicPr>
          <p:nvPr/>
        </p:nvPicPr>
        <p:blipFill>
          <a:blip r:embed="rId4"/>
          <a:stretch>
            <a:fillRect/>
          </a:stretch>
        </p:blipFill>
        <p:spPr>
          <a:xfrm>
            <a:off x="579284" y="3264572"/>
            <a:ext cx="7326684" cy="575724"/>
          </a:xfrm>
          <a:prstGeom prst="rect">
            <a:avLst/>
          </a:prstGeom>
        </p:spPr>
      </p:pic>
    </p:spTree>
    <p:extLst>
      <p:ext uri="{BB962C8B-B14F-4D97-AF65-F5344CB8AC3E}">
        <p14:creationId xmlns:p14="http://schemas.microsoft.com/office/powerpoint/2010/main" val="2949274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C881B1A-F060-4959-BD79-98FEAE0C6A6C}"/>
              </a:ext>
            </a:extLst>
          </p:cNvPr>
          <p:cNvSpPr>
            <a:spLocks noGrp="1"/>
          </p:cNvSpPr>
          <p:nvPr>
            <p:ph idx="1"/>
          </p:nvPr>
        </p:nvSpPr>
        <p:spPr/>
        <p:txBody>
          <a:bodyPr/>
          <a:lstStyle/>
          <a:p>
            <a:r>
              <a:rPr lang="en-US" dirty="0"/>
              <a:t>Upgrade includes new versions of Samba (4.6.8), </a:t>
            </a:r>
            <a:r>
              <a:rPr lang="en-US" dirty="0" err="1"/>
              <a:t>HAProxy</a:t>
            </a:r>
            <a:r>
              <a:rPr lang="en-US" dirty="0"/>
              <a:t> (1.5.4) </a:t>
            </a:r>
            <a:br>
              <a:rPr lang="en-US" dirty="0"/>
            </a:br>
            <a:r>
              <a:rPr lang="en-US" dirty="0"/>
              <a:t>and </a:t>
            </a:r>
            <a:r>
              <a:rPr lang="en-US" dirty="0" err="1"/>
              <a:t>Keepalived</a:t>
            </a:r>
            <a:r>
              <a:rPr lang="en-US" dirty="0"/>
              <a:t> (1.3.5)</a:t>
            </a:r>
          </a:p>
          <a:p>
            <a:r>
              <a:rPr lang="en-US" dirty="0"/>
              <a:t>During upgrade, nodes in a NAS Cluster must leave and rejoin. (This is automatically performed by the upgrade process.)</a:t>
            </a:r>
          </a:p>
          <a:p>
            <a:r>
              <a:rPr lang="en-US" dirty="0"/>
              <a:t>Upgrades to 2.0.0 will take slightly longer to complete, due to additional packages being installed, and node re-join processing.</a:t>
            </a:r>
          </a:p>
          <a:p>
            <a:pPr lvl="1"/>
            <a:r>
              <a:rPr lang="en-US" dirty="0"/>
              <a:t>Note: Some of this processing may continue after CLI prompt has returned. You may notice some nodes still in a ‘Not-Ready’ state immediately following an upgrade. This seems more pronounced with larger clusters. </a:t>
            </a:r>
          </a:p>
          <a:p>
            <a:r>
              <a:rPr lang="en-US" dirty="0"/>
              <a:t>Before upgrading, double-check version and check cluster state</a:t>
            </a:r>
          </a:p>
          <a:p>
            <a:pPr lvl="1"/>
            <a:r>
              <a:rPr lang="en-US" dirty="0"/>
              <a:t>system show version</a:t>
            </a:r>
          </a:p>
          <a:p>
            <a:pPr lvl="1"/>
            <a:r>
              <a:rPr lang="en-US" dirty="0"/>
              <a:t>nascluster show</a:t>
            </a:r>
          </a:p>
        </p:txBody>
      </p:sp>
      <p:sp>
        <p:nvSpPr>
          <p:cNvPr id="3" name="Title 2">
            <a:extLst>
              <a:ext uri="{FF2B5EF4-FFF2-40B4-BE49-F238E27FC236}">
                <a16:creationId xmlns:a16="http://schemas.microsoft.com/office/drawing/2014/main" xmlns="" id="{FBBBBFD4-4DC9-41D8-8D54-74ED9522DCAB}"/>
              </a:ext>
            </a:extLst>
          </p:cNvPr>
          <p:cNvSpPr>
            <a:spLocks noGrp="1"/>
          </p:cNvSpPr>
          <p:nvPr>
            <p:ph type="title"/>
          </p:nvPr>
        </p:nvSpPr>
        <p:spPr/>
        <p:txBody>
          <a:bodyPr/>
          <a:lstStyle/>
          <a:p>
            <a:r>
              <a:rPr lang="en-US" dirty="0"/>
              <a:t>Upgrading NAS, cont.</a:t>
            </a:r>
          </a:p>
        </p:txBody>
      </p:sp>
    </p:spTree>
    <p:extLst>
      <p:ext uri="{BB962C8B-B14F-4D97-AF65-F5344CB8AC3E}">
        <p14:creationId xmlns:p14="http://schemas.microsoft.com/office/powerpoint/2010/main" val="3594556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CFB64BF-6EE9-4202-B97F-57E39E712273}"/>
              </a:ext>
            </a:extLst>
          </p:cNvPr>
          <p:cNvSpPr>
            <a:spLocks noGrp="1"/>
          </p:cNvSpPr>
          <p:nvPr>
            <p:ph idx="1"/>
          </p:nvPr>
        </p:nvSpPr>
        <p:spPr/>
        <p:txBody>
          <a:bodyPr/>
          <a:lstStyle/>
          <a:p>
            <a:r>
              <a:rPr lang="en-US" dirty="0"/>
              <a:t>If in a cluster, always run </a:t>
            </a:r>
            <a:r>
              <a:rPr lang="en-US" i="1" dirty="0"/>
              <a:t>nascluster upgrade</a:t>
            </a:r>
            <a:r>
              <a:rPr lang="en-US" dirty="0"/>
              <a:t> command. </a:t>
            </a:r>
          </a:p>
          <a:p>
            <a:pPr lvl="1"/>
            <a:r>
              <a:rPr lang="en-US" dirty="0"/>
              <a:t>Prior to 2.0.0, you can run </a:t>
            </a:r>
            <a:r>
              <a:rPr lang="en-US" i="1" dirty="0"/>
              <a:t>system upgrade</a:t>
            </a:r>
            <a:r>
              <a:rPr lang="en-US" dirty="0"/>
              <a:t> will in a cluster. This will only upgrade a single node, and </a:t>
            </a:r>
            <a:r>
              <a:rPr lang="en-US" b="1" dirty="0"/>
              <a:t>you will</a:t>
            </a:r>
            <a:r>
              <a:rPr lang="en-US" dirty="0"/>
              <a:t> encounter an error, due to nodes being at different versions.</a:t>
            </a:r>
          </a:p>
          <a:p>
            <a:r>
              <a:rPr lang="en-US" dirty="0"/>
              <a:t>Running </a:t>
            </a:r>
            <a:r>
              <a:rPr lang="en-US" i="1" dirty="0"/>
              <a:t>nascluster upgrade</a:t>
            </a:r>
            <a:r>
              <a:rPr lang="en-US" dirty="0"/>
              <a:t> and </a:t>
            </a:r>
            <a:r>
              <a:rPr lang="en-US" b="1" dirty="0"/>
              <a:t>not</a:t>
            </a:r>
            <a:r>
              <a:rPr lang="en-US" dirty="0"/>
              <a:t> being at 1.4.1 or greater.</a:t>
            </a:r>
          </a:p>
          <a:p>
            <a:pPr lvl="1"/>
            <a:r>
              <a:rPr lang="en-US" dirty="0"/>
              <a:t>Upgrade will appear to complete successfully. HOWEVER, new </a:t>
            </a:r>
            <a:r>
              <a:rPr lang="en-US" dirty="0" err="1"/>
              <a:t>Keepalived</a:t>
            </a:r>
            <a:r>
              <a:rPr lang="en-US" dirty="0"/>
              <a:t> is not properly restarted. Nodes need to leave and re-join cluster. </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xmlns="" id="{5D9D4BEA-0DBD-4D43-8AB5-C5374BD8C17E}"/>
              </a:ext>
            </a:extLst>
          </p:cNvPr>
          <p:cNvSpPr>
            <a:spLocks noGrp="1"/>
          </p:cNvSpPr>
          <p:nvPr>
            <p:ph type="title"/>
          </p:nvPr>
        </p:nvSpPr>
        <p:spPr/>
        <p:txBody>
          <a:bodyPr/>
          <a:lstStyle/>
          <a:p>
            <a:r>
              <a:rPr lang="en-US" dirty="0"/>
              <a:t>Upgrading NAS -- </a:t>
            </a:r>
            <a:r>
              <a:rPr lang="en-US" dirty="0" err="1"/>
              <a:t>Gothas</a:t>
            </a:r>
            <a:endParaRPr lang="en-US" dirty="0"/>
          </a:p>
        </p:txBody>
      </p:sp>
    </p:spTree>
    <p:extLst>
      <p:ext uri="{BB962C8B-B14F-4D97-AF65-F5344CB8AC3E}">
        <p14:creationId xmlns:p14="http://schemas.microsoft.com/office/powerpoint/2010/main" val="3253062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76D29CE-FD7C-4631-B8ED-7917FAEBBE3F}"/>
              </a:ext>
            </a:extLst>
          </p:cNvPr>
          <p:cNvSpPr>
            <a:spLocks noGrp="1"/>
          </p:cNvSpPr>
          <p:nvPr>
            <p:ph idx="1"/>
          </p:nvPr>
        </p:nvSpPr>
        <p:spPr/>
        <p:txBody>
          <a:bodyPr/>
          <a:lstStyle/>
          <a:p>
            <a:r>
              <a:rPr lang="en-US" dirty="0"/>
              <a:t>Procedure to fix cluster</a:t>
            </a:r>
          </a:p>
          <a:p>
            <a:pPr lvl="1"/>
            <a:r>
              <a:rPr lang="en-US" dirty="0"/>
              <a:t>kill </a:t>
            </a:r>
            <a:r>
              <a:rPr lang="en-US" dirty="0" err="1"/>
              <a:t>Keepalived</a:t>
            </a:r>
            <a:r>
              <a:rPr lang="en-US" dirty="0"/>
              <a:t> on both nodes</a:t>
            </a:r>
          </a:p>
          <a:p>
            <a:pPr lvl="1"/>
            <a:r>
              <a:rPr lang="en-US" dirty="0"/>
              <a:t>From </a:t>
            </a:r>
            <a:r>
              <a:rPr lang="en-US" i="1" dirty="0"/>
              <a:t>master </a:t>
            </a:r>
            <a:r>
              <a:rPr lang="en-US" dirty="0"/>
              <a:t>node, issue </a:t>
            </a:r>
            <a:r>
              <a:rPr lang="en-US" i="1" dirty="0"/>
              <a:t>nascluster leave</a:t>
            </a:r>
            <a:r>
              <a:rPr lang="en-US" dirty="0"/>
              <a:t> followed by </a:t>
            </a:r>
            <a:r>
              <a:rPr lang="en-US" i="1" dirty="0"/>
              <a:t>nascluster join</a:t>
            </a:r>
            <a:r>
              <a:rPr lang="en-US" dirty="0"/>
              <a:t> for each node in a “Not-Ready” state. </a:t>
            </a:r>
          </a:p>
          <a:p>
            <a:pPr lvl="1"/>
            <a:r>
              <a:rPr lang="en-US" dirty="0"/>
              <a:t>Example screen shot of “old” </a:t>
            </a:r>
            <a:r>
              <a:rPr lang="en-US" dirty="0" err="1"/>
              <a:t>Keepalived</a:t>
            </a:r>
            <a:r>
              <a:rPr lang="en-US" dirty="0"/>
              <a:t> loaded</a:t>
            </a:r>
          </a:p>
          <a:p>
            <a:pPr lvl="1"/>
            <a:endParaRPr lang="en-US" dirty="0"/>
          </a:p>
          <a:p>
            <a:pPr lvl="1"/>
            <a:endParaRPr lang="en-US" dirty="0"/>
          </a:p>
          <a:p>
            <a:pPr lvl="1"/>
            <a:endParaRPr lang="en-US" dirty="0"/>
          </a:p>
          <a:p>
            <a:pPr lvl="1"/>
            <a:endParaRPr lang="en-US" dirty="0"/>
          </a:p>
          <a:p>
            <a:pPr lvl="1"/>
            <a:endParaRPr lang="en-US" dirty="0"/>
          </a:p>
          <a:p>
            <a:pPr lvl="1"/>
            <a:r>
              <a:rPr lang="en-US" dirty="0"/>
              <a:t>Example screen shot of “new” </a:t>
            </a:r>
            <a:r>
              <a:rPr lang="en-US" dirty="0" err="1"/>
              <a:t>Keepalived</a:t>
            </a:r>
            <a:r>
              <a:rPr lang="en-US" dirty="0"/>
              <a:t> loaded</a:t>
            </a:r>
          </a:p>
        </p:txBody>
      </p:sp>
      <p:sp>
        <p:nvSpPr>
          <p:cNvPr id="3" name="Title 2">
            <a:extLst>
              <a:ext uri="{FF2B5EF4-FFF2-40B4-BE49-F238E27FC236}">
                <a16:creationId xmlns:a16="http://schemas.microsoft.com/office/drawing/2014/main" xmlns="" id="{1AAF9A90-61DC-4FF0-B5C8-80E3F679BEB3}"/>
              </a:ext>
            </a:extLst>
          </p:cNvPr>
          <p:cNvSpPr>
            <a:spLocks noGrp="1"/>
          </p:cNvSpPr>
          <p:nvPr>
            <p:ph type="title"/>
          </p:nvPr>
        </p:nvSpPr>
        <p:spPr/>
        <p:txBody>
          <a:bodyPr/>
          <a:lstStyle/>
          <a:p>
            <a:r>
              <a:rPr lang="en-US" dirty="0"/>
              <a:t>Upgrading NAS – </a:t>
            </a:r>
            <a:r>
              <a:rPr lang="en-US" dirty="0" err="1"/>
              <a:t>Gotchas</a:t>
            </a:r>
            <a:endParaRPr lang="en-US" dirty="0"/>
          </a:p>
        </p:txBody>
      </p:sp>
      <p:pic>
        <p:nvPicPr>
          <p:cNvPr id="4" name="Picture 3">
            <a:extLst>
              <a:ext uri="{FF2B5EF4-FFF2-40B4-BE49-F238E27FC236}">
                <a16:creationId xmlns:a16="http://schemas.microsoft.com/office/drawing/2014/main" xmlns="" id="{2CF2EEB5-6A4E-48B9-A66E-CD3E5FFC19BE}"/>
              </a:ext>
            </a:extLst>
          </p:cNvPr>
          <p:cNvPicPr>
            <a:picLocks noChangeAspect="1"/>
          </p:cNvPicPr>
          <p:nvPr/>
        </p:nvPicPr>
        <p:blipFill>
          <a:blip r:embed="rId3"/>
          <a:stretch>
            <a:fillRect/>
          </a:stretch>
        </p:blipFill>
        <p:spPr>
          <a:xfrm>
            <a:off x="831780" y="2248540"/>
            <a:ext cx="7480440" cy="1018120"/>
          </a:xfrm>
          <a:prstGeom prst="rect">
            <a:avLst/>
          </a:prstGeom>
        </p:spPr>
      </p:pic>
      <p:pic>
        <p:nvPicPr>
          <p:cNvPr id="5" name="Picture 4">
            <a:extLst>
              <a:ext uri="{FF2B5EF4-FFF2-40B4-BE49-F238E27FC236}">
                <a16:creationId xmlns:a16="http://schemas.microsoft.com/office/drawing/2014/main" xmlns="" id="{13E479D7-83C3-4024-A546-A538C13F85B3}"/>
              </a:ext>
            </a:extLst>
          </p:cNvPr>
          <p:cNvPicPr>
            <a:picLocks noChangeAspect="1"/>
          </p:cNvPicPr>
          <p:nvPr/>
        </p:nvPicPr>
        <p:blipFill>
          <a:blip r:embed="rId4"/>
          <a:stretch>
            <a:fillRect/>
          </a:stretch>
        </p:blipFill>
        <p:spPr>
          <a:xfrm>
            <a:off x="816538" y="3816337"/>
            <a:ext cx="7510923" cy="841321"/>
          </a:xfrm>
          <a:prstGeom prst="rect">
            <a:avLst/>
          </a:prstGeom>
        </p:spPr>
      </p:pic>
    </p:spTree>
    <p:extLst>
      <p:ext uri="{BB962C8B-B14F-4D97-AF65-F5344CB8AC3E}">
        <p14:creationId xmlns:p14="http://schemas.microsoft.com/office/powerpoint/2010/main" val="1808758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CC6619B-EE52-42CB-BABA-BB427E33FA4F}"/>
              </a:ext>
            </a:extLst>
          </p:cNvPr>
          <p:cNvSpPr>
            <a:spLocks noGrp="1"/>
          </p:cNvSpPr>
          <p:nvPr>
            <p:ph idx="1"/>
          </p:nvPr>
        </p:nvSpPr>
        <p:spPr/>
        <p:txBody>
          <a:bodyPr/>
          <a:lstStyle/>
          <a:p>
            <a:pPr lvl="1"/>
            <a:r>
              <a:rPr lang="en-US" dirty="0"/>
              <a:t>Example leaving and re-joining cluster:</a:t>
            </a:r>
          </a:p>
        </p:txBody>
      </p:sp>
      <p:sp>
        <p:nvSpPr>
          <p:cNvPr id="3" name="Title 2">
            <a:extLst>
              <a:ext uri="{FF2B5EF4-FFF2-40B4-BE49-F238E27FC236}">
                <a16:creationId xmlns:a16="http://schemas.microsoft.com/office/drawing/2014/main" xmlns="" id="{2BF9C08B-6C0F-480D-9BCB-406B3D238AEB}"/>
              </a:ext>
            </a:extLst>
          </p:cNvPr>
          <p:cNvSpPr>
            <a:spLocks noGrp="1"/>
          </p:cNvSpPr>
          <p:nvPr>
            <p:ph type="title"/>
          </p:nvPr>
        </p:nvSpPr>
        <p:spPr/>
        <p:txBody>
          <a:bodyPr/>
          <a:lstStyle/>
          <a:p>
            <a:r>
              <a:rPr lang="en-US" dirty="0"/>
              <a:t>Upgrading NAS – </a:t>
            </a:r>
            <a:r>
              <a:rPr lang="en-US" dirty="0" err="1"/>
              <a:t>Gotchas</a:t>
            </a:r>
            <a:endParaRPr lang="en-US" dirty="0"/>
          </a:p>
        </p:txBody>
      </p:sp>
      <p:pic>
        <p:nvPicPr>
          <p:cNvPr id="5" name="Picture 4">
            <a:extLst>
              <a:ext uri="{FF2B5EF4-FFF2-40B4-BE49-F238E27FC236}">
                <a16:creationId xmlns:a16="http://schemas.microsoft.com/office/drawing/2014/main" xmlns="" id="{6B75767F-FF7D-413F-A28A-9E8271519F85}"/>
              </a:ext>
            </a:extLst>
          </p:cNvPr>
          <p:cNvPicPr>
            <a:picLocks noChangeAspect="1"/>
          </p:cNvPicPr>
          <p:nvPr/>
        </p:nvPicPr>
        <p:blipFill>
          <a:blip r:embed="rId3"/>
          <a:stretch>
            <a:fillRect/>
          </a:stretch>
        </p:blipFill>
        <p:spPr>
          <a:xfrm>
            <a:off x="830998" y="1117794"/>
            <a:ext cx="6975558" cy="2629017"/>
          </a:xfrm>
          <a:prstGeom prst="rect">
            <a:avLst/>
          </a:prstGeom>
        </p:spPr>
      </p:pic>
      <p:pic>
        <p:nvPicPr>
          <p:cNvPr id="6" name="Picture 5">
            <a:extLst>
              <a:ext uri="{FF2B5EF4-FFF2-40B4-BE49-F238E27FC236}">
                <a16:creationId xmlns:a16="http://schemas.microsoft.com/office/drawing/2014/main" xmlns="" id="{94FF2969-F5D6-4432-8027-33E710FD90B0}"/>
              </a:ext>
            </a:extLst>
          </p:cNvPr>
          <p:cNvPicPr>
            <a:picLocks noChangeAspect="1"/>
          </p:cNvPicPr>
          <p:nvPr/>
        </p:nvPicPr>
        <p:blipFill>
          <a:blip r:embed="rId4"/>
          <a:stretch>
            <a:fillRect/>
          </a:stretch>
        </p:blipFill>
        <p:spPr>
          <a:xfrm>
            <a:off x="838432" y="3888075"/>
            <a:ext cx="6922817" cy="884083"/>
          </a:xfrm>
          <a:prstGeom prst="rect">
            <a:avLst/>
          </a:prstGeom>
        </p:spPr>
      </p:pic>
    </p:spTree>
    <p:extLst>
      <p:ext uri="{BB962C8B-B14F-4D97-AF65-F5344CB8AC3E}">
        <p14:creationId xmlns:p14="http://schemas.microsoft.com/office/powerpoint/2010/main" val="3318408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normAutofit/>
          </a:bodyPr>
          <a:lstStyle/>
          <a:p>
            <a:pPr marL="0" indent="0">
              <a:buNone/>
            </a:pPr>
            <a:r>
              <a:rPr lang="en-US" sz="3600" dirty="0"/>
              <a:t>  New Stuff</a:t>
            </a:r>
          </a:p>
          <a:p>
            <a:pPr marL="398463" lvl="1" indent="0">
              <a:buNone/>
            </a:pPr>
            <a:endParaRPr lang="en-US" sz="3200" dirty="0"/>
          </a:p>
        </p:txBody>
      </p:sp>
    </p:spTree>
    <p:extLst>
      <p:ext uri="{BB962C8B-B14F-4D97-AF65-F5344CB8AC3E}">
        <p14:creationId xmlns:p14="http://schemas.microsoft.com/office/powerpoint/2010/main" val="2566248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7E2DC59-204D-4CE8-979D-79CAE4C63D8A}"/>
              </a:ext>
            </a:extLst>
          </p:cNvPr>
          <p:cNvSpPr>
            <a:spLocks noGrp="1"/>
          </p:cNvSpPr>
          <p:nvPr>
            <p:ph idx="1"/>
          </p:nvPr>
        </p:nvSpPr>
        <p:spPr/>
        <p:txBody>
          <a:bodyPr/>
          <a:lstStyle/>
          <a:p>
            <a:r>
              <a:rPr lang="en-US" dirty="0"/>
              <a:t>A scale-out NAS cluster provides clients direct access to both SMB and NFSv3 shares from any node within the cluster. </a:t>
            </a:r>
          </a:p>
          <a:p>
            <a:r>
              <a:rPr lang="en-US" dirty="0"/>
              <a:t>In addition, a scale-out NAS cluster manages both health monitoring and failover for the NAS cluster nodes.</a:t>
            </a:r>
          </a:p>
          <a:p>
            <a:r>
              <a:rPr lang="en-US" dirty="0"/>
              <a:t>You can have both MDC and Gateway-type nodes in a cluster.</a:t>
            </a:r>
          </a:p>
          <a:p>
            <a:endParaRPr lang="en-US" dirty="0"/>
          </a:p>
        </p:txBody>
      </p:sp>
      <p:sp>
        <p:nvSpPr>
          <p:cNvPr id="3" name="Title 2">
            <a:extLst>
              <a:ext uri="{FF2B5EF4-FFF2-40B4-BE49-F238E27FC236}">
                <a16:creationId xmlns:a16="http://schemas.microsoft.com/office/drawing/2014/main" xmlns="" id="{5560339F-D395-4241-955B-5334329B9D4F}"/>
              </a:ext>
            </a:extLst>
          </p:cNvPr>
          <p:cNvSpPr>
            <a:spLocks noGrp="1"/>
          </p:cNvSpPr>
          <p:nvPr>
            <p:ph type="title"/>
          </p:nvPr>
        </p:nvSpPr>
        <p:spPr/>
        <p:txBody>
          <a:bodyPr/>
          <a:lstStyle/>
          <a:p>
            <a:r>
              <a:rPr lang="en-US" dirty="0"/>
              <a:t>Scale-Out NAS Clusters</a:t>
            </a:r>
          </a:p>
        </p:txBody>
      </p:sp>
    </p:spTree>
    <p:extLst>
      <p:ext uri="{BB962C8B-B14F-4D97-AF65-F5344CB8AC3E}">
        <p14:creationId xmlns:p14="http://schemas.microsoft.com/office/powerpoint/2010/main" val="3380531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4B8DF71-1769-401E-8796-4F6386487D5A}"/>
              </a:ext>
            </a:extLst>
          </p:cNvPr>
          <p:cNvSpPr>
            <a:spLocks noGrp="1"/>
          </p:cNvSpPr>
          <p:nvPr>
            <p:ph idx="1"/>
          </p:nvPr>
        </p:nvSpPr>
        <p:spPr/>
        <p:txBody>
          <a:bodyPr/>
          <a:lstStyle/>
          <a:p>
            <a:r>
              <a:rPr lang="en-US" dirty="0"/>
              <a:t>When creating a </a:t>
            </a:r>
            <a:r>
              <a:rPr lang="en-US" i="1" dirty="0"/>
              <a:t>Scale-Out</a:t>
            </a:r>
            <a:r>
              <a:rPr lang="en-US" dirty="0"/>
              <a:t> cluster, you will name your cluster, and create a VIP pool</a:t>
            </a:r>
          </a:p>
          <a:p>
            <a:r>
              <a:rPr lang="en-US" dirty="0"/>
              <a:t>The NAS cluster name (hostname) must be viable within the DNS environment of the NAS cluster and its clients.</a:t>
            </a:r>
          </a:p>
          <a:p>
            <a:pPr lvl="1"/>
            <a:r>
              <a:rPr lang="en-US" dirty="0"/>
              <a:t>For more information on DNS, reference Controller DOCUMENTATION CENTER </a:t>
            </a:r>
            <a:br>
              <a:rPr lang="en-US" dirty="0"/>
            </a:br>
            <a:r>
              <a:rPr lang="en-US" dirty="0"/>
              <a:t>(ref:  </a:t>
            </a:r>
            <a:r>
              <a:rPr lang="en-US" i="1" dirty="0"/>
              <a:t>NAS &gt; NAS Clusters &gt; Scale-Out Task4: Enable DNS Load Distribution</a:t>
            </a:r>
            <a:r>
              <a:rPr lang="en-US" dirty="0"/>
              <a:t>)</a:t>
            </a:r>
            <a:endParaRPr lang="en-US" i="1" dirty="0"/>
          </a:p>
          <a:p>
            <a:endParaRPr lang="en-US" dirty="0"/>
          </a:p>
          <a:p>
            <a:pPr lvl="1"/>
            <a:endParaRPr lang="en-US" dirty="0"/>
          </a:p>
          <a:p>
            <a:pPr marL="0" indent="0">
              <a:buNone/>
            </a:pPr>
            <a:endParaRPr lang="en-US" dirty="0"/>
          </a:p>
        </p:txBody>
      </p:sp>
      <p:sp>
        <p:nvSpPr>
          <p:cNvPr id="3" name="Title 2">
            <a:extLst>
              <a:ext uri="{FF2B5EF4-FFF2-40B4-BE49-F238E27FC236}">
                <a16:creationId xmlns:a16="http://schemas.microsoft.com/office/drawing/2014/main" xmlns="" id="{FB7C0F32-6FF4-47B7-A0CA-044B7333DFF1}"/>
              </a:ext>
            </a:extLst>
          </p:cNvPr>
          <p:cNvSpPr>
            <a:spLocks noGrp="1"/>
          </p:cNvSpPr>
          <p:nvPr>
            <p:ph type="title"/>
          </p:nvPr>
        </p:nvSpPr>
        <p:spPr/>
        <p:txBody>
          <a:bodyPr/>
          <a:lstStyle/>
          <a:p>
            <a:r>
              <a:rPr lang="en-US" dirty="0"/>
              <a:t>Scale-Out NAS Clusters – cont.</a:t>
            </a:r>
          </a:p>
        </p:txBody>
      </p:sp>
    </p:spTree>
    <p:extLst>
      <p:ext uri="{BB962C8B-B14F-4D97-AF65-F5344CB8AC3E}">
        <p14:creationId xmlns:p14="http://schemas.microsoft.com/office/powerpoint/2010/main" val="3028056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58184DD-AF19-483A-89F8-21336816BC06}"/>
              </a:ext>
            </a:extLst>
          </p:cNvPr>
          <p:cNvSpPr>
            <a:spLocks noGrp="1"/>
          </p:cNvSpPr>
          <p:nvPr>
            <p:ph idx="1"/>
          </p:nvPr>
        </p:nvSpPr>
        <p:spPr/>
        <p:txBody>
          <a:bodyPr/>
          <a:lstStyle/>
          <a:p>
            <a:r>
              <a:rPr lang="en-US" dirty="0"/>
              <a:t>A VIP pool is just a collection of VIPs that will be assigned to nodes in the Cluster. </a:t>
            </a:r>
          </a:p>
          <a:p>
            <a:pPr lvl="1"/>
            <a:r>
              <a:rPr lang="en-US" dirty="0"/>
              <a:t>The VIP pool is used for load balancing/distribution</a:t>
            </a:r>
          </a:p>
          <a:p>
            <a:pPr lvl="1"/>
            <a:r>
              <a:rPr lang="en-US" dirty="0"/>
              <a:t>The </a:t>
            </a:r>
            <a:r>
              <a:rPr lang="en-US" i="1" dirty="0"/>
              <a:t>master</a:t>
            </a:r>
            <a:r>
              <a:rPr lang="en-US" dirty="0"/>
              <a:t> VIP is used for HA and health of the cluster</a:t>
            </a:r>
          </a:p>
          <a:p>
            <a:pPr lvl="1"/>
            <a:r>
              <a:rPr lang="en-US" dirty="0"/>
              <a:t>You must have at least one VIP per node. (This is in addition to a VIP for the </a:t>
            </a:r>
            <a:r>
              <a:rPr lang="en-US" i="1" dirty="0"/>
              <a:t>master </a:t>
            </a:r>
            <a:r>
              <a:rPr lang="en-US" dirty="0"/>
              <a:t>node)</a:t>
            </a:r>
          </a:p>
          <a:p>
            <a:pPr lvl="1"/>
            <a:endParaRPr lang="en-US" dirty="0"/>
          </a:p>
          <a:p>
            <a:r>
              <a:rPr lang="en-US" dirty="0"/>
              <a:t>When you create a </a:t>
            </a:r>
            <a:r>
              <a:rPr lang="en-US" i="1" dirty="0"/>
              <a:t>VIP pool</a:t>
            </a:r>
            <a:r>
              <a:rPr lang="en-US" dirty="0"/>
              <a:t>, </a:t>
            </a:r>
            <a:r>
              <a:rPr lang="en-US" dirty="0" err="1"/>
              <a:t>HAProxy</a:t>
            </a:r>
            <a:r>
              <a:rPr lang="en-US" dirty="0"/>
              <a:t> is disabled.</a:t>
            </a:r>
          </a:p>
          <a:p>
            <a:pPr lvl="0"/>
            <a:r>
              <a:rPr lang="en-US" dirty="0"/>
              <a:t>If you want to revert to “</a:t>
            </a:r>
            <a:r>
              <a:rPr lang="en-US" dirty="0" err="1"/>
              <a:t>HAProxy</a:t>
            </a:r>
            <a:r>
              <a:rPr lang="en-US" dirty="0"/>
              <a:t>”</a:t>
            </a:r>
          </a:p>
          <a:p>
            <a:pPr lvl="1"/>
            <a:r>
              <a:rPr lang="en-US" dirty="0"/>
              <a:t>nascluster set </a:t>
            </a:r>
            <a:r>
              <a:rPr lang="en-US" dirty="0" err="1"/>
              <a:t>nfs</a:t>
            </a:r>
            <a:r>
              <a:rPr lang="en-US" dirty="0"/>
              <a:t>-ha no</a:t>
            </a:r>
          </a:p>
          <a:p>
            <a:pPr lvl="1"/>
            <a:r>
              <a:rPr lang="en-US" dirty="0"/>
              <a:t>nascluster set virtual ipaddr &lt;just master VIP&gt;</a:t>
            </a:r>
          </a:p>
          <a:p>
            <a:endParaRPr lang="en-US" dirty="0"/>
          </a:p>
        </p:txBody>
      </p:sp>
      <p:sp>
        <p:nvSpPr>
          <p:cNvPr id="3" name="Title 2">
            <a:extLst>
              <a:ext uri="{FF2B5EF4-FFF2-40B4-BE49-F238E27FC236}">
                <a16:creationId xmlns:a16="http://schemas.microsoft.com/office/drawing/2014/main" xmlns="" id="{39AF71A8-BF30-4155-8625-5ACA5F1FBD83}"/>
              </a:ext>
            </a:extLst>
          </p:cNvPr>
          <p:cNvSpPr>
            <a:spLocks noGrp="1"/>
          </p:cNvSpPr>
          <p:nvPr>
            <p:ph type="title"/>
          </p:nvPr>
        </p:nvSpPr>
        <p:spPr/>
        <p:txBody>
          <a:bodyPr/>
          <a:lstStyle/>
          <a:p>
            <a:r>
              <a:rPr lang="en-US" dirty="0"/>
              <a:t>Scale-Out NAS Clusters – cont.</a:t>
            </a:r>
          </a:p>
        </p:txBody>
      </p:sp>
    </p:spTree>
    <p:extLst>
      <p:ext uri="{BB962C8B-B14F-4D97-AF65-F5344CB8AC3E}">
        <p14:creationId xmlns:p14="http://schemas.microsoft.com/office/powerpoint/2010/main" val="501616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Fixes and Changes</a:t>
            </a:r>
          </a:p>
          <a:p>
            <a:r>
              <a:rPr lang="en-US" dirty="0"/>
              <a:t>Upgrading NAS environment(s)</a:t>
            </a:r>
          </a:p>
          <a:p>
            <a:r>
              <a:rPr lang="en-US" dirty="0"/>
              <a:t>New Stuff</a:t>
            </a:r>
          </a:p>
          <a:p>
            <a:pPr lvl="1"/>
            <a:r>
              <a:rPr lang="en-US" dirty="0"/>
              <a:t>Scale-out NAS Clusters</a:t>
            </a:r>
          </a:p>
          <a:p>
            <a:pPr lvl="1"/>
            <a:r>
              <a:rPr lang="en-US" dirty="0"/>
              <a:t>HA for NFSv3</a:t>
            </a:r>
          </a:p>
          <a:p>
            <a:r>
              <a:rPr lang="en-US" dirty="0"/>
              <a:t>Demo</a:t>
            </a:r>
          </a:p>
        </p:txBody>
      </p:sp>
    </p:spTree>
    <p:extLst>
      <p:ext uri="{BB962C8B-B14F-4D97-AF65-F5344CB8AC3E}">
        <p14:creationId xmlns:p14="http://schemas.microsoft.com/office/powerpoint/2010/main" val="1312373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9789292-DCC0-481D-B9E2-8B6428CE6E95}"/>
              </a:ext>
            </a:extLst>
          </p:cNvPr>
          <p:cNvSpPr>
            <a:spLocks noGrp="1"/>
          </p:cNvSpPr>
          <p:nvPr>
            <p:ph idx="1"/>
          </p:nvPr>
        </p:nvSpPr>
        <p:spPr/>
        <p:txBody>
          <a:bodyPr>
            <a:normAutofit/>
          </a:bodyPr>
          <a:lstStyle/>
          <a:p>
            <a:r>
              <a:rPr lang="en-US" dirty="0"/>
              <a:t>Scale-out NAS clustering on Artico Archive Gateways can be configured in an active-active failover relationship, but you cannot configure the cluster with more than 2 Artico nodes.</a:t>
            </a:r>
          </a:p>
          <a:p>
            <a:r>
              <a:rPr lang="en-US" dirty="0"/>
              <a:t>To take advantage of DNS load distribution, you must be running StorNext 6 or later.</a:t>
            </a:r>
          </a:p>
          <a:p>
            <a:r>
              <a:rPr lang="en-US" dirty="0"/>
              <a:t>NFSv4 failover is not supported with scale-out NAS clusters.</a:t>
            </a:r>
          </a:p>
          <a:p>
            <a:r>
              <a:rPr lang="en-US" dirty="0"/>
              <a:t>For SMB-based environments, all NAS cluster nodes must be running the same version of SMB.</a:t>
            </a:r>
          </a:p>
          <a:p>
            <a:endParaRPr lang="en-US" dirty="0"/>
          </a:p>
        </p:txBody>
      </p:sp>
      <p:sp>
        <p:nvSpPr>
          <p:cNvPr id="3" name="Title 2">
            <a:extLst>
              <a:ext uri="{FF2B5EF4-FFF2-40B4-BE49-F238E27FC236}">
                <a16:creationId xmlns:a16="http://schemas.microsoft.com/office/drawing/2014/main" xmlns="" id="{B08B5AE8-4EAC-426B-82FD-B47C095D1B53}"/>
              </a:ext>
            </a:extLst>
          </p:cNvPr>
          <p:cNvSpPr>
            <a:spLocks noGrp="1"/>
          </p:cNvSpPr>
          <p:nvPr>
            <p:ph type="title"/>
          </p:nvPr>
        </p:nvSpPr>
        <p:spPr/>
        <p:txBody>
          <a:bodyPr/>
          <a:lstStyle/>
          <a:p>
            <a:r>
              <a:rPr lang="en-US" dirty="0"/>
              <a:t>Scale-Out NAS Clusters – cont.</a:t>
            </a:r>
          </a:p>
        </p:txBody>
      </p:sp>
    </p:spTree>
    <p:extLst>
      <p:ext uri="{BB962C8B-B14F-4D97-AF65-F5344CB8AC3E}">
        <p14:creationId xmlns:p14="http://schemas.microsoft.com/office/powerpoint/2010/main" val="3559568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4B6DE86-3D71-48DF-9418-21BAEDC5681B}"/>
              </a:ext>
            </a:extLst>
          </p:cNvPr>
          <p:cNvSpPr>
            <a:spLocks noGrp="1"/>
          </p:cNvSpPr>
          <p:nvPr>
            <p:ph idx="1"/>
          </p:nvPr>
        </p:nvSpPr>
        <p:spPr/>
        <p:txBody>
          <a:bodyPr/>
          <a:lstStyle/>
          <a:p>
            <a:r>
              <a:rPr lang="en-US" dirty="0"/>
              <a:t>Supported on all appliances (Artico, G300, </a:t>
            </a:r>
            <a:r>
              <a:rPr lang="en-US" dirty="0" err="1"/>
              <a:t>Xcellis</a:t>
            </a:r>
            <a:r>
              <a:rPr lang="en-US" dirty="0"/>
              <a:t> Workflow Director/Extender)</a:t>
            </a:r>
          </a:p>
          <a:p>
            <a:r>
              <a:rPr lang="en-US" dirty="0"/>
              <a:t>When you create a </a:t>
            </a:r>
            <a:r>
              <a:rPr lang="en-US" i="1" dirty="0"/>
              <a:t>VIP pool</a:t>
            </a:r>
            <a:r>
              <a:rPr lang="en-US" dirty="0"/>
              <a:t>, NFS – HA is enabled </a:t>
            </a:r>
          </a:p>
          <a:p>
            <a:r>
              <a:rPr lang="en-US" dirty="0"/>
              <a:t>File System IDs: </a:t>
            </a:r>
            <a:br>
              <a:rPr lang="en-US" dirty="0"/>
            </a:br>
            <a:r>
              <a:rPr lang="en-US" dirty="0"/>
              <a:t>The updated NFS failover functionality in NAS 2.0 requires that each NFS share has a unique StorNext File System ID (</a:t>
            </a:r>
            <a:r>
              <a:rPr lang="en-US" dirty="0" err="1"/>
              <a:t>fsid</a:t>
            </a:r>
            <a:r>
              <a:rPr lang="en-US" dirty="0"/>
              <a:t>) value.</a:t>
            </a:r>
          </a:p>
          <a:p>
            <a:r>
              <a:rPr lang="en-US" b="1" dirty="0"/>
              <a:t>Important</a:t>
            </a:r>
          </a:p>
          <a:p>
            <a:pPr lvl="1"/>
            <a:r>
              <a:rPr lang="en-US" dirty="0"/>
              <a:t>If you use DNS load distribution with NFSv3 clients, lock recovery during failover may not be honored.</a:t>
            </a:r>
          </a:p>
          <a:p>
            <a:pPr lvl="1"/>
            <a:r>
              <a:rPr lang="en-US" dirty="0"/>
              <a:t>Instead, all NFSv3 clients </a:t>
            </a:r>
            <a:r>
              <a:rPr lang="en-US" b="1" dirty="0"/>
              <a:t>must</a:t>
            </a:r>
            <a:r>
              <a:rPr lang="en-US" dirty="0"/>
              <a:t> mount shares through the same predesignated VIP from the VIP pool to ensure safe lock recovery during failover. Do not use the Master VIP as the predesignated VIP.</a:t>
            </a:r>
          </a:p>
          <a:p>
            <a:endParaRPr lang="en-US" dirty="0"/>
          </a:p>
        </p:txBody>
      </p:sp>
      <p:sp>
        <p:nvSpPr>
          <p:cNvPr id="3" name="Title 2">
            <a:extLst>
              <a:ext uri="{FF2B5EF4-FFF2-40B4-BE49-F238E27FC236}">
                <a16:creationId xmlns:a16="http://schemas.microsoft.com/office/drawing/2014/main" xmlns="" id="{6905A661-9EDE-4955-9D53-AE4076650013}"/>
              </a:ext>
            </a:extLst>
          </p:cNvPr>
          <p:cNvSpPr>
            <a:spLocks noGrp="1"/>
          </p:cNvSpPr>
          <p:nvPr>
            <p:ph type="title"/>
          </p:nvPr>
        </p:nvSpPr>
        <p:spPr/>
        <p:txBody>
          <a:bodyPr/>
          <a:lstStyle/>
          <a:p>
            <a:r>
              <a:rPr lang="en-US" dirty="0"/>
              <a:t>HA for NFSv3</a:t>
            </a:r>
          </a:p>
        </p:txBody>
      </p:sp>
    </p:spTree>
    <p:extLst>
      <p:ext uri="{BB962C8B-B14F-4D97-AF65-F5344CB8AC3E}">
        <p14:creationId xmlns:p14="http://schemas.microsoft.com/office/powerpoint/2010/main" val="2262992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80F6E1A-7009-41A7-A556-45B49EED7811}"/>
              </a:ext>
            </a:extLst>
          </p:cNvPr>
          <p:cNvSpPr>
            <a:spLocks noGrp="1"/>
          </p:cNvSpPr>
          <p:nvPr>
            <p:ph idx="1"/>
          </p:nvPr>
        </p:nvSpPr>
        <p:spPr/>
        <p:txBody>
          <a:bodyPr/>
          <a:lstStyle/>
          <a:p>
            <a:r>
              <a:rPr lang="en-US" dirty="0"/>
              <a:t>Process/command steps:</a:t>
            </a:r>
          </a:p>
          <a:p>
            <a:pPr marL="398463" lvl="1" indent="0">
              <a:buNone/>
            </a:pPr>
            <a:r>
              <a:rPr lang="en-US" dirty="0"/>
              <a:t>nascluster enable master &lt;ipaddr&gt;</a:t>
            </a:r>
          </a:p>
          <a:p>
            <a:pPr marL="398463" lvl="1" indent="0">
              <a:buNone/>
            </a:pPr>
            <a:r>
              <a:rPr lang="en-US" dirty="0"/>
              <a:t>nascluster set hostname &lt;some-name&gt;</a:t>
            </a:r>
          </a:p>
          <a:p>
            <a:pPr marL="398463" lvl="1" indent="0">
              <a:buNone/>
            </a:pPr>
            <a:r>
              <a:rPr lang="en-US" dirty="0"/>
              <a:t>nascluster set virtual ipaddr &lt;master-VIP&gt; &lt;next-VIP&gt; &lt;next-VIP&gt;</a:t>
            </a:r>
          </a:p>
          <a:p>
            <a:pPr marL="398463" lvl="1" indent="0">
              <a:buNone/>
            </a:pPr>
            <a:r>
              <a:rPr lang="en-US" dirty="0"/>
              <a:t>nascluster join &lt;snfs&gt;</a:t>
            </a:r>
          </a:p>
          <a:p>
            <a:pPr marL="398463" lvl="1" indent="0">
              <a:buNone/>
            </a:pPr>
            <a:r>
              <a:rPr lang="en-US" dirty="0"/>
              <a:t>nascluster enable node &lt;ipaddr for node&gt;</a:t>
            </a:r>
          </a:p>
          <a:p>
            <a:pPr marL="398463" lvl="1" indent="0">
              <a:buNone/>
            </a:pPr>
            <a:r>
              <a:rPr lang="en-US" dirty="0"/>
              <a:t>nascluster join &lt;snfs&gt; &lt;ipaddr for node&gt;</a:t>
            </a:r>
          </a:p>
          <a:p>
            <a:pPr marL="398463" lvl="1" indent="0">
              <a:buNone/>
            </a:pPr>
            <a:r>
              <a:rPr lang="en-US" dirty="0"/>
              <a:t>nascluster dns enable</a:t>
            </a:r>
          </a:p>
          <a:p>
            <a:pPr marL="398463" lvl="1" indent="0">
              <a:buNone/>
            </a:pPr>
            <a:endParaRPr lang="en-US" dirty="0"/>
          </a:p>
          <a:p>
            <a:pPr marL="0" lvl="0" indent="0">
              <a:buNone/>
            </a:pPr>
            <a:r>
              <a:rPr lang="en-US" dirty="0"/>
              <a:t>   </a:t>
            </a:r>
            <a:r>
              <a:rPr lang="en-US" sz="2400" dirty="0"/>
              <a:t>Demo</a:t>
            </a:r>
            <a:endParaRPr lang="en-US" dirty="0"/>
          </a:p>
          <a:p>
            <a:pPr marL="398463" lvl="1" indent="0">
              <a:buNone/>
            </a:pPr>
            <a:endParaRPr lang="en-US" dirty="0"/>
          </a:p>
        </p:txBody>
      </p:sp>
      <p:sp>
        <p:nvSpPr>
          <p:cNvPr id="3" name="Title 2">
            <a:extLst>
              <a:ext uri="{FF2B5EF4-FFF2-40B4-BE49-F238E27FC236}">
                <a16:creationId xmlns:a16="http://schemas.microsoft.com/office/drawing/2014/main" xmlns="" id="{F2F64B92-462E-4ED8-8A14-3E087B11A6EC}"/>
              </a:ext>
            </a:extLst>
          </p:cNvPr>
          <p:cNvSpPr>
            <a:spLocks noGrp="1"/>
          </p:cNvSpPr>
          <p:nvPr>
            <p:ph type="title"/>
          </p:nvPr>
        </p:nvSpPr>
        <p:spPr/>
        <p:txBody>
          <a:bodyPr/>
          <a:lstStyle/>
          <a:p>
            <a:r>
              <a:rPr lang="en-US" dirty="0"/>
              <a:t>Steps to Create Scale-Out NAS Cluster</a:t>
            </a:r>
          </a:p>
        </p:txBody>
      </p:sp>
    </p:spTree>
    <p:extLst>
      <p:ext uri="{BB962C8B-B14F-4D97-AF65-F5344CB8AC3E}">
        <p14:creationId xmlns:p14="http://schemas.microsoft.com/office/powerpoint/2010/main" val="1835796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normAutofit/>
          </a:bodyPr>
          <a:lstStyle/>
          <a:p>
            <a:r>
              <a:rPr lang="en-US" sz="3600" dirty="0"/>
              <a:t>Questions?</a:t>
            </a:r>
          </a:p>
        </p:txBody>
      </p:sp>
    </p:spTree>
    <p:extLst>
      <p:ext uri="{BB962C8B-B14F-4D97-AF65-F5344CB8AC3E}">
        <p14:creationId xmlns:p14="http://schemas.microsoft.com/office/powerpoint/2010/main" val="1004026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116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Bug Fixes</a:t>
            </a:r>
          </a:p>
        </p:txBody>
      </p:sp>
      <p:sp>
        <p:nvSpPr>
          <p:cNvPr id="3" name="Content Placeholder 2"/>
          <p:cNvSpPr>
            <a:spLocks noGrp="1"/>
          </p:cNvSpPr>
          <p:nvPr>
            <p:ph idx="1"/>
          </p:nvPr>
        </p:nvSpPr>
        <p:spPr>
          <a:xfrm>
            <a:off x="137160" y="822959"/>
            <a:ext cx="8778240" cy="4101465"/>
          </a:xfrm>
        </p:spPr>
        <p:txBody>
          <a:bodyPr>
            <a:normAutofit/>
          </a:bodyPr>
          <a:lstStyle/>
          <a:p>
            <a:r>
              <a:rPr lang="en-US" dirty="0"/>
              <a:t>49 customer reported issues have been resolved in 2.0.0</a:t>
            </a:r>
          </a:p>
          <a:p>
            <a:pPr lvl="0"/>
            <a:r>
              <a:rPr lang="en-US" dirty="0"/>
              <a:t>Of the 49, 34 are resolved new to 2.0.0 release</a:t>
            </a:r>
          </a:p>
          <a:p>
            <a:pPr lvl="1"/>
            <a:r>
              <a:rPr lang="en-US" dirty="0"/>
              <a:t>(5 were first resolved in 1.4.0.x, 10 were resolved in 1.4.1.x releases)</a:t>
            </a:r>
          </a:p>
          <a:p>
            <a:pPr lvl="0"/>
            <a:r>
              <a:rPr lang="en-US" dirty="0"/>
              <a:t>Some representative customer names: </a:t>
            </a:r>
          </a:p>
          <a:p>
            <a:pPr lvl="1"/>
            <a:r>
              <a:rPr lang="en-US" dirty="0"/>
              <a:t>Agriculture Canada, Apple Marcom, Baylor College, Disney, </a:t>
            </a:r>
            <a:r>
              <a:rPr lang="en-US" dirty="0" err="1"/>
              <a:t>Finisar</a:t>
            </a:r>
            <a:r>
              <a:rPr lang="en-US" dirty="0"/>
              <a:t>, </a:t>
            </a:r>
            <a:r>
              <a:rPr lang="en-US" dirty="0" err="1"/>
              <a:t>Goldtooth</a:t>
            </a:r>
            <a:r>
              <a:rPr lang="en-US" dirty="0"/>
              <a:t> Creative, Jump Trading, Moment Factory, NBC Universal, Pacific Live Insurance, Richards Group, Shadow Machine</a:t>
            </a:r>
          </a:p>
          <a:p>
            <a:r>
              <a:rPr lang="en-US" dirty="0"/>
              <a:t>Categories include:</a:t>
            </a:r>
          </a:p>
          <a:p>
            <a:pPr lvl="1"/>
            <a:r>
              <a:rPr lang="en-US" dirty="0"/>
              <a:t>Authentication (Active Directory), HA, Monitoring improvements, SMB config options</a:t>
            </a:r>
          </a:p>
          <a:p>
            <a:r>
              <a:rPr lang="en-US" dirty="0"/>
              <a:t>As always, consult release notes from Controller DOCUMENT CENTER</a:t>
            </a:r>
          </a:p>
          <a:p>
            <a:pPr marL="398463" lvl="1" indent="0">
              <a:buNone/>
            </a:pPr>
            <a:r>
              <a:rPr lang="en-US" dirty="0"/>
              <a:t>(ref:  </a:t>
            </a:r>
            <a:r>
              <a:rPr lang="en-US" sz="1400" i="1" dirty="0"/>
              <a:t>Get Started &gt; Release Notes: Appliance Controller 2.0 &gt; Change Requests: Notes and Fixed Issues</a:t>
            </a:r>
            <a:r>
              <a:rPr lang="en-US" dirty="0"/>
              <a:t>)</a:t>
            </a:r>
          </a:p>
          <a:p>
            <a:pPr marL="0" indent="0">
              <a:buNone/>
            </a:pPr>
            <a:endParaRPr lang="en-US" sz="1100" dirty="0"/>
          </a:p>
        </p:txBody>
      </p:sp>
    </p:spTree>
    <p:extLst>
      <p:ext uri="{BB962C8B-B14F-4D97-AF65-F5344CB8AC3E}">
        <p14:creationId xmlns:p14="http://schemas.microsoft.com/office/powerpoint/2010/main" val="1349889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Bug Fixes – </a:t>
            </a:r>
            <a:r>
              <a:rPr lang="en-US" dirty="0" err="1"/>
              <a:t>cont</a:t>
            </a:r>
            <a:r>
              <a:rPr lang="en-US" dirty="0"/>
              <a:t> </a:t>
            </a:r>
          </a:p>
        </p:txBody>
      </p:sp>
      <p:sp>
        <p:nvSpPr>
          <p:cNvPr id="3" name="Content Placeholder 2"/>
          <p:cNvSpPr>
            <a:spLocks noGrp="1"/>
          </p:cNvSpPr>
          <p:nvPr>
            <p:ph idx="1"/>
          </p:nvPr>
        </p:nvSpPr>
        <p:spPr>
          <a:xfrm>
            <a:off x="137160" y="822959"/>
            <a:ext cx="8778240" cy="4101465"/>
          </a:xfrm>
        </p:spPr>
        <p:txBody>
          <a:bodyPr>
            <a:normAutofit fontScale="70000" lnSpcReduction="20000"/>
          </a:bodyPr>
          <a:lstStyle/>
          <a:p>
            <a:pPr marL="0" indent="0">
              <a:buNone/>
            </a:pPr>
            <a:r>
              <a:rPr lang="en-US" sz="1300" dirty="0"/>
              <a:t>HYDRA-2329	Termination of the controller can cause centos 6 </a:t>
            </a:r>
            <a:r>
              <a:rPr lang="en-US" sz="1300" dirty="0" err="1"/>
              <a:t>rsyslogd</a:t>
            </a:r>
            <a:r>
              <a:rPr lang="en-US" sz="1300" dirty="0"/>
              <a:t> to terminate.</a:t>
            </a:r>
          </a:p>
          <a:p>
            <a:pPr marL="0" indent="0">
              <a:buNone/>
            </a:pPr>
            <a:r>
              <a:rPr lang="en-US" sz="1300" dirty="0"/>
              <a:t>HYDRA-2273	Misleading error message " Timeout waiting for SNFS at 1 seconds" when </a:t>
            </a:r>
            <a:r>
              <a:rPr lang="en-US" sz="1300" dirty="0" err="1"/>
              <a:t>ctdb</a:t>
            </a:r>
            <a:r>
              <a:rPr lang="en-US" sz="1300" dirty="0"/>
              <a:t> communication failure is encountered after </a:t>
            </a:r>
            <a:r>
              <a:rPr lang="en-US" sz="1300" dirty="0" err="1"/>
              <a:t>fw</a:t>
            </a:r>
            <a:r>
              <a:rPr lang="en-US" sz="1300" dirty="0"/>
              <a:t> upgrade to SNA6.0.1</a:t>
            </a:r>
          </a:p>
          <a:p>
            <a:pPr marL="0" indent="0">
              <a:buNone/>
            </a:pPr>
            <a:r>
              <a:rPr lang="en-US" sz="1300" dirty="0"/>
              <a:t>HYDRA-2113	Too many </a:t>
            </a:r>
            <a:r>
              <a:rPr lang="en-US" sz="1300" dirty="0" err="1"/>
              <a:t>smbd</a:t>
            </a:r>
            <a:r>
              <a:rPr lang="en-US" sz="1300" dirty="0"/>
              <a:t> processes causes kernel panic</a:t>
            </a:r>
          </a:p>
          <a:p>
            <a:pPr marL="0" indent="0">
              <a:buNone/>
            </a:pPr>
            <a:r>
              <a:rPr lang="en-US" sz="1300" dirty="0"/>
              <a:t>HYDRA-2089	smbd_username_map.py fail to map user correctly since fix in HYDRA-1578</a:t>
            </a:r>
          </a:p>
          <a:p>
            <a:pPr marL="0" indent="0">
              <a:buNone/>
            </a:pPr>
            <a:r>
              <a:rPr lang="en-US" sz="1300" dirty="0"/>
              <a:t>HYDRA-2045	Increase NET_MAX_PORT_NUMBER</a:t>
            </a:r>
          </a:p>
          <a:p>
            <a:pPr marL="0" indent="0">
              <a:buNone/>
            </a:pPr>
            <a:r>
              <a:rPr lang="en-US" sz="1300" dirty="0"/>
              <a:t>HYDRA-1992	Backup NAS controller does not seems to have a valid LDAP config.</a:t>
            </a:r>
          </a:p>
          <a:p>
            <a:pPr marL="0" indent="0">
              <a:buNone/>
            </a:pPr>
            <a:r>
              <a:rPr lang="en-US" sz="1300" dirty="0"/>
              <a:t>HYDRA-1991	NAS fail to start because /</a:t>
            </a:r>
            <a:r>
              <a:rPr lang="en-US" sz="1300" dirty="0" err="1"/>
              <a:t>tmp</a:t>
            </a:r>
            <a:r>
              <a:rPr lang="en-US" sz="1300" dirty="0"/>
              <a:t>/.s.PGSQL.5432 does not exist but </a:t>
            </a:r>
            <a:r>
              <a:rPr lang="en-US" sz="1300" dirty="0" err="1"/>
              <a:t>postgres</a:t>
            </a:r>
            <a:r>
              <a:rPr lang="en-US" sz="1300" dirty="0"/>
              <a:t> is running</a:t>
            </a:r>
          </a:p>
          <a:p>
            <a:pPr marL="0" indent="0">
              <a:buNone/>
            </a:pPr>
            <a:r>
              <a:rPr lang="en-US" sz="1300" dirty="0"/>
              <a:t>HYDRA-1973	Controller needs to start even if StorNext file systems do not</a:t>
            </a:r>
          </a:p>
          <a:p>
            <a:pPr marL="0" indent="0">
              <a:buNone/>
            </a:pPr>
            <a:r>
              <a:rPr lang="en-US" sz="1300" dirty="0"/>
              <a:t>HYDRA-1802	Need functionality to disallow trusted domain from accessing </a:t>
            </a:r>
            <a:r>
              <a:rPr lang="en-US" sz="1300" dirty="0" err="1"/>
              <a:t>nas</a:t>
            </a:r>
            <a:r>
              <a:rPr lang="en-US" sz="1300" dirty="0"/>
              <a:t> server</a:t>
            </a:r>
          </a:p>
          <a:p>
            <a:pPr marL="0" indent="0">
              <a:buNone/>
            </a:pPr>
            <a:r>
              <a:rPr lang="en-US" sz="1300" dirty="0"/>
              <a:t>HYDRA-1737	NAS Controller hangs when cluster FS reset</a:t>
            </a:r>
          </a:p>
          <a:p>
            <a:pPr marL="0" indent="0">
              <a:buNone/>
            </a:pPr>
            <a:r>
              <a:rPr lang="en-US" sz="1300" dirty="0"/>
              <a:t>HYDRA-1685	68916: </a:t>
            </a:r>
            <a:r>
              <a:rPr lang="en-US" sz="1300" dirty="0" err="1"/>
              <a:t>keepalived</a:t>
            </a:r>
            <a:r>
              <a:rPr lang="en-US" sz="1300" dirty="0"/>
              <a:t>: replace </a:t>
            </a:r>
            <a:r>
              <a:rPr lang="en-US" sz="1300" dirty="0" err="1"/>
              <a:t>vrrp_script</a:t>
            </a:r>
            <a:r>
              <a:rPr lang="en-US" sz="1300" dirty="0"/>
              <a:t> </a:t>
            </a:r>
            <a:r>
              <a:rPr lang="en-US" sz="1300" dirty="0" err="1"/>
              <a:t>chk_haproxy</a:t>
            </a:r>
            <a:r>
              <a:rPr lang="en-US" sz="1300" dirty="0"/>
              <a:t> with a check in </a:t>
            </a:r>
            <a:r>
              <a:rPr lang="en-US" sz="1300" dirty="0" err="1"/>
              <a:t>alert_monitor</a:t>
            </a:r>
            <a:r>
              <a:rPr lang="en-US" sz="1300" dirty="0"/>
              <a:t>.</a:t>
            </a:r>
          </a:p>
          <a:p>
            <a:pPr marL="0" indent="0">
              <a:buNone/>
            </a:pPr>
            <a:r>
              <a:rPr lang="en-US" sz="1300" dirty="0"/>
              <a:t>HYDRA-1606	68570: </a:t>
            </a:r>
            <a:r>
              <a:rPr lang="en-US" sz="1300" dirty="0" err="1"/>
              <a:t>Auth</a:t>
            </a:r>
            <a:r>
              <a:rPr lang="en-US" sz="1300" dirty="0"/>
              <a:t> config ADs is missing advanced options</a:t>
            </a:r>
          </a:p>
          <a:p>
            <a:pPr marL="0" indent="0">
              <a:buNone/>
            </a:pPr>
            <a:r>
              <a:rPr lang="en-US" sz="1300" dirty="0"/>
              <a:t>HYDRA-1581	snnas_appliance.pg command table can contain user password in plain text</a:t>
            </a:r>
          </a:p>
          <a:p>
            <a:pPr marL="0" indent="0">
              <a:buNone/>
            </a:pPr>
            <a:r>
              <a:rPr lang="en-US" sz="1300" dirty="0"/>
              <a:t>HYDRA-1578	69025: </a:t>
            </a:r>
            <a:r>
              <a:rPr lang="en-US" sz="1300" dirty="0" err="1"/>
              <a:t>smbd_username_map</a:t>
            </a:r>
            <a:r>
              <a:rPr lang="en-US" sz="1300" dirty="0"/>
              <a:t> fail to create </a:t>
            </a:r>
            <a:r>
              <a:rPr lang="en-US" sz="1300" dirty="0" err="1"/>
              <a:t>sid</a:t>
            </a:r>
            <a:r>
              <a:rPr lang="en-US" sz="1300" dirty="0"/>
              <a:t> mapping for Apple Connect user.</a:t>
            </a:r>
          </a:p>
          <a:p>
            <a:pPr marL="0" indent="0">
              <a:buNone/>
            </a:pPr>
            <a:r>
              <a:rPr lang="en-US" sz="1300" dirty="0"/>
              <a:t>HYDRA-1509	68167: NAS 1.4.0.1 converting share options to lower case.</a:t>
            </a:r>
          </a:p>
          <a:p>
            <a:pPr marL="0" indent="0">
              <a:buNone/>
            </a:pPr>
            <a:r>
              <a:rPr lang="en-US" sz="1300" dirty="0"/>
              <a:t>HYDRA-1487	68108: NAS service should have dependency for </a:t>
            </a:r>
            <a:r>
              <a:rPr lang="en-US" sz="1300" dirty="0" err="1"/>
              <a:t>postgres</a:t>
            </a:r>
            <a:r>
              <a:rPr lang="en-US" sz="1300" dirty="0"/>
              <a:t>, and should include </a:t>
            </a:r>
            <a:r>
              <a:rPr lang="en-US" sz="1300" dirty="0" err="1"/>
              <a:t>postgresql</a:t>
            </a:r>
            <a:r>
              <a:rPr lang="en-US" sz="1300" dirty="0"/>
              <a:t> log in </a:t>
            </a:r>
            <a:r>
              <a:rPr lang="en-US" sz="1300" dirty="0" err="1"/>
              <a:t>supportbundle</a:t>
            </a:r>
            <a:r>
              <a:rPr lang="en-US" sz="1300" dirty="0"/>
              <a:t>.</a:t>
            </a:r>
          </a:p>
          <a:p>
            <a:pPr marL="0" indent="0">
              <a:buNone/>
            </a:pPr>
            <a:r>
              <a:rPr lang="en-US" sz="1300" dirty="0"/>
              <a:t>HYDRA-1465	67705: SSSD updating group membership that way to long to propagate.</a:t>
            </a:r>
          </a:p>
          <a:p>
            <a:pPr marL="0" indent="0">
              <a:buNone/>
            </a:pPr>
            <a:r>
              <a:rPr lang="en-US" sz="1300" dirty="0"/>
              <a:t>HYDRA-1447	</a:t>
            </a:r>
            <a:r>
              <a:rPr lang="en-US" sz="1300" dirty="0" err="1"/>
              <a:t>smb.conf</a:t>
            </a:r>
            <a:r>
              <a:rPr lang="en-US" sz="1300" dirty="0"/>
              <a:t> not being synced between nascluster nodes</a:t>
            </a:r>
          </a:p>
          <a:p>
            <a:pPr marL="0" indent="0">
              <a:buNone/>
            </a:pPr>
            <a:r>
              <a:rPr lang="en-US" sz="1300" dirty="0"/>
              <a:t>HYDRA-1433	67962: NAS 1.4.0 snfs module report incorrect on-disk size causing Win7 client panic</a:t>
            </a:r>
          </a:p>
          <a:p>
            <a:pPr marL="0" indent="0">
              <a:buNone/>
            </a:pPr>
            <a:r>
              <a:rPr lang="en-US" sz="1300" dirty="0"/>
              <a:t>HYDRA-1421	</a:t>
            </a:r>
            <a:r>
              <a:rPr lang="en-US" sz="1300" dirty="0" err="1"/>
              <a:t>systemctl</a:t>
            </a:r>
            <a:r>
              <a:rPr lang="en-US" sz="1300" dirty="0"/>
              <a:t> stop </a:t>
            </a:r>
            <a:r>
              <a:rPr lang="en-US" sz="1300" dirty="0" err="1"/>
              <a:t>cvfs</a:t>
            </a:r>
            <a:r>
              <a:rPr lang="en-US" sz="1300" dirty="0"/>
              <a:t> can panic machine if NFS-HA involved.</a:t>
            </a:r>
          </a:p>
          <a:p>
            <a:pPr marL="0" indent="0">
              <a:buNone/>
            </a:pPr>
            <a:r>
              <a:rPr lang="en-US" sz="1300" dirty="0"/>
              <a:t>HYDRA-1416	67938: Pull network cable from MDC-based NAS cluster, failover, don't have access to shares.</a:t>
            </a:r>
          </a:p>
          <a:p>
            <a:pPr marL="0" indent="0">
              <a:buNone/>
            </a:pPr>
            <a:r>
              <a:rPr lang="en-US" sz="1300" dirty="0"/>
              <a:t>HYDRA-1413	share create fails, if "</a:t>
            </a:r>
            <a:r>
              <a:rPr lang="en-US" sz="1300" dirty="0" err="1"/>
              <a:t>auth</a:t>
            </a:r>
            <a:r>
              <a:rPr lang="en-US" sz="1300" dirty="0"/>
              <a:t> config ads" used an admin username that only contains numbers/</a:t>
            </a:r>
            <a:r>
              <a:rPr lang="en-US" sz="1300" dirty="0" err="1"/>
              <a:t>digets</a:t>
            </a:r>
            <a:endParaRPr lang="en-US" sz="1300" dirty="0"/>
          </a:p>
          <a:p>
            <a:pPr marL="0" indent="0">
              <a:buNone/>
            </a:pPr>
            <a:r>
              <a:rPr lang="en-US" sz="1300" dirty="0"/>
              <a:t>HYDRA-1396	</a:t>
            </a:r>
            <a:r>
              <a:rPr lang="en-US" sz="1300" dirty="0" err="1"/>
              <a:t>Keepalived_vrrp</a:t>
            </a:r>
            <a:r>
              <a:rPr lang="en-US" sz="1300" dirty="0"/>
              <a:t>[8826]: Process [6789] didn't respond to SIGTERM</a:t>
            </a:r>
          </a:p>
          <a:p>
            <a:pPr marL="0" indent="0">
              <a:buNone/>
            </a:pPr>
            <a:r>
              <a:rPr lang="en-US" sz="1300" dirty="0"/>
              <a:t>HYDRA-1306	67353: NAS cluster join stuck when AD fails</a:t>
            </a:r>
          </a:p>
          <a:p>
            <a:pPr marL="0" indent="0">
              <a:buNone/>
            </a:pPr>
            <a:r>
              <a:rPr lang="en-US" sz="1300" dirty="0"/>
              <a:t>HYDRA-1302	67286: share-create permission default is too restrictive</a:t>
            </a:r>
          </a:p>
          <a:p>
            <a:pPr marL="0" indent="0">
              <a:buNone/>
            </a:pPr>
            <a:r>
              <a:rPr lang="en-US" sz="1300" dirty="0"/>
              <a:t>HYDRA-1268	66963: </a:t>
            </a:r>
            <a:r>
              <a:rPr lang="en-US" sz="1300" dirty="0" err="1"/>
              <a:t>gss_init_sec_context</a:t>
            </a:r>
            <a:r>
              <a:rPr lang="en-US" sz="1300" dirty="0"/>
              <a:t> failed with ticket expired</a:t>
            </a:r>
          </a:p>
          <a:p>
            <a:pPr marL="0" indent="0">
              <a:buNone/>
            </a:pPr>
            <a:r>
              <a:rPr lang="en-US" sz="1300" dirty="0"/>
              <a:t>HYDRA-1191	66779: SMB /</a:t>
            </a:r>
            <a:r>
              <a:rPr lang="en-US" sz="1300" dirty="0" err="1"/>
              <a:t>var</a:t>
            </a:r>
            <a:r>
              <a:rPr lang="en-US" sz="1300" dirty="0"/>
              <a:t>/logs/samba/ never get cleaned</a:t>
            </a:r>
          </a:p>
          <a:p>
            <a:pPr marL="0" indent="0">
              <a:buNone/>
            </a:pPr>
            <a:r>
              <a:rPr lang="en-US" sz="1300" dirty="0"/>
              <a:t>HYDRA-1188	66732: CVE-1999-0519 and CVE-2000-1200 - NETBIOS/SMB share password is the default, null, or missing.</a:t>
            </a:r>
          </a:p>
          <a:p>
            <a:pPr marL="0" indent="0">
              <a:buNone/>
            </a:pPr>
            <a:r>
              <a:rPr lang="en-US" sz="1300" dirty="0"/>
              <a:t>HYDRA-1084	66080: Should we call net ads join with -S option.</a:t>
            </a:r>
          </a:p>
          <a:p>
            <a:pPr marL="0" indent="0">
              <a:buNone/>
            </a:pPr>
            <a:r>
              <a:rPr lang="en-US" sz="1300" dirty="0"/>
              <a:t>HYDRA-1005	65584: Customer requires samba hide dot files attribute</a:t>
            </a:r>
          </a:p>
          <a:p>
            <a:pPr marL="0" indent="0">
              <a:buNone/>
            </a:pPr>
            <a:r>
              <a:rPr lang="en-US" sz="1300" dirty="0"/>
              <a:t>HYDRA-901	65420: Doing a service </a:t>
            </a:r>
            <a:r>
              <a:rPr lang="en-US" sz="1300" dirty="0" err="1"/>
              <a:t>cvfs</a:t>
            </a:r>
            <a:r>
              <a:rPr lang="en-US" sz="1300" dirty="0"/>
              <a:t> stop does not cause </a:t>
            </a:r>
            <a:r>
              <a:rPr lang="en-US" sz="1300" dirty="0" err="1"/>
              <a:t>nas</a:t>
            </a:r>
            <a:r>
              <a:rPr lang="en-US" sz="1300" dirty="0"/>
              <a:t> keepalive failover</a:t>
            </a:r>
          </a:p>
          <a:p>
            <a:pPr marL="0" indent="0">
              <a:buNone/>
            </a:pPr>
            <a:r>
              <a:rPr lang="en-US" sz="1300" dirty="0"/>
              <a:t>HYDRA-860	65308: </a:t>
            </a:r>
            <a:r>
              <a:rPr lang="en-US" sz="1300" dirty="0" err="1"/>
              <a:t>check_remote_software_updates</a:t>
            </a:r>
            <a:r>
              <a:rPr lang="en-US" sz="1300" dirty="0"/>
              <a:t> cause exception and timeout</a:t>
            </a:r>
          </a:p>
          <a:p>
            <a:pPr marL="0" indent="0">
              <a:buNone/>
            </a:pPr>
            <a:r>
              <a:rPr lang="en-US" sz="1300" dirty="0"/>
              <a:t>HYDRA-707	64885: Requesting access to </a:t>
            </a:r>
            <a:r>
              <a:rPr lang="en-US" sz="1300" dirty="0" err="1"/>
              <a:t>smb</a:t>
            </a:r>
            <a:r>
              <a:rPr lang="en-US" sz="1300" dirty="0"/>
              <a:t> hide unreadable and hide </a:t>
            </a:r>
            <a:r>
              <a:rPr lang="en-US" sz="1300" dirty="0" err="1"/>
              <a:t>unwriteable</a:t>
            </a:r>
            <a:r>
              <a:rPr lang="en-US" sz="1300" dirty="0"/>
              <a:t> files</a:t>
            </a:r>
          </a:p>
          <a:p>
            <a:pPr marL="0" indent="0">
              <a:buNone/>
            </a:pPr>
            <a:r>
              <a:rPr lang="en-US" sz="1300" dirty="0"/>
              <a:t>HYDRA-86	61568: Support NFSv3 lock recovery for HA-only MDC nodes.</a:t>
            </a:r>
            <a:endParaRPr lang="en-US" dirty="0"/>
          </a:p>
        </p:txBody>
      </p:sp>
    </p:spTree>
    <p:extLst>
      <p:ext uri="{BB962C8B-B14F-4D97-AF65-F5344CB8AC3E}">
        <p14:creationId xmlns:p14="http://schemas.microsoft.com/office/powerpoint/2010/main" val="1349889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F6B1ADB-4904-4550-9977-94CE3430CA83}"/>
              </a:ext>
            </a:extLst>
          </p:cNvPr>
          <p:cNvSpPr>
            <a:spLocks noGrp="1"/>
          </p:cNvSpPr>
          <p:nvPr>
            <p:ph idx="1"/>
          </p:nvPr>
        </p:nvSpPr>
        <p:spPr/>
        <p:txBody>
          <a:bodyPr/>
          <a:lstStyle/>
          <a:p>
            <a:pPr marL="0" indent="0">
              <a:buNone/>
            </a:pPr>
            <a:r>
              <a:rPr lang="en-US" i="1" dirty="0" err="1"/>
              <a:t>auth</a:t>
            </a:r>
            <a:r>
              <a:rPr lang="en-US" dirty="0"/>
              <a:t> command(s) – modified</a:t>
            </a:r>
          </a:p>
          <a:p>
            <a:r>
              <a:rPr lang="en-US" dirty="0" err="1"/>
              <a:t>auth</a:t>
            </a:r>
            <a:r>
              <a:rPr lang="en-US" dirty="0"/>
              <a:t> config ads</a:t>
            </a:r>
          </a:p>
          <a:p>
            <a:pPr lvl="1"/>
            <a:r>
              <a:rPr lang="en-US" dirty="0"/>
              <a:t>The “domain” option is no longer needed</a:t>
            </a:r>
          </a:p>
          <a:p>
            <a:pPr lvl="1"/>
            <a:r>
              <a:rPr lang="en-US" dirty="0"/>
              <a:t>When configuring Active Directory, you are prompted for “advanced” options</a:t>
            </a:r>
            <a:r>
              <a:rPr lang="en-US" i="1" dirty="0"/>
              <a:t/>
            </a:r>
            <a:br>
              <a:rPr lang="en-US" i="1" dirty="0"/>
            </a:br>
            <a:r>
              <a:rPr lang="en-US" i="1" dirty="0"/>
              <a:t/>
            </a:r>
            <a:br>
              <a:rPr lang="en-US" i="1" dirty="0"/>
            </a:br>
            <a:r>
              <a:rPr lang="en-US" i="1" dirty="0"/>
              <a:t/>
            </a:r>
            <a:br>
              <a:rPr lang="en-US" i="1" dirty="0"/>
            </a:br>
            <a:r>
              <a:rPr lang="en-US" i="1" dirty="0"/>
              <a:t/>
            </a:r>
            <a:br>
              <a:rPr lang="en-US" i="1" dirty="0"/>
            </a:br>
            <a:r>
              <a:rPr lang="en-US" i="1" dirty="0"/>
              <a:t/>
            </a:r>
            <a:br>
              <a:rPr lang="en-US" i="1" dirty="0"/>
            </a:br>
            <a:r>
              <a:rPr lang="en-US" i="1" dirty="0"/>
              <a:t/>
            </a:r>
            <a:br>
              <a:rPr lang="en-US" i="1" dirty="0"/>
            </a:br>
            <a:endParaRPr lang="en-US" i="1" dirty="0"/>
          </a:p>
          <a:p>
            <a:r>
              <a:rPr lang="en-US" dirty="0" err="1"/>
              <a:t>auth</a:t>
            </a:r>
            <a:r>
              <a:rPr lang="en-US" dirty="0"/>
              <a:t> show config [detail]</a:t>
            </a:r>
          </a:p>
          <a:p>
            <a:pPr lvl="1"/>
            <a:r>
              <a:rPr lang="en-US" dirty="0"/>
              <a:t>New “detail” option, which is most useful with Active Directory config, to see advanced options</a:t>
            </a:r>
          </a:p>
        </p:txBody>
      </p:sp>
      <p:sp>
        <p:nvSpPr>
          <p:cNvPr id="3" name="Title 2">
            <a:extLst>
              <a:ext uri="{FF2B5EF4-FFF2-40B4-BE49-F238E27FC236}">
                <a16:creationId xmlns:a16="http://schemas.microsoft.com/office/drawing/2014/main" xmlns="" id="{740A57DB-2C16-41C5-B6EC-4F01C8871ED8}"/>
              </a:ext>
            </a:extLst>
          </p:cNvPr>
          <p:cNvSpPr>
            <a:spLocks noGrp="1"/>
          </p:cNvSpPr>
          <p:nvPr>
            <p:ph type="title"/>
          </p:nvPr>
        </p:nvSpPr>
        <p:spPr/>
        <p:txBody>
          <a:bodyPr/>
          <a:lstStyle/>
          <a:p>
            <a:r>
              <a:rPr lang="en-US" dirty="0"/>
              <a:t>NAS 2.0.0 – Command Changes</a:t>
            </a:r>
          </a:p>
        </p:txBody>
      </p:sp>
      <p:pic>
        <p:nvPicPr>
          <p:cNvPr id="4" name="Picture 3">
            <a:extLst>
              <a:ext uri="{FF2B5EF4-FFF2-40B4-BE49-F238E27FC236}">
                <a16:creationId xmlns:a16="http://schemas.microsoft.com/office/drawing/2014/main" xmlns="" id="{693B811C-799D-435D-AB65-4098DEED645A}"/>
              </a:ext>
            </a:extLst>
          </p:cNvPr>
          <p:cNvPicPr>
            <a:picLocks noChangeAspect="1"/>
          </p:cNvPicPr>
          <p:nvPr/>
        </p:nvPicPr>
        <p:blipFill>
          <a:blip r:embed="rId3"/>
          <a:stretch>
            <a:fillRect/>
          </a:stretch>
        </p:blipFill>
        <p:spPr>
          <a:xfrm>
            <a:off x="891634" y="2016976"/>
            <a:ext cx="7269313" cy="1310348"/>
          </a:xfrm>
          <a:prstGeom prst="rect">
            <a:avLst/>
          </a:prstGeom>
        </p:spPr>
      </p:pic>
    </p:spTree>
    <p:extLst>
      <p:ext uri="{BB962C8B-B14F-4D97-AF65-F5344CB8AC3E}">
        <p14:creationId xmlns:p14="http://schemas.microsoft.com/office/powerpoint/2010/main" val="2417051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E176DAA-7DA6-43A1-AFC5-3890F59F0FA8}"/>
              </a:ext>
            </a:extLst>
          </p:cNvPr>
          <p:cNvSpPr>
            <a:spLocks noGrp="1"/>
          </p:cNvSpPr>
          <p:nvPr>
            <p:ph idx="1"/>
          </p:nvPr>
        </p:nvSpPr>
        <p:spPr/>
        <p:txBody>
          <a:bodyPr>
            <a:normAutofit lnSpcReduction="10000"/>
          </a:bodyPr>
          <a:lstStyle/>
          <a:p>
            <a:pPr marL="0" indent="0">
              <a:buNone/>
            </a:pPr>
            <a:r>
              <a:rPr lang="en-US" i="1" dirty="0"/>
              <a:t>nascluster</a:t>
            </a:r>
            <a:r>
              <a:rPr lang="en-US" dirty="0"/>
              <a:t> command(s) – modified</a:t>
            </a:r>
          </a:p>
          <a:p>
            <a:r>
              <a:rPr lang="en-US" dirty="0"/>
              <a:t>nascluster show</a:t>
            </a:r>
          </a:p>
          <a:p>
            <a:pPr lvl="1"/>
            <a:r>
              <a:rPr lang="en-US" dirty="0"/>
              <a:t>output has been improved</a:t>
            </a:r>
            <a:r>
              <a:rPr lang="en-US" baseline="30000" dirty="0"/>
              <a:t>*</a:t>
            </a:r>
          </a:p>
          <a:p>
            <a:r>
              <a:rPr lang="en-US" dirty="0"/>
              <a:t>nascluster  enable master  &lt;ipaddr&gt;</a:t>
            </a:r>
          </a:p>
          <a:p>
            <a:pPr marL="0" indent="0">
              <a:buNone/>
            </a:pPr>
            <a:r>
              <a:rPr lang="en-US" dirty="0"/>
              <a:t>               &lt;</a:t>
            </a:r>
            <a:r>
              <a:rPr lang="en-US" dirty="0" err="1"/>
              <a:t>snfs</a:t>
            </a:r>
            <a:r>
              <a:rPr lang="en-US" dirty="0"/>
              <a:t>-root-where-cluster-info-stored&gt; </a:t>
            </a:r>
            <a:r>
              <a:rPr lang="en-US" i="1" dirty="0"/>
              <a:t>[cluster-id]</a:t>
            </a:r>
          </a:p>
          <a:p>
            <a:pPr lvl="1"/>
            <a:r>
              <a:rPr lang="en-US" dirty="0"/>
              <a:t>New </a:t>
            </a:r>
            <a:r>
              <a:rPr lang="en-US" i="1" dirty="0"/>
              <a:t>optional</a:t>
            </a:r>
            <a:r>
              <a:rPr lang="en-US" dirty="0"/>
              <a:t> cluster-ID, can be used for workaround to HYDRA-2366 </a:t>
            </a:r>
          </a:p>
          <a:p>
            <a:r>
              <a:rPr lang="en-US" dirty="0"/>
              <a:t>nascluster set virtual ipaddr &lt;</a:t>
            </a:r>
            <a:r>
              <a:rPr lang="en-US" dirty="0" err="1"/>
              <a:t>master_virtual_ipaddr</a:t>
            </a:r>
            <a:r>
              <a:rPr lang="en-US" dirty="0"/>
              <a:t>&gt; </a:t>
            </a:r>
            <a:r>
              <a:rPr lang="en-US" i="1" dirty="0"/>
              <a:t>[&lt;virtual_ipaddr&gt; …]</a:t>
            </a:r>
          </a:p>
          <a:p>
            <a:pPr lvl="1"/>
            <a:r>
              <a:rPr lang="en-US" dirty="0"/>
              <a:t>To help with configuring VIP Pool, can now take multiple VIPs</a:t>
            </a:r>
          </a:p>
          <a:p>
            <a:pPr marL="0" indent="0">
              <a:buNone/>
            </a:pPr>
            <a:endParaRPr lang="en-US" dirty="0"/>
          </a:p>
          <a:p>
            <a:pPr marL="0" indent="0">
              <a:buNone/>
            </a:pPr>
            <a:r>
              <a:rPr lang="en-US" i="1" dirty="0"/>
              <a:t>nascluster</a:t>
            </a:r>
            <a:r>
              <a:rPr lang="en-US" dirty="0"/>
              <a:t> command(s) – new</a:t>
            </a:r>
            <a:endParaRPr lang="en-US" i="1" dirty="0"/>
          </a:p>
          <a:p>
            <a:r>
              <a:rPr lang="en-US" dirty="0"/>
              <a:t>nascluster add virtual ipaddr &lt;virtual_ipaddr&gt; [&lt;virtual_ipaddr&gt;]</a:t>
            </a:r>
          </a:p>
          <a:p>
            <a:r>
              <a:rPr lang="en-US" dirty="0"/>
              <a:t>nascluster set hostname &lt;hostname&gt; [force]</a:t>
            </a:r>
          </a:p>
          <a:p>
            <a:r>
              <a:rPr lang="en-US" dirty="0"/>
              <a:t>nascluster dns (enable | disable)</a:t>
            </a:r>
          </a:p>
          <a:p>
            <a:pPr lvl="1"/>
            <a:r>
              <a:rPr lang="en-US" dirty="0"/>
              <a:t>New commands used to configure NFS HA or new scale out load balancing</a:t>
            </a:r>
          </a:p>
          <a:p>
            <a:pPr lvl="1"/>
            <a:r>
              <a:rPr lang="en-US" dirty="0"/>
              <a:t>*Will demo these later*</a:t>
            </a:r>
          </a:p>
          <a:p>
            <a:endParaRPr lang="en-US" dirty="0"/>
          </a:p>
        </p:txBody>
      </p:sp>
      <p:sp>
        <p:nvSpPr>
          <p:cNvPr id="3" name="Title 2">
            <a:extLst>
              <a:ext uri="{FF2B5EF4-FFF2-40B4-BE49-F238E27FC236}">
                <a16:creationId xmlns:a16="http://schemas.microsoft.com/office/drawing/2014/main" xmlns="" id="{E647D4F7-2E20-4504-BBB5-65AF34D232E4}"/>
              </a:ext>
            </a:extLst>
          </p:cNvPr>
          <p:cNvSpPr>
            <a:spLocks noGrp="1"/>
          </p:cNvSpPr>
          <p:nvPr>
            <p:ph type="title"/>
          </p:nvPr>
        </p:nvSpPr>
        <p:spPr/>
        <p:txBody>
          <a:bodyPr/>
          <a:lstStyle/>
          <a:p>
            <a:r>
              <a:rPr lang="en-US" dirty="0"/>
              <a:t>NAS 2.0.0 – Command Changes, cont.</a:t>
            </a:r>
          </a:p>
        </p:txBody>
      </p:sp>
    </p:spTree>
    <p:extLst>
      <p:ext uri="{BB962C8B-B14F-4D97-AF65-F5344CB8AC3E}">
        <p14:creationId xmlns:p14="http://schemas.microsoft.com/office/powerpoint/2010/main" val="1471323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B6BF19C-4514-4B2B-A272-EF23E0F5997F}"/>
              </a:ext>
            </a:extLst>
          </p:cNvPr>
          <p:cNvSpPr>
            <a:spLocks noGrp="1"/>
          </p:cNvSpPr>
          <p:nvPr>
            <p:ph idx="1"/>
          </p:nvPr>
        </p:nvSpPr>
        <p:spPr/>
        <p:txBody>
          <a:bodyPr/>
          <a:lstStyle/>
          <a:p>
            <a:pPr marL="0" lvl="0" indent="0">
              <a:buNone/>
            </a:pPr>
            <a:r>
              <a:rPr lang="en-US" i="1" dirty="0"/>
              <a:t>nascluster</a:t>
            </a:r>
            <a:r>
              <a:rPr lang="en-US" dirty="0"/>
              <a:t> command – new</a:t>
            </a:r>
          </a:p>
          <a:p>
            <a:pPr lvl="0"/>
            <a:r>
              <a:rPr lang="en-US" dirty="0"/>
              <a:t>nascluster controller_mgmt interface on node &lt;nas_ipaddr&gt; 	&lt;controller_mgmt_ipaddr&gt; &lt;interface&gt;</a:t>
            </a:r>
          </a:p>
          <a:p>
            <a:pPr lvl="0"/>
            <a:r>
              <a:rPr lang="en-US" dirty="0"/>
              <a:t>nascluster controller_mgmt interface remove &lt;nas_ipaddr&gt; 	&lt;controller_mgmt_ipaddr&gt;</a:t>
            </a:r>
          </a:p>
          <a:p>
            <a:pPr lvl="0"/>
            <a:r>
              <a:rPr lang="en-US" dirty="0"/>
              <a:t>nascluster controller_mgmt vip assign &lt;virtual_ipaddr&gt;</a:t>
            </a:r>
          </a:p>
          <a:p>
            <a:pPr lvl="0"/>
            <a:r>
              <a:rPr lang="en-US" dirty="0"/>
              <a:t>nascluster controller_mgmt vip remove &lt;virtual_ipaddr&gt;</a:t>
            </a:r>
          </a:p>
          <a:p>
            <a:pPr lvl="1"/>
            <a:r>
              <a:rPr lang="en-US" dirty="0"/>
              <a:t>New commands used for configuring in Connect environments</a:t>
            </a:r>
          </a:p>
          <a:p>
            <a:pPr lvl="1"/>
            <a:r>
              <a:rPr lang="en-US" dirty="0"/>
              <a:t>Added to CLI for completeness; however, commands (webservices) intended to be accessed via Connect NAS App</a:t>
            </a:r>
          </a:p>
          <a:p>
            <a:pPr lvl="1"/>
            <a:r>
              <a:rPr lang="en-US" dirty="0"/>
              <a:t>For more information on these commands, reference Controller DOCUMENTATION CENTER </a:t>
            </a:r>
            <a:br>
              <a:rPr lang="en-US" dirty="0"/>
            </a:br>
            <a:r>
              <a:rPr lang="en-US" dirty="0"/>
              <a:t>(ref:  </a:t>
            </a:r>
            <a:r>
              <a:rPr lang="en-US" i="1" dirty="0"/>
              <a:t>NAS &gt; NAS Clusters &gt; Configure the Appliance Controller Management Interface</a:t>
            </a:r>
            <a:r>
              <a:rPr lang="en-US" dirty="0"/>
              <a:t>)</a:t>
            </a:r>
            <a:endParaRPr lang="en-US" i="1" dirty="0"/>
          </a:p>
        </p:txBody>
      </p:sp>
      <p:sp>
        <p:nvSpPr>
          <p:cNvPr id="3" name="Title 2">
            <a:extLst>
              <a:ext uri="{FF2B5EF4-FFF2-40B4-BE49-F238E27FC236}">
                <a16:creationId xmlns:a16="http://schemas.microsoft.com/office/drawing/2014/main" xmlns="" id="{6E970E49-2A3B-4C71-B5DF-31A79445C07A}"/>
              </a:ext>
            </a:extLst>
          </p:cNvPr>
          <p:cNvSpPr>
            <a:spLocks noGrp="1"/>
          </p:cNvSpPr>
          <p:nvPr>
            <p:ph type="title"/>
          </p:nvPr>
        </p:nvSpPr>
        <p:spPr/>
        <p:txBody>
          <a:bodyPr/>
          <a:lstStyle/>
          <a:p>
            <a:r>
              <a:rPr lang="en-US" dirty="0"/>
              <a:t>NAS 2.0.0 – Controller Commands, cont.</a:t>
            </a:r>
          </a:p>
        </p:txBody>
      </p:sp>
    </p:spTree>
    <p:extLst>
      <p:ext uri="{BB962C8B-B14F-4D97-AF65-F5344CB8AC3E}">
        <p14:creationId xmlns:p14="http://schemas.microsoft.com/office/powerpoint/2010/main" val="1649242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316DE86-83A0-49AC-BD10-0577E4CDF2C3}"/>
              </a:ext>
            </a:extLst>
          </p:cNvPr>
          <p:cNvSpPr>
            <a:spLocks noGrp="1"/>
          </p:cNvSpPr>
          <p:nvPr>
            <p:ph idx="1"/>
          </p:nvPr>
        </p:nvSpPr>
        <p:spPr/>
        <p:txBody>
          <a:bodyPr/>
          <a:lstStyle/>
          <a:p>
            <a:pPr marL="0" indent="0">
              <a:buNone/>
            </a:pPr>
            <a:r>
              <a:rPr lang="en-US" i="1" dirty="0"/>
              <a:t>system</a:t>
            </a:r>
            <a:r>
              <a:rPr lang="en-US" dirty="0"/>
              <a:t> command – modified</a:t>
            </a:r>
          </a:p>
          <a:p>
            <a:r>
              <a:rPr lang="en-US" dirty="0"/>
              <a:t>system show version</a:t>
            </a:r>
          </a:p>
          <a:p>
            <a:pPr lvl="1"/>
            <a:r>
              <a:rPr lang="en-US" dirty="0"/>
              <a:t>Now includes OS version information. Example</a:t>
            </a:r>
            <a:br>
              <a:rPr lang="en-US" dirty="0"/>
            </a:br>
            <a:endParaRPr lang="en-US" dirty="0"/>
          </a:p>
          <a:p>
            <a:pPr lvl="1"/>
            <a:endParaRPr lang="en-US" dirty="0"/>
          </a:p>
          <a:p>
            <a:pPr marL="398463" lvl="1" indent="0">
              <a:buNone/>
            </a:pPr>
            <a:endParaRPr lang="en-US" dirty="0"/>
          </a:p>
          <a:p>
            <a:pPr marL="0" indent="0">
              <a:buNone/>
            </a:pPr>
            <a:endParaRPr lang="en-US" i="1" dirty="0"/>
          </a:p>
          <a:p>
            <a:pPr marL="0" indent="0">
              <a:buNone/>
            </a:pPr>
            <a:r>
              <a:rPr lang="en-US" i="1" dirty="0"/>
              <a:t>system</a:t>
            </a:r>
            <a:r>
              <a:rPr lang="en-US" dirty="0"/>
              <a:t> command – new</a:t>
            </a:r>
          </a:p>
          <a:p>
            <a:r>
              <a:rPr lang="en-US" dirty="0"/>
              <a:t>system http-password</a:t>
            </a:r>
          </a:p>
          <a:p>
            <a:pPr lvl="1"/>
            <a:r>
              <a:rPr lang="en-US" dirty="0"/>
              <a:t>Used to set/change token used for inter-controller communication</a:t>
            </a:r>
          </a:p>
          <a:p>
            <a:pPr lvl="1"/>
            <a:r>
              <a:rPr lang="en-US" dirty="0"/>
              <a:t>If issued from </a:t>
            </a:r>
            <a:r>
              <a:rPr lang="en-US" i="1" dirty="0"/>
              <a:t>master</a:t>
            </a:r>
            <a:r>
              <a:rPr lang="en-US" dirty="0"/>
              <a:t> node, will be propagated to all nodes in NAS cluster</a:t>
            </a:r>
          </a:p>
          <a:p>
            <a:pPr lvl="1"/>
            <a:r>
              <a:rPr lang="en-US" dirty="0"/>
              <a:t>If issued before creating a cluster, command, with same password, must be issued on each node before creating/joining a cluster. </a:t>
            </a:r>
          </a:p>
        </p:txBody>
      </p:sp>
      <p:sp>
        <p:nvSpPr>
          <p:cNvPr id="3" name="Title 2">
            <a:extLst>
              <a:ext uri="{FF2B5EF4-FFF2-40B4-BE49-F238E27FC236}">
                <a16:creationId xmlns:a16="http://schemas.microsoft.com/office/drawing/2014/main" xmlns="" id="{38CF7E6A-855D-4AE7-9B02-9ED96547612F}"/>
              </a:ext>
            </a:extLst>
          </p:cNvPr>
          <p:cNvSpPr>
            <a:spLocks noGrp="1"/>
          </p:cNvSpPr>
          <p:nvPr>
            <p:ph type="title"/>
          </p:nvPr>
        </p:nvSpPr>
        <p:spPr/>
        <p:txBody>
          <a:bodyPr/>
          <a:lstStyle/>
          <a:p>
            <a:r>
              <a:rPr lang="en-US" dirty="0"/>
              <a:t>NAS 2.0.0 – Controller Commands, cont.</a:t>
            </a:r>
          </a:p>
        </p:txBody>
      </p:sp>
      <p:pic>
        <p:nvPicPr>
          <p:cNvPr id="5" name="Picture 4">
            <a:extLst>
              <a:ext uri="{FF2B5EF4-FFF2-40B4-BE49-F238E27FC236}">
                <a16:creationId xmlns:a16="http://schemas.microsoft.com/office/drawing/2014/main" xmlns="" id="{E2D0F444-BAE2-42E9-837A-E795A0231643}"/>
              </a:ext>
            </a:extLst>
          </p:cNvPr>
          <p:cNvPicPr>
            <a:picLocks noChangeAspect="1"/>
          </p:cNvPicPr>
          <p:nvPr/>
        </p:nvPicPr>
        <p:blipFill>
          <a:blip r:embed="rId3"/>
          <a:stretch>
            <a:fillRect/>
          </a:stretch>
        </p:blipFill>
        <p:spPr>
          <a:xfrm>
            <a:off x="821244" y="1774792"/>
            <a:ext cx="6877050" cy="657225"/>
          </a:xfrm>
          <a:prstGeom prst="rect">
            <a:avLst/>
          </a:prstGeom>
        </p:spPr>
      </p:pic>
    </p:spTree>
    <p:extLst>
      <p:ext uri="{BB962C8B-B14F-4D97-AF65-F5344CB8AC3E}">
        <p14:creationId xmlns:p14="http://schemas.microsoft.com/office/powerpoint/2010/main" val="3222425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normAutofit/>
          </a:bodyPr>
          <a:lstStyle/>
          <a:p>
            <a:pPr marL="0" indent="0">
              <a:buNone/>
            </a:pPr>
            <a:r>
              <a:rPr lang="en-US" sz="3600" dirty="0"/>
              <a:t>  Upgrading NAS</a:t>
            </a:r>
          </a:p>
        </p:txBody>
      </p:sp>
    </p:spTree>
    <p:extLst>
      <p:ext uri="{BB962C8B-B14F-4D97-AF65-F5344CB8AC3E}">
        <p14:creationId xmlns:p14="http://schemas.microsoft.com/office/powerpoint/2010/main" val="2664222422"/>
      </p:ext>
    </p:extLst>
  </p:cSld>
  <p:clrMapOvr>
    <a:masterClrMapping/>
  </p:clrMapOvr>
</p:sld>
</file>

<file path=ppt/theme/theme1.xml><?xml version="1.0" encoding="utf-8"?>
<a:theme xmlns:a="http://schemas.openxmlformats.org/drawingml/2006/main" name="Master - Header included, text included">
  <a:themeElements>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anchor="ctr"/>
      <a:lstStyle>
        <a:defPPr algn="ctr" fontAlgn="auto">
          <a:spcBef>
            <a:spcPts val="0"/>
          </a:spcBef>
          <a:spcAft>
            <a:spcPts val="0"/>
          </a:spcAft>
          <a:defRPr sz="1600" dirty="0">
            <a:solidFill>
              <a:srgbClr val="FFFFFF"/>
            </a:solidFill>
          </a:defRPr>
        </a:defPPr>
      </a:lstStyle>
      <a:style>
        <a:lnRef idx="1">
          <a:schemeClr val="accent1"/>
        </a:lnRef>
        <a:fillRef idx="3">
          <a:schemeClr val="accent1"/>
        </a:fillRef>
        <a:effectRef idx="2">
          <a:schemeClr val="accent1"/>
        </a:effectRef>
        <a:fontRef idx="minor">
          <a:schemeClr val="lt1"/>
        </a:fontRef>
      </a:style>
    </a:spDef>
    <a:lnDef>
      <a:spPr>
        <a:ln w="9525" cmpd="sng"/>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ster No header no text">
  <a:themeElements>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anchor="ctr"/>
      <a:lstStyle>
        <a:defPPr algn="ctr" fontAlgn="auto">
          <a:spcBef>
            <a:spcPts val="0"/>
          </a:spcBef>
          <a:spcAft>
            <a:spcPts val="0"/>
          </a:spcAft>
          <a:defRPr sz="1600" dirty="0">
            <a:solidFill>
              <a:srgbClr val="FFFFFF"/>
            </a:solidFill>
          </a:defRPr>
        </a:defPPr>
      </a:lstStyle>
      <a:style>
        <a:lnRef idx="1">
          <a:schemeClr val="accent1"/>
        </a:lnRef>
        <a:fillRef idx="3">
          <a:schemeClr val="accent1"/>
        </a:fillRef>
        <a:effectRef idx="2">
          <a:schemeClr val="accent1"/>
        </a:effectRef>
        <a:fontRef idx="minor">
          <a:schemeClr val="lt1"/>
        </a:fontRef>
      </a:style>
    </a:spDef>
    <a:lnDef>
      <a:spPr>
        <a:ln w="9525" cmpd="sng"/>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aster graphical assets">
  <a:themeElements>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anchor="ctr"/>
      <a:lstStyle>
        <a:defPPr algn="ctr" fontAlgn="auto">
          <a:spcBef>
            <a:spcPts val="0"/>
          </a:spcBef>
          <a:spcAft>
            <a:spcPts val="0"/>
          </a:spcAft>
          <a:defRPr sz="1600" dirty="0">
            <a:solidFill>
              <a:srgbClr val="FFFFFF"/>
            </a:solidFill>
          </a:defRPr>
        </a:defPPr>
      </a:lstStyle>
      <a:style>
        <a:lnRef idx="1">
          <a:schemeClr val="accent1"/>
        </a:lnRef>
        <a:fillRef idx="3">
          <a:schemeClr val="accent1"/>
        </a:fillRef>
        <a:effectRef idx="2">
          <a:schemeClr val="accent1"/>
        </a:effectRef>
        <a:fontRef idx="minor">
          <a:schemeClr val="lt1"/>
        </a:fontRef>
      </a:style>
    </a:spDef>
    <a:lnDef>
      <a:spPr>
        <a:ln w="9525" cmpd="sng"/>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40194</TotalTime>
  <Words>1210</Words>
  <Application>Microsoft Macintosh PowerPoint</Application>
  <PresentationFormat>On-screen Show (16:9)</PresentationFormat>
  <Paragraphs>219</Paragraphs>
  <Slides>24</Slides>
  <Notes>19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24</vt:i4>
      </vt:variant>
    </vt:vector>
  </HeadingPairs>
  <TitlesOfParts>
    <vt:vector size="31" baseType="lpstr">
      <vt:lpstr>Arial</vt:lpstr>
      <vt:lpstr>Calibri</vt:lpstr>
      <vt:lpstr>ＭＳ Ｐゴシック</vt:lpstr>
      <vt:lpstr>Wingdings</vt:lpstr>
      <vt:lpstr>Master - Header included, text included</vt:lpstr>
      <vt:lpstr>Master No header no text</vt:lpstr>
      <vt:lpstr>Master graphical assets</vt:lpstr>
      <vt:lpstr>PowerPoint Presentation</vt:lpstr>
      <vt:lpstr>Agenda</vt:lpstr>
      <vt:lpstr>Key Bug Fixes</vt:lpstr>
      <vt:lpstr>Key Bug Fixes – cont </vt:lpstr>
      <vt:lpstr>NAS 2.0.0 – Command Changes</vt:lpstr>
      <vt:lpstr>NAS 2.0.0 – Command Changes, cont.</vt:lpstr>
      <vt:lpstr>NAS 2.0.0 – Controller Commands, cont.</vt:lpstr>
      <vt:lpstr>NAS 2.0.0 – Controller Commands, cont.</vt:lpstr>
      <vt:lpstr> </vt:lpstr>
      <vt:lpstr>Upgrading NAS</vt:lpstr>
      <vt:lpstr>Upgrading NAS, cont.</vt:lpstr>
      <vt:lpstr>Upgrading NAS, cont.</vt:lpstr>
      <vt:lpstr>Upgrading NAS -- Gothas</vt:lpstr>
      <vt:lpstr>Upgrading NAS – Gotchas</vt:lpstr>
      <vt:lpstr>Upgrading NAS – Gotchas</vt:lpstr>
      <vt:lpstr> </vt:lpstr>
      <vt:lpstr>Scale-Out NAS Clusters</vt:lpstr>
      <vt:lpstr>Scale-Out NAS Clusters – cont.</vt:lpstr>
      <vt:lpstr>Scale-Out NAS Clusters – cont.</vt:lpstr>
      <vt:lpstr>Scale-Out NAS Clusters – cont.</vt:lpstr>
      <vt:lpstr>HA for NFSv3</vt:lpstr>
      <vt:lpstr>Steps to Create Scale-Out NAS Cluster</vt:lpstr>
      <vt:lpstr> </vt:lpstr>
      <vt:lpstr>PowerPoint Presentation</vt:lpstr>
    </vt:vector>
  </TitlesOfParts>
  <Manager>Isaac Alves</Manager>
  <Company>Quantum Corporation</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 1.4.0 TOI</dc:title>
  <dc:subject>Quantum 16:9</dc:subject>
  <dc:creator>quantumcorp</dc:creator>
  <cp:keywords>Template Mater 2015</cp:keywords>
  <cp:lastModifiedBy>Dave Mason</cp:lastModifiedBy>
  <cp:revision>827</cp:revision>
  <cp:lastPrinted>2017-12-06T20:25:59Z</cp:lastPrinted>
  <dcterms:created xsi:type="dcterms:W3CDTF">2015-05-01T18:20:13Z</dcterms:created>
  <dcterms:modified xsi:type="dcterms:W3CDTF">2018-01-05T23:43:43Z</dcterms:modified>
</cp:coreProperties>
</file>