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charts/chart18.xml" ContentType="application/vnd.openxmlformats-officedocument.drawingml.chart+xml"/>
  <Override PartName="/ppt/theme/themeOverride18.xml" ContentType="application/vnd.openxmlformats-officedocument.themeOverride+xml"/>
  <Override PartName="/ppt/charts/chart19.xml" ContentType="application/vnd.openxmlformats-officedocument.drawingml.chart+xml"/>
  <Override PartName="/ppt/theme/themeOverride19.xml" ContentType="application/vnd.openxmlformats-officedocument.themeOverride+xml"/>
  <Override PartName="/ppt/charts/chart20.xml" ContentType="application/vnd.openxmlformats-officedocument.drawingml.chart+xml"/>
  <Override PartName="/ppt/theme/themeOverride20.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4" r:id="rId2"/>
  </p:sldMasterIdLst>
  <p:notesMasterIdLst>
    <p:notesMasterId r:id="rId17"/>
  </p:notesMasterIdLst>
  <p:handoutMasterIdLst>
    <p:handoutMasterId r:id="rId18"/>
  </p:handoutMasterIdLst>
  <p:sldIdLst>
    <p:sldId id="332" r:id="rId3"/>
    <p:sldId id="365" r:id="rId4"/>
    <p:sldId id="349" r:id="rId5"/>
    <p:sldId id="263" r:id="rId6"/>
    <p:sldId id="264" r:id="rId7"/>
    <p:sldId id="306" r:id="rId8"/>
    <p:sldId id="350" r:id="rId9"/>
    <p:sldId id="351" r:id="rId10"/>
    <p:sldId id="353" r:id="rId11"/>
    <p:sldId id="354" r:id="rId12"/>
    <p:sldId id="321" r:id="rId13"/>
    <p:sldId id="377" r:id="rId14"/>
    <p:sldId id="378" r:id="rId15"/>
    <p:sldId id="258" r:id="rId16"/>
  </p:sldIdLst>
  <p:sldSz cx="9144000" cy="5143500" type="screen16x9"/>
  <p:notesSz cx="9296400" cy="7010400"/>
  <p:defaultTextStyle>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180">
          <p15:clr>
            <a:srgbClr val="A4A3A4"/>
          </p15:clr>
        </p15:guide>
        <p15:guide id="2" pos="2247">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6F1"/>
    <a:srgbClr val="000000"/>
    <a:srgbClr val="414141"/>
    <a:srgbClr val="0F73C3"/>
    <a:srgbClr val="8EBE68"/>
    <a:srgbClr val="DCDCDC"/>
    <a:srgbClr val="F47F16"/>
    <a:srgbClr val="B0B9BF"/>
    <a:srgbClr val="0028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35" autoAdjust="0"/>
    <p:restoredTop sz="81631" autoAdjust="0"/>
  </p:normalViewPr>
  <p:slideViewPr>
    <p:cSldViewPr snapToGrid="0">
      <p:cViewPr varScale="1">
        <p:scale>
          <a:sx n="156" d="100"/>
          <a:sy n="156" d="100"/>
        </p:scale>
        <p:origin x="200" y="1600"/>
      </p:cViewPr>
      <p:guideLst>
        <p:guide orient="horz" pos="1180"/>
        <p:guide pos="2247"/>
      </p:guideLst>
    </p:cSldViewPr>
  </p:slideViewPr>
  <p:notesTextViewPr>
    <p:cViewPr>
      <p:scale>
        <a:sx n="3" d="2"/>
        <a:sy n="3" d="2"/>
      </p:scale>
      <p:origin x="0" y="0"/>
    </p:cViewPr>
  </p:notesTextViewPr>
  <p:sorterViewPr>
    <p:cViewPr>
      <p:scale>
        <a:sx n="190" d="100"/>
        <a:sy n="190" d="100"/>
      </p:scale>
      <p:origin x="0" y="0"/>
    </p:cViewPr>
  </p:sorterViewPr>
  <p:notesViewPr>
    <p:cSldViewPr snapToGrid="0">
      <p:cViewPr varScale="1">
        <p:scale>
          <a:sx n="169" d="100"/>
          <a:sy n="169" d="100"/>
        </p:scale>
        <p:origin x="200" y="136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themeOverride" Target="../theme/themeOverride17.xml"/><Relationship Id="rId2"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themeOverride" Target="../theme/themeOverride18.xml"/><Relationship Id="rId2"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themeOverride" Target="../theme/themeOverride19.xml"/><Relationship Id="rId2"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themeOverride" Target="../theme/themeOverride20.xml"/><Relationship Id="rId2"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Volumes\Secomba\nick\Boxcryptor\Quantum_encrypted\By%20Product\NAS\NAS%20Performance%20Summary%20v02.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nchor="ctr" anchorCtr="0"/>
          <a:lstStyle/>
          <a:p>
            <a:pPr algn="l">
              <a:defRPr sz="1400" b="0">
                <a:solidFill>
                  <a:schemeClr val="accent1"/>
                </a:solidFill>
              </a:defRPr>
            </a:pPr>
            <a:r>
              <a:rPr lang="en-US" sz="1400" b="0" dirty="0"/>
              <a:t>Master</a:t>
            </a:r>
            <a:r>
              <a:rPr lang="en-US" sz="1400" b="0" baseline="0" dirty="0"/>
              <a:t> template </a:t>
            </a:r>
            <a:r>
              <a:rPr lang="en-US" sz="1400" b="0" dirty="0"/>
              <a:t>chart title</a:t>
            </a:r>
          </a:p>
        </c:rich>
      </c:tx>
      <c:layout>
        <c:manualLayout>
          <c:xMode val="edge"/>
          <c:yMode val="edge"/>
          <c:x val="0.000137303149606299"/>
          <c:y val="0.00519675797792704"/>
        </c:manualLayout>
      </c:layout>
      <c:overlay val="0"/>
    </c:title>
    <c:autoTitleDeleted val="0"/>
    <c:plotArea>
      <c:layout>
        <c:manualLayout>
          <c:layoutTarget val="inner"/>
          <c:xMode val="edge"/>
          <c:yMode val="edge"/>
          <c:x val="0.0462767388451444"/>
          <c:y val="0.16918759179978"/>
          <c:w val="0.922473261154856"/>
          <c:h val="0.519400726102916"/>
        </c:manualLayout>
      </c:layout>
      <c:barChart>
        <c:barDir val="col"/>
        <c:grouping val="clustered"/>
        <c:varyColors val="0"/>
        <c:ser>
          <c:idx val="0"/>
          <c:order val="0"/>
          <c:tx>
            <c:strRef>
              <c:f>Sheet1!$B$1</c:f>
              <c:strCache>
                <c:ptCount val="1"/>
                <c:pt idx="0">
                  <c:v>Series 1</c:v>
                </c:pt>
              </c:strCache>
            </c:strRef>
          </c:tx>
          <c:spPr>
            <a:solidFill>
              <a:schemeClr val="accent1"/>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16AB-4DFD-A0CE-943993035DF8}"/>
            </c:ext>
          </c:extLst>
        </c:ser>
        <c:ser>
          <c:idx val="1"/>
          <c:order val="1"/>
          <c:tx>
            <c:strRef>
              <c:f>Sheet1!$C$1</c:f>
              <c:strCache>
                <c:ptCount val="1"/>
                <c:pt idx="0">
                  <c:v>Series 2</c:v>
                </c:pt>
              </c:strCache>
            </c:strRef>
          </c:tx>
          <c:spPr>
            <a:solidFill>
              <a:schemeClr val="accent5"/>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1-16AB-4DFD-A0CE-943993035DF8}"/>
            </c:ext>
          </c:extLst>
        </c:ser>
        <c:ser>
          <c:idx val="2"/>
          <c:order val="2"/>
          <c:tx>
            <c:strRef>
              <c:f>Sheet1!$D$1</c:f>
              <c:strCache>
                <c:ptCount val="1"/>
                <c:pt idx="0">
                  <c:v>Series 3</c:v>
                </c:pt>
              </c:strCache>
            </c:strRef>
          </c:tx>
          <c:spPr>
            <a:solidFill>
              <a:schemeClr val="accent2"/>
            </a:solidFill>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02-16AB-4DFD-A0CE-943993035DF8}"/>
            </c:ext>
          </c:extLst>
        </c:ser>
        <c:dLbls>
          <c:showLegendKey val="0"/>
          <c:showVal val="0"/>
          <c:showCatName val="0"/>
          <c:showSerName val="0"/>
          <c:showPercent val="0"/>
          <c:showBubbleSize val="0"/>
        </c:dLbls>
        <c:gapWidth val="150"/>
        <c:axId val="915791376"/>
        <c:axId val="915793424"/>
      </c:barChart>
      <c:catAx>
        <c:axId val="915791376"/>
        <c:scaling>
          <c:orientation val="minMax"/>
        </c:scaling>
        <c:delete val="0"/>
        <c:axPos val="b"/>
        <c:numFmt formatCode="General" sourceLinked="0"/>
        <c:majorTickMark val="none"/>
        <c:minorTickMark val="none"/>
        <c:tickLblPos val="nextTo"/>
        <c:crossAx val="915793424"/>
        <c:crosses val="autoZero"/>
        <c:auto val="1"/>
        <c:lblAlgn val="ctr"/>
        <c:lblOffset val="100"/>
        <c:noMultiLvlLbl val="0"/>
      </c:catAx>
      <c:valAx>
        <c:axId val="915793424"/>
        <c:scaling>
          <c:orientation val="minMax"/>
        </c:scaling>
        <c:delete val="0"/>
        <c:axPos val="l"/>
        <c:numFmt formatCode="General" sourceLinked="1"/>
        <c:majorTickMark val="none"/>
        <c:minorTickMark val="none"/>
        <c:tickLblPos val="nextTo"/>
        <c:crossAx val="915791376"/>
        <c:crosses val="autoZero"/>
        <c:crossBetween val="between"/>
      </c:valAx>
    </c:plotArea>
    <c:legend>
      <c:legendPos val="b"/>
      <c:layout>
        <c:manualLayout>
          <c:xMode val="edge"/>
          <c:yMode val="edge"/>
          <c:x val="0.293566272965879"/>
          <c:y val="0.841510599973911"/>
          <c:w val="0.433470190169739"/>
          <c:h val="0.116916377646803"/>
        </c:manualLayout>
      </c:layout>
      <c:overlay val="0"/>
      <c:txPr>
        <a:bodyPr/>
        <a:lstStyle/>
        <a:p>
          <a:pPr>
            <a:defRPr>
              <a:solidFill>
                <a:schemeClr val="accent5"/>
              </a:solidFill>
            </a:defRPr>
          </a:pPr>
          <a:endParaRPr lang="en-US"/>
        </a:p>
      </c:txPr>
    </c:legend>
    <c:plotVisOnly val="1"/>
    <c:dispBlanksAs val="gap"/>
    <c:showDLblsOverMax val="0"/>
  </c:chart>
  <c:txPr>
    <a:bodyPr/>
    <a:lstStyle/>
    <a:p>
      <a:pPr>
        <a:defRPr sz="12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lgn="l">
              <a:defRPr b="0">
                <a:solidFill>
                  <a:schemeClr val="accent1"/>
                </a:solidFill>
              </a:defRPr>
            </a:pPr>
            <a:r>
              <a:rPr lang="en-US" b="0">
                <a:solidFill>
                  <a:schemeClr val="accent1"/>
                </a:solidFill>
              </a:rPr>
              <a:t>Master template chart title</a:t>
            </a:r>
          </a:p>
        </c:rich>
      </c:tx>
      <c:layout>
        <c:manualLayout>
          <c:xMode val="edge"/>
          <c:yMode val="edge"/>
          <c:x val="0.248923567177212"/>
          <c:y val="0.0532434794637206"/>
        </c:manualLayout>
      </c:layout>
      <c:overlay val="0"/>
    </c:title>
    <c:autoTitleDeleted val="0"/>
    <c:plotArea>
      <c:layout>
        <c:manualLayout>
          <c:layoutTarget val="inner"/>
          <c:xMode val="edge"/>
          <c:yMode val="edge"/>
          <c:x val="0.175734897288115"/>
          <c:y val="0.215704927331501"/>
          <c:w val="0.67648918108944"/>
          <c:h val="0.713318262753993"/>
        </c:manualLayout>
      </c:layout>
      <c:pieChart>
        <c:varyColors val="1"/>
        <c:ser>
          <c:idx val="0"/>
          <c:order val="0"/>
          <c:tx>
            <c:strRef>
              <c:f>Sheet1!$B$1</c:f>
              <c:strCache>
                <c:ptCount val="1"/>
                <c:pt idx="0">
                  <c:v>Series 1</c:v>
                </c:pt>
              </c:strCache>
            </c:strRef>
          </c:tx>
          <c:dPt>
            <c:idx val="0"/>
            <c:bubble3D val="0"/>
            <c:extLst xmlns:c16r2="http://schemas.microsoft.com/office/drawing/2015/06/chart">
              <c:ext xmlns:c16="http://schemas.microsoft.com/office/drawing/2014/chart" uri="{C3380CC4-5D6E-409C-BE32-E72D297353CC}">
                <c16:uniqueId val="{00000000-ED00-4E71-9307-9FEB8D58EEC5}"/>
              </c:ext>
            </c:extLst>
          </c:dPt>
          <c:dPt>
            <c:idx val="1"/>
            <c:bubble3D val="0"/>
            <c:spPr>
              <a:solidFill>
                <a:schemeClr val="accent5"/>
              </a:solidFill>
            </c:spPr>
            <c:extLst xmlns:c16r2="http://schemas.microsoft.com/office/drawing/2015/06/chart">
              <c:ext xmlns:c16="http://schemas.microsoft.com/office/drawing/2014/chart" uri="{C3380CC4-5D6E-409C-BE32-E72D297353CC}">
                <c16:uniqueId val="{00000002-ED00-4E71-9307-9FEB8D58EEC5}"/>
              </c:ext>
            </c:extLst>
          </c:dPt>
          <c:dPt>
            <c:idx val="2"/>
            <c:bubble3D val="0"/>
            <c:spPr>
              <a:solidFill>
                <a:schemeClr val="accent2"/>
              </a:solidFill>
            </c:spPr>
            <c:extLst xmlns:c16r2="http://schemas.microsoft.com/office/drawing/2015/06/chart">
              <c:ext xmlns:c16="http://schemas.microsoft.com/office/drawing/2014/chart" uri="{C3380CC4-5D6E-409C-BE32-E72D297353CC}">
                <c16:uniqueId val="{00000004-ED00-4E71-9307-9FEB8D58EEC5}"/>
              </c:ext>
            </c:extLst>
          </c:dPt>
          <c:dPt>
            <c:idx val="3"/>
            <c:bubble3D val="0"/>
            <c:spPr>
              <a:solidFill>
                <a:schemeClr val="accent3"/>
              </a:solidFill>
            </c:spPr>
            <c:extLst xmlns:c16r2="http://schemas.microsoft.com/office/drawing/2015/06/chart">
              <c:ext xmlns:c16="http://schemas.microsoft.com/office/drawing/2014/chart" uri="{C3380CC4-5D6E-409C-BE32-E72D297353CC}">
                <c16:uniqueId val="{00000006-ED00-4E71-9307-9FEB8D58EEC5}"/>
              </c:ext>
            </c:extLst>
          </c:dPt>
          <c:dLbls>
            <c:dLbl>
              <c:idx val="0"/>
              <c:layout>
                <c:manualLayout>
                  <c:x val="-0.177399688782564"/>
                  <c:y val="0.449074478353234"/>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ED00-4E71-9307-9FEB8D58EEC5}"/>
                </c:ext>
                <c:ext xmlns:c15="http://schemas.microsoft.com/office/drawing/2012/chart" uri="{CE6537A1-D6FC-4f65-9D91-7224C49458BB}"/>
              </c:extLst>
            </c:dLbl>
            <c:dLbl>
              <c:idx val="1"/>
              <c:layout>
                <c:manualLayout>
                  <c:x val="-0.168598199013228"/>
                  <c:y val="-0.457643078544729"/>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ED00-4E71-9307-9FEB8D58EEC5}"/>
                </c:ext>
                <c:ext xmlns:c15="http://schemas.microsoft.com/office/drawing/2012/chart" uri="{CE6537A1-D6FC-4f65-9D91-7224C49458BB}"/>
              </c:extLst>
            </c:dLbl>
            <c:dLbl>
              <c:idx val="2"/>
              <c:layout>
                <c:manualLayout>
                  <c:x val="0.135471586417601"/>
                  <c:y val="-0.160316206694296"/>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ED00-4E71-9307-9FEB8D58EEC5}"/>
                </c:ext>
                <c:ext xmlns:c15="http://schemas.microsoft.com/office/drawing/2012/chart" uri="{CE6537A1-D6FC-4f65-9D91-7224C49458BB}"/>
              </c:extLst>
            </c:dLbl>
            <c:dLbl>
              <c:idx val="3"/>
              <c:layout>
                <c:manualLayout>
                  <c:x val="0.191857088602777"/>
                  <c:y val="0.13926873241439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ED00-4E71-9307-9FEB8D58EEC5}"/>
                </c:ext>
                <c:ext xmlns:c15="http://schemas.microsoft.com/office/drawing/2012/chart" uri="{CE6537A1-D6FC-4f65-9D91-7224C49458BB}"/>
              </c:extLst>
            </c:dLbl>
            <c:spPr>
              <a:noFill/>
              <a:ln>
                <a:noFill/>
              </a:ln>
              <a:effectLst/>
            </c:spPr>
            <c:dLblPos val="ct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7-ED00-4E71-9307-9FEB8D58EEC5}"/>
            </c:ext>
          </c:extLst>
        </c:ser>
        <c:ser>
          <c:idx val="1"/>
          <c:order val="1"/>
          <c:tx>
            <c:strRef>
              <c:f>Sheet1!$C$1</c:f>
              <c:strCache>
                <c:ptCount val="1"/>
                <c:pt idx="0">
                  <c:v>Series 2</c:v>
                </c:pt>
              </c:strCache>
            </c:strRef>
          </c:tx>
          <c:dPt>
            <c:idx val="0"/>
            <c:bubble3D val="0"/>
            <c:extLst xmlns:c16r2="http://schemas.microsoft.com/office/drawing/2015/06/chart">
              <c:ext xmlns:c16="http://schemas.microsoft.com/office/drawing/2014/chart" uri="{C3380CC4-5D6E-409C-BE32-E72D297353CC}">
                <c16:uniqueId val="{00000008-ED00-4E71-9307-9FEB8D58EEC5}"/>
              </c:ext>
            </c:extLst>
          </c:dPt>
          <c:dPt>
            <c:idx val="1"/>
            <c:bubble3D val="0"/>
            <c:extLst xmlns:c16r2="http://schemas.microsoft.com/office/drawing/2015/06/chart">
              <c:ext xmlns:c16="http://schemas.microsoft.com/office/drawing/2014/chart" uri="{C3380CC4-5D6E-409C-BE32-E72D297353CC}">
                <c16:uniqueId val="{00000009-ED00-4E71-9307-9FEB8D58EEC5}"/>
              </c:ext>
            </c:extLst>
          </c:dPt>
          <c:dPt>
            <c:idx val="2"/>
            <c:bubble3D val="0"/>
            <c:extLst xmlns:c16r2="http://schemas.microsoft.com/office/drawing/2015/06/chart">
              <c:ext xmlns:c16="http://schemas.microsoft.com/office/drawing/2014/chart" uri="{C3380CC4-5D6E-409C-BE32-E72D297353CC}">
                <c16:uniqueId val="{0000000A-ED00-4E71-9307-9FEB8D58EEC5}"/>
              </c:ext>
            </c:extLst>
          </c:dPt>
          <c:dPt>
            <c:idx val="3"/>
            <c:bubble3D val="0"/>
            <c:extLst xmlns:c16r2="http://schemas.microsoft.com/office/drawing/2015/06/chart">
              <c:ext xmlns:c16="http://schemas.microsoft.com/office/drawing/2014/chart" uri="{C3380CC4-5D6E-409C-BE32-E72D297353CC}">
                <c16:uniqueId val="{0000000B-ED00-4E71-9307-9FEB8D58EEC5}"/>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C-ED00-4E71-9307-9FEB8D58EEC5}"/>
            </c:ext>
          </c:extLst>
        </c:ser>
        <c:ser>
          <c:idx val="2"/>
          <c:order val="2"/>
          <c:tx>
            <c:strRef>
              <c:f>Sheet1!$D$1</c:f>
              <c:strCache>
                <c:ptCount val="1"/>
                <c:pt idx="0">
                  <c:v>Series 3</c:v>
                </c:pt>
              </c:strCache>
            </c:strRef>
          </c:tx>
          <c:dPt>
            <c:idx val="0"/>
            <c:bubble3D val="0"/>
            <c:extLst xmlns:c16r2="http://schemas.microsoft.com/office/drawing/2015/06/chart">
              <c:ext xmlns:c16="http://schemas.microsoft.com/office/drawing/2014/chart" uri="{C3380CC4-5D6E-409C-BE32-E72D297353CC}">
                <c16:uniqueId val="{0000000D-ED00-4E71-9307-9FEB8D58EEC5}"/>
              </c:ext>
            </c:extLst>
          </c:dPt>
          <c:dPt>
            <c:idx val="1"/>
            <c:bubble3D val="0"/>
            <c:extLst xmlns:c16r2="http://schemas.microsoft.com/office/drawing/2015/06/chart">
              <c:ext xmlns:c16="http://schemas.microsoft.com/office/drawing/2014/chart" uri="{C3380CC4-5D6E-409C-BE32-E72D297353CC}">
                <c16:uniqueId val="{0000000E-ED00-4E71-9307-9FEB8D58EEC5}"/>
              </c:ext>
            </c:extLst>
          </c:dPt>
          <c:dPt>
            <c:idx val="2"/>
            <c:bubble3D val="0"/>
            <c:extLst xmlns:c16r2="http://schemas.microsoft.com/office/drawing/2015/06/chart">
              <c:ext xmlns:c16="http://schemas.microsoft.com/office/drawing/2014/chart" uri="{C3380CC4-5D6E-409C-BE32-E72D297353CC}">
                <c16:uniqueId val="{0000000F-ED00-4E71-9307-9FEB8D58EEC5}"/>
              </c:ext>
            </c:extLst>
          </c:dPt>
          <c:dPt>
            <c:idx val="3"/>
            <c:bubble3D val="0"/>
            <c:extLst xmlns:c16r2="http://schemas.microsoft.com/office/drawing/2015/06/chart">
              <c:ext xmlns:c16="http://schemas.microsoft.com/office/drawing/2014/chart" uri="{C3380CC4-5D6E-409C-BE32-E72D297353CC}">
                <c16:uniqueId val="{00000010-ED00-4E71-9307-9FEB8D58EEC5}"/>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11-ED00-4E71-9307-9FEB8D58EEC5}"/>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c:spPr>
  <c:txPr>
    <a:bodyPr/>
    <a:lstStyle/>
    <a:p>
      <a:pPr>
        <a:defRPr sz="10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nchor="ctr" anchorCtr="0"/>
          <a:lstStyle/>
          <a:p>
            <a:pPr algn="l">
              <a:defRPr sz="1400" b="0">
                <a:solidFill>
                  <a:schemeClr val="accent1"/>
                </a:solidFill>
              </a:defRPr>
            </a:pPr>
            <a:r>
              <a:rPr lang="en-US" sz="1400" b="0" dirty="0"/>
              <a:t>Master</a:t>
            </a:r>
            <a:r>
              <a:rPr lang="en-US" sz="1400" b="0" baseline="0" dirty="0"/>
              <a:t> template </a:t>
            </a:r>
            <a:r>
              <a:rPr lang="en-US" sz="1400" b="0" dirty="0"/>
              <a:t>chart title</a:t>
            </a:r>
          </a:p>
        </c:rich>
      </c:tx>
      <c:layout>
        <c:manualLayout>
          <c:xMode val="edge"/>
          <c:yMode val="edge"/>
          <c:x val="0.000137303149606299"/>
          <c:y val="0.00519675797792704"/>
        </c:manualLayout>
      </c:layout>
      <c:overlay val="0"/>
    </c:title>
    <c:autoTitleDeleted val="0"/>
    <c:plotArea>
      <c:layout>
        <c:manualLayout>
          <c:layoutTarget val="inner"/>
          <c:xMode val="edge"/>
          <c:yMode val="edge"/>
          <c:x val="0.0462767388451444"/>
          <c:y val="0.16918759179978"/>
          <c:w val="0.922473261154856"/>
          <c:h val="0.519400726102916"/>
        </c:manualLayout>
      </c:layout>
      <c:barChart>
        <c:barDir val="col"/>
        <c:grouping val="clustered"/>
        <c:varyColors val="0"/>
        <c:ser>
          <c:idx val="0"/>
          <c:order val="0"/>
          <c:tx>
            <c:strRef>
              <c:f>Sheet1!$B$1</c:f>
              <c:strCache>
                <c:ptCount val="1"/>
                <c:pt idx="0">
                  <c:v>Series 1</c:v>
                </c:pt>
              </c:strCache>
            </c:strRef>
          </c:tx>
          <c:spPr>
            <a:solidFill>
              <a:schemeClr val="accent1"/>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A51D-F54C-BBEE-9086136F1E49}"/>
            </c:ext>
          </c:extLst>
        </c:ser>
        <c:ser>
          <c:idx val="1"/>
          <c:order val="1"/>
          <c:tx>
            <c:strRef>
              <c:f>Sheet1!$C$1</c:f>
              <c:strCache>
                <c:ptCount val="1"/>
                <c:pt idx="0">
                  <c:v>Series 2</c:v>
                </c:pt>
              </c:strCache>
            </c:strRef>
          </c:tx>
          <c:spPr>
            <a:solidFill>
              <a:schemeClr val="accent5"/>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1-A51D-F54C-BBEE-9086136F1E49}"/>
            </c:ext>
          </c:extLst>
        </c:ser>
        <c:ser>
          <c:idx val="2"/>
          <c:order val="2"/>
          <c:tx>
            <c:strRef>
              <c:f>Sheet1!$D$1</c:f>
              <c:strCache>
                <c:ptCount val="1"/>
                <c:pt idx="0">
                  <c:v>Series 3</c:v>
                </c:pt>
              </c:strCache>
            </c:strRef>
          </c:tx>
          <c:spPr>
            <a:solidFill>
              <a:schemeClr val="accent2"/>
            </a:solidFill>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02-A51D-F54C-BBEE-9086136F1E49}"/>
            </c:ext>
          </c:extLst>
        </c:ser>
        <c:dLbls>
          <c:showLegendKey val="0"/>
          <c:showVal val="0"/>
          <c:showCatName val="0"/>
          <c:showSerName val="0"/>
          <c:showPercent val="0"/>
          <c:showBubbleSize val="0"/>
        </c:dLbls>
        <c:gapWidth val="150"/>
        <c:axId val="880265984"/>
        <c:axId val="880268736"/>
      </c:barChart>
      <c:catAx>
        <c:axId val="880265984"/>
        <c:scaling>
          <c:orientation val="minMax"/>
        </c:scaling>
        <c:delete val="0"/>
        <c:axPos val="b"/>
        <c:numFmt formatCode="General" sourceLinked="0"/>
        <c:majorTickMark val="none"/>
        <c:minorTickMark val="none"/>
        <c:tickLblPos val="nextTo"/>
        <c:crossAx val="880268736"/>
        <c:crosses val="autoZero"/>
        <c:auto val="1"/>
        <c:lblAlgn val="ctr"/>
        <c:lblOffset val="100"/>
        <c:noMultiLvlLbl val="0"/>
      </c:catAx>
      <c:valAx>
        <c:axId val="880268736"/>
        <c:scaling>
          <c:orientation val="minMax"/>
        </c:scaling>
        <c:delete val="0"/>
        <c:axPos val="l"/>
        <c:numFmt formatCode="General" sourceLinked="1"/>
        <c:majorTickMark val="none"/>
        <c:minorTickMark val="none"/>
        <c:tickLblPos val="nextTo"/>
        <c:crossAx val="880265984"/>
        <c:crosses val="autoZero"/>
        <c:crossBetween val="between"/>
      </c:valAx>
    </c:plotArea>
    <c:legend>
      <c:legendPos val="b"/>
      <c:layout>
        <c:manualLayout>
          <c:xMode val="edge"/>
          <c:yMode val="edge"/>
          <c:x val="0.293566272965879"/>
          <c:y val="0.841510599973911"/>
          <c:w val="0.433470190169739"/>
          <c:h val="0.116916377646803"/>
        </c:manualLayout>
      </c:layout>
      <c:overlay val="0"/>
      <c:txPr>
        <a:bodyPr/>
        <a:lstStyle/>
        <a:p>
          <a:pPr>
            <a:defRPr>
              <a:solidFill>
                <a:schemeClr val="accent5"/>
              </a:solidFill>
            </a:defRPr>
          </a:pPr>
          <a:endParaRPr lang="en-US"/>
        </a:p>
      </c:txPr>
    </c:legend>
    <c:plotVisOnly val="1"/>
    <c:dispBlanksAs val="gap"/>
    <c:showDLblsOverMax val="0"/>
  </c:chart>
  <c:txPr>
    <a:bodyPr/>
    <a:lstStyle/>
    <a:p>
      <a:pPr>
        <a:defRPr sz="12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nchor="ctr" anchorCtr="0"/>
          <a:lstStyle/>
          <a:p>
            <a:pPr algn="l">
              <a:defRPr sz="1400" b="0">
                <a:solidFill>
                  <a:schemeClr val="accent1"/>
                </a:solidFill>
              </a:defRPr>
            </a:pPr>
            <a:r>
              <a:rPr lang="en-US" sz="1400" b="0" dirty="0"/>
              <a:t>Master</a:t>
            </a:r>
            <a:r>
              <a:rPr lang="en-US" sz="1400" b="0" baseline="0" dirty="0"/>
              <a:t> template </a:t>
            </a:r>
            <a:r>
              <a:rPr lang="en-US" sz="1400" b="0" dirty="0"/>
              <a:t>chart title</a:t>
            </a:r>
          </a:p>
        </c:rich>
      </c:tx>
      <c:layout>
        <c:manualLayout>
          <c:xMode val="edge"/>
          <c:yMode val="edge"/>
          <c:x val="0.000137303149606299"/>
          <c:y val="0.00519675797792704"/>
        </c:manualLayout>
      </c:layout>
      <c:overlay val="0"/>
    </c:title>
    <c:autoTitleDeleted val="0"/>
    <c:plotArea>
      <c:layout>
        <c:manualLayout>
          <c:layoutTarget val="inner"/>
          <c:xMode val="edge"/>
          <c:yMode val="edge"/>
          <c:x val="0.050443405511811"/>
          <c:y val="0.16918759179978"/>
          <c:w val="0.922473261154856"/>
          <c:h val="0.519400726102916"/>
        </c:manualLayout>
      </c:layout>
      <c:barChart>
        <c:barDir val="col"/>
        <c:grouping val="clustered"/>
        <c:varyColors val="0"/>
        <c:ser>
          <c:idx val="0"/>
          <c:order val="0"/>
          <c:tx>
            <c:strRef>
              <c:f>Sheet1!$B$1</c:f>
              <c:strCache>
                <c:ptCount val="1"/>
                <c:pt idx="0">
                  <c:v>Series 1</c:v>
                </c:pt>
              </c:strCache>
            </c:strRef>
          </c:tx>
          <c:spPr>
            <a:solidFill>
              <a:srgbClr val="BCC0BA"/>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5BD0-C541-98E6-AC524A8775FE}"/>
            </c:ext>
          </c:extLst>
        </c:ser>
        <c:ser>
          <c:idx val="1"/>
          <c:order val="1"/>
          <c:tx>
            <c:strRef>
              <c:f>Sheet1!$C$1</c:f>
              <c:strCache>
                <c:ptCount val="1"/>
                <c:pt idx="0">
                  <c:v>Series 2</c:v>
                </c:pt>
              </c:strCache>
            </c:strRef>
          </c:tx>
          <c:spPr>
            <a:solidFill>
              <a:srgbClr val="0F73C3"/>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1-5BD0-C541-98E6-AC524A8775FE}"/>
            </c:ext>
          </c:extLst>
        </c:ser>
        <c:ser>
          <c:idx val="2"/>
          <c:order val="2"/>
          <c:tx>
            <c:strRef>
              <c:f>Sheet1!$D$1</c:f>
              <c:strCache>
                <c:ptCount val="1"/>
                <c:pt idx="0">
                  <c:v>Series 3</c:v>
                </c:pt>
              </c:strCache>
            </c:strRef>
          </c:tx>
          <c:spPr>
            <a:solidFill>
              <a:srgbClr val="BCC0BA"/>
            </a:solidFill>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02-5BD0-C541-98E6-AC524A8775FE}"/>
            </c:ext>
          </c:extLst>
        </c:ser>
        <c:dLbls>
          <c:showLegendKey val="0"/>
          <c:showVal val="0"/>
          <c:showCatName val="0"/>
          <c:showSerName val="0"/>
          <c:showPercent val="0"/>
          <c:showBubbleSize val="0"/>
        </c:dLbls>
        <c:gapWidth val="150"/>
        <c:axId val="880306752"/>
        <c:axId val="880309504"/>
      </c:barChart>
      <c:catAx>
        <c:axId val="880306752"/>
        <c:scaling>
          <c:orientation val="minMax"/>
        </c:scaling>
        <c:delete val="0"/>
        <c:axPos val="b"/>
        <c:numFmt formatCode="General" sourceLinked="0"/>
        <c:majorTickMark val="none"/>
        <c:minorTickMark val="none"/>
        <c:tickLblPos val="nextTo"/>
        <c:crossAx val="880309504"/>
        <c:crosses val="autoZero"/>
        <c:auto val="1"/>
        <c:lblAlgn val="ctr"/>
        <c:lblOffset val="100"/>
        <c:noMultiLvlLbl val="0"/>
      </c:catAx>
      <c:valAx>
        <c:axId val="880309504"/>
        <c:scaling>
          <c:orientation val="minMax"/>
        </c:scaling>
        <c:delete val="0"/>
        <c:axPos val="l"/>
        <c:numFmt formatCode="General" sourceLinked="1"/>
        <c:majorTickMark val="none"/>
        <c:minorTickMark val="none"/>
        <c:tickLblPos val="nextTo"/>
        <c:crossAx val="880306752"/>
        <c:crosses val="autoZero"/>
        <c:crossBetween val="between"/>
      </c:valAx>
    </c:plotArea>
    <c:legend>
      <c:legendPos val="b"/>
      <c:layout>
        <c:manualLayout>
          <c:xMode val="edge"/>
          <c:yMode val="edge"/>
          <c:x val="0.293566272965879"/>
          <c:y val="0.841510599973911"/>
          <c:w val="0.433470190169739"/>
          <c:h val="0.116916377646803"/>
        </c:manualLayout>
      </c:layout>
      <c:overlay val="0"/>
      <c:txPr>
        <a:bodyPr/>
        <a:lstStyle/>
        <a:p>
          <a:pPr>
            <a:defRPr>
              <a:solidFill>
                <a:schemeClr val="accent5"/>
              </a:solidFill>
            </a:defRPr>
          </a:pPr>
          <a:endParaRPr lang="en-US"/>
        </a:p>
      </c:txPr>
    </c:legend>
    <c:plotVisOnly val="1"/>
    <c:dispBlanksAs val="gap"/>
    <c:showDLblsOverMax val="0"/>
  </c:chart>
  <c:txPr>
    <a:bodyPr/>
    <a:lstStyle/>
    <a:p>
      <a:pPr>
        <a:defRPr sz="12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lstStyle/>
          <a:p>
            <a:pPr algn="l">
              <a:defRPr b="0">
                <a:solidFill>
                  <a:schemeClr val="accent1"/>
                </a:solidFill>
              </a:defRPr>
            </a:pPr>
            <a:r>
              <a:rPr lang="en-US" b="0">
                <a:solidFill>
                  <a:schemeClr val="accent1"/>
                </a:solidFill>
              </a:rPr>
              <a:t>Chart Title</a:t>
            </a:r>
          </a:p>
        </c:rich>
      </c:tx>
      <c:layout>
        <c:manualLayout>
          <c:xMode val="edge"/>
          <c:yMode val="edge"/>
          <c:x val="0.000220688918454352"/>
          <c:y val="0.00519661599260421"/>
        </c:manualLayout>
      </c:layout>
      <c:overlay val="0"/>
    </c:title>
    <c:autoTitleDeleted val="0"/>
    <c:plotArea>
      <c:layout>
        <c:manualLayout>
          <c:layoutTarget val="inner"/>
          <c:xMode val="edge"/>
          <c:yMode val="edge"/>
          <c:x val="0.050443405511811"/>
          <c:y val="0.16918759179978"/>
          <c:w val="0.922473261154856"/>
          <c:h val="0.519400726102916"/>
        </c:manualLayout>
      </c:layout>
      <c:barChart>
        <c:barDir val="col"/>
        <c:grouping val="clustered"/>
        <c:varyColors val="0"/>
        <c:ser>
          <c:idx val="0"/>
          <c:order val="0"/>
          <c:tx>
            <c:strRef>
              <c:f>Sheet1!$B$1</c:f>
              <c:strCache>
                <c:ptCount val="1"/>
                <c:pt idx="0">
                  <c:v>Series 1</c:v>
                </c:pt>
              </c:strCache>
            </c:strRef>
          </c:tx>
          <c:spPr>
            <a:solidFill>
              <a:schemeClr val="accent1"/>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07CA-E345-AF25-71832BF4FCA0}"/>
            </c:ext>
          </c:extLst>
        </c:ser>
        <c:ser>
          <c:idx val="1"/>
          <c:order val="1"/>
          <c:tx>
            <c:strRef>
              <c:f>Sheet1!$C$1</c:f>
              <c:strCache>
                <c:ptCount val="1"/>
                <c:pt idx="0">
                  <c:v>Series 2</c:v>
                </c:pt>
              </c:strCache>
            </c:strRef>
          </c:tx>
          <c:spPr>
            <a:solidFill>
              <a:schemeClr val="accent5"/>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1-07CA-E345-AF25-71832BF4FCA0}"/>
            </c:ext>
          </c:extLst>
        </c:ser>
        <c:ser>
          <c:idx val="2"/>
          <c:order val="2"/>
          <c:tx>
            <c:strRef>
              <c:f>Sheet1!$D$1</c:f>
              <c:strCache>
                <c:ptCount val="1"/>
                <c:pt idx="0">
                  <c:v>Series 3</c:v>
                </c:pt>
              </c:strCache>
            </c:strRef>
          </c:tx>
          <c:spPr>
            <a:solidFill>
              <a:schemeClr val="accent2"/>
            </a:solidFill>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02-07CA-E345-AF25-71832BF4FCA0}"/>
            </c:ext>
          </c:extLst>
        </c:ser>
        <c:dLbls>
          <c:showLegendKey val="0"/>
          <c:showVal val="0"/>
          <c:showCatName val="0"/>
          <c:showSerName val="0"/>
          <c:showPercent val="0"/>
          <c:showBubbleSize val="0"/>
        </c:dLbls>
        <c:gapWidth val="150"/>
        <c:axId val="880348528"/>
        <c:axId val="880351280"/>
      </c:barChart>
      <c:catAx>
        <c:axId val="880348528"/>
        <c:scaling>
          <c:orientation val="minMax"/>
        </c:scaling>
        <c:delete val="0"/>
        <c:axPos val="b"/>
        <c:numFmt formatCode="General" sourceLinked="0"/>
        <c:majorTickMark val="none"/>
        <c:minorTickMark val="none"/>
        <c:tickLblPos val="nextTo"/>
        <c:crossAx val="880351280"/>
        <c:crosses val="autoZero"/>
        <c:auto val="1"/>
        <c:lblAlgn val="ctr"/>
        <c:lblOffset val="100"/>
        <c:noMultiLvlLbl val="0"/>
      </c:catAx>
      <c:valAx>
        <c:axId val="880351280"/>
        <c:scaling>
          <c:orientation val="minMax"/>
        </c:scaling>
        <c:delete val="0"/>
        <c:axPos val="l"/>
        <c:numFmt formatCode="General" sourceLinked="1"/>
        <c:majorTickMark val="none"/>
        <c:minorTickMark val="none"/>
        <c:tickLblPos val="nextTo"/>
        <c:crossAx val="880348528"/>
        <c:crosses val="autoZero"/>
        <c:crossBetween val="between"/>
      </c:valAx>
    </c:plotArea>
    <c:legend>
      <c:legendPos val="b"/>
      <c:layout>
        <c:manualLayout>
          <c:xMode val="edge"/>
          <c:yMode val="edge"/>
          <c:x val="0.0516024399865839"/>
          <c:y val="0.862392259815345"/>
          <c:w val="0.923462450240458"/>
          <c:h val="0.116916377646803"/>
        </c:manualLayout>
      </c:layout>
      <c:overlay val="0"/>
      <c:txPr>
        <a:bodyPr/>
        <a:lstStyle/>
        <a:p>
          <a:pPr>
            <a:defRPr>
              <a:solidFill>
                <a:srgbClr val="BCC0BA"/>
              </a:solidFill>
            </a:defRPr>
          </a:pPr>
          <a:endParaRPr lang="en-US"/>
        </a:p>
      </c:txPr>
    </c:legend>
    <c:plotVisOnly val="1"/>
    <c:dispBlanksAs val="gap"/>
    <c:showDLblsOverMax val="0"/>
  </c:chart>
  <c:txPr>
    <a:bodyPr/>
    <a:lstStyle/>
    <a:p>
      <a:pPr>
        <a:defRPr sz="10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lstStyle/>
          <a:p>
            <a:pPr algn="l">
              <a:defRPr b="0">
                <a:solidFill>
                  <a:schemeClr val="accent1"/>
                </a:solidFill>
              </a:defRPr>
            </a:pPr>
            <a:r>
              <a:rPr lang="en-US" b="0">
                <a:solidFill>
                  <a:schemeClr val="accent1"/>
                </a:solidFill>
              </a:rPr>
              <a:t>Chart Title</a:t>
            </a:r>
          </a:p>
        </c:rich>
      </c:tx>
      <c:layout>
        <c:manualLayout>
          <c:xMode val="edge"/>
          <c:yMode val="edge"/>
          <c:x val="0.000220688918454352"/>
          <c:y val="0.00519661599260421"/>
        </c:manualLayout>
      </c:layout>
      <c:overlay val="0"/>
    </c:title>
    <c:autoTitleDeleted val="0"/>
    <c:plotArea>
      <c:layout>
        <c:manualLayout>
          <c:layoutTarget val="inner"/>
          <c:xMode val="edge"/>
          <c:yMode val="edge"/>
          <c:x val="0.050443405511811"/>
          <c:y val="0.16918759179978"/>
          <c:w val="0.922473261154856"/>
          <c:h val="0.519400726102916"/>
        </c:manualLayout>
      </c:layout>
      <c:barChart>
        <c:barDir val="col"/>
        <c:grouping val="clustered"/>
        <c:varyColors val="0"/>
        <c:ser>
          <c:idx val="0"/>
          <c:order val="0"/>
          <c:tx>
            <c:strRef>
              <c:f>Sheet1!$B$1</c:f>
              <c:strCache>
                <c:ptCount val="1"/>
                <c:pt idx="0">
                  <c:v>Series 1</c:v>
                </c:pt>
              </c:strCache>
            </c:strRef>
          </c:tx>
          <c:spPr>
            <a:solidFill>
              <a:schemeClr val="accent1"/>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1C40-2E46-A9BA-0A4A40E80BCA}"/>
            </c:ext>
          </c:extLst>
        </c:ser>
        <c:ser>
          <c:idx val="1"/>
          <c:order val="1"/>
          <c:tx>
            <c:strRef>
              <c:f>Sheet1!$C$1</c:f>
              <c:strCache>
                <c:ptCount val="1"/>
                <c:pt idx="0">
                  <c:v>Series 2</c:v>
                </c:pt>
              </c:strCache>
            </c:strRef>
          </c:tx>
          <c:spPr>
            <a:solidFill>
              <a:schemeClr val="accent5"/>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1-1C40-2E46-A9BA-0A4A40E80BCA}"/>
            </c:ext>
          </c:extLst>
        </c:ser>
        <c:ser>
          <c:idx val="2"/>
          <c:order val="2"/>
          <c:tx>
            <c:strRef>
              <c:f>Sheet1!$D$1</c:f>
              <c:strCache>
                <c:ptCount val="1"/>
                <c:pt idx="0">
                  <c:v>Series 3</c:v>
                </c:pt>
              </c:strCache>
            </c:strRef>
          </c:tx>
          <c:spPr>
            <a:solidFill>
              <a:schemeClr val="accent2"/>
            </a:solidFill>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02-1C40-2E46-A9BA-0A4A40E80BCA}"/>
            </c:ext>
          </c:extLst>
        </c:ser>
        <c:dLbls>
          <c:showLegendKey val="0"/>
          <c:showVal val="0"/>
          <c:showCatName val="0"/>
          <c:showSerName val="0"/>
          <c:showPercent val="0"/>
          <c:showBubbleSize val="0"/>
        </c:dLbls>
        <c:gapWidth val="150"/>
        <c:axId val="880383904"/>
        <c:axId val="880386656"/>
      </c:barChart>
      <c:catAx>
        <c:axId val="880383904"/>
        <c:scaling>
          <c:orientation val="minMax"/>
        </c:scaling>
        <c:delete val="0"/>
        <c:axPos val="b"/>
        <c:numFmt formatCode="General" sourceLinked="0"/>
        <c:majorTickMark val="none"/>
        <c:minorTickMark val="none"/>
        <c:tickLblPos val="nextTo"/>
        <c:crossAx val="880386656"/>
        <c:crosses val="autoZero"/>
        <c:auto val="1"/>
        <c:lblAlgn val="ctr"/>
        <c:lblOffset val="100"/>
        <c:noMultiLvlLbl val="0"/>
      </c:catAx>
      <c:valAx>
        <c:axId val="880386656"/>
        <c:scaling>
          <c:orientation val="minMax"/>
        </c:scaling>
        <c:delete val="0"/>
        <c:axPos val="l"/>
        <c:numFmt formatCode="General" sourceLinked="1"/>
        <c:majorTickMark val="none"/>
        <c:minorTickMark val="none"/>
        <c:tickLblPos val="nextTo"/>
        <c:crossAx val="880383904"/>
        <c:crosses val="autoZero"/>
        <c:crossBetween val="between"/>
      </c:valAx>
    </c:plotArea>
    <c:legend>
      <c:legendPos val="b"/>
      <c:layout>
        <c:manualLayout>
          <c:xMode val="edge"/>
          <c:yMode val="edge"/>
          <c:x val="0.0548942549793238"/>
          <c:y val="0.862392441106457"/>
          <c:w val="0.920170635247718"/>
          <c:h val="0.116916377646803"/>
        </c:manualLayout>
      </c:layout>
      <c:overlay val="0"/>
      <c:txPr>
        <a:bodyPr/>
        <a:lstStyle/>
        <a:p>
          <a:pPr>
            <a:defRPr>
              <a:solidFill>
                <a:srgbClr val="BCC0BA"/>
              </a:solidFill>
            </a:defRPr>
          </a:pPr>
          <a:endParaRPr lang="en-US"/>
        </a:p>
      </c:txPr>
    </c:legend>
    <c:plotVisOnly val="1"/>
    <c:dispBlanksAs val="gap"/>
    <c:showDLblsOverMax val="0"/>
  </c:chart>
  <c:txPr>
    <a:bodyPr/>
    <a:lstStyle/>
    <a:p>
      <a:pPr>
        <a:defRPr sz="10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lstStyle/>
          <a:p>
            <a:pPr algn="l">
              <a:defRPr b="0">
                <a:solidFill>
                  <a:schemeClr val="accent1"/>
                </a:solidFill>
              </a:defRPr>
            </a:pPr>
            <a:r>
              <a:rPr lang="en-US" b="0">
                <a:solidFill>
                  <a:schemeClr val="accent1"/>
                </a:solidFill>
              </a:rPr>
              <a:t>Chart Title</a:t>
            </a:r>
          </a:p>
        </c:rich>
      </c:tx>
      <c:layout>
        <c:manualLayout>
          <c:xMode val="edge"/>
          <c:yMode val="edge"/>
          <c:x val="0.000220688918454352"/>
          <c:y val="0.00519661599260421"/>
        </c:manualLayout>
      </c:layout>
      <c:overlay val="0"/>
    </c:title>
    <c:autoTitleDeleted val="0"/>
    <c:plotArea>
      <c:layout>
        <c:manualLayout>
          <c:layoutTarget val="inner"/>
          <c:xMode val="edge"/>
          <c:yMode val="edge"/>
          <c:x val="0.050443405511811"/>
          <c:y val="0.16918759179978"/>
          <c:w val="0.922473261154856"/>
          <c:h val="0.519400726102916"/>
        </c:manualLayout>
      </c:layout>
      <c:barChart>
        <c:barDir val="col"/>
        <c:grouping val="clustered"/>
        <c:varyColors val="0"/>
        <c:ser>
          <c:idx val="0"/>
          <c:order val="0"/>
          <c:tx>
            <c:strRef>
              <c:f>Sheet1!$B$1</c:f>
              <c:strCache>
                <c:ptCount val="1"/>
                <c:pt idx="0">
                  <c:v>Series 1</c:v>
                </c:pt>
              </c:strCache>
            </c:strRef>
          </c:tx>
          <c:spPr>
            <a:solidFill>
              <a:schemeClr val="accent1"/>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4D1B-4847-B591-DCB83B564BF9}"/>
            </c:ext>
          </c:extLst>
        </c:ser>
        <c:ser>
          <c:idx val="1"/>
          <c:order val="1"/>
          <c:tx>
            <c:strRef>
              <c:f>Sheet1!$C$1</c:f>
              <c:strCache>
                <c:ptCount val="1"/>
                <c:pt idx="0">
                  <c:v>Series 2</c:v>
                </c:pt>
              </c:strCache>
            </c:strRef>
          </c:tx>
          <c:spPr>
            <a:solidFill>
              <a:schemeClr val="accent5"/>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1-4D1B-4847-B591-DCB83B564BF9}"/>
            </c:ext>
          </c:extLst>
        </c:ser>
        <c:ser>
          <c:idx val="2"/>
          <c:order val="2"/>
          <c:tx>
            <c:strRef>
              <c:f>Sheet1!$D$1</c:f>
              <c:strCache>
                <c:ptCount val="1"/>
                <c:pt idx="0">
                  <c:v>Series 3</c:v>
                </c:pt>
              </c:strCache>
            </c:strRef>
          </c:tx>
          <c:spPr>
            <a:solidFill>
              <a:schemeClr val="accent2"/>
            </a:solidFill>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02-4D1B-4847-B591-DCB83B564BF9}"/>
            </c:ext>
          </c:extLst>
        </c:ser>
        <c:dLbls>
          <c:showLegendKey val="0"/>
          <c:showVal val="0"/>
          <c:showCatName val="0"/>
          <c:showSerName val="0"/>
          <c:showPercent val="0"/>
          <c:showBubbleSize val="0"/>
        </c:dLbls>
        <c:gapWidth val="150"/>
        <c:axId val="878242672"/>
        <c:axId val="878246848"/>
      </c:barChart>
      <c:catAx>
        <c:axId val="878242672"/>
        <c:scaling>
          <c:orientation val="minMax"/>
        </c:scaling>
        <c:delete val="0"/>
        <c:axPos val="b"/>
        <c:numFmt formatCode="General" sourceLinked="0"/>
        <c:majorTickMark val="none"/>
        <c:minorTickMark val="none"/>
        <c:tickLblPos val="nextTo"/>
        <c:crossAx val="878246848"/>
        <c:crosses val="autoZero"/>
        <c:auto val="1"/>
        <c:lblAlgn val="ctr"/>
        <c:lblOffset val="100"/>
        <c:noMultiLvlLbl val="0"/>
      </c:catAx>
      <c:valAx>
        <c:axId val="878246848"/>
        <c:scaling>
          <c:orientation val="minMax"/>
        </c:scaling>
        <c:delete val="0"/>
        <c:axPos val="l"/>
        <c:numFmt formatCode="General" sourceLinked="1"/>
        <c:majorTickMark val="none"/>
        <c:minorTickMark val="none"/>
        <c:tickLblPos val="nextTo"/>
        <c:crossAx val="878242672"/>
        <c:crosses val="autoZero"/>
        <c:crossBetween val="between"/>
      </c:valAx>
    </c:plotArea>
    <c:legend>
      <c:legendPos val="b"/>
      <c:layout>
        <c:manualLayout>
          <c:xMode val="edge"/>
          <c:yMode val="edge"/>
          <c:x val="0.0614778849648035"/>
          <c:y val="0.878415370064223"/>
          <c:w val="0.874085230307939"/>
          <c:h val="0.116916377646803"/>
        </c:manualLayout>
      </c:layout>
      <c:overlay val="0"/>
      <c:txPr>
        <a:bodyPr/>
        <a:lstStyle/>
        <a:p>
          <a:pPr>
            <a:defRPr>
              <a:solidFill>
                <a:schemeClr val="accent5"/>
              </a:solidFill>
            </a:defRPr>
          </a:pPr>
          <a:endParaRPr lang="en-US"/>
        </a:p>
      </c:txPr>
    </c:legend>
    <c:plotVisOnly val="1"/>
    <c:dispBlanksAs val="gap"/>
    <c:showDLblsOverMax val="0"/>
  </c:chart>
  <c:txPr>
    <a:bodyPr/>
    <a:lstStyle/>
    <a:p>
      <a:pPr>
        <a:defRPr sz="10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lgn="l">
              <a:defRPr sz="1400" b="0">
                <a:solidFill>
                  <a:schemeClr val="accent1"/>
                </a:solidFill>
              </a:defRPr>
            </a:pPr>
            <a:r>
              <a:rPr lang="en-US" sz="1400" dirty="0"/>
              <a:t>Master template chart title</a:t>
            </a:r>
          </a:p>
        </c:rich>
      </c:tx>
      <c:layout>
        <c:manualLayout>
          <c:xMode val="edge"/>
          <c:yMode val="edge"/>
          <c:x val="0.24144012731396"/>
          <c:y val="0.0585444851825838"/>
        </c:manualLayout>
      </c:layout>
      <c:overlay val="0"/>
    </c:title>
    <c:autoTitleDeleted val="0"/>
    <c:plotArea>
      <c:layout>
        <c:manualLayout>
          <c:layoutTarget val="inner"/>
          <c:xMode val="edge"/>
          <c:yMode val="edge"/>
          <c:x val="0.213045057299485"/>
          <c:y val="0.194684147825189"/>
          <c:w val="0.596054351049552"/>
          <c:h val="0.759321409141318"/>
        </c:manualLayout>
      </c:layout>
      <c:pieChart>
        <c:varyColors val="1"/>
        <c:ser>
          <c:idx val="0"/>
          <c:order val="0"/>
          <c:tx>
            <c:strRef>
              <c:f>Sheet1!$B$1</c:f>
              <c:strCache>
                <c:ptCount val="1"/>
                <c:pt idx="0">
                  <c:v>Series 1</c:v>
                </c:pt>
              </c:strCache>
            </c:strRef>
          </c:tx>
          <c:dPt>
            <c:idx val="0"/>
            <c:bubble3D val="0"/>
            <c:extLst xmlns:c16r2="http://schemas.microsoft.com/office/drawing/2015/06/chart">
              <c:ext xmlns:c16="http://schemas.microsoft.com/office/drawing/2014/chart" uri="{C3380CC4-5D6E-409C-BE32-E72D297353CC}">
                <c16:uniqueId val="{00000000-EF76-5346-8B60-E453A3FCED6A}"/>
              </c:ext>
            </c:extLst>
          </c:dPt>
          <c:dPt>
            <c:idx val="1"/>
            <c:bubble3D val="0"/>
            <c:spPr>
              <a:solidFill>
                <a:schemeClr val="accent5"/>
              </a:solidFill>
            </c:spPr>
            <c:extLst xmlns:c16r2="http://schemas.microsoft.com/office/drawing/2015/06/chart">
              <c:ext xmlns:c16="http://schemas.microsoft.com/office/drawing/2014/chart" uri="{C3380CC4-5D6E-409C-BE32-E72D297353CC}">
                <c16:uniqueId val="{00000002-EF76-5346-8B60-E453A3FCED6A}"/>
              </c:ext>
            </c:extLst>
          </c:dPt>
          <c:dPt>
            <c:idx val="2"/>
            <c:bubble3D val="0"/>
            <c:spPr>
              <a:solidFill>
                <a:schemeClr val="accent2"/>
              </a:solidFill>
            </c:spPr>
            <c:extLst xmlns:c16r2="http://schemas.microsoft.com/office/drawing/2015/06/chart">
              <c:ext xmlns:c16="http://schemas.microsoft.com/office/drawing/2014/chart" uri="{C3380CC4-5D6E-409C-BE32-E72D297353CC}">
                <c16:uniqueId val="{00000004-EF76-5346-8B60-E453A3FCED6A}"/>
              </c:ext>
            </c:extLst>
          </c:dPt>
          <c:dPt>
            <c:idx val="3"/>
            <c:bubble3D val="0"/>
            <c:spPr>
              <a:solidFill>
                <a:schemeClr val="accent3"/>
              </a:solidFill>
            </c:spPr>
            <c:extLst xmlns:c16r2="http://schemas.microsoft.com/office/drawing/2015/06/chart">
              <c:ext xmlns:c16="http://schemas.microsoft.com/office/drawing/2014/chart" uri="{C3380CC4-5D6E-409C-BE32-E72D297353CC}">
                <c16:uniqueId val="{00000006-EF76-5346-8B60-E453A3FCED6A}"/>
              </c:ext>
            </c:extLst>
          </c:dPt>
          <c:dLbls>
            <c:dLbl>
              <c:idx val="0"/>
              <c:layout>
                <c:manualLayout>
                  <c:x val="-0.198264099407106"/>
                  <c:y val="0.166187119161908"/>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EF76-5346-8B60-E453A3FCED6A}"/>
                </c:ext>
                <c:ext xmlns:c15="http://schemas.microsoft.com/office/drawing/2012/chart" uri="{CE6537A1-D6FC-4f65-9D91-7224C49458BB}"/>
              </c:extLst>
            </c:dLbl>
            <c:dLbl>
              <c:idx val="1"/>
              <c:layout>
                <c:manualLayout>
                  <c:x val="-0.165761702451346"/>
                  <c:y val="-0.175641372356657"/>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EF76-5346-8B60-E453A3FCED6A}"/>
                </c:ext>
                <c:ext xmlns:c15="http://schemas.microsoft.com/office/drawing/2012/chart" uri="{CE6537A1-D6FC-4f65-9D91-7224C49458BB}"/>
              </c:extLst>
            </c:dLbl>
            <c:dLbl>
              <c:idx val="2"/>
              <c:layout>
                <c:manualLayout>
                  <c:x val="0.138949107974498"/>
                  <c:y val="-0.175037794845714"/>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EF76-5346-8B60-E453A3FCED6A}"/>
                </c:ext>
                <c:ext xmlns:c15="http://schemas.microsoft.com/office/drawing/2012/chart" uri="{CE6537A1-D6FC-4f65-9D91-7224C49458BB}"/>
              </c:extLst>
            </c:dLbl>
            <c:dLbl>
              <c:idx val="3"/>
              <c:layout>
                <c:manualLayout>
                  <c:x val="0.223154406209986"/>
                  <c:y val="0.139268702194349"/>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EF76-5346-8B60-E453A3FCED6A}"/>
                </c:ext>
                <c:ext xmlns:c15="http://schemas.microsoft.com/office/drawing/2012/chart" uri="{CE6537A1-D6FC-4f65-9D91-7224C49458BB}"/>
              </c:extLst>
            </c:dLbl>
            <c:spPr>
              <a:noFill/>
              <a:ln>
                <a:noFill/>
              </a:ln>
              <a:effectLst/>
            </c:spPr>
            <c:txPr>
              <a:bodyPr/>
              <a:lstStyle/>
              <a:p>
                <a:pPr>
                  <a:defRPr sz="1200" b="0" i="0" u="none" strike="noStrike" baseline="0">
                    <a:solidFill>
                      <a:srgbClr val="FFFFFF"/>
                    </a:solidFill>
                    <a:latin typeface="Calibri"/>
                    <a:ea typeface="Calibri"/>
                    <a:cs typeface="Calibri"/>
                  </a:defRPr>
                </a:pPr>
                <a:endParaRPr lang="en-US"/>
              </a:p>
            </c:txPr>
            <c:dLblPos val="ct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7-EF76-5346-8B60-E453A3FCED6A}"/>
            </c:ext>
          </c:extLst>
        </c:ser>
        <c:ser>
          <c:idx val="1"/>
          <c:order val="1"/>
          <c:tx>
            <c:strRef>
              <c:f>Sheet1!$C$1</c:f>
              <c:strCache>
                <c:ptCount val="1"/>
                <c:pt idx="0">
                  <c:v>Series 2</c:v>
                </c:pt>
              </c:strCache>
            </c:strRef>
          </c:tx>
          <c:dPt>
            <c:idx val="0"/>
            <c:bubble3D val="0"/>
            <c:extLst xmlns:c16r2="http://schemas.microsoft.com/office/drawing/2015/06/chart">
              <c:ext xmlns:c16="http://schemas.microsoft.com/office/drawing/2014/chart" uri="{C3380CC4-5D6E-409C-BE32-E72D297353CC}">
                <c16:uniqueId val="{00000008-EF76-5346-8B60-E453A3FCED6A}"/>
              </c:ext>
            </c:extLst>
          </c:dPt>
          <c:dPt>
            <c:idx val="1"/>
            <c:bubble3D val="0"/>
            <c:extLst xmlns:c16r2="http://schemas.microsoft.com/office/drawing/2015/06/chart">
              <c:ext xmlns:c16="http://schemas.microsoft.com/office/drawing/2014/chart" uri="{C3380CC4-5D6E-409C-BE32-E72D297353CC}">
                <c16:uniqueId val="{00000009-EF76-5346-8B60-E453A3FCED6A}"/>
              </c:ext>
            </c:extLst>
          </c:dPt>
          <c:dPt>
            <c:idx val="2"/>
            <c:bubble3D val="0"/>
            <c:extLst xmlns:c16r2="http://schemas.microsoft.com/office/drawing/2015/06/chart">
              <c:ext xmlns:c16="http://schemas.microsoft.com/office/drawing/2014/chart" uri="{C3380CC4-5D6E-409C-BE32-E72D297353CC}">
                <c16:uniqueId val="{0000000A-EF76-5346-8B60-E453A3FCED6A}"/>
              </c:ext>
            </c:extLst>
          </c:dPt>
          <c:dPt>
            <c:idx val="3"/>
            <c:bubble3D val="0"/>
            <c:extLst xmlns:c16r2="http://schemas.microsoft.com/office/drawing/2015/06/chart">
              <c:ext xmlns:c16="http://schemas.microsoft.com/office/drawing/2014/chart" uri="{C3380CC4-5D6E-409C-BE32-E72D297353CC}">
                <c16:uniqueId val="{0000000B-EF76-5346-8B60-E453A3FCED6A}"/>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C-EF76-5346-8B60-E453A3FCED6A}"/>
            </c:ext>
          </c:extLst>
        </c:ser>
        <c:ser>
          <c:idx val="2"/>
          <c:order val="2"/>
          <c:tx>
            <c:strRef>
              <c:f>Sheet1!$D$1</c:f>
              <c:strCache>
                <c:ptCount val="1"/>
                <c:pt idx="0">
                  <c:v>Series 3</c:v>
                </c:pt>
              </c:strCache>
            </c:strRef>
          </c:tx>
          <c:dPt>
            <c:idx val="0"/>
            <c:bubble3D val="0"/>
            <c:extLst xmlns:c16r2="http://schemas.microsoft.com/office/drawing/2015/06/chart">
              <c:ext xmlns:c16="http://schemas.microsoft.com/office/drawing/2014/chart" uri="{C3380CC4-5D6E-409C-BE32-E72D297353CC}">
                <c16:uniqueId val="{0000000D-EF76-5346-8B60-E453A3FCED6A}"/>
              </c:ext>
            </c:extLst>
          </c:dPt>
          <c:dPt>
            <c:idx val="1"/>
            <c:bubble3D val="0"/>
            <c:extLst xmlns:c16r2="http://schemas.microsoft.com/office/drawing/2015/06/chart">
              <c:ext xmlns:c16="http://schemas.microsoft.com/office/drawing/2014/chart" uri="{C3380CC4-5D6E-409C-BE32-E72D297353CC}">
                <c16:uniqueId val="{0000000E-EF76-5346-8B60-E453A3FCED6A}"/>
              </c:ext>
            </c:extLst>
          </c:dPt>
          <c:dPt>
            <c:idx val="2"/>
            <c:bubble3D val="0"/>
            <c:extLst xmlns:c16r2="http://schemas.microsoft.com/office/drawing/2015/06/chart">
              <c:ext xmlns:c16="http://schemas.microsoft.com/office/drawing/2014/chart" uri="{C3380CC4-5D6E-409C-BE32-E72D297353CC}">
                <c16:uniqueId val="{0000000F-EF76-5346-8B60-E453A3FCED6A}"/>
              </c:ext>
            </c:extLst>
          </c:dPt>
          <c:dPt>
            <c:idx val="3"/>
            <c:bubble3D val="0"/>
            <c:extLst xmlns:c16r2="http://schemas.microsoft.com/office/drawing/2015/06/chart">
              <c:ext xmlns:c16="http://schemas.microsoft.com/office/drawing/2014/chart" uri="{C3380CC4-5D6E-409C-BE32-E72D297353CC}">
                <c16:uniqueId val="{00000010-EF76-5346-8B60-E453A3FCED6A}"/>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11-EF76-5346-8B60-E453A3FCED6A}"/>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c:spPr>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lgn="l">
              <a:defRPr sz="1400" b="0">
                <a:solidFill>
                  <a:schemeClr val="accent1"/>
                </a:solidFill>
              </a:defRPr>
            </a:pPr>
            <a:r>
              <a:rPr lang="en-US" sz="1400" dirty="0"/>
              <a:t>Call out category</a:t>
            </a:r>
          </a:p>
        </c:rich>
      </c:tx>
      <c:layout>
        <c:manualLayout>
          <c:xMode val="edge"/>
          <c:yMode val="edge"/>
          <c:x val="0.33615002047076"/>
          <c:y val="0.0585444851825838"/>
        </c:manualLayout>
      </c:layout>
      <c:overlay val="0"/>
    </c:title>
    <c:autoTitleDeleted val="0"/>
    <c:plotArea>
      <c:layout>
        <c:manualLayout>
          <c:layoutTarget val="inner"/>
          <c:xMode val="edge"/>
          <c:yMode val="edge"/>
          <c:x val="0.213045057299485"/>
          <c:y val="0.194684147825189"/>
          <c:w val="0.596054351049552"/>
          <c:h val="0.759321409141318"/>
        </c:manualLayout>
      </c:layout>
      <c:pieChart>
        <c:varyColors val="1"/>
        <c:ser>
          <c:idx val="0"/>
          <c:order val="0"/>
          <c:tx>
            <c:strRef>
              <c:f>Sheet1!$B$1</c:f>
              <c:strCache>
                <c:ptCount val="1"/>
                <c:pt idx="0">
                  <c:v>Series 1</c:v>
                </c:pt>
              </c:strCache>
            </c:strRef>
          </c:tx>
          <c:spPr>
            <a:solidFill>
              <a:srgbClr val="6A7B84"/>
            </a:solidFill>
            <a:ln>
              <a:solidFill>
                <a:srgbClr val="FFFFFF"/>
              </a:solidFill>
            </a:ln>
          </c:spPr>
          <c:dPt>
            <c:idx val="0"/>
            <c:bubble3D val="0"/>
            <c:spPr>
              <a:solidFill>
                <a:srgbClr val="0F73C3"/>
              </a:solidFill>
              <a:ln>
                <a:solidFill>
                  <a:srgbClr val="FFFFFF"/>
                </a:solidFill>
              </a:ln>
            </c:spPr>
            <c:extLst xmlns:c16r2="http://schemas.microsoft.com/office/drawing/2015/06/chart">
              <c:ext xmlns:c16="http://schemas.microsoft.com/office/drawing/2014/chart" uri="{C3380CC4-5D6E-409C-BE32-E72D297353CC}">
                <c16:uniqueId val="{00000001-F08A-3B49-AE83-36B44B613DCD}"/>
              </c:ext>
            </c:extLst>
          </c:dPt>
          <c:dPt>
            <c:idx val="1"/>
            <c:bubble3D val="0"/>
            <c:spPr>
              <a:solidFill>
                <a:srgbClr val="BCC0BA"/>
              </a:solidFill>
              <a:ln>
                <a:solidFill>
                  <a:srgbClr val="FFFFFF"/>
                </a:solidFill>
              </a:ln>
            </c:spPr>
            <c:extLst xmlns:c16r2="http://schemas.microsoft.com/office/drawing/2015/06/chart">
              <c:ext xmlns:c16="http://schemas.microsoft.com/office/drawing/2014/chart" uri="{C3380CC4-5D6E-409C-BE32-E72D297353CC}">
                <c16:uniqueId val="{00000003-F08A-3B49-AE83-36B44B613DCD}"/>
              </c:ext>
            </c:extLst>
          </c:dPt>
          <c:dPt>
            <c:idx val="2"/>
            <c:bubble3D val="0"/>
            <c:spPr>
              <a:solidFill>
                <a:srgbClr val="BCC0BA"/>
              </a:solidFill>
              <a:ln>
                <a:solidFill>
                  <a:srgbClr val="FFFFFF"/>
                </a:solidFill>
              </a:ln>
            </c:spPr>
            <c:extLst xmlns:c16r2="http://schemas.microsoft.com/office/drawing/2015/06/chart">
              <c:ext xmlns:c16="http://schemas.microsoft.com/office/drawing/2014/chart" uri="{C3380CC4-5D6E-409C-BE32-E72D297353CC}">
                <c16:uniqueId val="{00000005-F08A-3B49-AE83-36B44B613DCD}"/>
              </c:ext>
            </c:extLst>
          </c:dPt>
          <c:dPt>
            <c:idx val="3"/>
            <c:bubble3D val="0"/>
            <c:spPr>
              <a:solidFill>
                <a:srgbClr val="BCC0BA"/>
              </a:solidFill>
              <a:ln>
                <a:solidFill>
                  <a:srgbClr val="FFFFFF"/>
                </a:solidFill>
              </a:ln>
            </c:spPr>
            <c:extLst xmlns:c16r2="http://schemas.microsoft.com/office/drawing/2015/06/chart">
              <c:ext xmlns:c16="http://schemas.microsoft.com/office/drawing/2014/chart" uri="{C3380CC4-5D6E-409C-BE32-E72D297353CC}">
                <c16:uniqueId val="{00000007-F08A-3B49-AE83-36B44B613DCD}"/>
              </c:ext>
            </c:extLst>
          </c:dPt>
          <c:dLbls>
            <c:dLbl>
              <c:idx val="0"/>
              <c:layout>
                <c:manualLayout>
                  <c:x val="-0.198264099407106"/>
                  <c:y val="0.162165380237998"/>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F08A-3B49-AE83-36B44B613DCD}"/>
                </c:ext>
                <c:ext xmlns:c15="http://schemas.microsoft.com/office/drawing/2012/chart" uri="{CE6537A1-D6FC-4f65-9D91-7224C49458BB}"/>
              </c:extLst>
            </c:dLbl>
            <c:dLbl>
              <c:idx val="1"/>
              <c:layout>
                <c:manualLayout>
                  <c:x val="-0.175232940349422"/>
                  <c:y val="-0.175641372356657"/>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F08A-3B49-AE83-36B44B613DCD}"/>
                </c:ext>
                <c:ext xmlns:c15="http://schemas.microsoft.com/office/drawing/2012/chart" uri="{CE6537A1-D6FC-4f65-9D91-7224C49458BB}"/>
              </c:extLst>
            </c:dLbl>
            <c:dLbl>
              <c:idx val="2"/>
              <c:layout>
                <c:manualLayout>
                  <c:x val="0.138949107974498"/>
                  <c:y val="-0.175037794845714"/>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F08A-3B49-AE83-36B44B613DCD}"/>
                </c:ext>
                <c:ext xmlns:c15="http://schemas.microsoft.com/office/drawing/2012/chart" uri="{CE6537A1-D6FC-4f65-9D91-7224C49458BB}"/>
              </c:extLst>
            </c:dLbl>
            <c:dLbl>
              <c:idx val="3"/>
              <c:layout>
                <c:manualLayout>
                  <c:x val="0.223154406209986"/>
                  <c:y val="0.139268702194349"/>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F08A-3B49-AE83-36B44B613DCD}"/>
                </c:ext>
                <c:ext xmlns:c15="http://schemas.microsoft.com/office/drawing/2012/chart" uri="{CE6537A1-D6FC-4f65-9D91-7224C49458BB}"/>
              </c:extLst>
            </c:dLbl>
            <c:spPr>
              <a:noFill/>
              <a:ln>
                <a:noFill/>
              </a:ln>
              <a:effectLst/>
            </c:spPr>
            <c:txPr>
              <a:bodyPr/>
              <a:lstStyle/>
              <a:p>
                <a:pPr>
                  <a:defRPr sz="1200" b="0" i="0" u="none" strike="noStrike" baseline="0">
                    <a:solidFill>
                      <a:srgbClr val="FFFFFF"/>
                    </a:solidFill>
                    <a:latin typeface="Calibri"/>
                    <a:ea typeface="Calibri"/>
                    <a:cs typeface="Calibri"/>
                  </a:defRPr>
                </a:pPr>
                <a:endParaRPr lang="en-US"/>
              </a:p>
            </c:txPr>
            <c:dLblPos val="ct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8-F08A-3B49-AE83-36B44B613DCD}"/>
            </c:ext>
          </c:extLst>
        </c:ser>
        <c:ser>
          <c:idx val="1"/>
          <c:order val="1"/>
          <c:tx>
            <c:strRef>
              <c:f>Sheet1!$C$1</c:f>
              <c:strCache>
                <c:ptCount val="1"/>
                <c:pt idx="0">
                  <c:v>Series 2</c:v>
                </c:pt>
              </c:strCache>
            </c:strRef>
          </c:tx>
          <c:dPt>
            <c:idx val="0"/>
            <c:bubble3D val="0"/>
            <c:extLst xmlns:c16r2="http://schemas.microsoft.com/office/drawing/2015/06/chart">
              <c:ext xmlns:c16="http://schemas.microsoft.com/office/drawing/2014/chart" uri="{C3380CC4-5D6E-409C-BE32-E72D297353CC}">
                <c16:uniqueId val="{00000009-F08A-3B49-AE83-36B44B613DCD}"/>
              </c:ext>
            </c:extLst>
          </c:dPt>
          <c:dPt>
            <c:idx val="1"/>
            <c:bubble3D val="0"/>
            <c:extLst xmlns:c16r2="http://schemas.microsoft.com/office/drawing/2015/06/chart">
              <c:ext xmlns:c16="http://schemas.microsoft.com/office/drawing/2014/chart" uri="{C3380CC4-5D6E-409C-BE32-E72D297353CC}">
                <c16:uniqueId val="{0000000A-F08A-3B49-AE83-36B44B613DCD}"/>
              </c:ext>
            </c:extLst>
          </c:dPt>
          <c:dPt>
            <c:idx val="2"/>
            <c:bubble3D val="0"/>
            <c:extLst xmlns:c16r2="http://schemas.microsoft.com/office/drawing/2015/06/chart">
              <c:ext xmlns:c16="http://schemas.microsoft.com/office/drawing/2014/chart" uri="{C3380CC4-5D6E-409C-BE32-E72D297353CC}">
                <c16:uniqueId val="{0000000B-F08A-3B49-AE83-36B44B613DCD}"/>
              </c:ext>
            </c:extLst>
          </c:dPt>
          <c:dPt>
            <c:idx val="3"/>
            <c:bubble3D val="0"/>
            <c:extLst xmlns:c16r2="http://schemas.microsoft.com/office/drawing/2015/06/chart">
              <c:ext xmlns:c16="http://schemas.microsoft.com/office/drawing/2014/chart" uri="{C3380CC4-5D6E-409C-BE32-E72D297353CC}">
                <c16:uniqueId val="{0000000C-F08A-3B49-AE83-36B44B613DCD}"/>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D-F08A-3B49-AE83-36B44B613DCD}"/>
            </c:ext>
          </c:extLst>
        </c:ser>
        <c:ser>
          <c:idx val="2"/>
          <c:order val="2"/>
          <c:tx>
            <c:strRef>
              <c:f>Sheet1!$D$1</c:f>
              <c:strCache>
                <c:ptCount val="1"/>
                <c:pt idx="0">
                  <c:v>Series 3</c:v>
                </c:pt>
              </c:strCache>
            </c:strRef>
          </c:tx>
          <c:dPt>
            <c:idx val="0"/>
            <c:bubble3D val="0"/>
            <c:extLst xmlns:c16r2="http://schemas.microsoft.com/office/drawing/2015/06/chart">
              <c:ext xmlns:c16="http://schemas.microsoft.com/office/drawing/2014/chart" uri="{C3380CC4-5D6E-409C-BE32-E72D297353CC}">
                <c16:uniqueId val="{0000000E-F08A-3B49-AE83-36B44B613DCD}"/>
              </c:ext>
            </c:extLst>
          </c:dPt>
          <c:dPt>
            <c:idx val="1"/>
            <c:bubble3D val="0"/>
            <c:extLst xmlns:c16r2="http://schemas.microsoft.com/office/drawing/2015/06/chart">
              <c:ext xmlns:c16="http://schemas.microsoft.com/office/drawing/2014/chart" uri="{C3380CC4-5D6E-409C-BE32-E72D297353CC}">
                <c16:uniqueId val="{0000000F-F08A-3B49-AE83-36B44B613DCD}"/>
              </c:ext>
            </c:extLst>
          </c:dPt>
          <c:dPt>
            <c:idx val="2"/>
            <c:bubble3D val="0"/>
            <c:extLst xmlns:c16r2="http://schemas.microsoft.com/office/drawing/2015/06/chart">
              <c:ext xmlns:c16="http://schemas.microsoft.com/office/drawing/2014/chart" uri="{C3380CC4-5D6E-409C-BE32-E72D297353CC}">
                <c16:uniqueId val="{00000010-F08A-3B49-AE83-36B44B613DCD}"/>
              </c:ext>
            </c:extLst>
          </c:dPt>
          <c:dPt>
            <c:idx val="3"/>
            <c:bubble3D val="0"/>
            <c:extLst xmlns:c16r2="http://schemas.microsoft.com/office/drawing/2015/06/chart">
              <c:ext xmlns:c16="http://schemas.microsoft.com/office/drawing/2014/chart" uri="{C3380CC4-5D6E-409C-BE32-E72D297353CC}">
                <c16:uniqueId val="{00000011-F08A-3B49-AE83-36B44B613DCD}"/>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12-F08A-3B49-AE83-36B44B613DCD}"/>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c:spPr>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lgn="l">
              <a:defRPr b="0">
                <a:solidFill>
                  <a:schemeClr val="accent1"/>
                </a:solidFill>
              </a:defRPr>
            </a:pPr>
            <a:r>
              <a:rPr lang="en-US" b="0">
                <a:solidFill>
                  <a:schemeClr val="accent1"/>
                </a:solidFill>
              </a:rPr>
              <a:t>Master template chart title</a:t>
            </a:r>
          </a:p>
        </c:rich>
      </c:tx>
      <c:layout>
        <c:manualLayout>
          <c:xMode val="edge"/>
          <c:yMode val="edge"/>
          <c:x val="0.248923567177212"/>
          <c:y val="0.0532434794637206"/>
        </c:manualLayout>
      </c:layout>
      <c:overlay val="0"/>
    </c:title>
    <c:autoTitleDeleted val="0"/>
    <c:plotArea>
      <c:layout>
        <c:manualLayout>
          <c:layoutTarget val="inner"/>
          <c:xMode val="edge"/>
          <c:yMode val="edge"/>
          <c:x val="0.175734897288115"/>
          <c:y val="0.215704927331501"/>
          <c:w val="0.67648918108944"/>
          <c:h val="0.713318262753993"/>
        </c:manualLayout>
      </c:layout>
      <c:pieChart>
        <c:varyColors val="1"/>
        <c:ser>
          <c:idx val="0"/>
          <c:order val="0"/>
          <c:tx>
            <c:strRef>
              <c:f>Sheet1!$B$1</c:f>
              <c:strCache>
                <c:ptCount val="1"/>
                <c:pt idx="0">
                  <c:v>Series 1</c:v>
                </c:pt>
              </c:strCache>
            </c:strRef>
          </c:tx>
          <c:dPt>
            <c:idx val="0"/>
            <c:bubble3D val="0"/>
            <c:extLst xmlns:c16r2="http://schemas.microsoft.com/office/drawing/2015/06/chart">
              <c:ext xmlns:c16="http://schemas.microsoft.com/office/drawing/2014/chart" uri="{C3380CC4-5D6E-409C-BE32-E72D297353CC}">
                <c16:uniqueId val="{00000000-21E1-BB46-9E3A-C0E1217710A3}"/>
              </c:ext>
            </c:extLst>
          </c:dPt>
          <c:dPt>
            <c:idx val="1"/>
            <c:bubble3D val="0"/>
            <c:spPr>
              <a:solidFill>
                <a:schemeClr val="accent5"/>
              </a:solidFill>
            </c:spPr>
            <c:extLst xmlns:c16r2="http://schemas.microsoft.com/office/drawing/2015/06/chart">
              <c:ext xmlns:c16="http://schemas.microsoft.com/office/drawing/2014/chart" uri="{C3380CC4-5D6E-409C-BE32-E72D297353CC}">
                <c16:uniqueId val="{00000002-21E1-BB46-9E3A-C0E1217710A3}"/>
              </c:ext>
            </c:extLst>
          </c:dPt>
          <c:dPt>
            <c:idx val="2"/>
            <c:bubble3D val="0"/>
            <c:spPr>
              <a:solidFill>
                <a:schemeClr val="accent2"/>
              </a:solidFill>
            </c:spPr>
            <c:extLst xmlns:c16r2="http://schemas.microsoft.com/office/drawing/2015/06/chart">
              <c:ext xmlns:c16="http://schemas.microsoft.com/office/drawing/2014/chart" uri="{C3380CC4-5D6E-409C-BE32-E72D297353CC}">
                <c16:uniqueId val="{00000004-21E1-BB46-9E3A-C0E1217710A3}"/>
              </c:ext>
            </c:extLst>
          </c:dPt>
          <c:dPt>
            <c:idx val="3"/>
            <c:bubble3D val="0"/>
            <c:spPr>
              <a:solidFill>
                <a:schemeClr val="accent3"/>
              </a:solidFill>
            </c:spPr>
            <c:extLst xmlns:c16r2="http://schemas.microsoft.com/office/drawing/2015/06/chart">
              <c:ext xmlns:c16="http://schemas.microsoft.com/office/drawing/2014/chart" uri="{C3380CC4-5D6E-409C-BE32-E72D297353CC}">
                <c16:uniqueId val="{00000006-21E1-BB46-9E3A-C0E1217710A3}"/>
              </c:ext>
            </c:extLst>
          </c:dPt>
          <c:dLbls>
            <c:dLbl>
              <c:idx val="0"/>
              <c:layout>
                <c:manualLayout>
                  <c:x val="-0.177399962596954"/>
                  <c:y val="0.17918057351199"/>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21E1-BB46-9E3A-C0E1217710A3}"/>
                </c:ext>
                <c:ext xmlns:c15="http://schemas.microsoft.com/office/drawing/2012/chart" uri="{CE6537A1-D6FC-4f65-9D91-7224C49458BB}"/>
              </c:extLst>
            </c:dLbl>
            <c:dLbl>
              <c:idx val="1"/>
              <c:layout>
                <c:manualLayout>
                  <c:x val="-0.154688427974083"/>
                  <c:y val="-0.158306202266259"/>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21E1-BB46-9E3A-C0E1217710A3}"/>
                </c:ext>
                <c:ext xmlns:c15="http://schemas.microsoft.com/office/drawing/2012/chart" uri="{CE6537A1-D6FC-4f65-9D91-7224C49458BB}"/>
              </c:extLst>
            </c:dLbl>
            <c:dLbl>
              <c:idx val="2"/>
              <c:layout>
                <c:manualLayout>
                  <c:x val="0.135471586417601"/>
                  <c:y val="-0.160316206694296"/>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21E1-BB46-9E3A-C0E1217710A3}"/>
                </c:ext>
                <c:ext xmlns:c15="http://schemas.microsoft.com/office/drawing/2012/chart" uri="{CE6537A1-D6FC-4f65-9D91-7224C49458BB}"/>
              </c:extLst>
            </c:dLbl>
            <c:dLbl>
              <c:idx val="3"/>
              <c:layout>
                <c:manualLayout>
                  <c:x val="0.191857088602777"/>
                  <c:y val="0.13926873241439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21E1-BB46-9E3A-C0E1217710A3}"/>
                </c:ext>
                <c:ext xmlns:c15="http://schemas.microsoft.com/office/drawing/2012/chart" uri="{CE6537A1-D6FC-4f65-9D91-7224C49458BB}"/>
              </c:extLst>
            </c:dLbl>
            <c:spPr>
              <a:noFill/>
              <a:ln>
                <a:noFill/>
              </a:ln>
              <a:effectLst/>
            </c:spPr>
            <c:dLblPos val="ct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7-21E1-BB46-9E3A-C0E1217710A3}"/>
            </c:ext>
          </c:extLst>
        </c:ser>
        <c:ser>
          <c:idx val="1"/>
          <c:order val="1"/>
          <c:tx>
            <c:strRef>
              <c:f>Sheet1!$C$1</c:f>
              <c:strCache>
                <c:ptCount val="1"/>
                <c:pt idx="0">
                  <c:v>Series 2</c:v>
                </c:pt>
              </c:strCache>
            </c:strRef>
          </c:tx>
          <c:dPt>
            <c:idx val="0"/>
            <c:bubble3D val="0"/>
            <c:extLst xmlns:c16r2="http://schemas.microsoft.com/office/drawing/2015/06/chart">
              <c:ext xmlns:c16="http://schemas.microsoft.com/office/drawing/2014/chart" uri="{C3380CC4-5D6E-409C-BE32-E72D297353CC}">
                <c16:uniqueId val="{00000008-21E1-BB46-9E3A-C0E1217710A3}"/>
              </c:ext>
            </c:extLst>
          </c:dPt>
          <c:dPt>
            <c:idx val="1"/>
            <c:bubble3D val="0"/>
            <c:extLst xmlns:c16r2="http://schemas.microsoft.com/office/drawing/2015/06/chart">
              <c:ext xmlns:c16="http://schemas.microsoft.com/office/drawing/2014/chart" uri="{C3380CC4-5D6E-409C-BE32-E72D297353CC}">
                <c16:uniqueId val="{00000009-21E1-BB46-9E3A-C0E1217710A3}"/>
              </c:ext>
            </c:extLst>
          </c:dPt>
          <c:dPt>
            <c:idx val="2"/>
            <c:bubble3D val="0"/>
            <c:extLst xmlns:c16r2="http://schemas.microsoft.com/office/drawing/2015/06/chart">
              <c:ext xmlns:c16="http://schemas.microsoft.com/office/drawing/2014/chart" uri="{C3380CC4-5D6E-409C-BE32-E72D297353CC}">
                <c16:uniqueId val="{0000000A-21E1-BB46-9E3A-C0E1217710A3}"/>
              </c:ext>
            </c:extLst>
          </c:dPt>
          <c:dPt>
            <c:idx val="3"/>
            <c:bubble3D val="0"/>
            <c:extLst xmlns:c16r2="http://schemas.microsoft.com/office/drawing/2015/06/chart">
              <c:ext xmlns:c16="http://schemas.microsoft.com/office/drawing/2014/chart" uri="{C3380CC4-5D6E-409C-BE32-E72D297353CC}">
                <c16:uniqueId val="{0000000B-21E1-BB46-9E3A-C0E1217710A3}"/>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C-21E1-BB46-9E3A-C0E1217710A3}"/>
            </c:ext>
          </c:extLst>
        </c:ser>
        <c:ser>
          <c:idx val="2"/>
          <c:order val="2"/>
          <c:tx>
            <c:strRef>
              <c:f>Sheet1!$D$1</c:f>
              <c:strCache>
                <c:ptCount val="1"/>
                <c:pt idx="0">
                  <c:v>Series 3</c:v>
                </c:pt>
              </c:strCache>
            </c:strRef>
          </c:tx>
          <c:dPt>
            <c:idx val="0"/>
            <c:bubble3D val="0"/>
            <c:extLst xmlns:c16r2="http://schemas.microsoft.com/office/drawing/2015/06/chart">
              <c:ext xmlns:c16="http://schemas.microsoft.com/office/drawing/2014/chart" uri="{C3380CC4-5D6E-409C-BE32-E72D297353CC}">
                <c16:uniqueId val="{0000000D-21E1-BB46-9E3A-C0E1217710A3}"/>
              </c:ext>
            </c:extLst>
          </c:dPt>
          <c:dPt>
            <c:idx val="1"/>
            <c:bubble3D val="0"/>
            <c:extLst xmlns:c16r2="http://schemas.microsoft.com/office/drawing/2015/06/chart">
              <c:ext xmlns:c16="http://schemas.microsoft.com/office/drawing/2014/chart" uri="{C3380CC4-5D6E-409C-BE32-E72D297353CC}">
                <c16:uniqueId val="{0000000E-21E1-BB46-9E3A-C0E1217710A3}"/>
              </c:ext>
            </c:extLst>
          </c:dPt>
          <c:dPt>
            <c:idx val="2"/>
            <c:bubble3D val="0"/>
            <c:extLst xmlns:c16r2="http://schemas.microsoft.com/office/drawing/2015/06/chart">
              <c:ext xmlns:c16="http://schemas.microsoft.com/office/drawing/2014/chart" uri="{C3380CC4-5D6E-409C-BE32-E72D297353CC}">
                <c16:uniqueId val="{0000000F-21E1-BB46-9E3A-C0E1217710A3}"/>
              </c:ext>
            </c:extLst>
          </c:dPt>
          <c:dPt>
            <c:idx val="3"/>
            <c:bubble3D val="0"/>
            <c:extLst xmlns:c16r2="http://schemas.microsoft.com/office/drawing/2015/06/chart">
              <c:ext xmlns:c16="http://schemas.microsoft.com/office/drawing/2014/chart" uri="{C3380CC4-5D6E-409C-BE32-E72D297353CC}">
                <c16:uniqueId val="{00000010-21E1-BB46-9E3A-C0E1217710A3}"/>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11-21E1-BB46-9E3A-C0E1217710A3}"/>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c:spPr>
  <c:txPr>
    <a:bodyPr/>
    <a:lstStyle/>
    <a:p>
      <a:pPr>
        <a:defRPr sz="10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lgn="l">
              <a:defRPr b="0">
                <a:solidFill>
                  <a:schemeClr val="accent1"/>
                </a:solidFill>
              </a:defRPr>
            </a:pPr>
            <a:r>
              <a:rPr lang="en-US" b="0">
                <a:solidFill>
                  <a:schemeClr val="accent1"/>
                </a:solidFill>
              </a:rPr>
              <a:t>Master template chart title</a:t>
            </a:r>
          </a:p>
        </c:rich>
      </c:tx>
      <c:layout>
        <c:manualLayout>
          <c:xMode val="edge"/>
          <c:yMode val="edge"/>
          <c:x val="0.248923567177212"/>
          <c:y val="0.0532434794637206"/>
        </c:manualLayout>
      </c:layout>
      <c:overlay val="0"/>
    </c:title>
    <c:autoTitleDeleted val="0"/>
    <c:plotArea>
      <c:layout>
        <c:manualLayout>
          <c:layoutTarget val="inner"/>
          <c:xMode val="edge"/>
          <c:yMode val="edge"/>
          <c:x val="0.175734897288115"/>
          <c:y val="0.215704927331501"/>
          <c:w val="0.67648918108944"/>
          <c:h val="0.713318262753993"/>
        </c:manualLayout>
      </c:layout>
      <c:pieChart>
        <c:varyColors val="1"/>
        <c:ser>
          <c:idx val="0"/>
          <c:order val="0"/>
          <c:tx>
            <c:strRef>
              <c:f>Sheet1!$B$1</c:f>
              <c:strCache>
                <c:ptCount val="1"/>
                <c:pt idx="0">
                  <c:v>Series 1</c:v>
                </c:pt>
              </c:strCache>
            </c:strRef>
          </c:tx>
          <c:dPt>
            <c:idx val="0"/>
            <c:bubble3D val="0"/>
            <c:extLst xmlns:c16r2="http://schemas.microsoft.com/office/drawing/2015/06/chart">
              <c:ext xmlns:c16="http://schemas.microsoft.com/office/drawing/2014/chart" uri="{C3380CC4-5D6E-409C-BE32-E72D297353CC}">
                <c16:uniqueId val="{00000000-35B7-7149-9971-12DAD9397E59}"/>
              </c:ext>
            </c:extLst>
          </c:dPt>
          <c:dPt>
            <c:idx val="1"/>
            <c:bubble3D val="0"/>
            <c:spPr>
              <a:solidFill>
                <a:schemeClr val="accent5"/>
              </a:solidFill>
            </c:spPr>
            <c:extLst xmlns:c16r2="http://schemas.microsoft.com/office/drawing/2015/06/chart">
              <c:ext xmlns:c16="http://schemas.microsoft.com/office/drawing/2014/chart" uri="{C3380CC4-5D6E-409C-BE32-E72D297353CC}">
                <c16:uniqueId val="{00000002-35B7-7149-9971-12DAD9397E59}"/>
              </c:ext>
            </c:extLst>
          </c:dPt>
          <c:dPt>
            <c:idx val="2"/>
            <c:bubble3D val="0"/>
            <c:spPr>
              <a:solidFill>
                <a:schemeClr val="accent2"/>
              </a:solidFill>
            </c:spPr>
            <c:extLst xmlns:c16r2="http://schemas.microsoft.com/office/drawing/2015/06/chart">
              <c:ext xmlns:c16="http://schemas.microsoft.com/office/drawing/2014/chart" uri="{C3380CC4-5D6E-409C-BE32-E72D297353CC}">
                <c16:uniqueId val="{00000004-35B7-7149-9971-12DAD9397E59}"/>
              </c:ext>
            </c:extLst>
          </c:dPt>
          <c:dPt>
            <c:idx val="3"/>
            <c:bubble3D val="0"/>
            <c:spPr>
              <a:solidFill>
                <a:schemeClr val="accent3"/>
              </a:solidFill>
            </c:spPr>
            <c:extLst xmlns:c16r2="http://schemas.microsoft.com/office/drawing/2015/06/chart">
              <c:ext xmlns:c16="http://schemas.microsoft.com/office/drawing/2014/chart" uri="{C3380CC4-5D6E-409C-BE32-E72D297353CC}">
                <c16:uniqueId val="{00000006-35B7-7149-9971-12DAD9397E59}"/>
              </c:ext>
            </c:extLst>
          </c:dPt>
          <c:dLbls>
            <c:dLbl>
              <c:idx val="0"/>
              <c:layout>
                <c:manualLayout>
                  <c:x val="-0.177399688782564"/>
                  <c:y val="0.449074478353234"/>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35B7-7149-9971-12DAD9397E59}"/>
                </c:ext>
                <c:ext xmlns:c15="http://schemas.microsoft.com/office/drawing/2012/chart" uri="{CE6537A1-D6FC-4f65-9D91-7224C49458BB}"/>
              </c:extLst>
            </c:dLbl>
            <c:dLbl>
              <c:idx val="1"/>
              <c:layout>
                <c:manualLayout>
                  <c:x val="-0.168598199013228"/>
                  <c:y val="-0.457643078544729"/>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35B7-7149-9971-12DAD9397E59}"/>
                </c:ext>
                <c:ext xmlns:c15="http://schemas.microsoft.com/office/drawing/2012/chart" uri="{CE6537A1-D6FC-4f65-9D91-7224C49458BB}"/>
              </c:extLst>
            </c:dLbl>
            <c:dLbl>
              <c:idx val="2"/>
              <c:layout>
                <c:manualLayout>
                  <c:x val="0.135471586417601"/>
                  <c:y val="-0.160316206694296"/>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35B7-7149-9971-12DAD9397E59}"/>
                </c:ext>
                <c:ext xmlns:c15="http://schemas.microsoft.com/office/drawing/2012/chart" uri="{CE6537A1-D6FC-4f65-9D91-7224C49458BB}"/>
              </c:extLst>
            </c:dLbl>
            <c:dLbl>
              <c:idx val="3"/>
              <c:layout>
                <c:manualLayout>
                  <c:x val="0.191857088602777"/>
                  <c:y val="0.13926873241439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35B7-7149-9971-12DAD9397E59}"/>
                </c:ext>
                <c:ext xmlns:c15="http://schemas.microsoft.com/office/drawing/2012/chart" uri="{CE6537A1-D6FC-4f65-9D91-7224C49458BB}"/>
              </c:extLst>
            </c:dLbl>
            <c:spPr>
              <a:noFill/>
              <a:ln>
                <a:noFill/>
              </a:ln>
              <a:effectLst/>
            </c:spPr>
            <c:dLblPos val="ct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7-35B7-7149-9971-12DAD9397E59}"/>
            </c:ext>
          </c:extLst>
        </c:ser>
        <c:ser>
          <c:idx val="1"/>
          <c:order val="1"/>
          <c:tx>
            <c:strRef>
              <c:f>Sheet1!$C$1</c:f>
              <c:strCache>
                <c:ptCount val="1"/>
                <c:pt idx="0">
                  <c:v>Series 2</c:v>
                </c:pt>
              </c:strCache>
            </c:strRef>
          </c:tx>
          <c:dPt>
            <c:idx val="0"/>
            <c:bubble3D val="0"/>
            <c:extLst xmlns:c16r2="http://schemas.microsoft.com/office/drawing/2015/06/chart">
              <c:ext xmlns:c16="http://schemas.microsoft.com/office/drawing/2014/chart" uri="{C3380CC4-5D6E-409C-BE32-E72D297353CC}">
                <c16:uniqueId val="{00000008-35B7-7149-9971-12DAD9397E59}"/>
              </c:ext>
            </c:extLst>
          </c:dPt>
          <c:dPt>
            <c:idx val="1"/>
            <c:bubble3D val="0"/>
            <c:extLst xmlns:c16r2="http://schemas.microsoft.com/office/drawing/2015/06/chart">
              <c:ext xmlns:c16="http://schemas.microsoft.com/office/drawing/2014/chart" uri="{C3380CC4-5D6E-409C-BE32-E72D297353CC}">
                <c16:uniqueId val="{00000009-35B7-7149-9971-12DAD9397E59}"/>
              </c:ext>
            </c:extLst>
          </c:dPt>
          <c:dPt>
            <c:idx val="2"/>
            <c:bubble3D val="0"/>
            <c:extLst xmlns:c16r2="http://schemas.microsoft.com/office/drawing/2015/06/chart">
              <c:ext xmlns:c16="http://schemas.microsoft.com/office/drawing/2014/chart" uri="{C3380CC4-5D6E-409C-BE32-E72D297353CC}">
                <c16:uniqueId val="{0000000A-35B7-7149-9971-12DAD9397E59}"/>
              </c:ext>
            </c:extLst>
          </c:dPt>
          <c:dPt>
            <c:idx val="3"/>
            <c:bubble3D val="0"/>
            <c:extLst xmlns:c16r2="http://schemas.microsoft.com/office/drawing/2015/06/chart">
              <c:ext xmlns:c16="http://schemas.microsoft.com/office/drawing/2014/chart" uri="{C3380CC4-5D6E-409C-BE32-E72D297353CC}">
                <c16:uniqueId val="{0000000B-35B7-7149-9971-12DAD9397E59}"/>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C-35B7-7149-9971-12DAD9397E59}"/>
            </c:ext>
          </c:extLst>
        </c:ser>
        <c:ser>
          <c:idx val="2"/>
          <c:order val="2"/>
          <c:tx>
            <c:strRef>
              <c:f>Sheet1!$D$1</c:f>
              <c:strCache>
                <c:ptCount val="1"/>
                <c:pt idx="0">
                  <c:v>Series 3</c:v>
                </c:pt>
              </c:strCache>
            </c:strRef>
          </c:tx>
          <c:dPt>
            <c:idx val="0"/>
            <c:bubble3D val="0"/>
            <c:extLst xmlns:c16r2="http://schemas.microsoft.com/office/drawing/2015/06/chart">
              <c:ext xmlns:c16="http://schemas.microsoft.com/office/drawing/2014/chart" uri="{C3380CC4-5D6E-409C-BE32-E72D297353CC}">
                <c16:uniqueId val="{0000000D-35B7-7149-9971-12DAD9397E59}"/>
              </c:ext>
            </c:extLst>
          </c:dPt>
          <c:dPt>
            <c:idx val="1"/>
            <c:bubble3D val="0"/>
            <c:extLst xmlns:c16r2="http://schemas.microsoft.com/office/drawing/2015/06/chart">
              <c:ext xmlns:c16="http://schemas.microsoft.com/office/drawing/2014/chart" uri="{C3380CC4-5D6E-409C-BE32-E72D297353CC}">
                <c16:uniqueId val="{0000000E-35B7-7149-9971-12DAD9397E59}"/>
              </c:ext>
            </c:extLst>
          </c:dPt>
          <c:dPt>
            <c:idx val="2"/>
            <c:bubble3D val="0"/>
            <c:extLst xmlns:c16r2="http://schemas.microsoft.com/office/drawing/2015/06/chart">
              <c:ext xmlns:c16="http://schemas.microsoft.com/office/drawing/2014/chart" uri="{C3380CC4-5D6E-409C-BE32-E72D297353CC}">
                <c16:uniqueId val="{0000000F-35B7-7149-9971-12DAD9397E59}"/>
              </c:ext>
            </c:extLst>
          </c:dPt>
          <c:dPt>
            <c:idx val="3"/>
            <c:bubble3D val="0"/>
            <c:extLst xmlns:c16r2="http://schemas.microsoft.com/office/drawing/2015/06/chart">
              <c:ext xmlns:c16="http://schemas.microsoft.com/office/drawing/2014/chart" uri="{C3380CC4-5D6E-409C-BE32-E72D297353CC}">
                <c16:uniqueId val="{00000010-35B7-7149-9971-12DAD9397E59}"/>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11-35B7-7149-9971-12DAD9397E59}"/>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c:spPr>
  <c:txPr>
    <a:bodyPr/>
    <a:lstStyle/>
    <a:p>
      <a:pPr>
        <a:defRPr sz="10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nchor="ctr" anchorCtr="0"/>
          <a:lstStyle/>
          <a:p>
            <a:pPr algn="l">
              <a:defRPr sz="1400" b="0">
                <a:solidFill>
                  <a:schemeClr val="accent1"/>
                </a:solidFill>
              </a:defRPr>
            </a:pPr>
            <a:r>
              <a:rPr lang="en-US" sz="1400" b="0" dirty="0"/>
              <a:t>Master</a:t>
            </a:r>
            <a:r>
              <a:rPr lang="en-US" sz="1400" b="0" baseline="0" dirty="0"/>
              <a:t> template </a:t>
            </a:r>
            <a:r>
              <a:rPr lang="en-US" sz="1400" b="0" dirty="0"/>
              <a:t>chart title</a:t>
            </a:r>
          </a:p>
        </c:rich>
      </c:tx>
      <c:layout>
        <c:manualLayout>
          <c:xMode val="edge"/>
          <c:yMode val="edge"/>
          <c:x val="0.000137303149606299"/>
          <c:y val="0.00519675797792704"/>
        </c:manualLayout>
      </c:layout>
      <c:overlay val="0"/>
    </c:title>
    <c:autoTitleDeleted val="0"/>
    <c:plotArea>
      <c:layout>
        <c:manualLayout>
          <c:layoutTarget val="inner"/>
          <c:xMode val="edge"/>
          <c:yMode val="edge"/>
          <c:x val="0.050443405511811"/>
          <c:y val="0.16918759179978"/>
          <c:w val="0.922473261154856"/>
          <c:h val="0.519400726102916"/>
        </c:manualLayout>
      </c:layout>
      <c:barChart>
        <c:barDir val="col"/>
        <c:grouping val="clustered"/>
        <c:varyColors val="0"/>
        <c:ser>
          <c:idx val="0"/>
          <c:order val="0"/>
          <c:tx>
            <c:strRef>
              <c:f>Sheet1!$B$1</c:f>
              <c:strCache>
                <c:ptCount val="1"/>
                <c:pt idx="0">
                  <c:v>Series 1</c:v>
                </c:pt>
              </c:strCache>
            </c:strRef>
          </c:tx>
          <c:spPr>
            <a:solidFill>
              <a:srgbClr val="BCC0BA"/>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D92C-4D30-8078-D166B30F770A}"/>
            </c:ext>
          </c:extLst>
        </c:ser>
        <c:ser>
          <c:idx val="1"/>
          <c:order val="1"/>
          <c:tx>
            <c:strRef>
              <c:f>Sheet1!$C$1</c:f>
              <c:strCache>
                <c:ptCount val="1"/>
                <c:pt idx="0">
                  <c:v>Series 2</c:v>
                </c:pt>
              </c:strCache>
            </c:strRef>
          </c:tx>
          <c:spPr>
            <a:solidFill>
              <a:srgbClr val="0F73C3"/>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1-D92C-4D30-8078-D166B30F770A}"/>
            </c:ext>
          </c:extLst>
        </c:ser>
        <c:ser>
          <c:idx val="2"/>
          <c:order val="2"/>
          <c:tx>
            <c:strRef>
              <c:f>Sheet1!$D$1</c:f>
              <c:strCache>
                <c:ptCount val="1"/>
                <c:pt idx="0">
                  <c:v>Series 3</c:v>
                </c:pt>
              </c:strCache>
            </c:strRef>
          </c:tx>
          <c:spPr>
            <a:solidFill>
              <a:srgbClr val="BCC0BA"/>
            </a:solidFill>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02-D92C-4D30-8078-D166B30F770A}"/>
            </c:ext>
          </c:extLst>
        </c:ser>
        <c:dLbls>
          <c:showLegendKey val="0"/>
          <c:showVal val="0"/>
          <c:showCatName val="0"/>
          <c:showSerName val="0"/>
          <c:showPercent val="0"/>
          <c:showBubbleSize val="0"/>
        </c:dLbls>
        <c:gapWidth val="150"/>
        <c:axId val="915896800"/>
        <c:axId val="915899552"/>
      </c:barChart>
      <c:catAx>
        <c:axId val="915896800"/>
        <c:scaling>
          <c:orientation val="minMax"/>
        </c:scaling>
        <c:delete val="0"/>
        <c:axPos val="b"/>
        <c:numFmt formatCode="General" sourceLinked="0"/>
        <c:majorTickMark val="none"/>
        <c:minorTickMark val="none"/>
        <c:tickLblPos val="nextTo"/>
        <c:crossAx val="915899552"/>
        <c:crosses val="autoZero"/>
        <c:auto val="1"/>
        <c:lblAlgn val="ctr"/>
        <c:lblOffset val="100"/>
        <c:noMultiLvlLbl val="0"/>
      </c:catAx>
      <c:valAx>
        <c:axId val="915899552"/>
        <c:scaling>
          <c:orientation val="minMax"/>
        </c:scaling>
        <c:delete val="0"/>
        <c:axPos val="l"/>
        <c:numFmt formatCode="General" sourceLinked="1"/>
        <c:majorTickMark val="none"/>
        <c:minorTickMark val="none"/>
        <c:tickLblPos val="nextTo"/>
        <c:crossAx val="915896800"/>
        <c:crosses val="autoZero"/>
        <c:crossBetween val="between"/>
      </c:valAx>
    </c:plotArea>
    <c:legend>
      <c:legendPos val="b"/>
      <c:layout>
        <c:manualLayout>
          <c:xMode val="edge"/>
          <c:yMode val="edge"/>
          <c:x val="0.293566272965879"/>
          <c:y val="0.841510599973911"/>
          <c:w val="0.433470190169739"/>
          <c:h val="0.116916377646803"/>
        </c:manualLayout>
      </c:layout>
      <c:overlay val="0"/>
      <c:txPr>
        <a:bodyPr/>
        <a:lstStyle/>
        <a:p>
          <a:pPr>
            <a:defRPr>
              <a:solidFill>
                <a:schemeClr val="accent5"/>
              </a:solidFill>
            </a:defRPr>
          </a:pPr>
          <a:endParaRPr lang="en-US"/>
        </a:p>
      </c:txPr>
    </c:legend>
    <c:plotVisOnly val="1"/>
    <c:dispBlanksAs val="gap"/>
    <c:showDLblsOverMax val="0"/>
  </c:chart>
  <c:txPr>
    <a:bodyPr/>
    <a:lstStyle/>
    <a:p>
      <a:pPr>
        <a:defRPr sz="12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lgn="l">
              <a:defRPr b="0">
                <a:solidFill>
                  <a:schemeClr val="accent1"/>
                </a:solidFill>
              </a:defRPr>
            </a:pPr>
            <a:r>
              <a:rPr lang="en-US" b="0">
                <a:solidFill>
                  <a:schemeClr val="accent1"/>
                </a:solidFill>
              </a:rPr>
              <a:t>Master template chart title</a:t>
            </a:r>
          </a:p>
        </c:rich>
      </c:tx>
      <c:layout>
        <c:manualLayout>
          <c:xMode val="edge"/>
          <c:yMode val="edge"/>
          <c:x val="0.248923567177212"/>
          <c:y val="0.0532434794637206"/>
        </c:manualLayout>
      </c:layout>
      <c:overlay val="0"/>
    </c:title>
    <c:autoTitleDeleted val="0"/>
    <c:plotArea>
      <c:layout>
        <c:manualLayout>
          <c:layoutTarget val="inner"/>
          <c:xMode val="edge"/>
          <c:yMode val="edge"/>
          <c:x val="0.175734897288115"/>
          <c:y val="0.215704927331501"/>
          <c:w val="0.67648918108944"/>
          <c:h val="0.713318262753993"/>
        </c:manualLayout>
      </c:layout>
      <c:pieChart>
        <c:varyColors val="1"/>
        <c:ser>
          <c:idx val="0"/>
          <c:order val="0"/>
          <c:tx>
            <c:strRef>
              <c:f>Sheet1!$B$1</c:f>
              <c:strCache>
                <c:ptCount val="1"/>
                <c:pt idx="0">
                  <c:v>Series 1</c:v>
                </c:pt>
              </c:strCache>
            </c:strRef>
          </c:tx>
          <c:dPt>
            <c:idx val="0"/>
            <c:bubble3D val="0"/>
            <c:extLst xmlns:c16r2="http://schemas.microsoft.com/office/drawing/2015/06/chart">
              <c:ext xmlns:c16="http://schemas.microsoft.com/office/drawing/2014/chart" uri="{C3380CC4-5D6E-409C-BE32-E72D297353CC}">
                <c16:uniqueId val="{00000000-68C2-AC4B-BC31-2B77630631B7}"/>
              </c:ext>
            </c:extLst>
          </c:dPt>
          <c:dPt>
            <c:idx val="1"/>
            <c:bubble3D val="0"/>
            <c:spPr>
              <a:solidFill>
                <a:schemeClr val="accent5"/>
              </a:solidFill>
            </c:spPr>
            <c:extLst xmlns:c16r2="http://schemas.microsoft.com/office/drawing/2015/06/chart">
              <c:ext xmlns:c16="http://schemas.microsoft.com/office/drawing/2014/chart" uri="{C3380CC4-5D6E-409C-BE32-E72D297353CC}">
                <c16:uniqueId val="{00000002-68C2-AC4B-BC31-2B77630631B7}"/>
              </c:ext>
            </c:extLst>
          </c:dPt>
          <c:dPt>
            <c:idx val="2"/>
            <c:bubble3D val="0"/>
            <c:spPr>
              <a:solidFill>
                <a:schemeClr val="accent2"/>
              </a:solidFill>
            </c:spPr>
            <c:extLst xmlns:c16r2="http://schemas.microsoft.com/office/drawing/2015/06/chart">
              <c:ext xmlns:c16="http://schemas.microsoft.com/office/drawing/2014/chart" uri="{C3380CC4-5D6E-409C-BE32-E72D297353CC}">
                <c16:uniqueId val="{00000004-68C2-AC4B-BC31-2B77630631B7}"/>
              </c:ext>
            </c:extLst>
          </c:dPt>
          <c:dPt>
            <c:idx val="3"/>
            <c:bubble3D val="0"/>
            <c:spPr>
              <a:solidFill>
                <a:schemeClr val="accent3"/>
              </a:solidFill>
            </c:spPr>
            <c:extLst xmlns:c16r2="http://schemas.microsoft.com/office/drawing/2015/06/chart">
              <c:ext xmlns:c16="http://schemas.microsoft.com/office/drawing/2014/chart" uri="{C3380CC4-5D6E-409C-BE32-E72D297353CC}">
                <c16:uniqueId val="{00000006-68C2-AC4B-BC31-2B77630631B7}"/>
              </c:ext>
            </c:extLst>
          </c:dPt>
          <c:dLbls>
            <c:dLbl>
              <c:idx val="0"/>
              <c:layout>
                <c:manualLayout>
                  <c:x val="-0.177399688782564"/>
                  <c:y val="0.449074478353234"/>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68C2-AC4B-BC31-2B77630631B7}"/>
                </c:ext>
                <c:ext xmlns:c15="http://schemas.microsoft.com/office/drawing/2012/chart" uri="{CE6537A1-D6FC-4f65-9D91-7224C49458BB}"/>
              </c:extLst>
            </c:dLbl>
            <c:dLbl>
              <c:idx val="1"/>
              <c:layout>
                <c:manualLayout>
                  <c:x val="-0.168598199013228"/>
                  <c:y val="-0.457643078544729"/>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68C2-AC4B-BC31-2B77630631B7}"/>
                </c:ext>
                <c:ext xmlns:c15="http://schemas.microsoft.com/office/drawing/2012/chart" uri="{CE6537A1-D6FC-4f65-9D91-7224C49458BB}"/>
              </c:extLst>
            </c:dLbl>
            <c:dLbl>
              <c:idx val="2"/>
              <c:layout>
                <c:manualLayout>
                  <c:x val="0.135471586417601"/>
                  <c:y val="-0.160316206694296"/>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68C2-AC4B-BC31-2B77630631B7}"/>
                </c:ext>
                <c:ext xmlns:c15="http://schemas.microsoft.com/office/drawing/2012/chart" uri="{CE6537A1-D6FC-4f65-9D91-7224C49458BB}"/>
              </c:extLst>
            </c:dLbl>
            <c:dLbl>
              <c:idx val="3"/>
              <c:layout>
                <c:manualLayout>
                  <c:x val="0.191857088602777"/>
                  <c:y val="0.13926873241439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68C2-AC4B-BC31-2B77630631B7}"/>
                </c:ext>
                <c:ext xmlns:c15="http://schemas.microsoft.com/office/drawing/2012/chart" uri="{CE6537A1-D6FC-4f65-9D91-7224C49458BB}"/>
              </c:extLst>
            </c:dLbl>
            <c:spPr>
              <a:noFill/>
              <a:ln>
                <a:noFill/>
              </a:ln>
              <a:effectLst/>
            </c:spPr>
            <c:dLblPos val="ct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7-68C2-AC4B-BC31-2B77630631B7}"/>
            </c:ext>
          </c:extLst>
        </c:ser>
        <c:ser>
          <c:idx val="1"/>
          <c:order val="1"/>
          <c:tx>
            <c:strRef>
              <c:f>Sheet1!$C$1</c:f>
              <c:strCache>
                <c:ptCount val="1"/>
                <c:pt idx="0">
                  <c:v>Series 2</c:v>
                </c:pt>
              </c:strCache>
            </c:strRef>
          </c:tx>
          <c:dPt>
            <c:idx val="0"/>
            <c:bubble3D val="0"/>
            <c:extLst xmlns:c16r2="http://schemas.microsoft.com/office/drawing/2015/06/chart">
              <c:ext xmlns:c16="http://schemas.microsoft.com/office/drawing/2014/chart" uri="{C3380CC4-5D6E-409C-BE32-E72D297353CC}">
                <c16:uniqueId val="{00000008-68C2-AC4B-BC31-2B77630631B7}"/>
              </c:ext>
            </c:extLst>
          </c:dPt>
          <c:dPt>
            <c:idx val="1"/>
            <c:bubble3D val="0"/>
            <c:extLst xmlns:c16r2="http://schemas.microsoft.com/office/drawing/2015/06/chart">
              <c:ext xmlns:c16="http://schemas.microsoft.com/office/drawing/2014/chart" uri="{C3380CC4-5D6E-409C-BE32-E72D297353CC}">
                <c16:uniqueId val="{00000009-68C2-AC4B-BC31-2B77630631B7}"/>
              </c:ext>
            </c:extLst>
          </c:dPt>
          <c:dPt>
            <c:idx val="2"/>
            <c:bubble3D val="0"/>
            <c:extLst xmlns:c16r2="http://schemas.microsoft.com/office/drawing/2015/06/chart">
              <c:ext xmlns:c16="http://schemas.microsoft.com/office/drawing/2014/chart" uri="{C3380CC4-5D6E-409C-BE32-E72D297353CC}">
                <c16:uniqueId val="{0000000A-68C2-AC4B-BC31-2B77630631B7}"/>
              </c:ext>
            </c:extLst>
          </c:dPt>
          <c:dPt>
            <c:idx val="3"/>
            <c:bubble3D val="0"/>
            <c:extLst xmlns:c16r2="http://schemas.microsoft.com/office/drawing/2015/06/chart">
              <c:ext xmlns:c16="http://schemas.microsoft.com/office/drawing/2014/chart" uri="{C3380CC4-5D6E-409C-BE32-E72D297353CC}">
                <c16:uniqueId val="{0000000B-68C2-AC4B-BC31-2B77630631B7}"/>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C-68C2-AC4B-BC31-2B77630631B7}"/>
            </c:ext>
          </c:extLst>
        </c:ser>
        <c:ser>
          <c:idx val="2"/>
          <c:order val="2"/>
          <c:tx>
            <c:strRef>
              <c:f>Sheet1!$D$1</c:f>
              <c:strCache>
                <c:ptCount val="1"/>
                <c:pt idx="0">
                  <c:v>Series 3</c:v>
                </c:pt>
              </c:strCache>
            </c:strRef>
          </c:tx>
          <c:dPt>
            <c:idx val="0"/>
            <c:bubble3D val="0"/>
            <c:extLst xmlns:c16r2="http://schemas.microsoft.com/office/drawing/2015/06/chart">
              <c:ext xmlns:c16="http://schemas.microsoft.com/office/drawing/2014/chart" uri="{C3380CC4-5D6E-409C-BE32-E72D297353CC}">
                <c16:uniqueId val="{0000000D-68C2-AC4B-BC31-2B77630631B7}"/>
              </c:ext>
            </c:extLst>
          </c:dPt>
          <c:dPt>
            <c:idx val="1"/>
            <c:bubble3D val="0"/>
            <c:extLst xmlns:c16r2="http://schemas.microsoft.com/office/drawing/2015/06/chart">
              <c:ext xmlns:c16="http://schemas.microsoft.com/office/drawing/2014/chart" uri="{C3380CC4-5D6E-409C-BE32-E72D297353CC}">
                <c16:uniqueId val="{0000000E-68C2-AC4B-BC31-2B77630631B7}"/>
              </c:ext>
            </c:extLst>
          </c:dPt>
          <c:dPt>
            <c:idx val="2"/>
            <c:bubble3D val="0"/>
            <c:extLst xmlns:c16r2="http://schemas.microsoft.com/office/drawing/2015/06/chart">
              <c:ext xmlns:c16="http://schemas.microsoft.com/office/drawing/2014/chart" uri="{C3380CC4-5D6E-409C-BE32-E72D297353CC}">
                <c16:uniqueId val="{0000000F-68C2-AC4B-BC31-2B77630631B7}"/>
              </c:ext>
            </c:extLst>
          </c:dPt>
          <c:dPt>
            <c:idx val="3"/>
            <c:bubble3D val="0"/>
            <c:extLst xmlns:c16r2="http://schemas.microsoft.com/office/drawing/2015/06/chart">
              <c:ext xmlns:c16="http://schemas.microsoft.com/office/drawing/2014/chart" uri="{C3380CC4-5D6E-409C-BE32-E72D297353CC}">
                <c16:uniqueId val="{00000010-68C2-AC4B-BC31-2B77630631B7}"/>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11-68C2-AC4B-BC31-2B77630631B7}"/>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c:spPr>
  <c:txPr>
    <a:bodyPr/>
    <a:lstStyle/>
    <a:p>
      <a:pPr>
        <a:defRPr sz="10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0"/>
          <c:tx>
            <c:strRef>
              <c:f>Sheet1!$B$19</c:f>
              <c:strCache>
                <c:ptCount val="1"/>
                <c:pt idx="0">
                  <c:v>SMB</c:v>
                </c:pt>
              </c:strCache>
            </c:strRef>
          </c:tx>
          <c:spPr>
            <a:solidFill>
              <a:schemeClr val="accent2"/>
            </a:solidFill>
            <a:ln>
              <a:noFill/>
            </a:ln>
            <a:effectLst/>
          </c:spPr>
          <c:invertIfNegative val="0"/>
          <c:cat>
            <c:multiLvlStrRef>
              <c:f>Sheet1!$C$14:$F$17</c:f>
              <c:multiLvlStrCache>
                <c:ptCount val="4"/>
                <c:lvl>
                  <c:pt idx="0">
                    <c:v>Reads</c:v>
                  </c:pt>
                  <c:pt idx="1">
                    <c:v>Writes</c:v>
                  </c:pt>
                  <c:pt idx="2">
                    <c:v>Reads</c:v>
                  </c:pt>
                  <c:pt idx="3">
                    <c:v>Writes</c:v>
                  </c:pt>
                </c:lvl>
                <c:lvl>
                  <c:pt idx="0">
                    <c:v>Single Client</c:v>
                  </c:pt>
                  <c:pt idx="2">
                    <c:v>Multiple Client</c:v>
                  </c:pt>
                </c:lvl>
              </c:multiLvlStrCache>
            </c:multiLvlStrRef>
          </c:cat>
          <c:val>
            <c:numRef>
              <c:f>Sheet1!$C$19:$F$19</c:f>
              <c:numCache>
                <c:formatCode>#,###" MB/s"</c:formatCode>
                <c:ptCount val="4"/>
                <c:pt idx="0">
                  <c:v>700.0</c:v>
                </c:pt>
                <c:pt idx="1">
                  <c:v>1100.0</c:v>
                </c:pt>
                <c:pt idx="2">
                  <c:v>780.0</c:v>
                </c:pt>
                <c:pt idx="3">
                  <c:v>1100.0</c:v>
                </c:pt>
              </c:numCache>
            </c:numRef>
          </c:val>
          <c:extLst xmlns:c16r2="http://schemas.microsoft.com/office/drawing/2015/06/chart">
            <c:ext xmlns:c16="http://schemas.microsoft.com/office/drawing/2014/chart" uri="{C3380CC4-5D6E-409C-BE32-E72D297353CC}">
              <c16:uniqueId val="{00000000-4577-4E80-80A2-0F92B882F710}"/>
            </c:ext>
          </c:extLst>
        </c:ser>
        <c:ser>
          <c:idx val="0"/>
          <c:order val="1"/>
          <c:tx>
            <c:strRef>
              <c:f>Sheet1!$B$18</c:f>
              <c:strCache>
                <c:ptCount val="1"/>
                <c:pt idx="0">
                  <c:v>DLC</c:v>
                </c:pt>
              </c:strCache>
            </c:strRef>
          </c:tx>
          <c:spPr>
            <a:solidFill>
              <a:schemeClr val="accent1"/>
            </a:solidFill>
            <a:ln>
              <a:noFill/>
            </a:ln>
            <a:effectLst/>
          </c:spPr>
          <c:invertIfNegative val="0"/>
          <c:cat>
            <c:multiLvlStrRef>
              <c:f>Sheet1!$C$14:$F$17</c:f>
              <c:multiLvlStrCache>
                <c:ptCount val="4"/>
                <c:lvl>
                  <c:pt idx="0">
                    <c:v>Reads</c:v>
                  </c:pt>
                  <c:pt idx="1">
                    <c:v>Writes</c:v>
                  </c:pt>
                  <c:pt idx="2">
                    <c:v>Reads</c:v>
                  </c:pt>
                  <c:pt idx="3">
                    <c:v>Writes</c:v>
                  </c:pt>
                </c:lvl>
                <c:lvl>
                  <c:pt idx="0">
                    <c:v>Single Client</c:v>
                  </c:pt>
                  <c:pt idx="2">
                    <c:v>Multiple Client</c:v>
                  </c:pt>
                </c:lvl>
              </c:multiLvlStrCache>
            </c:multiLvlStrRef>
          </c:cat>
          <c:val>
            <c:numRef>
              <c:f>Sheet1!$C$18:$F$18</c:f>
              <c:numCache>
                <c:formatCode>#,###" MB/s"</c:formatCode>
                <c:ptCount val="4"/>
                <c:pt idx="0">
                  <c:v>1200.0</c:v>
                </c:pt>
                <c:pt idx="1">
                  <c:v>1200.0</c:v>
                </c:pt>
                <c:pt idx="2">
                  <c:v>1200.0</c:v>
                </c:pt>
                <c:pt idx="3">
                  <c:v>1200.0</c:v>
                </c:pt>
              </c:numCache>
            </c:numRef>
          </c:val>
          <c:extLst xmlns:c16r2="http://schemas.microsoft.com/office/drawing/2015/06/chart">
            <c:ext xmlns:c16="http://schemas.microsoft.com/office/drawing/2014/chart" uri="{C3380CC4-5D6E-409C-BE32-E72D297353CC}">
              <c16:uniqueId val="{00000001-4577-4E80-80A2-0F92B882F710}"/>
            </c:ext>
          </c:extLst>
        </c:ser>
        <c:dLbls>
          <c:showLegendKey val="0"/>
          <c:showVal val="0"/>
          <c:showCatName val="0"/>
          <c:showSerName val="0"/>
          <c:showPercent val="0"/>
          <c:showBubbleSize val="0"/>
        </c:dLbls>
        <c:gapWidth val="150"/>
        <c:axId val="915366880"/>
        <c:axId val="915369088"/>
      </c:barChart>
      <c:catAx>
        <c:axId val="91536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369088"/>
        <c:crosses val="autoZero"/>
        <c:auto val="1"/>
        <c:lblAlgn val="ctr"/>
        <c:lblOffset val="100"/>
        <c:noMultiLvlLbl val="0"/>
      </c:catAx>
      <c:valAx>
        <c:axId val="915369088"/>
        <c:scaling>
          <c:orientation val="minMax"/>
        </c:scaling>
        <c:delete val="0"/>
        <c:axPos val="b"/>
        <c:majorGridlines>
          <c:spPr>
            <a:ln w="9525" cap="flat" cmpd="sng" algn="ctr">
              <a:solidFill>
                <a:schemeClr val="tx1">
                  <a:lumMod val="15000"/>
                  <a:lumOff val="85000"/>
                </a:schemeClr>
              </a:solidFill>
              <a:round/>
            </a:ln>
            <a:effectLst/>
          </c:spPr>
        </c:majorGridlines>
        <c:numFmt formatCode="#,###&quot; MB/s&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3668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lstStyle/>
          <a:p>
            <a:pPr algn="l">
              <a:defRPr b="0">
                <a:solidFill>
                  <a:schemeClr val="accent1"/>
                </a:solidFill>
              </a:defRPr>
            </a:pPr>
            <a:r>
              <a:rPr lang="en-US" b="0">
                <a:solidFill>
                  <a:schemeClr val="accent1"/>
                </a:solidFill>
              </a:rPr>
              <a:t>Chart Title</a:t>
            </a:r>
          </a:p>
        </c:rich>
      </c:tx>
      <c:layout>
        <c:manualLayout>
          <c:xMode val="edge"/>
          <c:yMode val="edge"/>
          <c:x val="0.000220688918454352"/>
          <c:y val="0.00519661599260421"/>
        </c:manualLayout>
      </c:layout>
      <c:overlay val="0"/>
    </c:title>
    <c:autoTitleDeleted val="0"/>
    <c:plotArea>
      <c:layout>
        <c:manualLayout>
          <c:layoutTarget val="inner"/>
          <c:xMode val="edge"/>
          <c:yMode val="edge"/>
          <c:x val="0.050443405511811"/>
          <c:y val="0.16918759179978"/>
          <c:w val="0.922473261154856"/>
          <c:h val="0.519400726102916"/>
        </c:manualLayout>
      </c:layout>
      <c:barChart>
        <c:barDir val="col"/>
        <c:grouping val="clustered"/>
        <c:varyColors val="0"/>
        <c:ser>
          <c:idx val="0"/>
          <c:order val="0"/>
          <c:tx>
            <c:strRef>
              <c:f>Sheet1!$B$1</c:f>
              <c:strCache>
                <c:ptCount val="1"/>
                <c:pt idx="0">
                  <c:v>Series 1</c:v>
                </c:pt>
              </c:strCache>
            </c:strRef>
          </c:tx>
          <c:spPr>
            <a:solidFill>
              <a:schemeClr val="accent1"/>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660D-4740-9E12-88083D39848B}"/>
            </c:ext>
          </c:extLst>
        </c:ser>
        <c:ser>
          <c:idx val="1"/>
          <c:order val="1"/>
          <c:tx>
            <c:strRef>
              <c:f>Sheet1!$C$1</c:f>
              <c:strCache>
                <c:ptCount val="1"/>
                <c:pt idx="0">
                  <c:v>Series 2</c:v>
                </c:pt>
              </c:strCache>
            </c:strRef>
          </c:tx>
          <c:spPr>
            <a:solidFill>
              <a:schemeClr val="accent5"/>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1-660D-4740-9E12-88083D39848B}"/>
            </c:ext>
          </c:extLst>
        </c:ser>
        <c:ser>
          <c:idx val="2"/>
          <c:order val="2"/>
          <c:tx>
            <c:strRef>
              <c:f>Sheet1!$D$1</c:f>
              <c:strCache>
                <c:ptCount val="1"/>
                <c:pt idx="0">
                  <c:v>Series 3</c:v>
                </c:pt>
              </c:strCache>
            </c:strRef>
          </c:tx>
          <c:spPr>
            <a:solidFill>
              <a:schemeClr val="accent2"/>
            </a:solidFill>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02-660D-4740-9E12-88083D39848B}"/>
            </c:ext>
          </c:extLst>
        </c:ser>
        <c:dLbls>
          <c:showLegendKey val="0"/>
          <c:showVal val="0"/>
          <c:showCatName val="0"/>
          <c:showSerName val="0"/>
          <c:showPercent val="0"/>
          <c:showBubbleSize val="0"/>
        </c:dLbls>
        <c:gapWidth val="150"/>
        <c:axId val="877990720"/>
        <c:axId val="877969936"/>
      </c:barChart>
      <c:catAx>
        <c:axId val="877990720"/>
        <c:scaling>
          <c:orientation val="minMax"/>
        </c:scaling>
        <c:delete val="0"/>
        <c:axPos val="b"/>
        <c:numFmt formatCode="General" sourceLinked="0"/>
        <c:majorTickMark val="none"/>
        <c:minorTickMark val="none"/>
        <c:tickLblPos val="nextTo"/>
        <c:crossAx val="877969936"/>
        <c:crosses val="autoZero"/>
        <c:auto val="1"/>
        <c:lblAlgn val="ctr"/>
        <c:lblOffset val="100"/>
        <c:noMultiLvlLbl val="0"/>
      </c:catAx>
      <c:valAx>
        <c:axId val="877969936"/>
        <c:scaling>
          <c:orientation val="minMax"/>
        </c:scaling>
        <c:delete val="0"/>
        <c:axPos val="l"/>
        <c:numFmt formatCode="General" sourceLinked="1"/>
        <c:majorTickMark val="none"/>
        <c:minorTickMark val="none"/>
        <c:tickLblPos val="nextTo"/>
        <c:crossAx val="877990720"/>
        <c:crosses val="autoZero"/>
        <c:crossBetween val="between"/>
      </c:valAx>
    </c:plotArea>
    <c:legend>
      <c:legendPos val="b"/>
      <c:layout>
        <c:manualLayout>
          <c:xMode val="edge"/>
          <c:yMode val="edge"/>
          <c:x val="0.0516024399865839"/>
          <c:y val="0.862392259815345"/>
          <c:w val="0.923462450240458"/>
          <c:h val="0.116916377646803"/>
        </c:manualLayout>
      </c:layout>
      <c:overlay val="0"/>
      <c:txPr>
        <a:bodyPr/>
        <a:lstStyle/>
        <a:p>
          <a:pPr>
            <a:defRPr>
              <a:solidFill>
                <a:srgbClr val="BCC0BA"/>
              </a:solidFill>
            </a:defRPr>
          </a:pPr>
          <a:endParaRPr lang="en-US"/>
        </a:p>
      </c:txPr>
    </c:legend>
    <c:plotVisOnly val="1"/>
    <c:dispBlanksAs val="gap"/>
    <c:showDLblsOverMax val="0"/>
  </c:chart>
  <c:txPr>
    <a:bodyPr/>
    <a:lstStyle/>
    <a:p>
      <a:pPr>
        <a:defRPr sz="10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lstStyle/>
          <a:p>
            <a:pPr algn="l">
              <a:defRPr b="0">
                <a:solidFill>
                  <a:schemeClr val="accent1"/>
                </a:solidFill>
              </a:defRPr>
            </a:pPr>
            <a:r>
              <a:rPr lang="en-US" b="0">
                <a:solidFill>
                  <a:schemeClr val="accent1"/>
                </a:solidFill>
              </a:rPr>
              <a:t>Chart Title</a:t>
            </a:r>
          </a:p>
        </c:rich>
      </c:tx>
      <c:layout>
        <c:manualLayout>
          <c:xMode val="edge"/>
          <c:yMode val="edge"/>
          <c:x val="0.000220688918454352"/>
          <c:y val="0.00519661599260421"/>
        </c:manualLayout>
      </c:layout>
      <c:overlay val="0"/>
    </c:title>
    <c:autoTitleDeleted val="0"/>
    <c:plotArea>
      <c:layout>
        <c:manualLayout>
          <c:layoutTarget val="inner"/>
          <c:xMode val="edge"/>
          <c:yMode val="edge"/>
          <c:x val="0.050443405511811"/>
          <c:y val="0.16918759179978"/>
          <c:w val="0.922473261154856"/>
          <c:h val="0.519400726102916"/>
        </c:manualLayout>
      </c:layout>
      <c:barChart>
        <c:barDir val="col"/>
        <c:grouping val="clustered"/>
        <c:varyColors val="0"/>
        <c:ser>
          <c:idx val="0"/>
          <c:order val="0"/>
          <c:tx>
            <c:strRef>
              <c:f>Sheet1!$B$1</c:f>
              <c:strCache>
                <c:ptCount val="1"/>
                <c:pt idx="0">
                  <c:v>Series 1</c:v>
                </c:pt>
              </c:strCache>
            </c:strRef>
          </c:tx>
          <c:spPr>
            <a:solidFill>
              <a:schemeClr val="accent1"/>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23ED-43CA-86BC-882539F6C41A}"/>
            </c:ext>
          </c:extLst>
        </c:ser>
        <c:ser>
          <c:idx val="1"/>
          <c:order val="1"/>
          <c:tx>
            <c:strRef>
              <c:f>Sheet1!$C$1</c:f>
              <c:strCache>
                <c:ptCount val="1"/>
                <c:pt idx="0">
                  <c:v>Series 2</c:v>
                </c:pt>
              </c:strCache>
            </c:strRef>
          </c:tx>
          <c:spPr>
            <a:solidFill>
              <a:schemeClr val="accent5"/>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1-23ED-43CA-86BC-882539F6C41A}"/>
            </c:ext>
          </c:extLst>
        </c:ser>
        <c:ser>
          <c:idx val="2"/>
          <c:order val="2"/>
          <c:tx>
            <c:strRef>
              <c:f>Sheet1!$D$1</c:f>
              <c:strCache>
                <c:ptCount val="1"/>
                <c:pt idx="0">
                  <c:v>Series 3</c:v>
                </c:pt>
              </c:strCache>
            </c:strRef>
          </c:tx>
          <c:spPr>
            <a:solidFill>
              <a:schemeClr val="accent2"/>
            </a:solidFill>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02-23ED-43CA-86BC-882539F6C41A}"/>
            </c:ext>
          </c:extLst>
        </c:ser>
        <c:dLbls>
          <c:showLegendKey val="0"/>
          <c:showVal val="0"/>
          <c:showCatName val="0"/>
          <c:showSerName val="0"/>
          <c:showPercent val="0"/>
          <c:showBubbleSize val="0"/>
        </c:dLbls>
        <c:gapWidth val="150"/>
        <c:axId val="915051152"/>
        <c:axId val="915053904"/>
      </c:barChart>
      <c:catAx>
        <c:axId val="915051152"/>
        <c:scaling>
          <c:orientation val="minMax"/>
        </c:scaling>
        <c:delete val="0"/>
        <c:axPos val="b"/>
        <c:numFmt formatCode="General" sourceLinked="0"/>
        <c:majorTickMark val="none"/>
        <c:minorTickMark val="none"/>
        <c:tickLblPos val="nextTo"/>
        <c:crossAx val="915053904"/>
        <c:crosses val="autoZero"/>
        <c:auto val="1"/>
        <c:lblAlgn val="ctr"/>
        <c:lblOffset val="100"/>
        <c:noMultiLvlLbl val="0"/>
      </c:catAx>
      <c:valAx>
        <c:axId val="915053904"/>
        <c:scaling>
          <c:orientation val="minMax"/>
        </c:scaling>
        <c:delete val="0"/>
        <c:axPos val="l"/>
        <c:numFmt formatCode="General" sourceLinked="1"/>
        <c:majorTickMark val="none"/>
        <c:minorTickMark val="none"/>
        <c:tickLblPos val="nextTo"/>
        <c:crossAx val="915051152"/>
        <c:crosses val="autoZero"/>
        <c:crossBetween val="between"/>
      </c:valAx>
    </c:plotArea>
    <c:legend>
      <c:legendPos val="b"/>
      <c:layout>
        <c:manualLayout>
          <c:xMode val="edge"/>
          <c:yMode val="edge"/>
          <c:x val="0.0548942549793238"/>
          <c:y val="0.862392441106457"/>
          <c:w val="0.920170635247718"/>
          <c:h val="0.116916377646803"/>
        </c:manualLayout>
      </c:layout>
      <c:overlay val="0"/>
      <c:txPr>
        <a:bodyPr/>
        <a:lstStyle/>
        <a:p>
          <a:pPr>
            <a:defRPr>
              <a:solidFill>
                <a:srgbClr val="BCC0BA"/>
              </a:solidFill>
            </a:defRPr>
          </a:pPr>
          <a:endParaRPr lang="en-US"/>
        </a:p>
      </c:txPr>
    </c:legend>
    <c:plotVisOnly val="1"/>
    <c:dispBlanksAs val="gap"/>
    <c:showDLblsOverMax val="0"/>
  </c:chart>
  <c:txPr>
    <a:bodyPr/>
    <a:lstStyle/>
    <a:p>
      <a:pPr>
        <a:defRPr sz="10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title>
      <c:tx>
        <c:rich>
          <a:bodyPr/>
          <a:lstStyle/>
          <a:p>
            <a:pPr algn="l">
              <a:defRPr b="0">
                <a:solidFill>
                  <a:schemeClr val="accent1"/>
                </a:solidFill>
              </a:defRPr>
            </a:pPr>
            <a:r>
              <a:rPr lang="en-US" b="0">
                <a:solidFill>
                  <a:schemeClr val="accent1"/>
                </a:solidFill>
              </a:rPr>
              <a:t>Chart Title</a:t>
            </a:r>
          </a:p>
        </c:rich>
      </c:tx>
      <c:layout>
        <c:manualLayout>
          <c:xMode val="edge"/>
          <c:yMode val="edge"/>
          <c:x val="0.000220688918454352"/>
          <c:y val="0.00519661599260421"/>
        </c:manualLayout>
      </c:layout>
      <c:overlay val="0"/>
    </c:title>
    <c:autoTitleDeleted val="0"/>
    <c:plotArea>
      <c:layout>
        <c:manualLayout>
          <c:layoutTarget val="inner"/>
          <c:xMode val="edge"/>
          <c:yMode val="edge"/>
          <c:x val="0.050443405511811"/>
          <c:y val="0.16918759179978"/>
          <c:w val="0.922473261154856"/>
          <c:h val="0.519400726102916"/>
        </c:manualLayout>
      </c:layout>
      <c:barChart>
        <c:barDir val="col"/>
        <c:grouping val="clustered"/>
        <c:varyColors val="0"/>
        <c:ser>
          <c:idx val="0"/>
          <c:order val="0"/>
          <c:tx>
            <c:strRef>
              <c:f>Sheet1!$B$1</c:f>
              <c:strCache>
                <c:ptCount val="1"/>
                <c:pt idx="0">
                  <c:v>Series 1</c:v>
                </c:pt>
              </c:strCache>
            </c:strRef>
          </c:tx>
          <c:spPr>
            <a:solidFill>
              <a:schemeClr val="accent1"/>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76E5-42AC-8D69-88EB84123416}"/>
            </c:ext>
          </c:extLst>
        </c:ser>
        <c:ser>
          <c:idx val="1"/>
          <c:order val="1"/>
          <c:tx>
            <c:strRef>
              <c:f>Sheet1!$C$1</c:f>
              <c:strCache>
                <c:ptCount val="1"/>
                <c:pt idx="0">
                  <c:v>Series 2</c:v>
                </c:pt>
              </c:strCache>
            </c:strRef>
          </c:tx>
          <c:spPr>
            <a:solidFill>
              <a:schemeClr val="accent5"/>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1-76E5-42AC-8D69-88EB84123416}"/>
            </c:ext>
          </c:extLst>
        </c:ser>
        <c:ser>
          <c:idx val="2"/>
          <c:order val="2"/>
          <c:tx>
            <c:strRef>
              <c:f>Sheet1!$D$1</c:f>
              <c:strCache>
                <c:ptCount val="1"/>
                <c:pt idx="0">
                  <c:v>Series 3</c:v>
                </c:pt>
              </c:strCache>
            </c:strRef>
          </c:tx>
          <c:spPr>
            <a:solidFill>
              <a:schemeClr val="accent2"/>
            </a:solidFill>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02-76E5-42AC-8D69-88EB84123416}"/>
            </c:ext>
          </c:extLst>
        </c:ser>
        <c:dLbls>
          <c:showLegendKey val="0"/>
          <c:showVal val="0"/>
          <c:showCatName val="0"/>
          <c:showSerName val="0"/>
          <c:showPercent val="0"/>
          <c:showBubbleSize val="0"/>
        </c:dLbls>
        <c:gapWidth val="150"/>
        <c:axId val="877595904"/>
        <c:axId val="877599856"/>
      </c:barChart>
      <c:catAx>
        <c:axId val="877595904"/>
        <c:scaling>
          <c:orientation val="minMax"/>
        </c:scaling>
        <c:delete val="0"/>
        <c:axPos val="b"/>
        <c:numFmt formatCode="General" sourceLinked="0"/>
        <c:majorTickMark val="none"/>
        <c:minorTickMark val="none"/>
        <c:tickLblPos val="nextTo"/>
        <c:crossAx val="877599856"/>
        <c:crosses val="autoZero"/>
        <c:auto val="1"/>
        <c:lblAlgn val="ctr"/>
        <c:lblOffset val="100"/>
        <c:noMultiLvlLbl val="0"/>
      </c:catAx>
      <c:valAx>
        <c:axId val="877599856"/>
        <c:scaling>
          <c:orientation val="minMax"/>
        </c:scaling>
        <c:delete val="0"/>
        <c:axPos val="l"/>
        <c:numFmt formatCode="General" sourceLinked="1"/>
        <c:majorTickMark val="none"/>
        <c:minorTickMark val="none"/>
        <c:tickLblPos val="nextTo"/>
        <c:crossAx val="877595904"/>
        <c:crosses val="autoZero"/>
        <c:crossBetween val="between"/>
      </c:valAx>
    </c:plotArea>
    <c:legend>
      <c:legendPos val="b"/>
      <c:layout>
        <c:manualLayout>
          <c:xMode val="edge"/>
          <c:yMode val="edge"/>
          <c:x val="0.0614778849648035"/>
          <c:y val="0.878415370064223"/>
          <c:w val="0.874085230307939"/>
          <c:h val="0.116916377646803"/>
        </c:manualLayout>
      </c:layout>
      <c:overlay val="0"/>
      <c:txPr>
        <a:bodyPr/>
        <a:lstStyle/>
        <a:p>
          <a:pPr>
            <a:defRPr>
              <a:solidFill>
                <a:schemeClr val="accent5"/>
              </a:solidFill>
            </a:defRPr>
          </a:pPr>
          <a:endParaRPr lang="en-US"/>
        </a:p>
      </c:txPr>
    </c:legend>
    <c:plotVisOnly val="1"/>
    <c:dispBlanksAs val="gap"/>
    <c:showDLblsOverMax val="0"/>
  </c:chart>
  <c:txPr>
    <a:bodyPr/>
    <a:lstStyle/>
    <a:p>
      <a:pPr>
        <a:defRPr sz="10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lgn="l">
              <a:defRPr sz="1400" b="0">
                <a:solidFill>
                  <a:schemeClr val="accent1"/>
                </a:solidFill>
              </a:defRPr>
            </a:pPr>
            <a:r>
              <a:rPr lang="en-US" sz="1400" dirty="0"/>
              <a:t>Master template chart title</a:t>
            </a:r>
          </a:p>
        </c:rich>
      </c:tx>
      <c:layout>
        <c:manualLayout>
          <c:xMode val="edge"/>
          <c:yMode val="edge"/>
          <c:x val="0.24144012731396"/>
          <c:y val="0.0585444851825838"/>
        </c:manualLayout>
      </c:layout>
      <c:overlay val="0"/>
    </c:title>
    <c:autoTitleDeleted val="0"/>
    <c:plotArea>
      <c:layout>
        <c:manualLayout>
          <c:layoutTarget val="inner"/>
          <c:xMode val="edge"/>
          <c:yMode val="edge"/>
          <c:x val="0.213045057299485"/>
          <c:y val="0.194684147825189"/>
          <c:w val="0.596054351049552"/>
          <c:h val="0.759321409141318"/>
        </c:manualLayout>
      </c:layout>
      <c:pieChart>
        <c:varyColors val="1"/>
        <c:ser>
          <c:idx val="0"/>
          <c:order val="0"/>
          <c:tx>
            <c:strRef>
              <c:f>Sheet1!$B$1</c:f>
              <c:strCache>
                <c:ptCount val="1"/>
                <c:pt idx="0">
                  <c:v>Series 1</c:v>
                </c:pt>
              </c:strCache>
            </c:strRef>
          </c:tx>
          <c:dPt>
            <c:idx val="0"/>
            <c:bubble3D val="0"/>
            <c:extLst xmlns:c16r2="http://schemas.microsoft.com/office/drawing/2015/06/chart">
              <c:ext xmlns:c16="http://schemas.microsoft.com/office/drawing/2014/chart" uri="{C3380CC4-5D6E-409C-BE32-E72D297353CC}">
                <c16:uniqueId val="{00000000-B045-4337-A33D-BEB8B11E4F2C}"/>
              </c:ext>
            </c:extLst>
          </c:dPt>
          <c:dPt>
            <c:idx val="1"/>
            <c:bubble3D val="0"/>
            <c:spPr>
              <a:solidFill>
                <a:schemeClr val="accent5"/>
              </a:solidFill>
            </c:spPr>
            <c:extLst xmlns:c16r2="http://schemas.microsoft.com/office/drawing/2015/06/chart">
              <c:ext xmlns:c16="http://schemas.microsoft.com/office/drawing/2014/chart" uri="{C3380CC4-5D6E-409C-BE32-E72D297353CC}">
                <c16:uniqueId val="{00000002-B045-4337-A33D-BEB8B11E4F2C}"/>
              </c:ext>
            </c:extLst>
          </c:dPt>
          <c:dPt>
            <c:idx val="2"/>
            <c:bubble3D val="0"/>
            <c:spPr>
              <a:solidFill>
                <a:schemeClr val="accent2"/>
              </a:solidFill>
            </c:spPr>
            <c:extLst xmlns:c16r2="http://schemas.microsoft.com/office/drawing/2015/06/chart">
              <c:ext xmlns:c16="http://schemas.microsoft.com/office/drawing/2014/chart" uri="{C3380CC4-5D6E-409C-BE32-E72D297353CC}">
                <c16:uniqueId val="{00000004-B045-4337-A33D-BEB8B11E4F2C}"/>
              </c:ext>
            </c:extLst>
          </c:dPt>
          <c:dPt>
            <c:idx val="3"/>
            <c:bubble3D val="0"/>
            <c:spPr>
              <a:solidFill>
                <a:schemeClr val="accent3"/>
              </a:solidFill>
            </c:spPr>
            <c:extLst xmlns:c16r2="http://schemas.microsoft.com/office/drawing/2015/06/chart">
              <c:ext xmlns:c16="http://schemas.microsoft.com/office/drawing/2014/chart" uri="{C3380CC4-5D6E-409C-BE32-E72D297353CC}">
                <c16:uniqueId val="{00000006-B045-4337-A33D-BEB8B11E4F2C}"/>
              </c:ext>
            </c:extLst>
          </c:dPt>
          <c:dLbls>
            <c:dLbl>
              <c:idx val="0"/>
              <c:layout>
                <c:manualLayout>
                  <c:x val="-0.198264099407106"/>
                  <c:y val="0.166187119161908"/>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B045-4337-A33D-BEB8B11E4F2C}"/>
                </c:ext>
                <c:ext xmlns:c15="http://schemas.microsoft.com/office/drawing/2012/chart" uri="{CE6537A1-D6FC-4f65-9D91-7224C49458BB}"/>
              </c:extLst>
            </c:dLbl>
            <c:dLbl>
              <c:idx val="1"/>
              <c:layout>
                <c:manualLayout>
                  <c:x val="-0.165761702451346"/>
                  <c:y val="-0.175641372356657"/>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B045-4337-A33D-BEB8B11E4F2C}"/>
                </c:ext>
                <c:ext xmlns:c15="http://schemas.microsoft.com/office/drawing/2012/chart" uri="{CE6537A1-D6FC-4f65-9D91-7224C49458BB}"/>
              </c:extLst>
            </c:dLbl>
            <c:dLbl>
              <c:idx val="2"/>
              <c:layout>
                <c:manualLayout>
                  <c:x val="0.138949107974498"/>
                  <c:y val="-0.175037794845714"/>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B045-4337-A33D-BEB8B11E4F2C}"/>
                </c:ext>
                <c:ext xmlns:c15="http://schemas.microsoft.com/office/drawing/2012/chart" uri="{CE6537A1-D6FC-4f65-9D91-7224C49458BB}"/>
              </c:extLst>
            </c:dLbl>
            <c:dLbl>
              <c:idx val="3"/>
              <c:layout>
                <c:manualLayout>
                  <c:x val="0.223154406209986"/>
                  <c:y val="0.139268702194349"/>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B045-4337-A33D-BEB8B11E4F2C}"/>
                </c:ext>
                <c:ext xmlns:c15="http://schemas.microsoft.com/office/drawing/2012/chart" uri="{CE6537A1-D6FC-4f65-9D91-7224C49458BB}"/>
              </c:extLst>
            </c:dLbl>
            <c:spPr>
              <a:noFill/>
              <a:ln>
                <a:noFill/>
              </a:ln>
              <a:effectLst/>
            </c:spPr>
            <c:txPr>
              <a:bodyPr/>
              <a:lstStyle/>
              <a:p>
                <a:pPr>
                  <a:defRPr sz="1200" b="0" i="0" u="none" strike="noStrike" baseline="0">
                    <a:solidFill>
                      <a:srgbClr val="FFFFFF"/>
                    </a:solidFill>
                    <a:latin typeface="Calibri"/>
                    <a:ea typeface="Calibri"/>
                    <a:cs typeface="Calibri"/>
                  </a:defRPr>
                </a:pPr>
                <a:endParaRPr lang="en-US"/>
              </a:p>
            </c:txPr>
            <c:dLblPos val="ct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7-B045-4337-A33D-BEB8B11E4F2C}"/>
            </c:ext>
          </c:extLst>
        </c:ser>
        <c:ser>
          <c:idx val="1"/>
          <c:order val="1"/>
          <c:tx>
            <c:strRef>
              <c:f>Sheet1!$C$1</c:f>
              <c:strCache>
                <c:ptCount val="1"/>
                <c:pt idx="0">
                  <c:v>Series 2</c:v>
                </c:pt>
              </c:strCache>
            </c:strRef>
          </c:tx>
          <c:dPt>
            <c:idx val="0"/>
            <c:bubble3D val="0"/>
            <c:extLst xmlns:c16r2="http://schemas.microsoft.com/office/drawing/2015/06/chart">
              <c:ext xmlns:c16="http://schemas.microsoft.com/office/drawing/2014/chart" uri="{C3380CC4-5D6E-409C-BE32-E72D297353CC}">
                <c16:uniqueId val="{00000008-B045-4337-A33D-BEB8B11E4F2C}"/>
              </c:ext>
            </c:extLst>
          </c:dPt>
          <c:dPt>
            <c:idx val="1"/>
            <c:bubble3D val="0"/>
            <c:extLst xmlns:c16r2="http://schemas.microsoft.com/office/drawing/2015/06/chart">
              <c:ext xmlns:c16="http://schemas.microsoft.com/office/drawing/2014/chart" uri="{C3380CC4-5D6E-409C-BE32-E72D297353CC}">
                <c16:uniqueId val="{00000009-B045-4337-A33D-BEB8B11E4F2C}"/>
              </c:ext>
            </c:extLst>
          </c:dPt>
          <c:dPt>
            <c:idx val="2"/>
            <c:bubble3D val="0"/>
            <c:extLst xmlns:c16r2="http://schemas.microsoft.com/office/drawing/2015/06/chart">
              <c:ext xmlns:c16="http://schemas.microsoft.com/office/drawing/2014/chart" uri="{C3380CC4-5D6E-409C-BE32-E72D297353CC}">
                <c16:uniqueId val="{0000000A-B045-4337-A33D-BEB8B11E4F2C}"/>
              </c:ext>
            </c:extLst>
          </c:dPt>
          <c:dPt>
            <c:idx val="3"/>
            <c:bubble3D val="0"/>
            <c:extLst xmlns:c16r2="http://schemas.microsoft.com/office/drawing/2015/06/chart">
              <c:ext xmlns:c16="http://schemas.microsoft.com/office/drawing/2014/chart" uri="{C3380CC4-5D6E-409C-BE32-E72D297353CC}">
                <c16:uniqueId val="{0000000B-B045-4337-A33D-BEB8B11E4F2C}"/>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C-B045-4337-A33D-BEB8B11E4F2C}"/>
            </c:ext>
          </c:extLst>
        </c:ser>
        <c:ser>
          <c:idx val="2"/>
          <c:order val="2"/>
          <c:tx>
            <c:strRef>
              <c:f>Sheet1!$D$1</c:f>
              <c:strCache>
                <c:ptCount val="1"/>
                <c:pt idx="0">
                  <c:v>Series 3</c:v>
                </c:pt>
              </c:strCache>
            </c:strRef>
          </c:tx>
          <c:dPt>
            <c:idx val="0"/>
            <c:bubble3D val="0"/>
            <c:extLst xmlns:c16r2="http://schemas.microsoft.com/office/drawing/2015/06/chart">
              <c:ext xmlns:c16="http://schemas.microsoft.com/office/drawing/2014/chart" uri="{C3380CC4-5D6E-409C-BE32-E72D297353CC}">
                <c16:uniqueId val="{0000000D-B045-4337-A33D-BEB8B11E4F2C}"/>
              </c:ext>
            </c:extLst>
          </c:dPt>
          <c:dPt>
            <c:idx val="1"/>
            <c:bubble3D val="0"/>
            <c:extLst xmlns:c16r2="http://schemas.microsoft.com/office/drawing/2015/06/chart">
              <c:ext xmlns:c16="http://schemas.microsoft.com/office/drawing/2014/chart" uri="{C3380CC4-5D6E-409C-BE32-E72D297353CC}">
                <c16:uniqueId val="{0000000E-B045-4337-A33D-BEB8B11E4F2C}"/>
              </c:ext>
            </c:extLst>
          </c:dPt>
          <c:dPt>
            <c:idx val="2"/>
            <c:bubble3D val="0"/>
            <c:extLst xmlns:c16r2="http://schemas.microsoft.com/office/drawing/2015/06/chart">
              <c:ext xmlns:c16="http://schemas.microsoft.com/office/drawing/2014/chart" uri="{C3380CC4-5D6E-409C-BE32-E72D297353CC}">
                <c16:uniqueId val="{0000000F-B045-4337-A33D-BEB8B11E4F2C}"/>
              </c:ext>
            </c:extLst>
          </c:dPt>
          <c:dPt>
            <c:idx val="3"/>
            <c:bubble3D val="0"/>
            <c:extLst xmlns:c16r2="http://schemas.microsoft.com/office/drawing/2015/06/chart">
              <c:ext xmlns:c16="http://schemas.microsoft.com/office/drawing/2014/chart" uri="{C3380CC4-5D6E-409C-BE32-E72D297353CC}">
                <c16:uniqueId val="{00000010-B045-4337-A33D-BEB8B11E4F2C}"/>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11-B045-4337-A33D-BEB8B11E4F2C}"/>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c:spPr>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lgn="l">
              <a:defRPr sz="1400" b="0">
                <a:solidFill>
                  <a:schemeClr val="accent1"/>
                </a:solidFill>
              </a:defRPr>
            </a:pPr>
            <a:r>
              <a:rPr lang="en-US" sz="1400" dirty="0"/>
              <a:t>Call out category</a:t>
            </a:r>
          </a:p>
        </c:rich>
      </c:tx>
      <c:layout>
        <c:manualLayout>
          <c:xMode val="edge"/>
          <c:yMode val="edge"/>
          <c:x val="0.33615002047076"/>
          <c:y val="0.0585444851825838"/>
        </c:manualLayout>
      </c:layout>
      <c:overlay val="0"/>
    </c:title>
    <c:autoTitleDeleted val="0"/>
    <c:plotArea>
      <c:layout>
        <c:manualLayout>
          <c:layoutTarget val="inner"/>
          <c:xMode val="edge"/>
          <c:yMode val="edge"/>
          <c:x val="0.213045057299485"/>
          <c:y val="0.194684147825189"/>
          <c:w val="0.596054351049552"/>
          <c:h val="0.759321409141318"/>
        </c:manualLayout>
      </c:layout>
      <c:pieChart>
        <c:varyColors val="1"/>
        <c:ser>
          <c:idx val="0"/>
          <c:order val="0"/>
          <c:tx>
            <c:strRef>
              <c:f>Sheet1!$B$1</c:f>
              <c:strCache>
                <c:ptCount val="1"/>
                <c:pt idx="0">
                  <c:v>Series 1</c:v>
                </c:pt>
              </c:strCache>
            </c:strRef>
          </c:tx>
          <c:spPr>
            <a:solidFill>
              <a:srgbClr val="6A7B84"/>
            </a:solidFill>
            <a:ln>
              <a:solidFill>
                <a:srgbClr val="FFFFFF"/>
              </a:solidFill>
            </a:ln>
          </c:spPr>
          <c:dPt>
            <c:idx val="0"/>
            <c:bubble3D val="0"/>
            <c:spPr>
              <a:solidFill>
                <a:srgbClr val="0F73C3"/>
              </a:solidFill>
              <a:ln>
                <a:solidFill>
                  <a:srgbClr val="FFFFFF"/>
                </a:solidFill>
              </a:ln>
            </c:spPr>
            <c:extLst xmlns:c16r2="http://schemas.microsoft.com/office/drawing/2015/06/chart">
              <c:ext xmlns:c16="http://schemas.microsoft.com/office/drawing/2014/chart" uri="{C3380CC4-5D6E-409C-BE32-E72D297353CC}">
                <c16:uniqueId val="{00000001-8314-4A70-B5A4-F046C250D240}"/>
              </c:ext>
            </c:extLst>
          </c:dPt>
          <c:dPt>
            <c:idx val="1"/>
            <c:bubble3D val="0"/>
            <c:spPr>
              <a:solidFill>
                <a:srgbClr val="BCC0BA"/>
              </a:solidFill>
              <a:ln>
                <a:solidFill>
                  <a:srgbClr val="FFFFFF"/>
                </a:solidFill>
              </a:ln>
            </c:spPr>
            <c:extLst xmlns:c16r2="http://schemas.microsoft.com/office/drawing/2015/06/chart">
              <c:ext xmlns:c16="http://schemas.microsoft.com/office/drawing/2014/chart" uri="{C3380CC4-5D6E-409C-BE32-E72D297353CC}">
                <c16:uniqueId val="{00000003-8314-4A70-B5A4-F046C250D240}"/>
              </c:ext>
            </c:extLst>
          </c:dPt>
          <c:dPt>
            <c:idx val="2"/>
            <c:bubble3D val="0"/>
            <c:spPr>
              <a:solidFill>
                <a:srgbClr val="BCC0BA"/>
              </a:solidFill>
              <a:ln>
                <a:solidFill>
                  <a:srgbClr val="FFFFFF"/>
                </a:solidFill>
              </a:ln>
            </c:spPr>
            <c:extLst xmlns:c16r2="http://schemas.microsoft.com/office/drawing/2015/06/chart">
              <c:ext xmlns:c16="http://schemas.microsoft.com/office/drawing/2014/chart" uri="{C3380CC4-5D6E-409C-BE32-E72D297353CC}">
                <c16:uniqueId val="{00000005-8314-4A70-B5A4-F046C250D240}"/>
              </c:ext>
            </c:extLst>
          </c:dPt>
          <c:dPt>
            <c:idx val="3"/>
            <c:bubble3D val="0"/>
            <c:spPr>
              <a:solidFill>
                <a:srgbClr val="BCC0BA"/>
              </a:solidFill>
              <a:ln>
                <a:solidFill>
                  <a:srgbClr val="FFFFFF"/>
                </a:solidFill>
              </a:ln>
            </c:spPr>
            <c:extLst xmlns:c16r2="http://schemas.microsoft.com/office/drawing/2015/06/chart">
              <c:ext xmlns:c16="http://schemas.microsoft.com/office/drawing/2014/chart" uri="{C3380CC4-5D6E-409C-BE32-E72D297353CC}">
                <c16:uniqueId val="{00000007-8314-4A70-B5A4-F046C250D240}"/>
              </c:ext>
            </c:extLst>
          </c:dPt>
          <c:dLbls>
            <c:dLbl>
              <c:idx val="0"/>
              <c:layout>
                <c:manualLayout>
                  <c:x val="-0.198264099407106"/>
                  <c:y val="0.162165380237998"/>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8314-4A70-B5A4-F046C250D240}"/>
                </c:ext>
                <c:ext xmlns:c15="http://schemas.microsoft.com/office/drawing/2012/chart" uri="{CE6537A1-D6FC-4f65-9D91-7224C49458BB}"/>
              </c:extLst>
            </c:dLbl>
            <c:dLbl>
              <c:idx val="1"/>
              <c:layout>
                <c:manualLayout>
                  <c:x val="-0.175232940349422"/>
                  <c:y val="-0.175641372356657"/>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8314-4A70-B5A4-F046C250D240}"/>
                </c:ext>
                <c:ext xmlns:c15="http://schemas.microsoft.com/office/drawing/2012/chart" uri="{CE6537A1-D6FC-4f65-9D91-7224C49458BB}"/>
              </c:extLst>
            </c:dLbl>
            <c:dLbl>
              <c:idx val="2"/>
              <c:layout>
                <c:manualLayout>
                  <c:x val="0.138949107974498"/>
                  <c:y val="-0.175037794845714"/>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8314-4A70-B5A4-F046C250D240}"/>
                </c:ext>
                <c:ext xmlns:c15="http://schemas.microsoft.com/office/drawing/2012/chart" uri="{CE6537A1-D6FC-4f65-9D91-7224C49458BB}"/>
              </c:extLst>
            </c:dLbl>
            <c:dLbl>
              <c:idx val="3"/>
              <c:layout>
                <c:manualLayout>
                  <c:x val="0.223154406209986"/>
                  <c:y val="0.139268702194349"/>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8314-4A70-B5A4-F046C250D240}"/>
                </c:ext>
                <c:ext xmlns:c15="http://schemas.microsoft.com/office/drawing/2012/chart" uri="{CE6537A1-D6FC-4f65-9D91-7224C49458BB}"/>
              </c:extLst>
            </c:dLbl>
            <c:spPr>
              <a:noFill/>
              <a:ln>
                <a:noFill/>
              </a:ln>
              <a:effectLst/>
            </c:spPr>
            <c:txPr>
              <a:bodyPr/>
              <a:lstStyle/>
              <a:p>
                <a:pPr>
                  <a:defRPr sz="1200" b="0" i="0" u="none" strike="noStrike" baseline="0">
                    <a:solidFill>
                      <a:srgbClr val="FFFFFF"/>
                    </a:solidFill>
                    <a:latin typeface="Calibri"/>
                    <a:ea typeface="Calibri"/>
                    <a:cs typeface="Calibri"/>
                  </a:defRPr>
                </a:pPr>
                <a:endParaRPr lang="en-US"/>
              </a:p>
            </c:txPr>
            <c:dLblPos val="ct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8-8314-4A70-B5A4-F046C250D240}"/>
            </c:ext>
          </c:extLst>
        </c:ser>
        <c:ser>
          <c:idx val="1"/>
          <c:order val="1"/>
          <c:tx>
            <c:strRef>
              <c:f>Sheet1!$C$1</c:f>
              <c:strCache>
                <c:ptCount val="1"/>
                <c:pt idx="0">
                  <c:v>Series 2</c:v>
                </c:pt>
              </c:strCache>
            </c:strRef>
          </c:tx>
          <c:dPt>
            <c:idx val="0"/>
            <c:bubble3D val="0"/>
            <c:extLst xmlns:c16r2="http://schemas.microsoft.com/office/drawing/2015/06/chart">
              <c:ext xmlns:c16="http://schemas.microsoft.com/office/drawing/2014/chart" uri="{C3380CC4-5D6E-409C-BE32-E72D297353CC}">
                <c16:uniqueId val="{00000009-8314-4A70-B5A4-F046C250D240}"/>
              </c:ext>
            </c:extLst>
          </c:dPt>
          <c:dPt>
            <c:idx val="1"/>
            <c:bubble3D val="0"/>
            <c:extLst xmlns:c16r2="http://schemas.microsoft.com/office/drawing/2015/06/chart">
              <c:ext xmlns:c16="http://schemas.microsoft.com/office/drawing/2014/chart" uri="{C3380CC4-5D6E-409C-BE32-E72D297353CC}">
                <c16:uniqueId val="{0000000A-8314-4A70-B5A4-F046C250D240}"/>
              </c:ext>
            </c:extLst>
          </c:dPt>
          <c:dPt>
            <c:idx val="2"/>
            <c:bubble3D val="0"/>
            <c:extLst xmlns:c16r2="http://schemas.microsoft.com/office/drawing/2015/06/chart">
              <c:ext xmlns:c16="http://schemas.microsoft.com/office/drawing/2014/chart" uri="{C3380CC4-5D6E-409C-BE32-E72D297353CC}">
                <c16:uniqueId val="{0000000B-8314-4A70-B5A4-F046C250D240}"/>
              </c:ext>
            </c:extLst>
          </c:dPt>
          <c:dPt>
            <c:idx val="3"/>
            <c:bubble3D val="0"/>
            <c:extLst xmlns:c16r2="http://schemas.microsoft.com/office/drawing/2015/06/chart">
              <c:ext xmlns:c16="http://schemas.microsoft.com/office/drawing/2014/chart" uri="{C3380CC4-5D6E-409C-BE32-E72D297353CC}">
                <c16:uniqueId val="{0000000C-8314-4A70-B5A4-F046C250D240}"/>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D-8314-4A70-B5A4-F046C250D240}"/>
            </c:ext>
          </c:extLst>
        </c:ser>
        <c:ser>
          <c:idx val="2"/>
          <c:order val="2"/>
          <c:tx>
            <c:strRef>
              <c:f>Sheet1!$D$1</c:f>
              <c:strCache>
                <c:ptCount val="1"/>
                <c:pt idx="0">
                  <c:v>Series 3</c:v>
                </c:pt>
              </c:strCache>
            </c:strRef>
          </c:tx>
          <c:dPt>
            <c:idx val="0"/>
            <c:bubble3D val="0"/>
            <c:extLst xmlns:c16r2="http://schemas.microsoft.com/office/drawing/2015/06/chart">
              <c:ext xmlns:c16="http://schemas.microsoft.com/office/drawing/2014/chart" uri="{C3380CC4-5D6E-409C-BE32-E72D297353CC}">
                <c16:uniqueId val="{0000000E-8314-4A70-B5A4-F046C250D240}"/>
              </c:ext>
            </c:extLst>
          </c:dPt>
          <c:dPt>
            <c:idx val="1"/>
            <c:bubble3D val="0"/>
            <c:extLst xmlns:c16r2="http://schemas.microsoft.com/office/drawing/2015/06/chart">
              <c:ext xmlns:c16="http://schemas.microsoft.com/office/drawing/2014/chart" uri="{C3380CC4-5D6E-409C-BE32-E72D297353CC}">
                <c16:uniqueId val="{0000000F-8314-4A70-B5A4-F046C250D240}"/>
              </c:ext>
            </c:extLst>
          </c:dPt>
          <c:dPt>
            <c:idx val="2"/>
            <c:bubble3D val="0"/>
            <c:extLst xmlns:c16r2="http://schemas.microsoft.com/office/drawing/2015/06/chart">
              <c:ext xmlns:c16="http://schemas.microsoft.com/office/drawing/2014/chart" uri="{C3380CC4-5D6E-409C-BE32-E72D297353CC}">
                <c16:uniqueId val="{00000010-8314-4A70-B5A4-F046C250D240}"/>
              </c:ext>
            </c:extLst>
          </c:dPt>
          <c:dPt>
            <c:idx val="3"/>
            <c:bubble3D val="0"/>
            <c:extLst xmlns:c16r2="http://schemas.microsoft.com/office/drawing/2015/06/chart">
              <c:ext xmlns:c16="http://schemas.microsoft.com/office/drawing/2014/chart" uri="{C3380CC4-5D6E-409C-BE32-E72D297353CC}">
                <c16:uniqueId val="{00000011-8314-4A70-B5A4-F046C250D240}"/>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12-8314-4A70-B5A4-F046C250D240}"/>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c:spPr>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lgn="l">
              <a:defRPr b="0">
                <a:solidFill>
                  <a:schemeClr val="accent1"/>
                </a:solidFill>
              </a:defRPr>
            </a:pPr>
            <a:r>
              <a:rPr lang="en-US" b="0">
                <a:solidFill>
                  <a:schemeClr val="accent1"/>
                </a:solidFill>
              </a:rPr>
              <a:t>Master template chart title</a:t>
            </a:r>
          </a:p>
        </c:rich>
      </c:tx>
      <c:layout>
        <c:manualLayout>
          <c:xMode val="edge"/>
          <c:yMode val="edge"/>
          <c:x val="0.248923567177212"/>
          <c:y val="0.0532434794637206"/>
        </c:manualLayout>
      </c:layout>
      <c:overlay val="0"/>
    </c:title>
    <c:autoTitleDeleted val="0"/>
    <c:plotArea>
      <c:layout>
        <c:manualLayout>
          <c:layoutTarget val="inner"/>
          <c:xMode val="edge"/>
          <c:yMode val="edge"/>
          <c:x val="0.175734897288115"/>
          <c:y val="0.215704927331501"/>
          <c:w val="0.67648918108944"/>
          <c:h val="0.713318262753993"/>
        </c:manualLayout>
      </c:layout>
      <c:pieChart>
        <c:varyColors val="1"/>
        <c:ser>
          <c:idx val="0"/>
          <c:order val="0"/>
          <c:tx>
            <c:strRef>
              <c:f>Sheet1!$B$1</c:f>
              <c:strCache>
                <c:ptCount val="1"/>
                <c:pt idx="0">
                  <c:v>Series 1</c:v>
                </c:pt>
              </c:strCache>
            </c:strRef>
          </c:tx>
          <c:dPt>
            <c:idx val="0"/>
            <c:bubble3D val="0"/>
            <c:extLst xmlns:c16r2="http://schemas.microsoft.com/office/drawing/2015/06/chart">
              <c:ext xmlns:c16="http://schemas.microsoft.com/office/drawing/2014/chart" uri="{C3380CC4-5D6E-409C-BE32-E72D297353CC}">
                <c16:uniqueId val="{00000000-67F5-479E-B41D-3179F4B573B0}"/>
              </c:ext>
            </c:extLst>
          </c:dPt>
          <c:dPt>
            <c:idx val="1"/>
            <c:bubble3D val="0"/>
            <c:spPr>
              <a:solidFill>
                <a:schemeClr val="accent5"/>
              </a:solidFill>
            </c:spPr>
            <c:extLst xmlns:c16r2="http://schemas.microsoft.com/office/drawing/2015/06/chart">
              <c:ext xmlns:c16="http://schemas.microsoft.com/office/drawing/2014/chart" uri="{C3380CC4-5D6E-409C-BE32-E72D297353CC}">
                <c16:uniqueId val="{00000002-67F5-479E-B41D-3179F4B573B0}"/>
              </c:ext>
            </c:extLst>
          </c:dPt>
          <c:dPt>
            <c:idx val="2"/>
            <c:bubble3D val="0"/>
            <c:spPr>
              <a:solidFill>
                <a:schemeClr val="accent2"/>
              </a:solidFill>
            </c:spPr>
            <c:extLst xmlns:c16r2="http://schemas.microsoft.com/office/drawing/2015/06/chart">
              <c:ext xmlns:c16="http://schemas.microsoft.com/office/drawing/2014/chart" uri="{C3380CC4-5D6E-409C-BE32-E72D297353CC}">
                <c16:uniqueId val="{00000004-67F5-479E-B41D-3179F4B573B0}"/>
              </c:ext>
            </c:extLst>
          </c:dPt>
          <c:dPt>
            <c:idx val="3"/>
            <c:bubble3D val="0"/>
            <c:spPr>
              <a:solidFill>
                <a:schemeClr val="accent3"/>
              </a:solidFill>
            </c:spPr>
            <c:extLst xmlns:c16r2="http://schemas.microsoft.com/office/drawing/2015/06/chart">
              <c:ext xmlns:c16="http://schemas.microsoft.com/office/drawing/2014/chart" uri="{C3380CC4-5D6E-409C-BE32-E72D297353CC}">
                <c16:uniqueId val="{00000006-67F5-479E-B41D-3179F4B573B0}"/>
              </c:ext>
            </c:extLst>
          </c:dPt>
          <c:dLbls>
            <c:dLbl>
              <c:idx val="0"/>
              <c:layout>
                <c:manualLayout>
                  <c:x val="-0.177399962596954"/>
                  <c:y val="0.17918057351199"/>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67F5-479E-B41D-3179F4B573B0}"/>
                </c:ext>
                <c:ext xmlns:c15="http://schemas.microsoft.com/office/drawing/2012/chart" uri="{CE6537A1-D6FC-4f65-9D91-7224C49458BB}"/>
              </c:extLst>
            </c:dLbl>
            <c:dLbl>
              <c:idx val="1"/>
              <c:layout>
                <c:manualLayout>
                  <c:x val="-0.154688427974083"/>
                  <c:y val="-0.158306202266259"/>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67F5-479E-B41D-3179F4B573B0}"/>
                </c:ext>
                <c:ext xmlns:c15="http://schemas.microsoft.com/office/drawing/2012/chart" uri="{CE6537A1-D6FC-4f65-9D91-7224C49458BB}"/>
              </c:extLst>
            </c:dLbl>
            <c:dLbl>
              <c:idx val="2"/>
              <c:layout>
                <c:manualLayout>
                  <c:x val="0.135471586417601"/>
                  <c:y val="-0.160316206694296"/>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67F5-479E-B41D-3179F4B573B0}"/>
                </c:ext>
                <c:ext xmlns:c15="http://schemas.microsoft.com/office/drawing/2012/chart" uri="{CE6537A1-D6FC-4f65-9D91-7224C49458BB}"/>
              </c:extLst>
            </c:dLbl>
            <c:dLbl>
              <c:idx val="3"/>
              <c:layout>
                <c:manualLayout>
                  <c:x val="0.191857088602777"/>
                  <c:y val="0.13926873241439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67F5-479E-B41D-3179F4B573B0}"/>
                </c:ext>
                <c:ext xmlns:c15="http://schemas.microsoft.com/office/drawing/2012/chart" uri="{CE6537A1-D6FC-4f65-9D91-7224C49458BB}"/>
              </c:extLst>
            </c:dLbl>
            <c:spPr>
              <a:noFill/>
              <a:ln>
                <a:noFill/>
              </a:ln>
              <a:effectLst/>
            </c:spPr>
            <c:dLblPos val="ct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7-67F5-479E-B41D-3179F4B573B0}"/>
            </c:ext>
          </c:extLst>
        </c:ser>
        <c:ser>
          <c:idx val="1"/>
          <c:order val="1"/>
          <c:tx>
            <c:strRef>
              <c:f>Sheet1!$C$1</c:f>
              <c:strCache>
                <c:ptCount val="1"/>
                <c:pt idx="0">
                  <c:v>Series 2</c:v>
                </c:pt>
              </c:strCache>
            </c:strRef>
          </c:tx>
          <c:dPt>
            <c:idx val="0"/>
            <c:bubble3D val="0"/>
            <c:extLst xmlns:c16r2="http://schemas.microsoft.com/office/drawing/2015/06/chart">
              <c:ext xmlns:c16="http://schemas.microsoft.com/office/drawing/2014/chart" uri="{C3380CC4-5D6E-409C-BE32-E72D297353CC}">
                <c16:uniqueId val="{00000008-67F5-479E-B41D-3179F4B573B0}"/>
              </c:ext>
            </c:extLst>
          </c:dPt>
          <c:dPt>
            <c:idx val="1"/>
            <c:bubble3D val="0"/>
            <c:extLst xmlns:c16r2="http://schemas.microsoft.com/office/drawing/2015/06/chart">
              <c:ext xmlns:c16="http://schemas.microsoft.com/office/drawing/2014/chart" uri="{C3380CC4-5D6E-409C-BE32-E72D297353CC}">
                <c16:uniqueId val="{00000009-67F5-479E-B41D-3179F4B573B0}"/>
              </c:ext>
            </c:extLst>
          </c:dPt>
          <c:dPt>
            <c:idx val="2"/>
            <c:bubble3D val="0"/>
            <c:extLst xmlns:c16r2="http://schemas.microsoft.com/office/drawing/2015/06/chart">
              <c:ext xmlns:c16="http://schemas.microsoft.com/office/drawing/2014/chart" uri="{C3380CC4-5D6E-409C-BE32-E72D297353CC}">
                <c16:uniqueId val="{0000000A-67F5-479E-B41D-3179F4B573B0}"/>
              </c:ext>
            </c:extLst>
          </c:dPt>
          <c:dPt>
            <c:idx val="3"/>
            <c:bubble3D val="0"/>
            <c:extLst xmlns:c16r2="http://schemas.microsoft.com/office/drawing/2015/06/chart">
              <c:ext xmlns:c16="http://schemas.microsoft.com/office/drawing/2014/chart" uri="{C3380CC4-5D6E-409C-BE32-E72D297353CC}">
                <c16:uniqueId val="{0000000B-67F5-479E-B41D-3179F4B573B0}"/>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C-67F5-479E-B41D-3179F4B573B0}"/>
            </c:ext>
          </c:extLst>
        </c:ser>
        <c:ser>
          <c:idx val="2"/>
          <c:order val="2"/>
          <c:tx>
            <c:strRef>
              <c:f>Sheet1!$D$1</c:f>
              <c:strCache>
                <c:ptCount val="1"/>
                <c:pt idx="0">
                  <c:v>Series 3</c:v>
                </c:pt>
              </c:strCache>
            </c:strRef>
          </c:tx>
          <c:dPt>
            <c:idx val="0"/>
            <c:bubble3D val="0"/>
            <c:extLst xmlns:c16r2="http://schemas.microsoft.com/office/drawing/2015/06/chart">
              <c:ext xmlns:c16="http://schemas.microsoft.com/office/drawing/2014/chart" uri="{C3380CC4-5D6E-409C-BE32-E72D297353CC}">
                <c16:uniqueId val="{0000000D-67F5-479E-B41D-3179F4B573B0}"/>
              </c:ext>
            </c:extLst>
          </c:dPt>
          <c:dPt>
            <c:idx val="1"/>
            <c:bubble3D val="0"/>
            <c:extLst xmlns:c16r2="http://schemas.microsoft.com/office/drawing/2015/06/chart">
              <c:ext xmlns:c16="http://schemas.microsoft.com/office/drawing/2014/chart" uri="{C3380CC4-5D6E-409C-BE32-E72D297353CC}">
                <c16:uniqueId val="{0000000E-67F5-479E-B41D-3179F4B573B0}"/>
              </c:ext>
            </c:extLst>
          </c:dPt>
          <c:dPt>
            <c:idx val="2"/>
            <c:bubble3D val="0"/>
            <c:extLst xmlns:c16r2="http://schemas.microsoft.com/office/drawing/2015/06/chart">
              <c:ext xmlns:c16="http://schemas.microsoft.com/office/drawing/2014/chart" uri="{C3380CC4-5D6E-409C-BE32-E72D297353CC}">
                <c16:uniqueId val="{0000000F-67F5-479E-B41D-3179F4B573B0}"/>
              </c:ext>
            </c:extLst>
          </c:dPt>
          <c:dPt>
            <c:idx val="3"/>
            <c:bubble3D val="0"/>
            <c:extLst xmlns:c16r2="http://schemas.microsoft.com/office/drawing/2015/06/chart">
              <c:ext xmlns:c16="http://schemas.microsoft.com/office/drawing/2014/chart" uri="{C3380CC4-5D6E-409C-BE32-E72D297353CC}">
                <c16:uniqueId val="{00000010-67F5-479E-B41D-3179F4B573B0}"/>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11-67F5-479E-B41D-3179F4B573B0}"/>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c:spPr>
  <c:txPr>
    <a:bodyPr/>
    <a:lstStyle/>
    <a:p>
      <a:pPr>
        <a:defRPr sz="10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lgn="l">
              <a:defRPr b="0">
                <a:solidFill>
                  <a:schemeClr val="accent1"/>
                </a:solidFill>
              </a:defRPr>
            </a:pPr>
            <a:r>
              <a:rPr lang="en-US" b="0">
                <a:solidFill>
                  <a:schemeClr val="accent1"/>
                </a:solidFill>
              </a:rPr>
              <a:t>Master template chart title</a:t>
            </a:r>
          </a:p>
        </c:rich>
      </c:tx>
      <c:layout>
        <c:manualLayout>
          <c:xMode val="edge"/>
          <c:yMode val="edge"/>
          <c:x val="0.248923567177212"/>
          <c:y val="0.0532434794637206"/>
        </c:manualLayout>
      </c:layout>
      <c:overlay val="0"/>
    </c:title>
    <c:autoTitleDeleted val="0"/>
    <c:plotArea>
      <c:layout>
        <c:manualLayout>
          <c:layoutTarget val="inner"/>
          <c:xMode val="edge"/>
          <c:yMode val="edge"/>
          <c:x val="0.175734897288115"/>
          <c:y val="0.215704927331501"/>
          <c:w val="0.67648918108944"/>
          <c:h val="0.713318262753993"/>
        </c:manualLayout>
      </c:layout>
      <c:pieChart>
        <c:varyColors val="1"/>
        <c:ser>
          <c:idx val="0"/>
          <c:order val="0"/>
          <c:tx>
            <c:strRef>
              <c:f>Sheet1!$B$1</c:f>
              <c:strCache>
                <c:ptCount val="1"/>
                <c:pt idx="0">
                  <c:v>Series 1</c:v>
                </c:pt>
              </c:strCache>
            </c:strRef>
          </c:tx>
          <c:dPt>
            <c:idx val="0"/>
            <c:bubble3D val="0"/>
            <c:extLst xmlns:c16r2="http://schemas.microsoft.com/office/drawing/2015/06/chart">
              <c:ext xmlns:c16="http://schemas.microsoft.com/office/drawing/2014/chart" uri="{C3380CC4-5D6E-409C-BE32-E72D297353CC}">
                <c16:uniqueId val="{00000000-C532-4E2E-A26A-0F2B3A282187}"/>
              </c:ext>
            </c:extLst>
          </c:dPt>
          <c:dPt>
            <c:idx val="1"/>
            <c:bubble3D val="0"/>
            <c:spPr>
              <a:solidFill>
                <a:schemeClr val="accent5"/>
              </a:solidFill>
            </c:spPr>
            <c:extLst xmlns:c16r2="http://schemas.microsoft.com/office/drawing/2015/06/chart">
              <c:ext xmlns:c16="http://schemas.microsoft.com/office/drawing/2014/chart" uri="{C3380CC4-5D6E-409C-BE32-E72D297353CC}">
                <c16:uniqueId val="{00000002-C532-4E2E-A26A-0F2B3A282187}"/>
              </c:ext>
            </c:extLst>
          </c:dPt>
          <c:dPt>
            <c:idx val="2"/>
            <c:bubble3D val="0"/>
            <c:spPr>
              <a:solidFill>
                <a:schemeClr val="accent2"/>
              </a:solidFill>
            </c:spPr>
            <c:extLst xmlns:c16r2="http://schemas.microsoft.com/office/drawing/2015/06/chart">
              <c:ext xmlns:c16="http://schemas.microsoft.com/office/drawing/2014/chart" uri="{C3380CC4-5D6E-409C-BE32-E72D297353CC}">
                <c16:uniqueId val="{00000004-C532-4E2E-A26A-0F2B3A282187}"/>
              </c:ext>
            </c:extLst>
          </c:dPt>
          <c:dPt>
            <c:idx val="3"/>
            <c:bubble3D val="0"/>
            <c:spPr>
              <a:solidFill>
                <a:schemeClr val="accent3"/>
              </a:solidFill>
            </c:spPr>
            <c:extLst xmlns:c16r2="http://schemas.microsoft.com/office/drawing/2015/06/chart">
              <c:ext xmlns:c16="http://schemas.microsoft.com/office/drawing/2014/chart" uri="{C3380CC4-5D6E-409C-BE32-E72D297353CC}">
                <c16:uniqueId val="{00000006-C532-4E2E-A26A-0F2B3A282187}"/>
              </c:ext>
            </c:extLst>
          </c:dPt>
          <c:dLbls>
            <c:dLbl>
              <c:idx val="0"/>
              <c:layout>
                <c:manualLayout>
                  <c:x val="-0.177399688782564"/>
                  <c:y val="0.449074478353234"/>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C532-4E2E-A26A-0F2B3A282187}"/>
                </c:ext>
                <c:ext xmlns:c15="http://schemas.microsoft.com/office/drawing/2012/chart" uri="{CE6537A1-D6FC-4f65-9D91-7224C49458BB}"/>
              </c:extLst>
            </c:dLbl>
            <c:dLbl>
              <c:idx val="1"/>
              <c:layout>
                <c:manualLayout>
                  <c:x val="-0.168598199013228"/>
                  <c:y val="-0.457643078544729"/>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C532-4E2E-A26A-0F2B3A282187}"/>
                </c:ext>
                <c:ext xmlns:c15="http://schemas.microsoft.com/office/drawing/2012/chart" uri="{CE6537A1-D6FC-4f65-9D91-7224C49458BB}"/>
              </c:extLst>
            </c:dLbl>
            <c:dLbl>
              <c:idx val="2"/>
              <c:layout>
                <c:manualLayout>
                  <c:x val="0.135471586417601"/>
                  <c:y val="-0.160316206694296"/>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C532-4E2E-A26A-0F2B3A282187}"/>
                </c:ext>
                <c:ext xmlns:c15="http://schemas.microsoft.com/office/drawing/2012/chart" uri="{CE6537A1-D6FC-4f65-9D91-7224C49458BB}"/>
              </c:extLst>
            </c:dLbl>
            <c:dLbl>
              <c:idx val="3"/>
              <c:layout>
                <c:manualLayout>
                  <c:x val="0.191857088602777"/>
                  <c:y val="0.13926873241439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C532-4E2E-A26A-0F2B3A282187}"/>
                </c:ext>
                <c:ext xmlns:c15="http://schemas.microsoft.com/office/drawing/2012/chart" uri="{CE6537A1-D6FC-4f65-9D91-7224C49458BB}"/>
              </c:extLst>
            </c:dLbl>
            <c:spPr>
              <a:noFill/>
              <a:ln>
                <a:noFill/>
              </a:ln>
              <a:effectLst/>
            </c:spPr>
            <c:dLblPos val="ct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7-C532-4E2E-A26A-0F2B3A282187}"/>
            </c:ext>
          </c:extLst>
        </c:ser>
        <c:ser>
          <c:idx val="1"/>
          <c:order val="1"/>
          <c:tx>
            <c:strRef>
              <c:f>Sheet1!$C$1</c:f>
              <c:strCache>
                <c:ptCount val="1"/>
                <c:pt idx="0">
                  <c:v>Series 2</c:v>
                </c:pt>
              </c:strCache>
            </c:strRef>
          </c:tx>
          <c:dPt>
            <c:idx val="0"/>
            <c:bubble3D val="0"/>
            <c:extLst xmlns:c16r2="http://schemas.microsoft.com/office/drawing/2015/06/chart">
              <c:ext xmlns:c16="http://schemas.microsoft.com/office/drawing/2014/chart" uri="{C3380CC4-5D6E-409C-BE32-E72D297353CC}">
                <c16:uniqueId val="{00000008-C532-4E2E-A26A-0F2B3A282187}"/>
              </c:ext>
            </c:extLst>
          </c:dPt>
          <c:dPt>
            <c:idx val="1"/>
            <c:bubble3D val="0"/>
            <c:extLst xmlns:c16r2="http://schemas.microsoft.com/office/drawing/2015/06/chart">
              <c:ext xmlns:c16="http://schemas.microsoft.com/office/drawing/2014/chart" uri="{C3380CC4-5D6E-409C-BE32-E72D297353CC}">
                <c16:uniqueId val="{00000009-C532-4E2E-A26A-0F2B3A282187}"/>
              </c:ext>
            </c:extLst>
          </c:dPt>
          <c:dPt>
            <c:idx val="2"/>
            <c:bubble3D val="0"/>
            <c:extLst xmlns:c16r2="http://schemas.microsoft.com/office/drawing/2015/06/chart">
              <c:ext xmlns:c16="http://schemas.microsoft.com/office/drawing/2014/chart" uri="{C3380CC4-5D6E-409C-BE32-E72D297353CC}">
                <c16:uniqueId val="{0000000A-C532-4E2E-A26A-0F2B3A282187}"/>
              </c:ext>
            </c:extLst>
          </c:dPt>
          <c:dPt>
            <c:idx val="3"/>
            <c:bubble3D val="0"/>
            <c:extLst xmlns:c16r2="http://schemas.microsoft.com/office/drawing/2015/06/chart">
              <c:ext xmlns:c16="http://schemas.microsoft.com/office/drawing/2014/chart" uri="{C3380CC4-5D6E-409C-BE32-E72D297353CC}">
                <c16:uniqueId val="{0000000B-C532-4E2E-A26A-0F2B3A282187}"/>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C-C532-4E2E-A26A-0F2B3A282187}"/>
            </c:ext>
          </c:extLst>
        </c:ser>
        <c:ser>
          <c:idx val="2"/>
          <c:order val="2"/>
          <c:tx>
            <c:strRef>
              <c:f>Sheet1!$D$1</c:f>
              <c:strCache>
                <c:ptCount val="1"/>
                <c:pt idx="0">
                  <c:v>Series 3</c:v>
                </c:pt>
              </c:strCache>
            </c:strRef>
          </c:tx>
          <c:dPt>
            <c:idx val="0"/>
            <c:bubble3D val="0"/>
            <c:extLst xmlns:c16r2="http://schemas.microsoft.com/office/drawing/2015/06/chart">
              <c:ext xmlns:c16="http://schemas.microsoft.com/office/drawing/2014/chart" uri="{C3380CC4-5D6E-409C-BE32-E72D297353CC}">
                <c16:uniqueId val="{0000000D-C532-4E2E-A26A-0F2B3A282187}"/>
              </c:ext>
            </c:extLst>
          </c:dPt>
          <c:dPt>
            <c:idx val="1"/>
            <c:bubble3D val="0"/>
            <c:extLst xmlns:c16r2="http://schemas.microsoft.com/office/drawing/2015/06/chart">
              <c:ext xmlns:c16="http://schemas.microsoft.com/office/drawing/2014/chart" uri="{C3380CC4-5D6E-409C-BE32-E72D297353CC}">
                <c16:uniqueId val="{0000000E-C532-4E2E-A26A-0F2B3A282187}"/>
              </c:ext>
            </c:extLst>
          </c:dPt>
          <c:dPt>
            <c:idx val="2"/>
            <c:bubble3D val="0"/>
            <c:extLst xmlns:c16r2="http://schemas.microsoft.com/office/drawing/2015/06/chart">
              <c:ext xmlns:c16="http://schemas.microsoft.com/office/drawing/2014/chart" uri="{C3380CC4-5D6E-409C-BE32-E72D297353CC}">
                <c16:uniqueId val="{0000000F-C532-4E2E-A26A-0F2B3A282187}"/>
              </c:ext>
            </c:extLst>
          </c:dPt>
          <c:dPt>
            <c:idx val="3"/>
            <c:bubble3D val="0"/>
            <c:extLst xmlns:c16r2="http://schemas.microsoft.com/office/drawing/2015/06/chart">
              <c:ext xmlns:c16="http://schemas.microsoft.com/office/drawing/2014/chart" uri="{C3380CC4-5D6E-409C-BE32-E72D297353CC}">
                <c16:uniqueId val="{00000010-C532-4E2E-A26A-0F2B3A282187}"/>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11-C532-4E2E-A26A-0F2B3A282187}"/>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c:spPr>
  <c:txPr>
    <a:bodyPr/>
    <a:lstStyle/>
    <a:p>
      <a:pPr>
        <a:defRPr sz="10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5265738" y="0"/>
            <a:ext cx="4029075" cy="350838"/>
          </a:xfrm>
          <a:prstGeom prst="rect">
            <a:avLst/>
          </a:prstGeom>
        </p:spPr>
        <p:txBody>
          <a:bodyPr vert="horz" lIns="93177" tIns="46589" rIns="93177" bIns="46589" rtlCol="0"/>
          <a:lstStyle>
            <a:lvl1pPr algn="r" fontAlgn="auto">
              <a:spcBef>
                <a:spcPts val="0"/>
              </a:spcBef>
              <a:spcAft>
                <a:spcPts val="0"/>
              </a:spcAft>
              <a:defRPr sz="1200" smtClean="0">
                <a:latin typeface="+mn-lt"/>
                <a:ea typeface="+mn-ea"/>
                <a:cs typeface="+mn-cs"/>
              </a:defRPr>
            </a:lvl1pPr>
          </a:lstStyle>
          <a:p>
            <a:pPr>
              <a:defRPr/>
            </a:pPr>
            <a:fld id="{5291126B-48DF-9943-97B3-6F4FE00A989C}" type="datetimeFigureOut">
              <a:rPr lang="en-US"/>
              <a:pPr>
                <a:defRPr/>
              </a:pPr>
              <a:t>1/5/18</a:t>
            </a:fld>
            <a:endParaRPr lang="en-US"/>
          </a:p>
        </p:txBody>
      </p:sp>
      <p:sp>
        <p:nvSpPr>
          <p:cNvPr id="4" name="Footer Placeholder 3"/>
          <p:cNvSpPr>
            <a:spLocks noGrp="1"/>
          </p:cNvSpPr>
          <p:nvPr>
            <p:ph type="ftr" sz="quarter" idx="2"/>
          </p:nvPr>
        </p:nvSpPr>
        <p:spPr>
          <a:xfrm>
            <a:off x="0" y="6657975"/>
            <a:ext cx="4029075" cy="3508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5265738" y="6657975"/>
            <a:ext cx="4029075" cy="350838"/>
          </a:xfrm>
          <a:prstGeom prst="rect">
            <a:avLst/>
          </a:prstGeom>
        </p:spPr>
        <p:txBody>
          <a:bodyPr vert="horz" lIns="93177" tIns="46589" rIns="93177" bIns="46589" rtlCol="0" anchor="b"/>
          <a:lstStyle>
            <a:lvl1pPr algn="r" fontAlgn="auto">
              <a:spcBef>
                <a:spcPts val="0"/>
              </a:spcBef>
              <a:spcAft>
                <a:spcPts val="0"/>
              </a:spcAft>
              <a:defRPr sz="1200" smtClean="0">
                <a:latin typeface="+mn-lt"/>
                <a:ea typeface="+mn-ea"/>
                <a:cs typeface="+mn-cs"/>
              </a:defRPr>
            </a:lvl1pPr>
          </a:lstStyle>
          <a:p>
            <a:pPr>
              <a:defRPr/>
            </a:pPr>
            <a:fld id="{3A82CFC8-E374-F944-BB96-0DA719E3EE08}" type="slidenum">
              <a:rPr lang="en-US"/>
              <a:pPr>
                <a:defRPr/>
              </a:pPr>
              <a:t>‹#›</a:t>
            </a:fld>
            <a:endParaRPr lang="en-US"/>
          </a:p>
        </p:txBody>
      </p:sp>
    </p:spTree>
    <p:extLst>
      <p:ext uri="{BB962C8B-B14F-4D97-AF65-F5344CB8AC3E}">
        <p14:creationId xmlns:p14="http://schemas.microsoft.com/office/powerpoint/2010/main" val="3152753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3177" tIns="46589" rIns="93177" bIns="46589" rtlCol="0"/>
          <a:lstStyle>
            <a:lvl1pPr algn="r" fontAlgn="auto">
              <a:spcBef>
                <a:spcPts val="0"/>
              </a:spcBef>
              <a:spcAft>
                <a:spcPts val="0"/>
              </a:spcAft>
              <a:defRPr sz="1200" smtClean="0">
                <a:latin typeface="+mn-lt"/>
                <a:ea typeface="+mn-ea"/>
                <a:cs typeface="+mn-cs"/>
              </a:defRPr>
            </a:lvl1pPr>
          </a:lstStyle>
          <a:p>
            <a:pPr>
              <a:defRPr/>
            </a:pPr>
            <a:fld id="{2B6AE0F1-34EE-2949-9CD6-2F08B9797F13}" type="datetimeFigureOut">
              <a:rPr lang="en-US"/>
              <a:pPr>
                <a:defRPr/>
              </a:pPr>
              <a:t>1/5/18</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930275" y="3330575"/>
            <a:ext cx="7435850" cy="31543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57975"/>
            <a:ext cx="4029075" cy="3508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5265738" y="6657975"/>
            <a:ext cx="4029075" cy="350838"/>
          </a:xfrm>
          <a:prstGeom prst="rect">
            <a:avLst/>
          </a:prstGeom>
        </p:spPr>
        <p:txBody>
          <a:bodyPr vert="horz" lIns="93177" tIns="46589" rIns="93177" bIns="46589" rtlCol="0" anchor="b"/>
          <a:lstStyle>
            <a:lvl1pPr algn="r" fontAlgn="auto">
              <a:spcBef>
                <a:spcPts val="0"/>
              </a:spcBef>
              <a:spcAft>
                <a:spcPts val="0"/>
              </a:spcAft>
              <a:defRPr sz="1200" smtClean="0">
                <a:latin typeface="+mn-lt"/>
                <a:ea typeface="+mn-ea"/>
                <a:cs typeface="+mn-cs"/>
              </a:defRPr>
            </a:lvl1pPr>
          </a:lstStyle>
          <a:p>
            <a:pPr>
              <a:defRPr/>
            </a:pPr>
            <a:fld id="{F9AA793E-8016-FE43-AB97-BC0D9B80D50C}" type="slidenum">
              <a:rPr lang="en-US"/>
              <a:pPr>
                <a:defRPr/>
              </a:pPr>
              <a:t>‹#›</a:t>
            </a:fld>
            <a:endParaRPr lang="en-US"/>
          </a:p>
        </p:txBody>
      </p:sp>
    </p:spTree>
    <p:extLst>
      <p:ext uri="{BB962C8B-B14F-4D97-AF65-F5344CB8AC3E}">
        <p14:creationId xmlns:p14="http://schemas.microsoft.com/office/powerpoint/2010/main" val="244786389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AA793E-8016-FE43-AB97-BC0D9B80D50C}" type="slidenum">
              <a:rPr lang="en-US" smtClean="0"/>
              <a:pPr>
                <a:defRPr/>
              </a:pPr>
              <a:t>1</a:t>
            </a:fld>
            <a:endParaRPr lang="en-US"/>
          </a:p>
        </p:txBody>
      </p:sp>
    </p:spTree>
    <p:extLst>
      <p:ext uri="{BB962C8B-B14F-4D97-AF65-F5344CB8AC3E}">
        <p14:creationId xmlns:p14="http://schemas.microsoft.com/office/powerpoint/2010/main" val="1325248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Track: Having the ability to fully support scale out deployments for both SAN and NAS environments is a big deal, and as such, we want to generate as much marketing momentum as possible. We also want to ensure that we are telling this story thru the lens of our Xcellis brand, as we work to both reset misperceptions about out ability to support Scale-out NAS, and instill confidence in our channel that Quantum is the only storage platform that can deliver the management of enterprise NAS…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1C8C-0FF8-4315-AACA-E853C152C5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17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Separate client and storage back end like other systems (</a:t>
            </a:r>
            <a:r>
              <a:rPr lang="en-US" dirty="0" err="1"/>
              <a:t>Isilon</a:t>
            </a:r>
            <a:r>
              <a:rPr lang="en-US" dirty="0"/>
              <a:t>, etc.)</a:t>
            </a:r>
          </a:p>
          <a:p>
            <a:pPr marL="171450" indent="-171450">
              <a:buFont typeface="Arial" panose="020B0604020202020204" pitchFamily="34" charset="0"/>
              <a:buChar char="•"/>
            </a:pPr>
            <a:r>
              <a:rPr lang="en-US" dirty="0"/>
              <a:t>Some architectural advantages</a:t>
            </a:r>
          </a:p>
          <a:p>
            <a:pPr marL="628650" lvl="1" indent="-171450">
              <a:buFont typeface="Arial" panose="020B0604020202020204" pitchFamily="34" charset="0"/>
              <a:buChar char="•"/>
            </a:pPr>
            <a:r>
              <a:rPr lang="en-US" dirty="0"/>
              <a:t>Scale out and scale up independently</a:t>
            </a:r>
          </a:p>
          <a:p>
            <a:pPr marL="628650" lvl="1" indent="-171450">
              <a:buFont typeface="Arial" panose="020B0604020202020204" pitchFamily="34" charset="0"/>
              <a:buChar char="•"/>
            </a:pPr>
            <a:r>
              <a:rPr lang="en-US" dirty="0"/>
              <a:t>Connect clients directly to storage network for super high performance to a single client (greater than 10GB/s to a single client)</a:t>
            </a:r>
          </a:p>
          <a:p>
            <a:pPr marL="628650" lvl="1" indent="-171450">
              <a:buFont typeface="Arial" panose="020B0604020202020204" pitchFamily="34" charset="0"/>
              <a:buChar char="•"/>
            </a:pPr>
            <a:r>
              <a:rPr lang="en-US" dirty="0"/>
              <a:t>Separate metadata from data: metadata performance does not degrade as the cluster and storage grows</a:t>
            </a:r>
          </a:p>
        </p:txBody>
      </p:sp>
      <p:sp>
        <p:nvSpPr>
          <p:cNvPr id="4" name="Slide Number Placeholder 3"/>
          <p:cNvSpPr>
            <a:spLocks noGrp="1"/>
          </p:cNvSpPr>
          <p:nvPr>
            <p:ph type="sldNum" sz="quarter" idx="10"/>
          </p:nvPr>
        </p:nvSpPr>
        <p:spPr/>
        <p:txBody>
          <a:bodyPr/>
          <a:lstStyle/>
          <a:p>
            <a:pPr>
              <a:defRPr/>
            </a:pPr>
            <a:fld id="{F9AA793E-8016-FE43-AB97-BC0D9B80D50C}" type="slidenum">
              <a:rPr lang="en-US" smtClean="0"/>
              <a:pPr>
                <a:defRPr/>
              </a:pPr>
              <a:t>3</a:t>
            </a:fld>
            <a:endParaRPr lang="en-US"/>
          </a:p>
        </p:txBody>
      </p:sp>
    </p:spTree>
    <p:extLst>
      <p:ext uri="{BB962C8B-B14F-4D97-AF65-F5344CB8AC3E}">
        <p14:creationId xmlns:p14="http://schemas.microsoft.com/office/powerpoint/2010/main" val="230934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master VIP is entered during the NAS cluster creation</a:t>
            </a:r>
          </a:p>
          <a:p>
            <a:pPr marL="171450" indent="-171450">
              <a:buFont typeface="Arial" panose="020B0604020202020204" pitchFamily="34" charset="0"/>
              <a:buChar char="•"/>
            </a:pPr>
            <a:r>
              <a:rPr lang="en-US" dirty="0"/>
              <a:t>The master VIP provides one location for the clients to communicate with the NAS cluster</a:t>
            </a:r>
          </a:p>
          <a:p>
            <a:pPr marL="171450" indent="-171450">
              <a:buFont typeface="Arial" panose="020B0604020202020204" pitchFamily="34" charset="0"/>
              <a:buChar char="•"/>
            </a:pPr>
            <a:r>
              <a:rPr lang="en-US" dirty="0"/>
              <a:t>The master VIP is highly available and moves to a healthy node in the event of a failure</a:t>
            </a:r>
          </a:p>
          <a:p>
            <a:pPr marL="171450" indent="-171450">
              <a:buFont typeface="Arial" panose="020B0604020202020204" pitchFamily="34" charset="0"/>
              <a:buChar char="•"/>
            </a:pPr>
            <a:r>
              <a:rPr lang="en-US" dirty="0"/>
              <a:t>One node is elected as the master by the other nodes, or it can be assigned during cluster creation</a:t>
            </a:r>
          </a:p>
          <a:p>
            <a:pPr marL="171450" indent="-171450">
              <a:buFont typeface="Arial" panose="020B0604020202020204" pitchFamily="34" charset="0"/>
              <a:buChar char="•"/>
            </a:pPr>
            <a:r>
              <a:rPr lang="en-US" dirty="0"/>
              <a:t>Until a VIP pool is created, the I/O will go through the master VIP node</a:t>
            </a:r>
          </a:p>
          <a:p>
            <a:pPr marL="628650" lvl="1" indent="-171450">
              <a:buFont typeface="Arial" panose="020B0604020202020204" pitchFamily="34" charset="0"/>
              <a:buChar char="•"/>
            </a:pPr>
            <a:r>
              <a:rPr lang="en-US" dirty="0"/>
              <a:t>This is how NAS versions prior to 2.0 functioned: all traffic must go through the master VIP</a:t>
            </a:r>
          </a:p>
        </p:txBody>
      </p:sp>
      <p:sp>
        <p:nvSpPr>
          <p:cNvPr id="4" name="Slide Number Placeholder 3"/>
          <p:cNvSpPr>
            <a:spLocks noGrp="1"/>
          </p:cNvSpPr>
          <p:nvPr>
            <p:ph type="sldNum" sz="quarter" idx="10"/>
          </p:nvPr>
        </p:nvSpPr>
        <p:spPr/>
        <p:txBody>
          <a:bodyPr/>
          <a:lstStyle/>
          <a:p>
            <a:pPr>
              <a:defRPr/>
            </a:pPr>
            <a:fld id="{F9AA793E-8016-FE43-AB97-BC0D9B80D50C}" type="slidenum">
              <a:rPr lang="en-US" smtClean="0"/>
              <a:pPr>
                <a:defRPr/>
              </a:pPr>
              <a:t>7</a:t>
            </a:fld>
            <a:endParaRPr lang="en-US"/>
          </a:p>
        </p:txBody>
      </p:sp>
    </p:spTree>
    <p:extLst>
      <p:ext uri="{BB962C8B-B14F-4D97-AF65-F5344CB8AC3E}">
        <p14:creationId xmlns:p14="http://schemas.microsoft.com/office/powerpoint/2010/main" val="3147938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VIP pool is a set of IP addresses assigned directly to each node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The VIP pool addresses are highly available and moves to a healthy node in the event of a failure</a:t>
            </a:r>
          </a:p>
          <a:p>
            <a:pPr marL="171450" indent="-171450">
              <a:buFont typeface="Arial" panose="020B0604020202020204" pitchFamily="34" charset="0"/>
              <a:buChar char="•"/>
            </a:pPr>
            <a:r>
              <a:rPr lang="en-US" dirty="0"/>
              <a:t>A VIP pool can contain more IP addresses than nodes</a:t>
            </a:r>
          </a:p>
          <a:p>
            <a:pPr marL="628650" lvl="1" indent="-171450">
              <a:buFont typeface="Arial" panose="020B0604020202020204" pitchFamily="34" charset="0"/>
              <a:buChar char="•"/>
            </a:pPr>
            <a:r>
              <a:rPr lang="en-US" dirty="0"/>
              <a:t>If there are more IP address than nodes, each node will have multiple VIPs</a:t>
            </a:r>
          </a:p>
          <a:p>
            <a:pPr marL="628650" lvl="1" indent="-171450">
              <a:buFont typeface="Arial" panose="020B0604020202020204" pitchFamily="34" charset="0"/>
              <a:buChar char="•"/>
            </a:pPr>
            <a:r>
              <a:rPr lang="en-US" dirty="0"/>
              <a:t>Multiple VIPs per node will be distributed across the cluster in the event of a failure</a:t>
            </a:r>
          </a:p>
          <a:p>
            <a:pPr marL="628650" lvl="1" indent="-171450">
              <a:buFont typeface="Arial" panose="020B0604020202020204" pitchFamily="34" charset="0"/>
              <a:buChar char="•"/>
            </a:pPr>
            <a:r>
              <a:rPr lang="en-US" dirty="0"/>
              <a:t>More VIPs in the pool will maintain better cluster balance</a:t>
            </a:r>
          </a:p>
          <a:p>
            <a:pPr marL="171450" lvl="0" indent="-171450">
              <a:buFont typeface="Arial" panose="020B0604020202020204" pitchFamily="34" charset="0"/>
              <a:buChar char="•"/>
            </a:pPr>
            <a:r>
              <a:rPr lang="en-US" dirty="0"/>
              <a:t>A client can connect directly to any VIP in the VIP pool</a:t>
            </a:r>
          </a:p>
          <a:p>
            <a:pPr marL="171450" lvl="0" indent="-171450">
              <a:buFont typeface="Arial" panose="020B0604020202020204" pitchFamily="34" charset="0"/>
              <a:buChar char="•"/>
            </a:pPr>
            <a:r>
              <a:rPr lang="en-US" dirty="0"/>
              <a:t>It is possible to statically assign clients to a specific VIP in the VIP pool for manual load balancing</a:t>
            </a:r>
          </a:p>
          <a:p>
            <a:pPr marL="171450" lvl="0" indent="-171450">
              <a:buFont typeface="Arial" panose="020B0604020202020204" pitchFamily="34" charset="0"/>
              <a:buChar char="•"/>
            </a:pPr>
            <a:r>
              <a:rPr lang="en-US" dirty="0"/>
              <a:t>The clients can also use an external DNS server to distribute the clients across the VIP pool</a:t>
            </a:r>
          </a:p>
          <a:p>
            <a:pPr marL="171450" lvl="0" indent="-171450">
              <a:buFont typeface="Arial" panose="020B0604020202020204" pitchFamily="34" charset="0"/>
              <a:buChar char="•"/>
            </a:pPr>
            <a:r>
              <a:rPr lang="en-US" dirty="0"/>
              <a:t>The master VIP will continue to service I/O only through it’s gateway until internal DNS load balancing is configured</a:t>
            </a:r>
          </a:p>
        </p:txBody>
      </p:sp>
      <p:sp>
        <p:nvSpPr>
          <p:cNvPr id="4" name="Slide Number Placeholder 3"/>
          <p:cNvSpPr>
            <a:spLocks noGrp="1"/>
          </p:cNvSpPr>
          <p:nvPr>
            <p:ph type="sldNum" sz="quarter" idx="10"/>
          </p:nvPr>
        </p:nvSpPr>
        <p:spPr/>
        <p:txBody>
          <a:bodyPr/>
          <a:lstStyle/>
          <a:p>
            <a:pPr>
              <a:defRPr/>
            </a:pPr>
            <a:fld id="{F9AA793E-8016-FE43-AB97-BC0D9B80D50C}" type="slidenum">
              <a:rPr lang="en-US" smtClean="0"/>
              <a:pPr>
                <a:defRPr/>
              </a:pPr>
              <a:t>8</a:t>
            </a:fld>
            <a:endParaRPr lang="en-US"/>
          </a:p>
        </p:txBody>
      </p:sp>
    </p:spTree>
    <p:extLst>
      <p:ext uri="{BB962C8B-B14F-4D97-AF65-F5344CB8AC3E}">
        <p14:creationId xmlns:p14="http://schemas.microsoft.com/office/powerpoint/2010/main" val="2194006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Internal DNS is enabled on the cluster</a:t>
            </a:r>
          </a:p>
          <a:p>
            <a:pPr marL="171450" indent="-171450">
              <a:buFont typeface="Arial" panose="020B0604020202020204" pitchFamily="34" charset="0"/>
              <a:buChar char="•"/>
            </a:pPr>
            <a:r>
              <a:rPr lang="en-US" dirty="0"/>
              <a:t>Entire cluster has a single hostname</a:t>
            </a:r>
          </a:p>
          <a:p>
            <a:pPr marL="171450" indent="-171450">
              <a:buFont typeface="Arial" panose="020B0604020202020204" pitchFamily="34" charset="0"/>
              <a:buChar char="•"/>
            </a:pPr>
            <a:r>
              <a:rPr lang="en-US" dirty="0"/>
              <a:t>Customer DNS server is configured to refer DNS lookups for cluster zone to the Master VIP</a:t>
            </a:r>
          </a:p>
          <a:p>
            <a:pPr marL="171450" indent="-171450">
              <a:buFont typeface="Arial" panose="020B0604020202020204" pitchFamily="34" charset="0"/>
              <a:buChar char="•"/>
            </a:pPr>
            <a:r>
              <a:rPr lang="en-US" dirty="0"/>
              <a:t>Master VIP DNS server directs clients to a specific VIP pool address</a:t>
            </a:r>
          </a:p>
          <a:p>
            <a:pPr marL="171450" indent="-171450">
              <a:buFont typeface="Arial" panose="020B0604020202020204" pitchFamily="34" charset="0"/>
              <a:buChar char="•"/>
            </a:pPr>
            <a:r>
              <a:rPr lang="en-US" dirty="0"/>
              <a:t>Client then connects directly to a gateway</a:t>
            </a:r>
          </a:p>
          <a:p>
            <a:pPr marL="171450" indent="-171450">
              <a:buFont typeface="Arial" panose="020B0604020202020204" pitchFamily="34" charset="0"/>
              <a:buChar char="•"/>
            </a:pPr>
            <a:r>
              <a:rPr lang="en-US" dirty="0"/>
              <a:t>Clients are distributed across entire cluster to take advantage of all bandwidth in the cluster</a:t>
            </a:r>
          </a:p>
          <a:p>
            <a:pPr marL="171450" indent="-171450">
              <a:buFont typeface="Arial" panose="020B0604020202020204" pitchFamily="34" charset="0"/>
              <a:buChar char="•"/>
            </a:pPr>
            <a:r>
              <a:rPr lang="en-US" dirty="0"/>
              <a:t>Internal DNS automatically manages the IPs and is highly available</a:t>
            </a:r>
          </a:p>
          <a:p>
            <a:pPr marL="171450" indent="-171450">
              <a:buFont typeface="Arial" panose="020B0604020202020204" pitchFamily="34" charset="0"/>
              <a:buChar char="•"/>
            </a:pPr>
            <a:r>
              <a:rPr lang="en-US" dirty="0"/>
              <a:t>2.0.0 algorithm is round-robin; future releases can add more load balancing options</a:t>
            </a:r>
          </a:p>
        </p:txBody>
      </p:sp>
      <p:sp>
        <p:nvSpPr>
          <p:cNvPr id="4" name="Slide Number Placeholder 3"/>
          <p:cNvSpPr>
            <a:spLocks noGrp="1"/>
          </p:cNvSpPr>
          <p:nvPr>
            <p:ph type="sldNum" sz="quarter" idx="10"/>
          </p:nvPr>
        </p:nvSpPr>
        <p:spPr/>
        <p:txBody>
          <a:bodyPr/>
          <a:lstStyle/>
          <a:p>
            <a:pPr>
              <a:defRPr/>
            </a:pPr>
            <a:fld id="{F9AA793E-8016-FE43-AB97-BC0D9B80D50C}" type="slidenum">
              <a:rPr lang="en-US" smtClean="0"/>
              <a:pPr>
                <a:defRPr/>
              </a:pPr>
              <a:t>9</a:t>
            </a:fld>
            <a:endParaRPr lang="en-US"/>
          </a:p>
        </p:txBody>
      </p:sp>
    </p:spTree>
    <p:extLst>
      <p:ext uri="{BB962C8B-B14F-4D97-AF65-F5344CB8AC3E}">
        <p14:creationId xmlns:p14="http://schemas.microsoft.com/office/powerpoint/2010/main" val="3916550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a node fails the VIP is transparently moved to a healthy node</a:t>
            </a:r>
          </a:p>
        </p:txBody>
      </p:sp>
      <p:sp>
        <p:nvSpPr>
          <p:cNvPr id="4" name="Slide Number Placeholder 3"/>
          <p:cNvSpPr>
            <a:spLocks noGrp="1"/>
          </p:cNvSpPr>
          <p:nvPr>
            <p:ph type="sldNum" sz="quarter" idx="10"/>
          </p:nvPr>
        </p:nvSpPr>
        <p:spPr/>
        <p:txBody>
          <a:bodyPr/>
          <a:lstStyle/>
          <a:p>
            <a:pPr>
              <a:defRPr/>
            </a:pPr>
            <a:fld id="{F9AA793E-8016-FE43-AB97-BC0D9B80D50C}" type="slidenum">
              <a:rPr lang="en-US" smtClean="0"/>
              <a:pPr>
                <a:defRPr/>
              </a:pPr>
              <a:t>10</a:t>
            </a:fld>
            <a:endParaRPr lang="en-US"/>
          </a:p>
        </p:txBody>
      </p:sp>
    </p:spTree>
    <p:extLst>
      <p:ext uri="{BB962C8B-B14F-4D97-AF65-F5344CB8AC3E}">
        <p14:creationId xmlns:p14="http://schemas.microsoft.com/office/powerpoint/2010/main" val="7021991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3.xml"/><Relationship Id="rId3" Type="http://schemas.openxmlformats.org/officeDocument/2006/relationships/chart" Target="../charts/chart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8.xml"/><Relationship Id="rId3" Type="http://schemas.openxmlformats.org/officeDocument/2006/relationships/chart" Target="../charts/chart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0.xml"/></Relationships>
</file>

<file path=ppt/slideLayouts/_rels/slideLayout19.xml.rels><?xml version="1.0" encoding="UTF-8" standalone="yes"?>
<Relationships xmlns="http://schemas.openxmlformats.org/package/2006/relationships"><Relationship Id="rId9" Type="http://schemas.openxmlformats.org/officeDocument/2006/relationships/image" Target="../media/image19.png"/><Relationship Id="rId20" Type="http://schemas.openxmlformats.org/officeDocument/2006/relationships/image" Target="../media/image30.png"/><Relationship Id="rId21" Type="http://schemas.openxmlformats.org/officeDocument/2006/relationships/image" Target="../media/image31.png"/><Relationship Id="rId10" Type="http://schemas.openxmlformats.org/officeDocument/2006/relationships/image" Target="../media/image20.png"/><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5" Type="http://schemas.openxmlformats.org/officeDocument/2006/relationships/image" Target="../media/image25.png"/><Relationship Id="rId16" Type="http://schemas.openxmlformats.org/officeDocument/2006/relationships/image" Target="../media/image26.png"/><Relationship Id="rId17" Type="http://schemas.openxmlformats.org/officeDocument/2006/relationships/image" Target="../media/image27.png"/><Relationship Id="rId18" Type="http://schemas.openxmlformats.org/officeDocument/2006/relationships/image" Target="../media/image28.png"/><Relationship Id="rId19" Type="http://schemas.openxmlformats.org/officeDocument/2006/relationships/image" Target="../media/image29.png"/><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 Id="rId11" Type="http://schemas.openxmlformats.org/officeDocument/2006/relationships/image" Target="../media/image51.png"/><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emf"/><Relationship Id="rId5" Type="http://schemas.openxmlformats.org/officeDocument/2006/relationships/image" Target="../media/image6.png"/><Relationship Id="rId6" Type="http://schemas.openxmlformats.org/officeDocument/2006/relationships/image" Target="../media/image55.png"/><Relationship Id="rId7" Type="http://schemas.openxmlformats.org/officeDocument/2006/relationships/image" Target="../media/image56.jpeg"/><Relationship Id="rId8" Type="http://schemas.openxmlformats.org/officeDocument/2006/relationships/image" Target="../media/image57.png"/><Relationship Id="rId1" Type="http://schemas.openxmlformats.org/officeDocument/2006/relationships/slideMaster" Target="../slideMasters/slideMaster2.xml"/><Relationship Id="rId2" Type="http://schemas.openxmlformats.org/officeDocument/2006/relationships/image" Target="../media/image53.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9.png"/><Relationship Id="rId1" Type="http://schemas.openxmlformats.org/officeDocument/2006/relationships/slideMaster" Target="../slideMasters/slideMaster2.xml"/><Relationship Id="rId2" Type="http://schemas.openxmlformats.org/officeDocument/2006/relationships/image" Target="../media/image5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image" Target="../media/image6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3.xml"/><Relationship Id="rId3" Type="http://schemas.openxmlformats.org/officeDocument/2006/relationships/chart" Target="../charts/chart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8.xml"/><Relationship Id="rId3" Type="http://schemas.openxmlformats.org/officeDocument/2006/relationships/chart" Target="../charts/chart1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20.xml"/></Relationships>
</file>

<file path=ppt/slideLayouts/_rels/slideLayout43.xml.rels><?xml version="1.0" encoding="UTF-8" standalone="yes"?>
<Relationships xmlns="http://schemas.openxmlformats.org/package/2006/relationships"><Relationship Id="rId9" Type="http://schemas.openxmlformats.org/officeDocument/2006/relationships/image" Target="../media/image69.png"/><Relationship Id="rId20" Type="http://schemas.openxmlformats.org/officeDocument/2006/relationships/image" Target="../media/image80.png"/><Relationship Id="rId21" Type="http://schemas.openxmlformats.org/officeDocument/2006/relationships/image" Target="../media/image81.png"/><Relationship Id="rId22" Type="http://schemas.openxmlformats.org/officeDocument/2006/relationships/image" Target="../media/image82.png"/><Relationship Id="rId10" Type="http://schemas.openxmlformats.org/officeDocument/2006/relationships/image" Target="../media/image70.png"/><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73.png"/><Relationship Id="rId14" Type="http://schemas.openxmlformats.org/officeDocument/2006/relationships/image" Target="../media/image74.png"/><Relationship Id="rId15" Type="http://schemas.openxmlformats.org/officeDocument/2006/relationships/image" Target="../media/image75.png"/><Relationship Id="rId16" Type="http://schemas.openxmlformats.org/officeDocument/2006/relationships/image" Target="../media/image76.png"/><Relationship Id="rId17" Type="http://schemas.openxmlformats.org/officeDocument/2006/relationships/image" Target="../media/image77.png"/><Relationship Id="rId18" Type="http://schemas.openxmlformats.org/officeDocument/2006/relationships/image" Target="../media/image78.png"/><Relationship Id="rId19" Type="http://schemas.openxmlformats.org/officeDocument/2006/relationships/image" Target="../media/image79.png"/><Relationship Id="rId1" Type="http://schemas.openxmlformats.org/officeDocument/2006/relationships/slideMaster" Target="../slideMasters/slideMaster2.xml"/><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87.png"/><Relationship Id="rId1" Type="http://schemas.openxmlformats.org/officeDocument/2006/relationships/slideMaster" Target="../slideMasters/slideMaster2.xml"/><Relationship Id="rId2" Type="http://schemas.openxmlformats.org/officeDocument/2006/relationships/image" Target="../media/image8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 Id="rId11" Type="http://schemas.openxmlformats.org/officeDocument/2006/relationships/image" Target="../media/image92.png"/><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jpeg"/><Relationship Id="rId3" Type="http://schemas.openxmlformats.org/officeDocument/2006/relationships/image" Target="../media/image5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jpeg"/><Relationship Id="rId3" Type="http://schemas.openxmlformats.org/officeDocument/2006/relationships/image" Target="../media/image5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414141"/>
        </a:solidFill>
        <a:effectLst/>
      </p:bgPr>
    </p:bg>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865313" y="1628775"/>
            <a:ext cx="7273925" cy="1885950"/>
          </a:xfrm>
          <a:prstGeom prst="rect">
            <a:avLst/>
          </a:prstGeom>
          <a:solidFill>
            <a:srgbClr val="0F73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13"/>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600825" y="4202113"/>
            <a:ext cx="17129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057400" y="3638550"/>
            <a:ext cx="5715000" cy="590550"/>
          </a:xfrm>
          <a:prstGeom prst="rect">
            <a:avLst/>
          </a:prstGeom>
        </p:spPr>
        <p:txBody>
          <a:bodyPr>
            <a:normAutofit/>
          </a:bodyPr>
          <a:lstStyle>
            <a:lvl1pPr marL="0" indent="0" algn="l">
              <a:lnSpc>
                <a:spcPts val="1800"/>
              </a:lnSpc>
              <a:buNone/>
              <a:defRPr sz="1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Text Placeholder 11"/>
          <p:cNvSpPr>
            <a:spLocks noGrp="1"/>
          </p:cNvSpPr>
          <p:nvPr>
            <p:ph type="body" sz="quarter" idx="10"/>
          </p:nvPr>
        </p:nvSpPr>
        <p:spPr>
          <a:xfrm>
            <a:off x="2057400" y="2038349"/>
            <a:ext cx="6705600" cy="1219201"/>
          </a:xfrm>
          <a:prstGeom prst="rect">
            <a:avLst/>
          </a:prstGeom>
        </p:spPr>
        <p:txBody>
          <a:bodyPr anchor="b">
            <a:norm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3200" b="1" kern="1200" cap="all" baseline="0" dirty="0" smtClean="0">
                <a:solidFill>
                  <a:schemeClr val="bg1"/>
                </a:solidFill>
                <a:latin typeface="Calibri" panose="020F0502020204030204" pitchFamily="34" charset="0"/>
                <a:ea typeface="+mj-ea"/>
                <a:cs typeface="+mj-cs"/>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Edit Master text styles</a:t>
            </a:r>
          </a:p>
        </p:txBody>
      </p:sp>
      <p:pic>
        <p:nvPicPr>
          <p:cNvPr id="8" name="Picture 7" descr="BracketsSquare.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77769" y="381001"/>
            <a:ext cx="465583" cy="328079"/>
          </a:xfrm>
          <a:prstGeom prst="rect">
            <a:avLst/>
          </a:prstGeom>
        </p:spPr>
      </p:pic>
      <p:pic>
        <p:nvPicPr>
          <p:cNvPr id="9" name="Picture 8" descr="PowerWhatsNex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64447" y="4127497"/>
            <a:ext cx="1210783" cy="835440"/>
          </a:xfrm>
          <a:prstGeom prst="rect">
            <a:avLst/>
          </a:prstGeom>
        </p:spPr>
      </p:pic>
      <p:pic>
        <p:nvPicPr>
          <p:cNvPr id="2" name="Picture 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0" name="Picture 24"/>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772377" y="4705053"/>
            <a:ext cx="1210783" cy="19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92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96875" y="1871663"/>
          <a:ext cx="3657600" cy="1854200"/>
        </p:xfrm>
        <a:graphic>
          <a:graphicData uri="http://schemas.openxmlformats.org/drawingml/2006/table">
            <a:tbl>
              <a:tblPr firstRow="1" bandRow="1">
                <a:tableStyleId>{5C22544A-7EE6-4342-B048-85BDC9FD1C3A}</a:tableStyleId>
              </a:tblPr>
              <a:tblGrid>
                <a:gridCol w="1219200">
                  <a:extLst>
                    <a:ext uri="{9D8B030D-6E8A-4147-A177-3AD203B41FA5}">
                      <a16:colId xmlns="" xmlns:a16="http://schemas.microsoft.com/office/drawing/2014/main" val="20000"/>
                    </a:ext>
                  </a:extLst>
                </a:gridCol>
                <a:gridCol w="1219200">
                  <a:extLst>
                    <a:ext uri="{9D8B030D-6E8A-4147-A177-3AD203B41FA5}">
                      <a16:colId xmlns="" xmlns:a16="http://schemas.microsoft.com/office/drawing/2014/main" val="20001"/>
                    </a:ext>
                  </a:extLst>
                </a:gridCol>
                <a:gridCol w="1219200">
                  <a:extLst>
                    <a:ext uri="{9D8B030D-6E8A-4147-A177-3AD203B41FA5}">
                      <a16:colId xmlns="" xmlns:a16="http://schemas.microsoft.com/office/drawing/2014/main" val="20002"/>
                    </a:ext>
                  </a:extLst>
                </a:gridCol>
              </a:tblGrid>
              <a:tr h="370840">
                <a:tc>
                  <a:txBody>
                    <a:bodyPr/>
                    <a:lstStyle/>
                    <a:p>
                      <a:pPr algn="ctr"/>
                      <a:r>
                        <a:rPr lang="en-US" sz="1400" dirty="0">
                          <a:solidFill>
                            <a:srgbClr val="FFFFFF"/>
                          </a:solidFill>
                        </a:rPr>
                        <a:t>Header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400" dirty="0">
                          <a:solidFill>
                            <a:srgbClr val="FFFFFF"/>
                          </a:solidFill>
                        </a:rPr>
                        <a:t>Header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400" dirty="0">
                          <a:solidFill>
                            <a:srgbClr val="FFFFFF"/>
                          </a:solidFill>
                        </a:rPr>
                        <a:t>Header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endParaRPr lang="en-US" sz="1400" dirty="0">
                        <a:solidFill>
                          <a:schemeClr val="accent6"/>
                        </a:solidFill>
                      </a:endParaRPr>
                    </a:p>
                  </a:txBody>
                  <a:tcPr>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accent6"/>
                        </a:solidFill>
                      </a:endParaRPr>
                    </a:p>
                  </a:txBody>
                  <a:tcPr>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a:solidFill>
                          <a:schemeClr val="accent6"/>
                        </a:solidFill>
                      </a:endParaRPr>
                    </a:p>
                  </a:txBody>
                  <a:tcPr>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70840">
                <a:tc>
                  <a:txBody>
                    <a:bodyPr/>
                    <a:lstStyle/>
                    <a:p>
                      <a:endParaRPr lang="en-US" sz="140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70840">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graphicFrame>
        <p:nvGraphicFramePr>
          <p:cNvPr id="4" name="Table 3"/>
          <p:cNvGraphicFramePr>
            <a:graphicFrameLocks noGrp="1"/>
          </p:cNvGraphicFramePr>
          <p:nvPr/>
        </p:nvGraphicFramePr>
        <p:xfrm>
          <a:off x="4648200" y="1871663"/>
          <a:ext cx="3657600" cy="1854200"/>
        </p:xfrm>
        <a:graphic>
          <a:graphicData uri="http://schemas.openxmlformats.org/drawingml/2006/table">
            <a:tbl>
              <a:tblPr firstRow="1" bandRow="1">
                <a:tableStyleId>{5C22544A-7EE6-4342-B048-85BDC9FD1C3A}</a:tableStyleId>
              </a:tblPr>
              <a:tblGrid>
                <a:gridCol w="1219200">
                  <a:extLst>
                    <a:ext uri="{9D8B030D-6E8A-4147-A177-3AD203B41FA5}">
                      <a16:colId xmlns="" xmlns:a16="http://schemas.microsoft.com/office/drawing/2014/main" val="20000"/>
                    </a:ext>
                  </a:extLst>
                </a:gridCol>
                <a:gridCol w="1219200">
                  <a:extLst>
                    <a:ext uri="{9D8B030D-6E8A-4147-A177-3AD203B41FA5}">
                      <a16:colId xmlns="" xmlns:a16="http://schemas.microsoft.com/office/drawing/2014/main" val="20001"/>
                    </a:ext>
                  </a:extLst>
                </a:gridCol>
                <a:gridCol w="1219200">
                  <a:extLst>
                    <a:ext uri="{9D8B030D-6E8A-4147-A177-3AD203B41FA5}">
                      <a16:colId xmlns="" xmlns:a16="http://schemas.microsoft.com/office/drawing/2014/main" val="20002"/>
                    </a:ext>
                  </a:extLst>
                </a:gridCol>
              </a:tblGrid>
              <a:tr h="370840">
                <a:tc>
                  <a:txBody>
                    <a:bodyPr/>
                    <a:lstStyle/>
                    <a:p>
                      <a:pPr algn="ctr"/>
                      <a:r>
                        <a:rPr lang="en-US" sz="1400" dirty="0">
                          <a:solidFill>
                            <a:schemeClr val="accent1"/>
                          </a:solidFill>
                        </a:rPr>
                        <a:t>Header</a:t>
                      </a:r>
                    </a:p>
                  </a:txBody>
                  <a:tcPr>
                    <a:lnL w="9525" cap="flat" cmpd="sng" algn="ctr">
                      <a:no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1"/>
                          </a:solidFill>
                        </a:rPr>
                        <a:t>Header</a:t>
                      </a:r>
                    </a:p>
                  </a:txBody>
                  <a:tcPr>
                    <a:lnL w="9525" cap="flat" cmpd="sng" algn="ctr">
                      <a:solidFill>
                        <a:srgbClr val="0F73C3"/>
                      </a:solid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1"/>
                          </a:solidFill>
                        </a:rPr>
                        <a:t>Header</a:t>
                      </a:r>
                    </a:p>
                  </a:txBody>
                  <a:tcPr>
                    <a:lnL w="9525" cap="flat" cmpd="sng" algn="ctr">
                      <a:solidFill>
                        <a:srgbClr val="0F73C3"/>
                      </a:solidFill>
                      <a:prstDash val="sysDot"/>
                      <a:round/>
                      <a:headEnd type="none" w="med" len="med"/>
                      <a:tailEnd type="none" w="med" len="med"/>
                    </a:lnL>
                    <a:lnR w="12700" cmpd="sng">
                      <a:noFill/>
                    </a:lnR>
                    <a:lnT w="12700" cmpd="sng">
                      <a:noFill/>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19050" cap="flat" cmpd="sng" algn="ctr">
                      <a:solidFill>
                        <a:srgbClr val="0F73C3"/>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19050" cap="flat" cmpd="sng" algn="ctr">
                      <a:solidFill>
                        <a:srgbClr val="0F73C3"/>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19050" cap="flat" cmpd="sng" algn="ctr">
                      <a:solidFill>
                        <a:srgbClr val="0F73C3"/>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1"/>
                  </a:ext>
                </a:extLst>
              </a:tr>
              <a:tr h="370840">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3"/>
                  </a:ext>
                </a:extLst>
              </a:tr>
              <a:tr h="370840">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sp>
        <p:nvSpPr>
          <p:cNvPr id="2" name="Title 1"/>
          <p:cNvSpPr>
            <a:spLocks noGrp="1"/>
          </p:cNvSpPr>
          <p:nvPr>
            <p:ph type="title" hasCustomPrompt="1"/>
          </p:nvPr>
        </p:nvSpPr>
        <p:spPr/>
        <p:txBody>
          <a:bodyPr/>
          <a:lstStyle/>
          <a:p>
            <a:r>
              <a:rPr lang="en-US" dirty="0"/>
              <a:t>Sample Tables</a:t>
            </a:r>
          </a:p>
        </p:txBody>
      </p:sp>
    </p:spTree>
    <p:extLst>
      <p:ext uri="{BB962C8B-B14F-4D97-AF65-F5344CB8AC3E}">
        <p14:creationId xmlns:p14="http://schemas.microsoft.com/office/powerpoint/2010/main" val="203716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Sample Column Chart</a:t>
            </a:r>
          </a:p>
        </p:txBody>
      </p:sp>
      <p:graphicFrame>
        <p:nvGraphicFramePr>
          <p:cNvPr id="6" name="Chart 5"/>
          <p:cNvGraphicFramePr/>
          <p:nvPr userDrawn="1">
            <p:extLst>
              <p:ext uri="{D42A27DB-BD31-4B8C-83A1-F6EECF244321}">
                <p14:modId xmlns:p14="http://schemas.microsoft.com/office/powerpoint/2010/main" val="31211836"/>
              </p:ext>
            </p:extLst>
          </p:nvPr>
        </p:nvGraphicFramePr>
        <p:xfrm>
          <a:off x="1524000" y="1136993"/>
          <a:ext cx="6096000" cy="32427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729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Sample Column Category Call Out Chart</a:t>
            </a:r>
          </a:p>
        </p:txBody>
      </p:sp>
      <p:graphicFrame>
        <p:nvGraphicFramePr>
          <p:cNvPr id="3" name="Chart 2"/>
          <p:cNvGraphicFramePr/>
          <p:nvPr userDrawn="1">
            <p:extLst>
              <p:ext uri="{D42A27DB-BD31-4B8C-83A1-F6EECF244321}">
                <p14:modId xmlns:p14="http://schemas.microsoft.com/office/powerpoint/2010/main" val="1639361300"/>
              </p:ext>
            </p:extLst>
          </p:nvPr>
        </p:nvGraphicFramePr>
        <p:xfrm>
          <a:off x="1524000" y="1136993"/>
          <a:ext cx="6096000" cy="32427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4561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Sample Column Chart 2-up W/Text</a:t>
            </a:r>
          </a:p>
        </p:txBody>
      </p:sp>
      <p:sp>
        <p:nvSpPr>
          <p:cNvPr id="6" name="Content Placeholder 5"/>
          <p:cNvSpPr>
            <a:spLocks noGrp="1"/>
          </p:cNvSpPr>
          <p:nvPr>
            <p:ph sz="quarter" idx="10"/>
          </p:nvPr>
        </p:nvSpPr>
        <p:spPr>
          <a:xfrm>
            <a:off x="555625" y="4029290"/>
            <a:ext cx="8045450" cy="241300"/>
          </a:xfrm>
        </p:spPr>
        <p:txBody>
          <a:bodyPr>
            <a:noAutofit/>
          </a:bodyPr>
          <a:lstStyle>
            <a:lvl1pPr>
              <a:defRPr sz="1400"/>
            </a:lvl1pPr>
          </a:lstStyle>
          <a:p>
            <a:pPr lvl="0"/>
            <a:r>
              <a:rPr lang="en-US"/>
              <a:t>Edit Master text styles</a:t>
            </a:r>
          </a:p>
        </p:txBody>
      </p:sp>
      <p:graphicFrame>
        <p:nvGraphicFramePr>
          <p:cNvPr id="7" name="Chart 6"/>
          <p:cNvGraphicFramePr/>
          <p:nvPr userDrawn="1">
            <p:extLst>
              <p:ext uri="{D42A27DB-BD31-4B8C-83A1-F6EECF244321}">
                <p14:modId xmlns:p14="http://schemas.microsoft.com/office/powerpoint/2010/main" val="3887932860"/>
              </p:ext>
            </p:extLst>
          </p:nvPr>
        </p:nvGraphicFramePr>
        <p:xfrm>
          <a:off x="411892" y="1136993"/>
          <a:ext cx="3858054" cy="25425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p:nvPr userDrawn="1">
            <p:extLst>
              <p:ext uri="{D42A27DB-BD31-4B8C-83A1-F6EECF244321}">
                <p14:modId xmlns:p14="http://schemas.microsoft.com/office/powerpoint/2010/main" val="338070548"/>
              </p:ext>
            </p:extLst>
          </p:nvPr>
        </p:nvGraphicFramePr>
        <p:xfrm>
          <a:off x="4876800" y="1136993"/>
          <a:ext cx="3858054" cy="2542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822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5" name="Straight Connector 4"/>
          <p:cNvCxnSpPr/>
          <p:nvPr userDrawn="1"/>
        </p:nvCxnSpPr>
        <p:spPr>
          <a:xfrm flipV="1">
            <a:off x="4462463" y="1400175"/>
            <a:ext cx="0" cy="2312988"/>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en-US" dirty="0"/>
              <a:t>Sample Column Chart With Text Layout</a:t>
            </a:r>
          </a:p>
        </p:txBody>
      </p:sp>
      <p:sp>
        <p:nvSpPr>
          <p:cNvPr id="13" name="Content Placeholder 12"/>
          <p:cNvSpPr>
            <a:spLocks noGrp="1"/>
          </p:cNvSpPr>
          <p:nvPr>
            <p:ph sz="quarter" idx="11"/>
          </p:nvPr>
        </p:nvSpPr>
        <p:spPr>
          <a:xfrm>
            <a:off x="466725" y="2189634"/>
            <a:ext cx="3665924" cy="1050925"/>
          </a:xfrm>
        </p:spPr>
        <p:txBody>
          <a:bodyPr/>
          <a:lstStyle>
            <a:lvl1pPr marL="0" indent="0">
              <a:buFont typeface="Arial"/>
              <a:buNone/>
              <a:defRPr>
                <a:solidFill>
                  <a:schemeClr val="accent1"/>
                </a:solidFill>
              </a:defRPr>
            </a:lvl1pPr>
            <a:lvl2pPr marL="0" indent="0">
              <a:spcAft>
                <a:spcPts val="0"/>
              </a:spcAft>
              <a:buNone/>
              <a:defRPr>
                <a:solidFill>
                  <a:schemeClr val="accent6"/>
                </a:solidFill>
              </a:defRPr>
            </a:lvl2pPr>
            <a:lvl3pPr marL="685800" indent="0">
              <a:buNone/>
              <a:defRPr/>
            </a:lvl3pPr>
            <a:lvl4pPr marL="974725" indent="0">
              <a:buNone/>
              <a:defRPr/>
            </a:lvl4pPr>
            <a:lvl5pPr marL="1146175" indent="0">
              <a:buNone/>
              <a:defRPr/>
            </a:lvl5pPr>
          </a:lstStyle>
          <a:p>
            <a:pPr lvl="0"/>
            <a:r>
              <a:rPr lang="en-US"/>
              <a:t>Edit Master text styles</a:t>
            </a:r>
          </a:p>
          <a:p>
            <a:pPr lvl="1"/>
            <a:r>
              <a:rPr lang="en-US"/>
              <a:t>Second level</a:t>
            </a:r>
          </a:p>
        </p:txBody>
      </p:sp>
      <p:graphicFrame>
        <p:nvGraphicFramePr>
          <p:cNvPr id="6" name="Chart 5"/>
          <p:cNvGraphicFramePr/>
          <p:nvPr userDrawn="1">
            <p:extLst>
              <p:ext uri="{D42A27DB-BD31-4B8C-83A1-F6EECF244321}">
                <p14:modId xmlns:p14="http://schemas.microsoft.com/office/powerpoint/2010/main" val="2050874442"/>
              </p:ext>
            </p:extLst>
          </p:nvPr>
        </p:nvGraphicFramePr>
        <p:xfrm>
          <a:off x="4876800" y="1411588"/>
          <a:ext cx="3858054" cy="23778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673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Sample Pie Chart</a:t>
            </a:r>
          </a:p>
        </p:txBody>
      </p:sp>
      <p:graphicFrame>
        <p:nvGraphicFramePr>
          <p:cNvPr id="4" name="Chart 3"/>
          <p:cNvGraphicFramePr/>
          <p:nvPr userDrawn="1">
            <p:extLst>
              <p:ext uri="{D42A27DB-BD31-4B8C-83A1-F6EECF244321}">
                <p14:modId xmlns:p14="http://schemas.microsoft.com/office/powerpoint/2010/main" val="1741949400"/>
              </p:ext>
            </p:extLst>
          </p:nvPr>
        </p:nvGraphicFramePr>
        <p:xfrm>
          <a:off x="2718486" y="1263135"/>
          <a:ext cx="4022811" cy="31578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355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Sample Category Call Out Pie</a:t>
            </a:r>
          </a:p>
        </p:txBody>
      </p:sp>
      <p:graphicFrame>
        <p:nvGraphicFramePr>
          <p:cNvPr id="8" name="Chart 7"/>
          <p:cNvGraphicFramePr/>
          <p:nvPr userDrawn="1">
            <p:extLst>
              <p:ext uri="{D42A27DB-BD31-4B8C-83A1-F6EECF244321}">
                <p14:modId xmlns:p14="http://schemas.microsoft.com/office/powerpoint/2010/main" val="2321601228"/>
              </p:ext>
            </p:extLst>
          </p:nvPr>
        </p:nvGraphicFramePr>
        <p:xfrm>
          <a:off x="2718486" y="1263135"/>
          <a:ext cx="4022811" cy="31578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183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6" name="Content Placeholder 5"/>
          <p:cNvSpPr>
            <a:spLocks noGrp="1"/>
          </p:cNvSpPr>
          <p:nvPr>
            <p:ph sz="quarter" idx="10"/>
          </p:nvPr>
        </p:nvSpPr>
        <p:spPr>
          <a:xfrm>
            <a:off x="555625" y="4132263"/>
            <a:ext cx="8045450" cy="241300"/>
          </a:xfrm>
        </p:spPr>
        <p:txBody>
          <a:bodyPr>
            <a:noAutofit/>
          </a:bodyPr>
          <a:lstStyle>
            <a:lvl1pPr>
              <a:defRPr sz="1400"/>
            </a:lvl1pPr>
          </a:lstStyle>
          <a:p>
            <a:pPr lvl="0"/>
            <a:r>
              <a:rPr lang="en-US"/>
              <a:t>Edit Master text styles</a:t>
            </a:r>
          </a:p>
        </p:txBody>
      </p:sp>
      <p:graphicFrame>
        <p:nvGraphicFramePr>
          <p:cNvPr id="7" name="Chart 6"/>
          <p:cNvGraphicFramePr/>
          <p:nvPr userDrawn="1">
            <p:extLst>
              <p:ext uri="{D42A27DB-BD31-4B8C-83A1-F6EECF244321}">
                <p14:modId xmlns:p14="http://schemas.microsoft.com/office/powerpoint/2010/main" val="644665309"/>
              </p:ext>
            </p:extLst>
          </p:nvPr>
        </p:nvGraphicFramePr>
        <p:xfrm>
          <a:off x="556053" y="1070919"/>
          <a:ext cx="3652109" cy="25880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userDrawn="1">
            <p:extLst>
              <p:ext uri="{D42A27DB-BD31-4B8C-83A1-F6EECF244321}">
                <p14:modId xmlns:p14="http://schemas.microsoft.com/office/powerpoint/2010/main" val="965866956"/>
              </p:ext>
            </p:extLst>
          </p:nvPr>
        </p:nvGraphicFramePr>
        <p:xfrm>
          <a:off x="4974281" y="1070919"/>
          <a:ext cx="3652109" cy="25880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61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4" name="Straight Connector 3"/>
          <p:cNvCxnSpPr/>
          <p:nvPr userDrawn="1"/>
        </p:nvCxnSpPr>
        <p:spPr>
          <a:xfrm flipV="1">
            <a:off x="4778375" y="1400175"/>
            <a:ext cx="0" cy="2312988"/>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en-US" dirty="0"/>
              <a:t>Click To Edit Master Title Style</a:t>
            </a:r>
          </a:p>
        </p:txBody>
      </p:sp>
      <p:sp>
        <p:nvSpPr>
          <p:cNvPr id="13" name="Content Placeholder 12"/>
          <p:cNvSpPr>
            <a:spLocks noGrp="1"/>
          </p:cNvSpPr>
          <p:nvPr>
            <p:ph sz="quarter" idx="11"/>
          </p:nvPr>
        </p:nvSpPr>
        <p:spPr>
          <a:xfrm>
            <a:off x="466725" y="2189634"/>
            <a:ext cx="3665924" cy="1050925"/>
          </a:xfrm>
        </p:spPr>
        <p:txBody>
          <a:bodyPr/>
          <a:lstStyle>
            <a:lvl1pPr marL="0" indent="0">
              <a:buFont typeface="Arial"/>
              <a:buNone/>
              <a:defRPr>
                <a:solidFill>
                  <a:schemeClr val="accent1"/>
                </a:solidFill>
              </a:defRPr>
            </a:lvl1pPr>
            <a:lvl2pPr marL="0" indent="0">
              <a:spcAft>
                <a:spcPts val="0"/>
              </a:spcAft>
              <a:buNone/>
              <a:defRPr>
                <a:solidFill>
                  <a:schemeClr val="accent6"/>
                </a:solidFill>
              </a:defRPr>
            </a:lvl2pPr>
            <a:lvl3pPr marL="685800" indent="0">
              <a:buNone/>
              <a:defRPr/>
            </a:lvl3pPr>
            <a:lvl4pPr marL="974725" indent="0">
              <a:buNone/>
              <a:defRPr/>
            </a:lvl4pPr>
            <a:lvl5pPr marL="1146175" indent="0">
              <a:buNone/>
              <a:defRPr/>
            </a:lvl5pPr>
          </a:lstStyle>
          <a:p>
            <a:pPr lvl="0"/>
            <a:r>
              <a:rPr lang="en-US"/>
              <a:t>Edit Master text styles</a:t>
            </a:r>
          </a:p>
          <a:p>
            <a:pPr lvl="1"/>
            <a:r>
              <a:rPr lang="en-US"/>
              <a:t>Second level</a:t>
            </a:r>
          </a:p>
        </p:txBody>
      </p:sp>
      <p:graphicFrame>
        <p:nvGraphicFramePr>
          <p:cNvPr id="6" name="Chart 5"/>
          <p:cNvGraphicFramePr/>
          <p:nvPr userDrawn="1">
            <p:extLst>
              <p:ext uri="{D42A27DB-BD31-4B8C-83A1-F6EECF244321}">
                <p14:modId xmlns:p14="http://schemas.microsoft.com/office/powerpoint/2010/main" val="3182214891"/>
              </p:ext>
            </p:extLst>
          </p:nvPr>
        </p:nvGraphicFramePr>
        <p:xfrm>
          <a:off x="4974281" y="1304324"/>
          <a:ext cx="3652109" cy="25880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244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75" name="Rounded Rectangle 74"/>
          <p:cNvSpPr/>
          <p:nvPr userDrawn="1"/>
        </p:nvSpPr>
        <p:spPr>
          <a:xfrm>
            <a:off x="4661244" y="1001738"/>
            <a:ext cx="4122018" cy="1064586"/>
          </a:xfrm>
          <a:prstGeom prst="roundRect">
            <a:avLst>
              <a:gd name="adj" fmla="val 9252"/>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8" name="Rounded Rectangle 77"/>
          <p:cNvSpPr/>
          <p:nvPr userDrawn="1"/>
        </p:nvSpPr>
        <p:spPr>
          <a:xfrm>
            <a:off x="457201" y="2308825"/>
            <a:ext cx="2741826" cy="1064586"/>
          </a:xfrm>
          <a:prstGeom prst="roundRect">
            <a:avLst>
              <a:gd name="adj" fmla="val 9252"/>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9" name="Rounded Rectangle 78"/>
          <p:cNvSpPr/>
          <p:nvPr userDrawn="1"/>
        </p:nvSpPr>
        <p:spPr>
          <a:xfrm>
            <a:off x="3258066" y="2308825"/>
            <a:ext cx="2741826" cy="1064586"/>
          </a:xfrm>
          <a:prstGeom prst="roundRect">
            <a:avLst>
              <a:gd name="adj" fmla="val 9252"/>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0" name="Rounded Rectangle 79"/>
          <p:cNvSpPr/>
          <p:nvPr userDrawn="1"/>
        </p:nvSpPr>
        <p:spPr>
          <a:xfrm>
            <a:off x="6039708" y="2308825"/>
            <a:ext cx="2741826" cy="1064586"/>
          </a:xfrm>
          <a:prstGeom prst="roundRect">
            <a:avLst>
              <a:gd name="adj" fmla="val 9252"/>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1" name="Rounded Rectangle 80"/>
          <p:cNvSpPr/>
          <p:nvPr userDrawn="1"/>
        </p:nvSpPr>
        <p:spPr>
          <a:xfrm>
            <a:off x="457200" y="1001738"/>
            <a:ext cx="4122018" cy="1064586"/>
          </a:xfrm>
          <a:prstGeom prst="roundRect">
            <a:avLst>
              <a:gd name="adj" fmla="val 9252"/>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2" name="Rounded Rectangle 81"/>
          <p:cNvSpPr/>
          <p:nvPr userDrawn="1"/>
        </p:nvSpPr>
        <p:spPr>
          <a:xfrm>
            <a:off x="4661244" y="3521160"/>
            <a:ext cx="4122018" cy="1064586"/>
          </a:xfrm>
          <a:prstGeom prst="roundRect">
            <a:avLst>
              <a:gd name="adj" fmla="val 9252"/>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3" name="Rounded Rectangle 82"/>
          <p:cNvSpPr/>
          <p:nvPr userDrawn="1"/>
        </p:nvSpPr>
        <p:spPr>
          <a:xfrm>
            <a:off x="457200" y="3528025"/>
            <a:ext cx="4122018" cy="1064586"/>
          </a:xfrm>
          <a:prstGeom prst="roundRect">
            <a:avLst>
              <a:gd name="adj" fmla="val 9252"/>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 name="Text Box 56"/>
          <p:cNvSpPr txBox="1">
            <a:spLocks noChangeArrowheads="1"/>
          </p:cNvSpPr>
          <p:nvPr userDrawn="1"/>
        </p:nvSpPr>
        <p:spPr bwMode="auto">
          <a:xfrm>
            <a:off x="2173416" y="1847850"/>
            <a:ext cx="84455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dirty="0">
                <a:ea typeface="+mn-ea"/>
              </a:rPr>
              <a:t>GLOBE</a:t>
            </a:r>
          </a:p>
        </p:txBody>
      </p:sp>
      <p:pic>
        <p:nvPicPr>
          <p:cNvPr id="4" name="Picture 10"/>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402574" y="1183124"/>
            <a:ext cx="394394" cy="39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6"/>
          <p:cNvSpPr txBox="1">
            <a:spLocks noChangeArrowheads="1"/>
          </p:cNvSpPr>
          <p:nvPr userDrawn="1"/>
        </p:nvSpPr>
        <p:spPr bwMode="auto">
          <a:xfrm>
            <a:off x="3442430" y="1847850"/>
            <a:ext cx="84455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dirty="0">
                <a:ea typeface="+mn-ea"/>
              </a:rPr>
              <a:t>MAP MARKER</a:t>
            </a:r>
          </a:p>
        </p:txBody>
      </p:sp>
      <p:pic>
        <p:nvPicPr>
          <p:cNvPr id="6" name="Picture 14"/>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710572" y="1216462"/>
            <a:ext cx="304758" cy="39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61839" y="1155232"/>
            <a:ext cx="747328" cy="49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2"/>
          <p:cNvSpPr txBox="1">
            <a:spLocks noChangeArrowheads="1"/>
          </p:cNvSpPr>
          <p:nvPr userDrawn="1"/>
        </p:nvSpPr>
        <p:spPr bwMode="auto">
          <a:xfrm>
            <a:off x="724672" y="1847850"/>
            <a:ext cx="8588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dirty="0">
                <a:ea typeface="+mn-ea"/>
              </a:rPr>
              <a:t>WORLD MAP</a:t>
            </a:r>
          </a:p>
        </p:txBody>
      </p:sp>
      <p:sp>
        <p:nvSpPr>
          <p:cNvPr id="9" name="Text Box 79"/>
          <p:cNvSpPr txBox="1">
            <a:spLocks noChangeArrowheads="1"/>
          </p:cNvSpPr>
          <p:nvPr userDrawn="1"/>
        </p:nvSpPr>
        <p:spPr bwMode="auto">
          <a:xfrm>
            <a:off x="1189038" y="3150285"/>
            <a:ext cx="13795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ct val="50000"/>
              </a:spcBef>
              <a:spcAft>
                <a:spcPts val="0"/>
              </a:spcAft>
              <a:defRPr/>
            </a:pPr>
            <a:r>
              <a:rPr lang="en-US" altLang="en-US" sz="800" dirty="0">
                <a:solidFill>
                  <a:srgbClr val="BCC0BA"/>
                </a:solidFill>
                <a:ea typeface="+mn-ea"/>
              </a:rPr>
              <a:t>DISK DRUMS / STORAGE</a:t>
            </a:r>
          </a:p>
        </p:txBody>
      </p:sp>
      <p:pic>
        <p:nvPicPr>
          <p:cNvPr id="10" name="Picture 18"/>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46949" y="2579155"/>
            <a:ext cx="262181" cy="30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9"/>
          <p:cNvGrpSpPr>
            <a:grpSpLocks/>
          </p:cNvGrpSpPr>
          <p:nvPr userDrawn="1"/>
        </p:nvGrpSpPr>
        <p:grpSpPr bwMode="auto">
          <a:xfrm>
            <a:off x="1488530" y="2536579"/>
            <a:ext cx="429125" cy="391031"/>
            <a:chOff x="8018997" y="2625171"/>
            <a:chExt cx="659169" cy="601150"/>
          </a:xfrm>
        </p:grpSpPr>
        <p:pic>
          <p:nvPicPr>
            <p:cNvPr id="12" name="Picture 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8997" y="2625171"/>
              <a:ext cx="400625" cy="46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77541" y="2758591"/>
              <a:ext cx="400625" cy="46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22"/>
          <p:cNvGrpSpPr>
            <a:grpSpLocks/>
          </p:cNvGrpSpPr>
          <p:nvPr userDrawn="1"/>
        </p:nvGrpSpPr>
        <p:grpSpPr bwMode="auto">
          <a:xfrm>
            <a:off x="2497055" y="2532097"/>
            <a:ext cx="521001" cy="399994"/>
            <a:chOff x="8018997" y="2625171"/>
            <a:chExt cx="801250" cy="615646"/>
          </a:xfrm>
        </p:grpSpPr>
        <p:pic>
          <p:nvPicPr>
            <p:cNvPr id="15" name="Picture 2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8997" y="2625171"/>
              <a:ext cx="400625" cy="46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19622" y="2625171"/>
              <a:ext cx="400625" cy="46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26800" y="2773087"/>
              <a:ext cx="400625" cy="46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 Box 73"/>
          <p:cNvSpPr txBox="1">
            <a:spLocks noChangeArrowheads="1"/>
          </p:cNvSpPr>
          <p:nvPr/>
        </p:nvSpPr>
        <p:spPr bwMode="auto">
          <a:xfrm>
            <a:off x="4043963" y="3150285"/>
            <a:ext cx="11795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dirty="0">
                <a:ea typeface="+mn-ea"/>
              </a:rPr>
              <a:t>SECURITY / LOCKS</a:t>
            </a:r>
          </a:p>
        </p:txBody>
      </p:sp>
      <p:pic>
        <p:nvPicPr>
          <p:cNvPr id="19" name="Picture 2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74134" y="2532242"/>
            <a:ext cx="316067" cy="39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90441" y="2529634"/>
            <a:ext cx="400447" cy="39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06541" y="2571354"/>
            <a:ext cx="308917" cy="30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7"/>
          <p:cNvSpPr txBox="1">
            <a:spLocks noChangeArrowheads="1"/>
          </p:cNvSpPr>
          <p:nvPr userDrawn="1"/>
        </p:nvSpPr>
        <p:spPr bwMode="auto">
          <a:xfrm>
            <a:off x="6027351" y="1847850"/>
            <a:ext cx="13018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lvl="0"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dirty="0">
                <a:ea typeface="+mn-ea"/>
              </a:rPr>
              <a:t>MOBILE PHONE/</a:t>
            </a:r>
            <a:r>
              <a:rPr lang="en-US" altLang="en-US" dirty="0" err="1">
                <a:ea typeface="+mn-ea"/>
              </a:rPr>
              <a:t>iPHONE</a:t>
            </a:r>
            <a:endParaRPr lang="en-US" altLang="en-US" dirty="0">
              <a:ea typeface="+mn-ea"/>
            </a:endParaRPr>
          </a:p>
        </p:txBody>
      </p:sp>
      <p:pic>
        <p:nvPicPr>
          <p:cNvPr id="23" name="Picture 35"/>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6581575" y="1240515"/>
            <a:ext cx="192715" cy="35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6"/>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260580" y="1151323"/>
            <a:ext cx="363020" cy="48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0"/>
          <p:cNvSpPr txBox="1">
            <a:spLocks noChangeArrowheads="1"/>
          </p:cNvSpPr>
          <p:nvPr userDrawn="1"/>
        </p:nvSpPr>
        <p:spPr bwMode="auto">
          <a:xfrm>
            <a:off x="5096518" y="1847850"/>
            <a:ext cx="72231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lvl="0"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dirty="0" err="1">
                <a:ea typeface="+mn-ea"/>
              </a:rPr>
              <a:t>iPAD</a:t>
            </a:r>
            <a:endParaRPr lang="en-US" altLang="en-US" dirty="0">
              <a:ea typeface="+mn-ea"/>
            </a:endParaRPr>
          </a:p>
        </p:txBody>
      </p:sp>
      <p:pic>
        <p:nvPicPr>
          <p:cNvPr id="26" name="Picture 38"/>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7769405" y="1095734"/>
            <a:ext cx="693548" cy="50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0"/>
          <p:cNvSpPr txBox="1">
            <a:spLocks noChangeArrowheads="1"/>
          </p:cNvSpPr>
          <p:nvPr userDrawn="1"/>
        </p:nvSpPr>
        <p:spPr bwMode="auto">
          <a:xfrm>
            <a:off x="7585976" y="1847850"/>
            <a:ext cx="9398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lvl="0"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dirty="0">
                <a:ea typeface="+mn-ea"/>
              </a:rPr>
              <a:t>TV</a:t>
            </a:r>
          </a:p>
        </p:txBody>
      </p:sp>
      <p:pic>
        <p:nvPicPr>
          <p:cNvPr id="28" name="Picture 40"/>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7581258" y="3786030"/>
            <a:ext cx="532206" cy="30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1"/>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405931" y="3800226"/>
            <a:ext cx="529964" cy="30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2"/>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6525117" y="3785938"/>
            <a:ext cx="529965" cy="3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3"/>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6390967" y="2556880"/>
            <a:ext cx="309239" cy="30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4"/>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8129829" y="2546209"/>
            <a:ext cx="286498" cy="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5"/>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7305018" y="2556880"/>
            <a:ext cx="309239" cy="30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55"/>
          <p:cNvSpPr txBox="1">
            <a:spLocks noChangeArrowheads="1"/>
          </p:cNvSpPr>
          <p:nvPr userDrawn="1"/>
        </p:nvSpPr>
        <p:spPr bwMode="auto">
          <a:xfrm>
            <a:off x="3581959" y="4335892"/>
            <a:ext cx="8445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ct val="50000"/>
              </a:spcBef>
              <a:spcAft>
                <a:spcPts val="0"/>
              </a:spcAft>
              <a:defRPr/>
            </a:pPr>
            <a:r>
              <a:rPr lang="en-US" altLang="en-US" sz="800" dirty="0">
                <a:solidFill>
                  <a:schemeClr val="accent5"/>
                </a:solidFill>
                <a:latin typeface="+mn-lt"/>
                <a:ea typeface="+mn-ea"/>
              </a:rPr>
              <a:t>MAGNIFYING GLASS</a:t>
            </a:r>
          </a:p>
        </p:txBody>
      </p:sp>
      <p:pic>
        <p:nvPicPr>
          <p:cNvPr id="35" name="Picture 47"/>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flipH="1">
            <a:off x="3787052" y="3658087"/>
            <a:ext cx="620720" cy="58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60"/>
          <p:cNvSpPr txBox="1">
            <a:spLocks noChangeArrowheads="1"/>
          </p:cNvSpPr>
          <p:nvPr userDrawn="1"/>
        </p:nvSpPr>
        <p:spPr bwMode="auto">
          <a:xfrm>
            <a:off x="2574667" y="4337479"/>
            <a:ext cx="76835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ct val="50000"/>
              </a:spcBef>
              <a:spcAft>
                <a:spcPts val="0"/>
              </a:spcAft>
              <a:defRPr/>
            </a:pPr>
            <a:r>
              <a:rPr lang="en-US" altLang="en-US" sz="800" dirty="0">
                <a:solidFill>
                  <a:schemeClr val="accent5"/>
                </a:solidFill>
                <a:latin typeface="+mn-lt"/>
                <a:ea typeface="+mn-ea"/>
              </a:rPr>
              <a:t>SERVICE TEAM</a:t>
            </a:r>
          </a:p>
        </p:txBody>
      </p:sp>
      <p:sp>
        <p:nvSpPr>
          <p:cNvPr id="37" name="Text Box 60"/>
          <p:cNvSpPr txBox="1">
            <a:spLocks noChangeArrowheads="1"/>
          </p:cNvSpPr>
          <p:nvPr userDrawn="1"/>
        </p:nvSpPr>
        <p:spPr bwMode="auto">
          <a:xfrm>
            <a:off x="1532279" y="4275567"/>
            <a:ext cx="768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ct val="50000"/>
              </a:spcBef>
              <a:spcAft>
                <a:spcPts val="0"/>
              </a:spcAft>
              <a:defRPr/>
            </a:pPr>
            <a:r>
              <a:rPr lang="en-US" altLang="en-US" sz="800" dirty="0">
                <a:solidFill>
                  <a:schemeClr val="accent5"/>
                </a:solidFill>
                <a:latin typeface="+mn-lt"/>
                <a:ea typeface="+mn-ea"/>
              </a:rPr>
              <a:t>PROBLEM</a:t>
            </a:r>
            <a:br>
              <a:rPr lang="en-US" altLang="en-US" sz="800" dirty="0">
                <a:solidFill>
                  <a:schemeClr val="accent5"/>
                </a:solidFill>
                <a:latin typeface="+mn-lt"/>
                <a:ea typeface="+mn-ea"/>
              </a:rPr>
            </a:br>
            <a:r>
              <a:rPr lang="en-US" altLang="en-US" sz="800" dirty="0">
                <a:solidFill>
                  <a:schemeClr val="accent5"/>
                </a:solidFill>
                <a:latin typeface="+mn-lt"/>
                <a:ea typeface="+mn-ea"/>
              </a:rPr>
              <a:t>/HEALTH</a:t>
            </a:r>
          </a:p>
        </p:txBody>
      </p:sp>
      <p:sp>
        <p:nvSpPr>
          <p:cNvPr id="38" name="Text Box 60"/>
          <p:cNvSpPr txBox="1">
            <a:spLocks noChangeArrowheads="1"/>
          </p:cNvSpPr>
          <p:nvPr userDrawn="1"/>
        </p:nvSpPr>
        <p:spPr bwMode="auto">
          <a:xfrm>
            <a:off x="504567" y="4268702"/>
            <a:ext cx="857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ct val="50000"/>
              </a:spcBef>
              <a:spcAft>
                <a:spcPts val="0"/>
              </a:spcAft>
              <a:defRPr/>
            </a:pPr>
            <a:r>
              <a:rPr lang="en-US" altLang="en-US" sz="800" dirty="0">
                <a:solidFill>
                  <a:schemeClr val="accent5"/>
                </a:solidFill>
                <a:latin typeface="+mn-lt"/>
                <a:ea typeface="+mn-ea"/>
              </a:rPr>
              <a:t>PERFORMANCE MONITORING</a:t>
            </a:r>
          </a:p>
        </p:txBody>
      </p:sp>
      <p:pic>
        <p:nvPicPr>
          <p:cNvPr id="39" name="Picture 51"/>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713947" y="3734277"/>
            <a:ext cx="432487" cy="4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2"/>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1681540" y="3711868"/>
            <a:ext cx="481786" cy="47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53"/>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2725892" y="3703464"/>
            <a:ext cx="498593" cy="4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p:cNvCxnSpPr/>
          <p:nvPr userDrawn="1"/>
        </p:nvCxnSpPr>
        <p:spPr>
          <a:xfrm flipH="1" flipV="1">
            <a:off x="1400257" y="3676200"/>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H="1" flipV="1">
            <a:off x="2207355" y="2457774"/>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flipH="1" flipV="1">
            <a:off x="1891099" y="1123950"/>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flipH="1" flipV="1">
            <a:off x="3219622" y="1123950"/>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flipV="1">
            <a:off x="4269541" y="2492099"/>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userDrawn="1"/>
        </p:nvCxnSpPr>
        <p:spPr>
          <a:xfrm flipH="1" flipV="1">
            <a:off x="5071685" y="2492099"/>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userDrawn="1"/>
        </p:nvCxnSpPr>
        <p:spPr>
          <a:xfrm flipH="1" flipV="1">
            <a:off x="7002612" y="2437179"/>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flipV="1">
            <a:off x="7916663" y="2437179"/>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0" name="Text Box 73"/>
          <p:cNvSpPr txBox="1">
            <a:spLocks noChangeArrowheads="1"/>
          </p:cNvSpPr>
          <p:nvPr userDrawn="1"/>
        </p:nvSpPr>
        <p:spPr bwMode="auto">
          <a:xfrm>
            <a:off x="6452244" y="3067907"/>
            <a:ext cx="2101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dirty="0">
                <a:ea typeface="+mn-ea"/>
              </a:rPr>
              <a:t>COGS – PROCESSES – SYSTEM -  POLICY MANAGER – DATA MOVEMENT - </a:t>
            </a:r>
            <a:r>
              <a:rPr lang="en-US" altLang="en-US" dirty="0" err="1">
                <a:ea typeface="+mn-ea"/>
              </a:rPr>
              <a:t>iMover</a:t>
            </a:r>
            <a:endParaRPr lang="en-US" altLang="en-US" dirty="0">
              <a:ea typeface="+mn-ea"/>
            </a:endParaRPr>
          </a:p>
        </p:txBody>
      </p:sp>
      <p:sp>
        <p:nvSpPr>
          <p:cNvPr id="51" name="Text Box 55"/>
          <p:cNvSpPr txBox="1">
            <a:spLocks noChangeArrowheads="1"/>
          </p:cNvSpPr>
          <p:nvPr userDrawn="1"/>
        </p:nvSpPr>
        <p:spPr bwMode="auto">
          <a:xfrm>
            <a:off x="5347173" y="4335891"/>
            <a:ext cx="29114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ct val="50000"/>
              </a:spcBef>
              <a:spcAft>
                <a:spcPts val="0"/>
              </a:spcAft>
              <a:defRPr/>
            </a:pPr>
            <a:r>
              <a:rPr lang="en-US" altLang="en-US" sz="800" dirty="0">
                <a:solidFill>
                  <a:schemeClr val="accent5"/>
                </a:solidFill>
                <a:latin typeface="+mn-lt"/>
                <a:ea typeface="+mn-ea"/>
              </a:rPr>
              <a:t>CLOUD, WAN, LAN, SAN, WWW</a:t>
            </a:r>
          </a:p>
        </p:txBody>
      </p:sp>
      <p:cxnSp>
        <p:nvCxnSpPr>
          <p:cNvPr id="52" name="Straight Connector 51"/>
          <p:cNvCxnSpPr/>
          <p:nvPr userDrawn="1"/>
        </p:nvCxnSpPr>
        <p:spPr>
          <a:xfrm flipH="1" flipV="1">
            <a:off x="5971745" y="1123950"/>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userDrawn="1"/>
        </p:nvCxnSpPr>
        <p:spPr>
          <a:xfrm flipH="1" flipV="1">
            <a:off x="7396376" y="1123950"/>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userDrawn="1"/>
        </p:nvCxnSpPr>
        <p:spPr>
          <a:xfrm flipV="1">
            <a:off x="7328930" y="3672187"/>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userDrawn="1"/>
        </p:nvCxnSpPr>
        <p:spPr>
          <a:xfrm flipV="1">
            <a:off x="6236730" y="3672187"/>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userDrawn="1"/>
        </p:nvCxnSpPr>
        <p:spPr>
          <a:xfrm flipH="1" flipV="1">
            <a:off x="2444609" y="3676200"/>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userDrawn="1"/>
        </p:nvCxnSpPr>
        <p:spPr>
          <a:xfrm flipH="1" flipV="1">
            <a:off x="3505768" y="3676200"/>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userDrawn="1"/>
        </p:nvCxnSpPr>
        <p:spPr>
          <a:xfrm flipH="1" flipV="1">
            <a:off x="1198830" y="2457774"/>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en-US" dirty="0"/>
              <a:t>Useful Iconography</a:t>
            </a:r>
          </a:p>
        </p:txBody>
      </p:sp>
    </p:spTree>
    <p:extLst>
      <p:ext uri="{BB962C8B-B14F-4D97-AF65-F5344CB8AC3E}">
        <p14:creationId xmlns:p14="http://schemas.microsoft.com/office/powerpoint/2010/main" val="234157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SKOFY17">
    <p:bg>
      <p:bgPr>
        <a:solidFill>
          <a:srgbClr val="41414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ubtitle 2"/>
          <p:cNvSpPr>
            <a:spLocks noGrp="1"/>
          </p:cNvSpPr>
          <p:nvPr>
            <p:ph type="subTitle" idx="1" hasCustomPrompt="1"/>
          </p:nvPr>
        </p:nvSpPr>
        <p:spPr>
          <a:xfrm>
            <a:off x="2057400" y="3638550"/>
            <a:ext cx="5715000" cy="590550"/>
          </a:xfrm>
          <a:prstGeom prst="rect">
            <a:avLst/>
          </a:prstGeom>
        </p:spPr>
        <p:txBody>
          <a:bodyPr>
            <a:normAutofit/>
          </a:bodyPr>
          <a:lstStyle>
            <a:lvl1pPr marL="0" indent="0" algn="l">
              <a:lnSpc>
                <a:spcPts val="1800"/>
              </a:lnSpc>
              <a:buNone/>
              <a:defRPr sz="1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
        <p:nvSpPr>
          <p:cNvPr id="16" name="Text Placeholder 11"/>
          <p:cNvSpPr>
            <a:spLocks noGrp="1"/>
          </p:cNvSpPr>
          <p:nvPr>
            <p:ph type="body" sz="quarter" idx="10" hasCustomPrompt="1"/>
          </p:nvPr>
        </p:nvSpPr>
        <p:spPr>
          <a:xfrm>
            <a:off x="2057400" y="2038349"/>
            <a:ext cx="6705600" cy="1219201"/>
          </a:xfrm>
          <a:prstGeom prst="rect">
            <a:avLst/>
          </a:prstGeom>
        </p:spPr>
        <p:txBody>
          <a:bodyPr anchor="b">
            <a:norm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3200" b="1" kern="1200" cap="all" baseline="0" dirty="0" smtClean="0">
                <a:solidFill>
                  <a:schemeClr val="bg1"/>
                </a:solidFill>
                <a:latin typeface="Calibri" panose="020F0502020204030204" pitchFamily="34" charset="0"/>
                <a:ea typeface="+mj-ea"/>
                <a:cs typeface="+mj-cs"/>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dirty="0"/>
              <a:t>Click to </a:t>
            </a:r>
            <a:r>
              <a:rPr lang="en-US" dirty="0" err="1"/>
              <a:t>AdD</a:t>
            </a:r>
            <a:r>
              <a:rPr lang="en-US" dirty="0"/>
              <a:t> TEXT</a:t>
            </a:r>
          </a:p>
        </p:txBody>
      </p:sp>
      <p:pic>
        <p:nvPicPr>
          <p:cNvPr id="9" name="Picture 8" descr="PowerWhatsNex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48435" y="3725978"/>
            <a:ext cx="1210783" cy="835440"/>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3269" y="4561418"/>
            <a:ext cx="465582" cy="328079"/>
          </a:xfrm>
          <a:prstGeom prst="rect">
            <a:avLst/>
          </a:prstGeom>
        </p:spPr>
      </p:pic>
    </p:spTree>
    <p:extLst>
      <p:ext uri="{BB962C8B-B14F-4D97-AF65-F5344CB8AC3E}">
        <p14:creationId xmlns:p14="http://schemas.microsoft.com/office/powerpoint/2010/main" val="286912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Rounded Rectangle 2"/>
          <p:cNvSpPr/>
          <p:nvPr userDrawn="1"/>
        </p:nvSpPr>
        <p:spPr>
          <a:xfrm>
            <a:off x="2982913" y="1262063"/>
            <a:ext cx="1412875" cy="2381250"/>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ounded Rectangle 3"/>
          <p:cNvSpPr/>
          <p:nvPr userDrawn="1"/>
        </p:nvSpPr>
        <p:spPr>
          <a:xfrm>
            <a:off x="376238" y="1262063"/>
            <a:ext cx="2379662" cy="3633787"/>
          </a:xfrm>
          <a:prstGeom prst="roundRect">
            <a:avLst>
              <a:gd name="adj" fmla="val 4659"/>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 Box 41"/>
          <p:cNvSpPr txBox="1">
            <a:spLocks noChangeArrowheads="1"/>
          </p:cNvSpPr>
          <p:nvPr userDrawn="1"/>
        </p:nvSpPr>
        <p:spPr bwMode="auto">
          <a:xfrm>
            <a:off x="500063" y="1000125"/>
            <a:ext cx="41687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eaLnBrk="1" fontAlgn="auto" hangingPunct="1">
              <a:spcBef>
                <a:spcPct val="50000"/>
              </a:spcBef>
              <a:spcAft>
                <a:spcPts val="0"/>
              </a:spcAft>
              <a:buSzTx/>
              <a:buFontTx/>
              <a:buNone/>
              <a:defRPr/>
            </a:pPr>
            <a:r>
              <a:rPr lang="en-US" altLang="en-US" sz="800" b="1" dirty="0">
                <a:solidFill>
                  <a:schemeClr val="tx1"/>
                </a:solidFill>
                <a:ea typeface="+mn-ea"/>
              </a:rPr>
              <a:t>Background Shapes (can depict different locations, e.g. On-site, Offsite, etc.</a:t>
            </a:r>
          </a:p>
        </p:txBody>
      </p:sp>
      <p:sp>
        <p:nvSpPr>
          <p:cNvPr id="6" name="Rounded Rectangle 5"/>
          <p:cNvSpPr/>
          <p:nvPr userDrawn="1"/>
        </p:nvSpPr>
        <p:spPr>
          <a:xfrm>
            <a:off x="4737100" y="1289050"/>
            <a:ext cx="1412875" cy="2381250"/>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ounded Rectangle 6"/>
          <p:cNvSpPr/>
          <p:nvPr userDrawn="1"/>
        </p:nvSpPr>
        <p:spPr>
          <a:xfrm>
            <a:off x="4937125" y="1524000"/>
            <a:ext cx="1011238" cy="820738"/>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ounded Rectangle 7"/>
          <p:cNvSpPr/>
          <p:nvPr userDrawn="1"/>
        </p:nvSpPr>
        <p:spPr>
          <a:xfrm>
            <a:off x="4937125" y="2616200"/>
            <a:ext cx="1011238" cy="820738"/>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userDrawn="1"/>
        </p:nvSpPr>
        <p:spPr>
          <a:xfrm>
            <a:off x="6478588" y="1309688"/>
            <a:ext cx="1611312" cy="1309687"/>
          </a:xfrm>
          <a:prstGeom prst="roundRect">
            <a:avLst>
              <a:gd name="adj" fmla="val 9252"/>
            </a:avLst>
          </a:prstGeom>
          <a:solidFill>
            <a:schemeClr val="bg1"/>
          </a:solidFill>
          <a:ln w="12700">
            <a:solidFill>
              <a:srgbClr val="6A7B8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 Box 10"/>
          <p:cNvSpPr txBox="1">
            <a:spLocks noChangeArrowheads="1"/>
          </p:cNvSpPr>
          <p:nvPr userDrawn="1"/>
        </p:nvSpPr>
        <p:spPr bwMode="auto">
          <a:xfrm>
            <a:off x="4119563" y="3732213"/>
            <a:ext cx="1071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2</a:t>
            </a:r>
          </a:p>
        </p:txBody>
      </p:sp>
      <p:sp>
        <p:nvSpPr>
          <p:cNvPr id="11" name="Text Box 10"/>
          <p:cNvSpPr txBox="1">
            <a:spLocks noChangeArrowheads="1"/>
          </p:cNvSpPr>
          <p:nvPr userDrawn="1"/>
        </p:nvSpPr>
        <p:spPr bwMode="auto">
          <a:xfrm>
            <a:off x="6151563" y="4271963"/>
            <a:ext cx="18526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1">
                <a:solidFill>
                  <a:srgbClr val="000000"/>
                </a:solidFill>
                <a:latin typeface="Arial" charset="0"/>
                <a:cs typeface="Arial" charset="0"/>
              </a:rPr>
              <a:t>NUMBERS</a:t>
            </a:r>
            <a:br>
              <a:rPr lang="en-US" sz="800" b="1">
                <a:solidFill>
                  <a:srgbClr val="000000"/>
                </a:solidFill>
                <a:latin typeface="Arial" charset="0"/>
                <a:cs typeface="Arial" charset="0"/>
              </a:rPr>
            </a:br>
            <a:r>
              <a:rPr lang="en-US" sz="800" b="1">
                <a:solidFill>
                  <a:srgbClr val="000000"/>
                </a:solidFill>
                <a:latin typeface="Arial" charset="0"/>
                <a:cs typeface="Arial" charset="0"/>
              </a:rPr>
              <a:t>(FOR STEPS IN DIAGRAMS)</a:t>
            </a:r>
          </a:p>
        </p:txBody>
      </p:sp>
      <p:sp>
        <p:nvSpPr>
          <p:cNvPr id="12" name="Text Box 10"/>
          <p:cNvSpPr txBox="1">
            <a:spLocks noChangeArrowheads="1"/>
          </p:cNvSpPr>
          <p:nvPr userDrawn="1"/>
        </p:nvSpPr>
        <p:spPr bwMode="auto">
          <a:xfrm>
            <a:off x="3151188" y="3732213"/>
            <a:ext cx="1071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1</a:t>
            </a:r>
          </a:p>
        </p:txBody>
      </p:sp>
      <p:sp>
        <p:nvSpPr>
          <p:cNvPr id="13" name="Text Box 10"/>
          <p:cNvSpPr txBox="1">
            <a:spLocks noChangeArrowheads="1"/>
          </p:cNvSpPr>
          <p:nvPr userDrawn="1"/>
        </p:nvSpPr>
        <p:spPr bwMode="auto">
          <a:xfrm>
            <a:off x="5086350" y="3732213"/>
            <a:ext cx="10715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3</a:t>
            </a:r>
          </a:p>
        </p:txBody>
      </p:sp>
      <p:sp>
        <p:nvSpPr>
          <p:cNvPr id="2" name="Title 1"/>
          <p:cNvSpPr>
            <a:spLocks noGrp="1"/>
          </p:cNvSpPr>
          <p:nvPr>
            <p:ph type="title" hasCustomPrompt="1"/>
          </p:nvPr>
        </p:nvSpPr>
        <p:spPr/>
        <p:txBody>
          <a:bodyPr/>
          <a:lstStyle>
            <a:lvl1pPr>
              <a:defRPr baseline="0"/>
            </a:lvl1pPr>
          </a:lstStyle>
          <a:p>
            <a:r>
              <a:rPr lang="en-US" dirty="0"/>
              <a:t>Useful Iconography Frames And Backgrounds</a:t>
            </a:r>
          </a:p>
        </p:txBody>
      </p:sp>
    </p:spTree>
    <p:extLst>
      <p:ext uri="{BB962C8B-B14F-4D97-AF65-F5344CB8AC3E}">
        <p14:creationId xmlns:p14="http://schemas.microsoft.com/office/powerpoint/2010/main" val="288939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3" name="Text Box 33"/>
          <p:cNvSpPr txBox="1">
            <a:spLocks noChangeArrowheads="1"/>
          </p:cNvSpPr>
          <p:nvPr userDrawn="1"/>
        </p:nvSpPr>
        <p:spPr bwMode="auto">
          <a:xfrm>
            <a:off x="5249863" y="3960813"/>
            <a:ext cx="1004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1">
                <a:solidFill>
                  <a:srgbClr val="000000"/>
                </a:solidFill>
                <a:latin typeface="Arial" charset="0"/>
                <a:cs typeface="Arial" charset="0"/>
              </a:rPr>
              <a:t>ARROW 1</a:t>
            </a:r>
          </a:p>
        </p:txBody>
      </p:sp>
      <p:sp>
        <p:nvSpPr>
          <p:cNvPr id="4" name="Text Box 34"/>
          <p:cNvSpPr txBox="1">
            <a:spLocks noChangeArrowheads="1"/>
          </p:cNvSpPr>
          <p:nvPr userDrawn="1"/>
        </p:nvSpPr>
        <p:spPr bwMode="auto">
          <a:xfrm>
            <a:off x="7688263" y="3960813"/>
            <a:ext cx="1004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1">
                <a:solidFill>
                  <a:srgbClr val="000000"/>
                </a:solidFill>
                <a:latin typeface="Arial" charset="0"/>
                <a:cs typeface="Arial" charset="0"/>
              </a:rPr>
              <a:t>ARROW 2 </a:t>
            </a:r>
          </a:p>
        </p:txBody>
      </p:sp>
      <p:sp>
        <p:nvSpPr>
          <p:cNvPr id="5" name="Text Box 54"/>
          <p:cNvSpPr txBox="1">
            <a:spLocks noChangeArrowheads="1"/>
          </p:cNvSpPr>
          <p:nvPr userDrawn="1"/>
        </p:nvSpPr>
        <p:spPr bwMode="auto">
          <a:xfrm>
            <a:off x="555625" y="2646363"/>
            <a:ext cx="10048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1">
                <a:solidFill>
                  <a:srgbClr val="000000"/>
                </a:solidFill>
                <a:latin typeface="Arial" charset="0"/>
                <a:cs typeface="Arial" charset="0"/>
              </a:rPr>
              <a:t>Broken Arrow</a:t>
            </a:r>
          </a:p>
        </p:txBody>
      </p:sp>
      <p:sp>
        <p:nvSpPr>
          <p:cNvPr id="6" name="Text Box 55"/>
          <p:cNvSpPr txBox="1">
            <a:spLocks noChangeArrowheads="1"/>
          </p:cNvSpPr>
          <p:nvPr userDrawn="1"/>
        </p:nvSpPr>
        <p:spPr bwMode="auto">
          <a:xfrm>
            <a:off x="2786063" y="2646363"/>
            <a:ext cx="10048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1">
                <a:solidFill>
                  <a:srgbClr val="000000"/>
                </a:solidFill>
                <a:latin typeface="Arial" charset="0"/>
                <a:cs typeface="Arial" charset="0"/>
              </a:rPr>
              <a:t>Cyclical Arrow</a:t>
            </a:r>
          </a:p>
        </p:txBody>
      </p:sp>
      <p:sp>
        <p:nvSpPr>
          <p:cNvPr id="7" name="Text Box 64"/>
          <p:cNvSpPr txBox="1">
            <a:spLocks noChangeArrowheads="1"/>
          </p:cNvSpPr>
          <p:nvPr userDrawn="1"/>
        </p:nvSpPr>
        <p:spPr bwMode="auto">
          <a:xfrm>
            <a:off x="914400" y="4235450"/>
            <a:ext cx="100488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1">
                <a:solidFill>
                  <a:srgbClr val="000000"/>
                </a:solidFill>
                <a:latin typeface="Arial" charset="0"/>
                <a:cs typeface="Arial" charset="0"/>
              </a:rPr>
              <a:t>WRAP ARROW (L)</a:t>
            </a:r>
          </a:p>
        </p:txBody>
      </p:sp>
      <p:sp>
        <p:nvSpPr>
          <p:cNvPr id="8" name="Text Box 65"/>
          <p:cNvSpPr txBox="1">
            <a:spLocks noChangeArrowheads="1"/>
          </p:cNvSpPr>
          <p:nvPr userDrawn="1"/>
        </p:nvSpPr>
        <p:spPr bwMode="auto">
          <a:xfrm>
            <a:off x="2400300" y="4235450"/>
            <a:ext cx="100488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1">
                <a:solidFill>
                  <a:srgbClr val="000000"/>
                </a:solidFill>
                <a:latin typeface="Arial" charset="0"/>
                <a:cs typeface="Arial" charset="0"/>
              </a:rPr>
              <a:t>WRAP ARROW (R)</a:t>
            </a:r>
          </a:p>
        </p:txBody>
      </p:sp>
      <p:pic>
        <p:nvPicPr>
          <p:cNvPr id="9" name="Picture 1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256213" y="1004888"/>
            <a:ext cx="61595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608763" y="1492250"/>
            <a:ext cx="2227262"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265363" y="3338513"/>
            <a:ext cx="1697037"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98463" y="3338513"/>
            <a:ext cx="1697037"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985000" y="2811463"/>
            <a:ext cx="18510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481513" y="3121025"/>
            <a:ext cx="20859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2640013" y="1312863"/>
            <a:ext cx="1296987"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373063" y="1966913"/>
            <a:ext cx="20129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373063" y="1624013"/>
            <a:ext cx="2012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p:txBody>
          <a:bodyPr/>
          <a:lstStyle/>
          <a:p>
            <a:r>
              <a:rPr lang="en-US" dirty="0"/>
              <a:t>Arrows</a:t>
            </a:r>
          </a:p>
        </p:txBody>
      </p:sp>
    </p:spTree>
    <p:extLst>
      <p:ext uri="{BB962C8B-B14F-4D97-AF65-F5344CB8AC3E}">
        <p14:creationId xmlns:p14="http://schemas.microsoft.com/office/powerpoint/2010/main" val="24155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900" y="1298575"/>
            <a:ext cx="14557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4063" y="1298575"/>
            <a:ext cx="14557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832225" y="1298575"/>
            <a:ext cx="14557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640388" y="1298575"/>
            <a:ext cx="14557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7448550" y="1298575"/>
            <a:ext cx="14557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4025" y="2371725"/>
            <a:ext cx="9794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2284413" y="2371725"/>
            <a:ext cx="9763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7"/>
          <p:cNvSpPr>
            <a:spLocks noChangeArrowheads="1"/>
          </p:cNvSpPr>
          <p:nvPr userDrawn="1"/>
        </p:nvSpPr>
        <p:spPr bwMode="auto">
          <a:xfrm>
            <a:off x="4119563" y="2209800"/>
            <a:ext cx="2752725" cy="2039938"/>
          </a:xfrm>
          <a:prstGeom prst="rect">
            <a:avLst/>
          </a:prstGeom>
          <a:solidFill>
            <a:srgbClr val="41A2EF"/>
          </a:solidFill>
          <a:ln>
            <a:noFill/>
          </a:ln>
          <a:extLst>
            <a:ext uri="{91240B29-F687-4F45-9708-019B960494DF}">
              <a14:hiddenLine xmlns:a14="http://schemas.microsoft.com/office/drawing/2010/main" w="12700">
                <a:solidFill>
                  <a:srgbClr val="000000"/>
                </a:solidFill>
                <a:prstDash val="dash"/>
                <a:miter lim="800000"/>
                <a:headEnd/>
                <a:tailEnd/>
              </a14:hiddenLine>
            </a:ext>
          </a:extLst>
        </p:spPr>
        <p:txBody>
          <a:bodyPr wrap="none" anchor="ctr"/>
          <a:lstStyle/>
          <a:p>
            <a:endParaRPr lang="en-US">
              <a:solidFill>
                <a:srgbClr val="000000"/>
              </a:solidFill>
              <a:latin typeface="Arial" charset="0"/>
              <a:cs typeface="Arial" charset="0"/>
            </a:endParaRPr>
          </a:p>
        </p:txBody>
      </p:sp>
      <p:pic>
        <p:nvPicPr>
          <p:cNvPr id="11" name="Picture 24"/>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503738" y="3619500"/>
            <a:ext cx="19891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6"/>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4516438" y="2460625"/>
            <a:ext cx="197643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4502150" y="3041650"/>
            <a:ext cx="198913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p:txBody>
          <a:bodyPr/>
          <a:lstStyle/>
          <a:p>
            <a:r>
              <a:rPr lang="en-US" dirty="0"/>
              <a:t>Company Logos</a:t>
            </a:r>
          </a:p>
        </p:txBody>
      </p:sp>
    </p:spTree>
    <p:extLst>
      <p:ext uri="{BB962C8B-B14F-4D97-AF65-F5344CB8AC3E}">
        <p14:creationId xmlns:p14="http://schemas.microsoft.com/office/powerpoint/2010/main" val="289589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414141"/>
        </a:solidFill>
        <a:effectLst/>
      </p:bgPr>
    </p:bg>
    <p:spTree>
      <p:nvGrpSpPr>
        <p:cNvPr id="1" name=""/>
        <p:cNvGrpSpPr/>
        <p:nvPr/>
      </p:nvGrpSpPr>
      <p:grpSpPr>
        <a:xfrm>
          <a:off x="0" y="0"/>
          <a:ext cx="0" cy="0"/>
          <a:chOff x="0" y="0"/>
          <a:chExt cx="0" cy="0"/>
        </a:xfrm>
      </p:grpSpPr>
      <p:pic>
        <p:nvPicPr>
          <p:cNvPr id="4"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865314" y="1628775"/>
            <a:ext cx="7273925" cy="1885950"/>
          </a:xfrm>
          <a:prstGeom prst="rect">
            <a:avLst/>
          </a:prstGeom>
          <a:solidFill>
            <a:srgbClr val="0F73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 name="Picture 1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0826" y="4202114"/>
            <a:ext cx="17129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057400" y="3638550"/>
            <a:ext cx="5715000" cy="590550"/>
          </a:xfrm>
          <a:prstGeom prst="rect">
            <a:avLst/>
          </a:prstGeom>
        </p:spPr>
        <p:txBody>
          <a:bodyPr>
            <a:normAutofit/>
          </a:bodyPr>
          <a:lstStyle>
            <a:lvl1pPr marL="0" indent="0" algn="l">
              <a:lnSpc>
                <a:spcPts val="1800"/>
              </a:lnSpc>
              <a:buNone/>
              <a:defRPr sz="1400" baseline="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6" name="Text Placeholder 11"/>
          <p:cNvSpPr>
            <a:spLocks noGrp="1"/>
          </p:cNvSpPr>
          <p:nvPr>
            <p:ph type="body" sz="quarter" idx="10"/>
          </p:nvPr>
        </p:nvSpPr>
        <p:spPr>
          <a:xfrm>
            <a:off x="2057400" y="2038350"/>
            <a:ext cx="6705600" cy="1219201"/>
          </a:xfrm>
          <a:prstGeom prst="rect">
            <a:avLst/>
          </a:prstGeom>
        </p:spPr>
        <p:txBody>
          <a:bodyPr anchor="b">
            <a:normAutofit/>
          </a:bodyPr>
          <a:lstStyle>
            <a:lvl1pPr marL="0" marR="0" indent="0" algn="l" defTabSz="914378" rtl="0" eaLnBrk="1" fontAlgn="auto" latinLnBrk="0" hangingPunct="1">
              <a:lnSpc>
                <a:spcPct val="100000"/>
              </a:lnSpc>
              <a:spcBef>
                <a:spcPct val="0"/>
              </a:spcBef>
              <a:spcAft>
                <a:spcPts val="0"/>
              </a:spcAft>
              <a:buClrTx/>
              <a:buSzTx/>
              <a:buFontTx/>
              <a:buNone/>
              <a:tabLst/>
              <a:defRPr lang="en-US" sz="3200" b="1" kern="1200" cap="all" baseline="0" dirty="0" smtClean="0">
                <a:solidFill>
                  <a:schemeClr val="bg1"/>
                </a:solidFill>
                <a:latin typeface="Calibri" panose="020F0502020204030204" pitchFamily="34" charset="0"/>
                <a:ea typeface="+mj-ea"/>
                <a:cs typeface="+mj-cs"/>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edit Master text styles</a:t>
            </a:r>
          </a:p>
        </p:txBody>
      </p:sp>
      <p:pic>
        <p:nvPicPr>
          <p:cNvPr id="8" name="Picture 7" descr="BracketsSquar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77770" y="381002"/>
            <a:ext cx="465583" cy="328079"/>
          </a:xfrm>
          <a:prstGeom prst="rect">
            <a:avLst/>
          </a:prstGeom>
        </p:spPr>
      </p:pic>
      <p:pic>
        <p:nvPicPr>
          <p:cNvPr id="9" name="Picture 8" descr="PowerWhatsNex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4448" y="4127497"/>
            <a:ext cx="1210783" cy="835440"/>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8" y="-1"/>
            <a:ext cx="9151359" cy="5143501"/>
          </a:xfrm>
          <a:prstGeom prst="rect">
            <a:avLst/>
          </a:prstGeom>
        </p:spPr>
      </p:pic>
      <p:pic>
        <p:nvPicPr>
          <p:cNvPr id="10" name="Picture 9"/>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1865314" y="1628775"/>
            <a:ext cx="7273925" cy="1885950"/>
          </a:xfrm>
          <a:prstGeom prst="rect">
            <a:avLst/>
          </a:prstGeom>
          <a:solidFill>
            <a:srgbClr val="0F73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454545"/>
              </a:solidFill>
            </a:endParaRPr>
          </a:p>
        </p:txBody>
      </p:sp>
      <p:pic>
        <p:nvPicPr>
          <p:cNvPr id="12" name="Picture 13"/>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600826" y="4202114"/>
            <a:ext cx="17129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269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_SKOFY17">
    <p:bg>
      <p:bgPr>
        <a:solidFill>
          <a:srgbClr val="41414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ubtitle 2"/>
          <p:cNvSpPr>
            <a:spLocks noGrp="1"/>
          </p:cNvSpPr>
          <p:nvPr>
            <p:ph type="subTitle" idx="1" hasCustomPrompt="1"/>
          </p:nvPr>
        </p:nvSpPr>
        <p:spPr>
          <a:xfrm>
            <a:off x="2057400" y="3638550"/>
            <a:ext cx="5715000" cy="590550"/>
          </a:xfrm>
          <a:prstGeom prst="rect">
            <a:avLst/>
          </a:prstGeom>
        </p:spPr>
        <p:txBody>
          <a:bodyPr>
            <a:normAutofit/>
          </a:bodyPr>
          <a:lstStyle>
            <a:lvl1pPr marL="0" indent="0" algn="l">
              <a:lnSpc>
                <a:spcPts val="1800"/>
              </a:lnSpc>
              <a:buNone/>
              <a:defRPr sz="1400" baseline="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subtitle style</a:t>
            </a:r>
          </a:p>
        </p:txBody>
      </p:sp>
      <p:sp>
        <p:nvSpPr>
          <p:cNvPr id="16" name="Text Placeholder 11"/>
          <p:cNvSpPr>
            <a:spLocks noGrp="1"/>
          </p:cNvSpPr>
          <p:nvPr>
            <p:ph type="body" sz="quarter" idx="10" hasCustomPrompt="1"/>
          </p:nvPr>
        </p:nvSpPr>
        <p:spPr>
          <a:xfrm>
            <a:off x="2057400" y="2038350"/>
            <a:ext cx="6705600" cy="1219201"/>
          </a:xfrm>
          <a:prstGeom prst="rect">
            <a:avLst/>
          </a:prstGeom>
        </p:spPr>
        <p:txBody>
          <a:bodyPr anchor="b">
            <a:normAutofit/>
          </a:bodyPr>
          <a:lstStyle>
            <a:lvl1pPr marL="0" marR="0" indent="0" algn="l" defTabSz="914378" rtl="0" eaLnBrk="1" fontAlgn="auto" latinLnBrk="0" hangingPunct="1">
              <a:lnSpc>
                <a:spcPct val="100000"/>
              </a:lnSpc>
              <a:spcBef>
                <a:spcPct val="0"/>
              </a:spcBef>
              <a:spcAft>
                <a:spcPts val="0"/>
              </a:spcAft>
              <a:buClrTx/>
              <a:buSzTx/>
              <a:buFontTx/>
              <a:buNone/>
              <a:tabLst/>
              <a:defRPr lang="en-US" sz="3200" b="1" kern="1200" cap="all" baseline="0" dirty="0" smtClean="0">
                <a:solidFill>
                  <a:schemeClr val="bg1"/>
                </a:solidFill>
                <a:latin typeface="Calibri" panose="020F0502020204030204" pitchFamily="34" charset="0"/>
                <a:ea typeface="+mj-ea"/>
                <a:cs typeface="+mj-cs"/>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dirty="0"/>
              <a:t>Click to </a:t>
            </a:r>
            <a:r>
              <a:rPr lang="en-US" dirty="0" err="1"/>
              <a:t>AdD</a:t>
            </a:r>
            <a:r>
              <a:rPr lang="en-US" dirty="0"/>
              <a:t> TEXT</a:t>
            </a:r>
          </a:p>
        </p:txBody>
      </p:sp>
      <p:pic>
        <p:nvPicPr>
          <p:cNvPr id="9" name="Picture 8" descr="PowerWhatsNex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48436" y="3725978"/>
            <a:ext cx="1210783" cy="83544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269" y="4561419"/>
            <a:ext cx="465582" cy="328079"/>
          </a:xfrm>
          <a:prstGeom prst="rect">
            <a:avLst/>
          </a:prstGeom>
        </p:spPr>
      </p:pic>
    </p:spTree>
    <p:extLst>
      <p:ext uri="{BB962C8B-B14F-4D97-AF65-F5344CB8AC3E}">
        <p14:creationId xmlns:p14="http://schemas.microsoft.com/office/powerpoint/2010/main" val="4001794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54864"/>
            <a:ext cx="7863840" cy="688086"/>
          </a:xfrm>
          <a:prstGeom prst="rect">
            <a:avLst/>
          </a:prstGeom>
        </p:spPr>
        <p:txBody>
          <a:bodyPr>
            <a:normAutofit/>
          </a:bodyPr>
          <a:lstStyle>
            <a:lvl1pPr algn="l" defTabSz="914378" rtl="0" eaLnBrk="1" latinLnBrk="0" hangingPunct="1">
              <a:spcBef>
                <a:spcPct val="0"/>
              </a:spcBef>
              <a:buNone/>
              <a:defRPr lang="en-US" sz="2400" b="1" kern="1200" baseline="0" dirty="0">
                <a:solidFill>
                  <a:srgbClr val="0F73C3"/>
                </a:solidFill>
                <a:latin typeface="Calibri" panose="020F0502020204030204" pitchFamily="34" charset="0"/>
                <a:ea typeface="+mj-ea"/>
                <a:cs typeface="+mj-cs"/>
              </a:defRPr>
            </a:lvl1pPr>
          </a:lstStyle>
          <a:p>
            <a:r>
              <a:rPr lang="en-US" dirty="0"/>
              <a:t>Click To Edit Master Title Style</a:t>
            </a:r>
          </a:p>
        </p:txBody>
      </p:sp>
      <p:sp>
        <p:nvSpPr>
          <p:cNvPr id="5" name="Text Placeholder 2"/>
          <p:cNvSpPr>
            <a:spLocks noGrp="1"/>
          </p:cNvSpPr>
          <p:nvPr>
            <p:ph type="body" idx="1"/>
          </p:nvPr>
        </p:nvSpPr>
        <p:spPr>
          <a:xfrm>
            <a:off x="400778" y="1200151"/>
            <a:ext cx="8286023" cy="3394472"/>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3614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54864"/>
            <a:ext cx="7863840" cy="688086"/>
          </a:xfrm>
          <a:prstGeom prst="rect">
            <a:avLst/>
          </a:prstGeom>
        </p:spPr>
        <p:txBody>
          <a:bodyPr>
            <a:normAutofit/>
          </a:bodyPr>
          <a:lstStyle>
            <a:lvl1pPr algn="l" defTabSz="914378" rtl="0" eaLnBrk="1" latinLnBrk="0" hangingPunct="1">
              <a:spcBef>
                <a:spcPct val="0"/>
              </a:spcBef>
              <a:buNone/>
              <a:defRPr lang="en-US" sz="2400" b="1" kern="1200" baseline="0" dirty="0">
                <a:solidFill>
                  <a:srgbClr val="0F73C3"/>
                </a:solidFill>
                <a:latin typeface="Calibri" panose="020F0502020204030204" pitchFamily="34" charset="0"/>
                <a:ea typeface="+mj-ea"/>
                <a:cs typeface="+mj-cs"/>
              </a:defRPr>
            </a:lvl1pPr>
          </a:lstStyle>
          <a:p>
            <a:r>
              <a:rPr lang="en-US" dirty="0"/>
              <a:t>Click To Edit Master Title Style</a:t>
            </a:r>
          </a:p>
        </p:txBody>
      </p:sp>
      <p:sp>
        <p:nvSpPr>
          <p:cNvPr id="5" name="Text Placeholder 2"/>
          <p:cNvSpPr>
            <a:spLocks noGrp="1"/>
          </p:cNvSpPr>
          <p:nvPr>
            <p:ph type="body" idx="1"/>
          </p:nvPr>
        </p:nvSpPr>
        <p:spPr>
          <a:xfrm>
            <a:off x="400778" y="1200151"/>
            <a:ext cx="8286023" cy="3394472"/>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0037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2078682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4629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 name="Rectangle 2"/>
          <p:cNvSpPr/>
          <p:nvPr userDrawn="1"/>
        </p:nvSpPr>
        <p:spPr>
          <a:xfrm>
            <a:off x="0" y="0"/>
            <a:ext cx="9144000" cy="4629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454545"/>
              </a:solidFill>
            </a:endParaRPr>
          </a:p>
        </p:txBody>
      </p:sp>
    </p:spTree>
    <p:extLst>
      <p:ext uri="{BB962C8B-B14F-4D97-AF65-F5344CB8AC3E}">
        <p14:creationId xmlns:p14="http://schemas.microsoft.com/office/powerpoint/2010/main" val="1962108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8835" y="1197865"/>
            <a:ext cx="4096966" cy="2545556"/>
          </a:xfrm>
          <a:prstGeom prst="rect">
            <a:avLst/>
          </a:prstGeom>
        </p:spPr>
        <p:txBody>
          <a:bodyPr>
            <a:normAutofit/>
          </a:bodyPr>
          <a:lstStyle>
            <a:lvl1pPr algn="l" defTabSz="914378" rtl="0" eaLnBrk="1" latinLnBrk="0" hangingPunct="1">
              <a:defRPr lang="en-US" sz="2000" kern="1200" baseline="0" dirty="0" smtClean="0">
                <a:solidFill>
                  <a:srgbClr val="414141"/>
                </a:solidFill>
                <a:latin typeface="+mn-lt"/>
                <a:ea typeface="+mn-ea"/>
                <a:cs typeface="+mn-cs"/>
              </a:defRPr>
            </a:lvl1pPr>
            <a:lvl2pPr algn="l" defTabSz="914378" rtl="0" eaLnBrk="1" latinLnBrk="0" hangingPunct="1">
              <a:defRPr lang="en-US" sz="1800" kern="1200" baseline="0" dirty="0" smtClean="0">
                <a:solidFill>
                  <a:srgbClr val="414141"/>
                </a:solidFill>
                <a:latin typeface="Calibri" panose="020F0502020204030204" pitchFamily="34" charset="0"/>
                <a:ea typeface="+mn-ea"/>
                <a:cs typeface="+mn-cs"/>
              </a:defRPr>
            </a:lvl2pPr>
            <a:lvl3pPr algn="l" defTabSz="914378" rtl="0" eaLnBrk="1" latinLnBrk="0" hangingPunct="1">
              <a:defRPr lang="en-US" sz="1600" kern="1200" baseline="0" dirty="0" smtClean="0">
                <a:solidFill>
                  <a:srgbClr val="414141"/>
                </a:solidFill>
                <a:latin typeface="Calibri" panose="020F0502020204030204" pitchFamily="34" charset="0"/>
                <a:ea typeface="+mn-ea"/>
                <a:cs typeface="+mn-cs"/>
              </a:defRPr>
            </a:lvl3pPr>
            <a:lvl4pPr algn="l" defTabSz="914378" rtl="0" eaLnBrk="1" latinLnBrk="0" hangingPunct="1">
              <a:defRPr lang="en-US" sz="1400" kern="1200" baseline="0" dirty="0" smtClean="0">
                <a:solidFill>
                  <a:srgbClr val="414141"/>
                </a:solidFill>
                <a:latin typeface="Calibri" panose="020F0502020204030204" pitchFamily="34" charset="0"/>
                <a:ea typeface="+mn-ea"/>
                <a:cs typeface="+mn-cs"/>
              </a:defRPr>
            </a:lvl4pPr>
            <a:lvl5pPr algn="l" defTabSz="914378" rtl="0" eaLnBrk="1" latinLnBrk="0" hangingPunct="1">
              <a:defRPr lang="en-US" sz="1200" kern="1200" baseline="0" dirty="0" smtClean="0">
                <a:solidFill>
                  <a:srgbClr val="414141"/>
                </a:solidFill>
                <a:latin typeface="Calibri" panose="020F0502020204030204" pitchFamily="34" charset="0"/>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97865"/>
            <a:ext cx="4038600" cy="2545556"/>
          </a:xfrm>
          <a:prstGeom prst="rect">
            <a:avLst/>
          </a:prstGeom>
        </p:spPr>
        <p:txBody>
          <a:bodyPr>
            <a:normAutofit/>
          </a:bodyPr>
          <a:lstStyle>
            <a:lvl1pPr algn="l" defTabSz="914378" rtl="0" eaLnBrk="1" latinLnBrk="0" hangingPunct="1">
              <a:defRPr lang="en-US" sz="2000" kern="1200" baseline="0" dirty="0" smtClean="0">
                <a:solidFill>
                  <a:srgbClr val="414141"/>
                </a:solidFill>
                <a:latin typeface="+mn-lt"/>
                <a:ea typeface="+mn-ea"/>
                <a:cs typeface="+mn-cs"/>
              </a:defRPr>
            </a:lvl1pPr>
            <a:lvl2pPr algn="l" defTabSz="914378" rtl="0" eaLnBrk="1" latinLnBrk="0" hangingPunct="1">
              <a:defRPr lang="en-US" sz="1800" kern="1200" baseline="0" dirty="0" smtClean="0">
                <a:solidFill>
                  <a:srgbClr val="414141"/>
                </a:solidFill>
                <a:latin typeface="Calibri" panose="020F0502020204030204" pitchFamily="34" charset="0"/>
                <a:ea typeface="+mn-ea"/>
                <a:cs typeface="+mn-cs"/>
              </a:defRPr>
            </a:lvl2pPr>
            <a:lvl3pPr algn="l" defTabSz="914378" rtl="0" eaLnBrk="1" latinLnBrk="0" hangingPunct="1">
              <a:defRPr lang="en-US" sz="1600" kern="1200" baseline="0" dirty="0" smtClean="0">
                <a:solidFill>
                  <a:srgbClr val="414141"/>
                </a:solidFill>
                <a:latin typeface="Calibri" panose="020F0502020204030204" pitchFamily="34" charset="0"/>
                <a:ea typeface="+mn-ea"/>
                <a:cs typeface="+mn-cs"/>
              </a:defRPr>
            </a:lvl3pPr>
            <a:lvl4pPr algn="l" defTabSz="914378" rtl="0" eaLnBrk="1" latinLnBrk="0" hangingPunct="1">
              <a:defRPr lang="en-US" sz="1600" kern="1200" baseline="0" dirty="0" smtClean="0">
                <a:solidFill>
                  <a:srgbClr val="414141"/>
                </a:solidFill>
                <a:latin typeface="Calibri" panose="020F0502020204030204" pitchFamily="34" charset="0"/>
                <a:ea typeface="+mn-ea"/>
                <a:cs typeface="+mn-cs"/>
              </a:defRPr>
            </a:lvl4pPr>
            <a:lvl5pPr algn="l" defTabSz="914378" rtl="0" eaLnBrk="1" latinLnBrk="0" hangingPunct="1">
              <a:defRPr lang="en-US" sz="1400" kern="1200" baseline="0" dirty="0" smtClean="0">
                <a:solidFill>
                  <a:srgbClr val="414141"/>
                </a:solidFill>
                <a:latin typeface="Calibri" panose="020F0502020204030204" pitchFamily="34" charset="0"/>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10028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2" name="Title 1"/>
          <p:cNvSpPr>
            <a:spLocks noGrp="1"/>
          </p:cNvSpPr>
          <p:nvPr>
            <p:ph type="title" hasCustomPrompt="1"/>
          </p:nvPr>
        </p:nvSpPr>
        <p:spPr>
          <a:xfrm>
            <a:off x="365760" y="54864"/>
            <a:ext cx="7863840" cy="688086"/>
          </a:xfrm>
          <a:prstGeom prst="rect">
            <a:avLst/>
          </a:prstGeom>
        </p:spPr>
        <p:txBody>
          <a:bodyPr>
            <a:normAutofit/>
          </a:bodyPr>
          <a:lstStyle>
            <a:lvl1pPr algn="l" defTabSz="914400" rtl="0" eaLnBrk="1" latinLnBrk="0" hangingPunct="1">
              <a:spcBef>
                <a:spcPct val="0"/>
              </a:spcBef>
              <a:buNone/>
              <a:defRPr lang="en-US" sz="2400" b="1" kern="1200" baseline="0" dirty="0">
                <a:solidFill>
                  <a:srgbClr val="00B6F1"/>
                </a:solidFill>
                <a:latin typeface="Calibri" panose="020F0502020204030204" pitchFamily="34" charset="0"/>
                <a:ea typeface="+mj-ea"/>
                <a:cs typeface="+mj-cs"/>
              </a:defRPr>
            </a:lvl1pPr>
          </a:lstStyle>
          <a:p>
            <a:r>
              <a:rPr lang="en-US" dirty="0"/>
              <a:t>Click To Edit Master Title Style</a:t>
            </a:r>
          </a:p>
        </p:txBody>
      </p:sp>
      <p:sp>
        <p:nvSpPr>
          <p:cNvPr id="5" name="Text Placeholder 2"/>
          <p:cNvSpPr>
            <a:spLocks noGrp="1"/>
          </p:cNvSpPr>
          <p:nvPr>
            <p:ph type="body" idx="1"/>
          </p:nvPr>
        </p:nvSpPr>
        <p:spPr>
          <a:xfrm>
            <a:off x="400777" y="1200151"/>
            <a:ext cx="8286023" cy="3394472"/>
          </a:xfrm>
          <a:prstGeom prst="rect">
            <a:avLst/>
          </a:prstGeom>
        </p:spPr>
        <p:txBody>
          <a:bodyPr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269" y="4561418"/>
            <a:ext cx="465582" cy="328079"/>
          </a:xfrm>
          <a:prstGeom prst="rect">
            <a:avLst/>
          </a:prstGeom>
        </p:spPr>
      </p:pic>
    </p:spTree>
    <p:extLst>
      <p:ext uri="{BB962C8B-B14F-4D97-AF65-F5344CB8AC3E}">
        <p14:creationId xmlns:p14="http://schemas.microsoft.com/office/powerpoint/2010/main" val="398284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lIns="0" anchor="b">
            <a:normAutofit/>
          </a:bodyPr>
          <a:lstStyle>
            <a:lvl1pPr marL="0" indent="0">
              <a:buNone/>
              <a:defRPr sz="2000" b="1" cap="all" baseline="0">
                <a:solidFill>
                  <a:srgbClr val="41414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9751"/>
            <a:ext cx="4040188" cy="2784872"/>
          </a:xfrm>
          <a:prstGeom prst="rect">
            <a:avLst/>
          </a:prstGeom>
        </p:spPr>
        <p:txBody>
          <a:bodyPr/>
          <a:lstStyle>
            <a:lvl1pPr>
              <a:defRPr sz="2000" baseline="0">
                <a:solidFill>
                  <a:srgbClr val="414141"/>
                </a:solidFill>
              </a:defRPr>
            </a:lvl1pPr>
            <a:lvl2pPr marL="685783" indent="-287331">
              <a:defRPr sz="1800" baseline="0">
                <a:solidFill>
                  <a:srgbClr val="414141"/>
                </a:solidFill>
              </a:defRPr>
            </a:lvl2pPr>
            <a:lvl3pPr>
              <a:defRPr sz="1600" baseline="0">
                <a:solidFill>
                  <a:srgbClr val="414141"/>
                </a:solidFill>
              </a:defRPr>
            </a:lvl3pPr>
            <a:lvl4pPr>
              <a:defRPr sz="1400" baseline="0">
                <a:solidFill>
                  <a:srgbClr val="414141"/>
                </a:solidFill>
              </a:defRPr>
            </a:lvl4pPr>
            <a:lvl5pPr>
              <a:defRPr sz="1200" baseline="0">
                <a:solidFill>
                  <a:srgbClr val="41414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151335"/>
            <a:ext cx="4041775" cy="479822"/>
          </a:xfrm>
          <a:prstGeom prst="rect">
            <a:avLst/>
          </a:prstGeom>
        </p:spPr>
        <p:txBody>
          <a:bodyPr lIns="0" anchor="b">
            <a:normAutofit/>
          </a:bodyPr>
          <a:lstStyle>
            <a:lvl1pPr marL="0" indent="0">
              <a:buNone/>
              <a:defRPr sz="2000" b="1" cap="all" baseline="0">
                <a:solidFill>
                  <a:srgbClr val="41414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809751"/>
            <a:ext cx="4041775" cy="2784872"/>
          </a:xfrm>
          <a:prstGeom prst="rect">
            <a:avLst/>
          </a:prstGeom>
        </p:spPr>
        <p:txBody>
          <a:bodyPr/>
          <a:lstStyle>
            <a:lvl1pPr>
              <a:defRPr sz="2000" baseline="0">
                <a:solidFill>
                  <a:srgbClr val="414141"/>
                </a:solidFill>
              </a:defRPr>
            </a:lvl1pPr>
            <a:lvl2pPr>
              <a:defRPr sz="1800" baseline="0">
                <a:solidFill>
                  <a:srgbClr val="414141"/>
                </a:solidFill>
              </a:defRPr>
            </a:lvl2pPr>
            <a:lvl3pPr>
              <a:defRPr sz="1600" baseline="0">
                <a:solidFill>
                  <a:srgbClr val="414141"/>
                </a:solidFill>
              </a:defRPr>
            </a:lvl3pPr>
            <a:lvl4pPr>
              <a:defRPr sz="1400" baseline="0">
                <a:solidFill>
                  <a:srgbClr val="414141"/>
                </a:solidFill>
              </a:defRPr>
            </a:lvl4pPr>
            <a:lvl5pPr>
              <a:defRPr sz="1200" baseline="0">
                <a:solidFill>
                  <a:srgbClr val="41414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p:txBody>
          <a:bodyPr/>
          <a:lstStyle>
            <a:lvl1pPr>
              <a:defRPr baseline="0">
                <a:solidFill>
                  <a:srgbClr val="0F73C3"/>
                </a:solidFill>
              </a:defRPr>
            </a:lvl1pPr>
          </a:lstStyle>
          <a:p>
            <a:r>
              <a:rPr lang="en-US" dirty="0"/>
              <a:t>Click To Edit Master Title Style</a:t>
            </a:r>
          </a:p>
        </p:txBody>
      </p:sp>
    </p:spTree>
    <p:extLst>
      <p:ext uri="{BB962C8B-B14F-4D97-AF65-F5344CB8AC3E}">
        <p14:creationId xmlns:p14="http://schemas.microsoft.com/office/powerpoint/2010/main" val="257003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loser">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4764" y="1"/>
            <a:ext cx="9139237" cy="5141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 name="Picture 2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09785" y="2339336"/>
            <a:ext cx="2979163" cy="46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1014"/>
          <p:cNvSpPr>
            <a:spLocks noChangeArrowheads="1"/>
          </p:cNvSpPr>
          <p:nvPr/>
        </p:nvSpPr>
        <p:spPr bwMode="auto">
          <a:xfrm>
            <a:off x="1066801" y="4400551"/>
            <a:ext cx="7310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0" tIns="0" rIns="0" bIns="0">
            <a:spAutoFit/>
          </a:bodyPr>
          <a:lstStyle/>
          <a:p>
            <a:pPr algn="ctr"/>
            <a:r>
              <a:rPr lang="en-US" sz="800" dirty="0">
                <a:solidFill>
                  <a:schemeClr val="bg1"/>
                </a:solidFill>
                <a:cs typeface="Arial" charset="0"/>
                <a:sym typeface="Arial" charset="0"/>
              </a:rPr>
              <a:t>© 2017 Quantum Corporation. Company Confidential. Forward-looking information is based upon multiple assumptions and uncertainties,</a:t>
            </a:r>
            <a:br>
              <a:rPr lang="en-US" sz="800" dirty="0">
                <a:solidFill>
                  <a:schemeClr val="bg1"/>
                </a:solidFill>
                <a:cs typeface="Arial" charset="0"/>
                <a:sym typeface="Arial" charset="0"/>
              </a:rPr>
            </a:br>
            <a:r>
              <a:rPr lang="en-US" sz="800" dirty="0">
                <a:solidFill>
                  <a:schemeClr val="bg1"/>
                </a:solidFill>
                <a:cs typeface="Arial" charset="0"/>
                <a:sym typeface="Arial" charset="0"/>
              </a:rPr>
              <a:t>does not necessarily represent the company</a:t>
            </a:r>
            <a:r>
              <a:rPr lang="ja-JP" altLang="en-US" sz="800" dirty="0">
                <a:solidFill>
                  <a:schemeClr val="bg1"/>
                </a:solidFill>
                <a:cs typeface="Arial" charset="0"/>
                <a:sym typeface="Arial" charset="0"/>
              </a:rPr>
              <a:t>’</a:t>
            </a:r>
            <a:r>
              <a:rPr lang="en-US" sz="800" dirty="0">
                <a:solidFill>
                  <a:schemeClr val="bg1"/>
                </a:solidFill>
                <a:cs typeface="Arial" charset="0"/>
                <a:sym typeface="Arial" charset="0"/>
              </a:rPr>
              <a:t>s outlook and is for planning purposes only.</a:t>
            </a:r>
          </a:p>
        </p:txBody>
      </p:sp>
      <p:sp>
        <p:nvSpPr>
          <p:cNvPr id="7" name="Rectangle 6"/>
          <p:cNvSpPr/>
          <p:nvPr userDrawn="1"/>
        </p:nvSpPr>
        <p:spPr>
          <a:xfrm>
            <a:off x="4764" y="1"/>
            <a:ext cx="9139237" cy="5141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454545"/>
              </a:solidFill>
            </a:endParaRPr>
          </a:p>
        </p:txBody>
      </p:sp>
      <p:pic>
        <p:nvPicPr>
          <p:cNvPr id="8" name="Picture 2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109785" y="2339336"/>
            <a:ext cx="2979163" cy="46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1014"/>
          <p:cNvSpPr>
            <a:spLocks noChangeArrowheads="1"/>
          </p:cNvSpPr>
          <p:nvPr userDrawn="1"/>
        </p:nvSpPr>
        <p:spPr bwMode="auto">
          <a:xfrm>
            <a:off x="1066801" y="4400551"/>
            <a:ext cx="7310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0" tIns="0" rIns="0" bIns="0">
            <a:spAutoFit/>
          </a:bodyPr>
          <a:lstStyle/>
          <a:p>
            <a:pPr algn="ctr" fontAlgn="base">
              <a:spcBef>
                <a:spcPct val="0"/>
              </a:spcBef>
              <a:spcAft>
                <a:spcPct val="0"/>
              </a:spcAft>
            </a:pPr>
            <a:r>
              <a:rPr lang="en-US" sz="800" dirty="0">
                <a:solidFill>
                  <a:srgbClr val="FFFFFF"/>
                </a:solidFill>
                <a:ea typeface="ＭＳ Ｐゴシック" charset="0"/>
                <a:cs typeface="Arial" charset="0"/>
                <a:sym typeface="Arial" charset="0"/>
              </a:rPr>
              <a:t>© 2015 Quantum Corporation. Company Confidential. Forward-looking information is based upon multiple assumptions and uncertainties,</a:t>
            </a:r>
            <a:br>
              <a:rPr lang="en-US" sz="800" dirty="0">
                <a:solidFill>
                  <a:srgbClr val="FFFFFF"/>
                </a:solidFill>
                <a:ea typeface="ＭＳ Ｐゴシック" charset="0"/>
                <a:cs typeface="Arial" charset="0"/>
                <a:sym typeface="Arial" charset="0"/>
              </a:rPr>
            </a:br>
            <a:r>
              <a:rPr lang="en-US" sz="800" dirty="0">
                <a:solidFill>
                  <a:srgbClr val="FFFFFF"/>
                </a:solidFill>
                <a:ea typeface="ＭＳ Ｐゴシック" charset="0"/>
                <a:cs typeface="Arial" charset="0"/>
                <a:sym typeface="Arial" charset="0"/>
              </a:rPr>
              <a:t>does not necessarily represent the company</a:t>
            </a:r>
            <a:r>
              <a:rPr lang="ja-JP" altLang="en-US" sz="800" dirty="0">
                <a:solidFill>
                  <a:srgbClr val="FFFFFF"/>
                </a:solidFill>
                <a:cs typeface="Arial" charset="0"/>
                <a:sym typeface="Arial" charset="0"/>
              </a:rPr>
              <a:t>’</a:t>
            </a:r>
            <a:r>
              <a:rPr lang="en-US" sz="800" dirty="0">
                <a:solidFill>
                  <a:srgbClr val="FFFFFF"/>
                </a:solidFill>
                <a:ea typeface="ＭＳ Ｐゴシック" charset="0"/>
                <a:cs typeface="Arial" charset="0"/>
                <a:sym typeface="Arial" charset="0"/>
              </a:rPr>
              <a:t>s outlook and is for planning purposes only.</a:t>
            </a:r>
          </a:p>
        </p:txBody>
      </p:sp>
    </p:spTree>
    <p:extLst>
      <p:ext uri="{BB962C8B-B14F-4D97-AF65-F5344CB8AC3E}">
        <p14:creationId xmlns:p14="http://schemas.microsoft.com/office/powerpoint/2010/main" val="2151875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loser_SKOFY17">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5" name="Shape 1014"/>
          <p:cNvSpPr>
            <a:spLocks noChangeArrowheads="1"/>
          </p:cNvSpPr>
          <p:nvPr/>
        </p:nvSpPr>
        <p:spPr bwMode="auto">
          <a:xfrm>
            <a:off x="1066801" y="4626579"/>
            <a:ext cx="73104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0" tIns="0" rIns="0" bIns="0">
            <a:spAutoFit/>
          </a:bodyPr>
          <a:lstStyle/>
          <a:p>
            <a:pPr algn="ctr"/>
            <a:r>
              <a:rPr lang="en-US" sz="800" dirty="0">
                <a:solidFill>
                  <a:schemeClr val="bg1"/>
                </a:solidFill>
                <a:cs typeface="Arial" charset="0"/>
                <a:sym typeface="Arial" charset="0"/>
              </a:rPr>
              <a:t>© </a:t>
            </a:r>
            <a:r>
              <a:rPr lang="en-US" sz="800" dirty="0" smtClean="0">
                <a:solidFill>
                  <a:schemeClr val="bg1"/>
                </a:solidFill>
                <a:cs typeface="Arial" charset="0"/>
                <a:sym typeface="Arial" charset="0"/>
              </a:rPr>
              <a:t>2018</a:t>
            </a:r>
            <a:r>
              <a:rPr lang="en-US" sz="800" baseline="0" dirty="0" smtClean="0">
                <a:solidFill>
                  <a:schemeClr val="bg1"/>
                </a:solidFill>
                <a:cs typeface="Arial" charset="0"/>
                <a:sym typeface="Arial" charset="0"/>
              </a:rPr>
              <a:t> </a:t>
            </a:r>
            <a:r>
              <a:rPr lang="en-US" sz="800" dirty="0" smtClean="0">
                <a:solidFill>
                  <a:schemeClr val="bg1"/>
                </a:solidFill>
                <a:cs typeface="Arial" charset="0"/>
                <a:sym typeface="Arial" charset="0"/>
              </a:rPr>
              <a:t>Quantum </a:t>
            </a:r>
            <a:r>
              <a:rPr lang="en-US" sz="800" dirty="0">
                <a:solidFill>
                  <a:schemeClr val="bg1"/>
                </a:solidFill>
                <a:cs typeface="Arial" charset="0"/>
                <a:sym typeface="Arial" charset="0"/>
              </a:rPr>
              <a:t>Corporation. Company Confidential.</a:t>
            </a:r>
          </a:p>
        </p:txBody>
      </p:sp>
      <p:pic>
        <p:nvPicPr>
          <p:cNvPr id="6" name="Picture 2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09785" y="2339336"/>
            <a:ext cx="2979163" cy="46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714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p:cNvSpPr/>
          <p:nvPr/>
        </p:nvSpPr>
        <p:spPr>
          <a:xfrm>
            <a:off x="381000" y="1047750"/>
            <a:ext cx="1295400" cy="1143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rgbClr val="FFFFFF"/>
                </a:solidFill>
              </a:rPr>
              <a:t>Default</a:t>
            </a:r>
          </a:p>
        </p:txBody>
      </p:sp>
      <p:sp>
        <p:nvSpPr>
          <p:cNvPr id="4" name="Rectangle 3"/>
          <p:cNvSpPr/>
          <p:nvPr/>
        </p:nvSpPr>
        <p:spPr>
          <a:xfrm>
            <a:off x="1801813" y="1047750"/>
            <a:ext cx="1295400" cy="1143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381000" y="2290764"/>
            <a:ext cx="1295400" cy="43338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1801813" y="2290764"/>
            <a:ext cx="1295400" cy="433387"/>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6"/>
          <p:cNvSpPr/>
          <p:nvPr/>
        </p:nvSpPr>
        <p:spPr>
          <a:xfrm>
            <a:off x="381000" y="2952750"/>
            <a:ext cx="1295400" cy="1143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p:nvPr/>
        </p:nvSpPr>
        <p:spPr>
          <a:xfrm>
            <a:off x="1801813" y="2952750"/>
            <a:ext cx="1295400" cy="1143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Rectangle 8"/>
          <p:cNvSpPr/>
          <p:nvPr/>
        </p:nvSpPr>
        <p:spPr>
          <a:xfrm>
            <a:off x="381000" y="4195764"/>
            <a:ext cx="1295400" cy="433387"/>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p:cNvSpPr/>
          <p:nvPr/>
        </p:nvSpPr>
        <p:spPr>
          <a:xfrm>
            <a:off x="1801813" y="4195764"/>
            <a:ext cx="1295400" cy="433387"/>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1" name="Rectangle 10"/>
          <p:cNvSpPr/>
          <p:nvPr/>
        </p:nvSpPr>
        <p:spPr>
          <a:xfrm>
            <a:off x="6019800" y="1047750"/>
            <a:ext cx="2743200" cy="1143000"/>
          </a:xfrm>
          <a:prstGeom prst="rect">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bg1"/>
                </a:solidFill>
              </a:rPr>
              <a:t>Dark Callout/takeaway</a:t>
            </a:r>
          </a:p>
        </p:txBody>
      </p:sp>
      <p:sp>
        <p:nvSpPr>
          <p:cNvPr id="12" name="Rectangle 11"/>
          <p:cNvSpPr/>
          <p:nvPr/>
        </p:nvSpPr>
        <p:spPr>
          <a:xfrm>
            <a:off x="6019801" y="2952750"/>
            <a:ext cx="2752725" cy="1143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rgbClr val="FFFFFF"/>
                </a:solidFill>
              </a:rPr>
              <a:t>Bright Highlight/takeaway</a:t>
            </a:r>
          </a:p>
        </p:txBody>
      </p:sp>
      <p:sp>
        <p:nvSpPr>
          <p:cNvPr id="13" name="TextBox 21"/>
          <p:cNvSpPr txBox="1">
            <a:spLocks noChangeArrowheads="1"/>
          </p:cNvSpPr>
          <p:nvPr/>
        </p:nvSpPr>
        <p:spPr bwMode="auto">
          <a:xfrm>
            <a:off x="3475039" y="1114426"/>
            <a:ext cx="1981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b="1">
                <a:solidFill>
                  <a:schemeClr val="accent1"/>
                </a:solidFill>
              </a:rPr>
              <a:t>As a style standard</a:t>
            </a:r>
          </a:p>
        </p:txBody>
      </p:sp>
      <p:sp>
        <p:nvSpPr>
          <p:cNvPr id="14" name="Rectangle 22"/>
          <p:cNvSpPr>
            <a:spLocks noChangeArrowheads="1"/>
          </p:cNvSpPr>
          <p:nvPr/>
        </p:nvSpPr>
        <p:spPr bwMode="auto">
          <a:xfrm>
            <a:off x="3503614" y="1204914"/>
            <a:ext cx="11301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600" b="1">
                <a:solidFill>
                  <a:srgbClr val="BCC0BA"/>
                </a:solidFill>
              </a:rPr>
              <a:t>NO</a:t>
            </a:r>
          </a:p>
        </p:txBody>
      </p:sp>
      <p:sp>
        <p:nvSpPr>
          <p:cNvPr id="15" name="Rectangle 24"/>
          <p:cNvSpPr>
            <a:spLocks noChangeArrowheads="1"/>
          </p:cNvSpPr>
          <p:nvPr/>
        </p:nvSpPr>
        <p:spPr bwMode="auto">
          <a:xfrm>
            <a:off x="4600576" y="1384300"/>
            <a:ext cx="86543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shadows</a:t>
            </a:r>
          </a:p>
          <a:p>
            <a:r>
              <a:rPr lang="en-US" sz="1400"/>
              <a:t>gradients</a:t>
            </a:r>
          </a:p>
          <a:p>
            <a:r>
              <a:rPr lang="en-US" sz="1400"/>
              <a:t>bevels</a:t>
            </a:r>
          </a:p>
        </p:txBody>
      </p:sp>
      <p:sp>
        <p:nvSpPr>
          <p:cNvPr id="16" name="Rectangle 15"/>
          <p:cNvSpPr/>
          <p:nvPr/>
        </p:nvSpPr>
        <p:spPr>
          <a:xfrm>
            <a:off x="3352800" y="1047750"/>
            <a:ext cx="2344738" cy="1143000"/>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17" name="Straight Connector 16"/>
          <p:cNvCxnSpPr/>
          <p:nvPr/>
        </p:nvCxnSpPr>
        <p:spPr>
          <a:xfrm>
            <a:off x="3706813" y="3021013"/>
            <a:ext cx="1751012" cy="0"/>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706813" y="3162300"/>
            <a:ext cx="1751012" cy="0"/>
          </a:xfrm>
          <a:prstGeom prst="line">
            <a:avLst/>
          </a:prstGeom>
          <a:ln w="2857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706813" y="3363913"/>
            <a:ext cx="1751012" cy="0"/>
          </a:xfrm>
          <a:prstGeom prst="line">
            <a:avLst/>
          </a:prstGeom>
          <a:ln w="28575" cmpd="sng">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706813" y="3675063"/>
            <a:ext cx="1751012" cy="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706813" y="3817938"/>
            <a:ext cx="1751012" cy="0"/>
          </a:xfrm>
          <a:prstGeom prst="line">
            <a:avLst/>
          </a:prstGeom>
          <a:ln w="28575" cmpd="sng">
            <a:solidFill>
              <a:schemeClr val="accent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706813" y="4019550"/>
            <a:ext cx="1751012" cy="0"/>
          </a:xfrm>
          <a:prstGeom prst="line">
            <a:avLst/>
          </a:prstGeom>
          <a:ln w="28575" cmpd="sng">
            <a:solidFill>
              <a:schemeClr val="accent6"/>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lvl1pPr>
              <a:defRPr sz="2400" b="1" baseline="0"/>
            </a:lvl1pPr>
          </a:lstStyle>
          <a:p>
            <a:r>
              <a:rPr lang="en-US" dirty="0"/>
              <a:t>Standard Styles </a:t>
            </a:r>
          </a:p>
        </p:txBody>
      </p:sp>
    </p:spTree>
    <p:extLst>
      <p:ext uri="{BB962C8B-B14F-4D97-AF65-F5344CB8AC3E}">
        <p14:creationId xmlns:p14="http://schemas.microsoft.com/office/powerpoint/2010/main" val="1286444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96875" y="1871663"/>
          <a:ext cx="3657600" cy="1854200"/>
        </p:xfrm>
        <a:graphic>
          <a:graphicData uri="http://schemas.openxmlformats.org/drawingml/2006/table">
            <a:tbl>
              <a:tblPr firstRow="1" bandRow="1">
                <a:tableStyleId>{5C22544A-7EE6-4342-B048-85BDC9FD1C3A}</a:tableStyleId>
              </a:tblPr>
              <a:tblGrid>
                <a:gridCol w="1219200">
                  <a:extLst>
                    <a:ext uri="{9D8B030D-6E8A-4147-A177-3AD203B41FA5}">
                      <a16:colId xmlns="" xmlns:a16="http://schemas.microsoft.com/office/drawing/2014/main" val="20000"/>
                    </a:ext>
                  </a:extLst>
                </a:gridCol>
                <a:gridCol w="1219200">
                  <a:extLst>
                    <a:ext uri="{9D8B030D-6E8A-4147-A177-3AD203B41FA5}">
                      <a16:colId xmlns="" xmlns:a16="http://schemas.microsoft.com/office/drawing/2014/main" val="20001"/>
                    </a:ext>
                  </a:extLst>
                </a:gridCol>
                <a:gridCol w="1219200">
                  <a:extLst>
                    <a:ext uri="{9D8B030D-6E8A-4147-A177-3AD203B41FA5}">
                      <a16:colId xmlns="" xmlns:a16="http://schemas.microsoft.com/office/drawing/2014/main" val="20002"/>
                    </a:ext>
                  </a:extLst>
                </a:gridCol>
              </a:tblGrid>
              <a:tr h="370840">
                <a:tc>
                  <a:txBody>
                    <a:bodyPr/>
                    <a:lstStyle/>
                    <a:p>
                      <a:pPr algn="ctr"/>
                      <a:r>
                        <a:rPr lang="en-US" sz="1400" dirty="0">
                          <a:solidFill>
                            <a:srgbClr val="FFFFFF"/>
                          </a:solidFill>
                        </a:rPr>
                        <a:t>Header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400" dirty="0">
                          <a:solidFill>
                            <a:srgbClr val="FFFFFF"/>
                          </a:solidFill>
                        </a:rPr>
                        <a:t>Header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400" dirty="0">
                          <a:solidFill>
                            <a:srgbClr val="FFFFFF"/>
                          </a:solidFill>
                        </a:rPr>
                        <a:t>Header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endParaRPr lang="en-US" sz="1400" dirty="0">
                        <a:solidFill>
                          <a:schemeClr val="accent6"/>
                        </a:solidFill>
                      </a:endParaRPr>
                    </a:p>
                  </a:txBody>
                  <a:tcPr>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accent6"/>
                        </a:solidFill>
                      </a:endParaRPr>
                    </a:p>
                  </a:txBody>
                  <a:tcPr>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a:solidFill>
                          <a:schemeClr val="accent6"/>
                        </a:solidFill>
                      </a:endParaRPr>
                    </a:p>
                  </a:txBody>
                  <a:tcPr>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70840">
                <a:tc>
                  <a:txBody>
                    <a:bodyPr/>
                    <a:lstStyle/>
                    <a:p>
                      <a:endParaRPr lang="en-US" sz="140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70840">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chemeClr val="accent6"/>
                        </a:solidFill>
                      </a:endParaRPr>
                    </a:p>
                  </a:txBody>
                  <a:tcPr>
                    <a:lnL w="12700" cmpd="sng">
                      <a:noFill/>
                    </a:lnL>
                    <a:lnR w="12700" cmpd="sng">
                      <a:noFill/>
                    </a:lnR>
                    <a:lnT w="9525" cap="flat" cmpd="sng" algn="ctr">
                      <a:solidFill>
                        <a:srgbClr val="BCC0BA"/>
                      </a:solidFill>
                      <a:prstDash val="sysDot"/>
                      <a:round/>
                      <a:headEnd type="none" w="med" len="med"/>
                      <a:tailEnd type="none" w="med" len="med"/>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graphicFrame>
        <p:nvGraphicFramePr>
          <p:cNvPr id="4" name="Table 3"/>
          <p:cNvGraphicFramePr>
            <a:graphicFrameLocks noGrp="1"/>
          </p:cNvGraphicFramePr>
          <p:nvPr/>
        </p:nvGraphicFramePr>
        <p:xfrm>
          <a:off x="4648200" y="1871663"/>
          <a:ext cx="3657600" cy="1854200"/>
        </p:xfrm>
        <a:graphic>
          <a:graphicData uri="http://schemas.openxmlformats.org/drawingml/2006/table">
            <a:tbl>
              <a:tblPr firstRow="1" bandRow="1">
                <a:tableStyleId>{5C22544A-7EE6-4342-B048-85BDC9FD1C3A}</a:tableStyleId>
              </a:tblPr>
              <a:tblGrid>
                <a:gridCol w="1219200">
                  <a:extLst>
                    <a:ext uri="{9D8B030D-6E8A-4147-A177-3AD203B41FA5}">
                      <a16:colId xmlns="" xmlns:a16="http://schemas.microsoft.com/office/drawing/2014/main" val="20000"/>
                    </a:ext>
                  </a:extLst>
                </a:gridCol>
                <a:gridCol w="1219200">
                  <a:extLst>
                    <a:ext uri="{9D8B030D-6E8A-4147-A177-3AD203B41FA5}">
                      <a16:colId xmlns="" xmlns:a16="http://schemas.microsoft.com/office/drawing/2014/main" val="20001"/>
                    </a:ext>
                  </a:extLst>
                </a:gridCol>
                <a:gridCol w="1219200">
                  <a:extLst>
                    <a:ext uri="{9D8B030D-6E8A-4147-A177-3AD203B41FA5}">
                      <a16:colId xmlns="" xmlns:a16="http://schemas.microsoft.com/office/drawing/2014/main" val="20002"/>
                    </a:ext>
                  </a:extLst>
                </a:gridCol>
              </a:tblGrid>
              <a:tr h="370840">
                <a:tc>
                  <a:txBody>
                    <a:bodyPr/>
                    <a:lstStyle/>
                    <a:p>
                      <a:pPr algn="ctr"/>
                      <a:r>
                        <a:rPr lang="en-US" sz="1400" dirty="0">
                          <a:solidFill>
                            <a:schemeClr val="accent1"/>
                          </a:solidFill>
                        </a:rPr>
                        <a:t>Header</a:t>
                      </a:r>
                    </a:p>
                  </a:txBody>
                  <a:tcPr>
                    <a:lnL w="9525" cap="flat" cmpd="sng" algn="ctr">
                      <a:no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1"/>
                          </a:solidFill>
                        </a:rPr>
                        <a:t>Header</a:t>
                      </a:r>
                    </a:p>
                  </a:txBody>
                  <a:tcPr>
                    <a:lnL w="9525" cap="flat" cmpd="sng" algn="ctr">
                      <a:solidFill>
                        <a:srgbClr val="0F73C3"/>
                      </a:solid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1"/>
                          </a:solidFill>
                        </a:rPr>
                        <a:t>Header</a:t>
                      </a:r>
                    </a:p>
                  </a:txBody>
                  <a:tcPr>
                    <a:lnL w="9525" cap="flat" cmpd="sng" algn="ctr">
                      <a:solidFill>
                        <a:srgbClr val="0F73C3"/>
                      </a:solidFill>
                      <a:prstDash val="sysDot"/>
                      <a:round/>
                      <a:headEnd type="none" w="med" len="med"/>
                      <a:tailEnd type="none" w="med" len="med"/>
                    </a:lnL>
                    <a:lnR w="12700" cmpd="sng">
                      <a:noFill/>
                    </a:lnR>
                    <a:lnT w="12700" cmpd="sng">
                      <a:noFill/>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19050" cap="flat" cmpd="sng" algn="ctr">
                      <a:solidFill>
                        <a:srgbClr val="0F73C3"/>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19050" cap="flat" cmpd="sng" algn="ctr">
                      <a:solidFill>
                        <a:srgbClr val="0F73C3"/>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19050" cap="flat" cmpd="sng" algn="ctr">
                      <a:solidFill>
                        <a:srgbClr val="0F73C3"/>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1"/>
                  </a:ext>
                </a:extLst>
              </a:tr>
              <a:tr h="370840">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3"/>
                  </a:ext>
                </a:extLst>
              </a:tr>
              <a:tr h="370840">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solidFill>
                          <a:srgbClr val="6A7B84"/>
                        </a:solidFill>
                      </a:endParaRPr>
                    </a:p>
                  </a:txBody>
                  <a:tcPr>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19050" cap="flat" cmpd="sng" algn="ctr">
                      <a:solidFill>
                        <a:srgbClr val="0F73C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sp>
        <p:nvSpPr>
          <p:cNvPr id="2" name="Title 1"/>
          <p:cNvSpPr>
            <a:spLocks noGrp="1"/>
          </p:cNvSpPr>
          <p:nvPr>
            <p:ph type="title" hasCustomPrompt="1"/>
          </p:nvPr>
        </p:nvSpPr>
        <p:spPr/>
        <p:txBody>
          <a:bodyPr/>
          <a:lstStyle/>
          <a:p>
            <a:r>
              <a:rPr lang="en-US" dirty="0"/>
              <a:t>Sample Tables</a:t>
            </a:r>
          </a:p>
        </p:txBody>
      </p:sp>
    </p:spTree>
    <p:extLst>
      <p:ext uri="{BB962C8B-B14F-4D97-AF65-F5344CB8AC3E}">
        <p14:creationId xmlns:p14="http://schemas.microsoft.com/office/powerpoint/2010/main" val="2578748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Sample Column Chart</a:t>
            </a:r>
          </a:p>
        </p:txBody>
      </p:sp>
      <p:graphicFrame>
        <p:nvGraphicFramePr>
          <p:cNvPr id="6" name="Chart 5"/>
          <p:cNvGraphicFramePr/>
          <p:nvPr>
            <p:extLst/>
          </p:nvPr>
        </p:nvGraphicFramePr>
        <p:xfrm>
          <a:off x="1524000" y="1136994"/>
          <a:ext cx="6096000" cy="32427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30893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Sample Column Category Call Out Chart</a:t>
            </a:r>
          </a:p>
        </p:txBody>
      </p:sp>
      <p:graphicFrame>
        <p:nvGraphicFramePr>
          <p:cNvPr id="3" name="Chart 2"/>
          <p:cNvGraphicFramePr/>
          <p:nvPr>
            <p:extLst/>
          </p:nvPr>
        </p:nvGraphicFramePr>
        <p:xfrm>
          <a:off x="1524000" y="1136994"/>
          <a:ext cx="6096000" cy="32427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5779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Sample Column Chart 2-up W/Text</a:t>
            </a:r>
          </a:p>
        </p:txBody>
      </p:sp>
      <p:sp>
        <p:nvSpPr>
          <p:cNvPr id="6" name="Content Placeholder 5"/>
          <p:cNvSpPr>
            <a:spLocks noGrp="1"/>
          </p:cNvSpPr>
          <p:nvPr>
            <p:ph sz="quarter" idx="10"/>
          </p:nvPr>
        </p:nvSpPr>
        <p:spPr>
          <a:xfrm>
            <a:off x="555625" y="4029290"/>
            <a:ext cx="8045450" cy="241300"/>
          </a:xfrm>
        </p:spPr>
        <p:txBody>
          <a:bodyPr>
            <a:noAutofit/>
          </a:bodyPr>
          <a:lstStyle>
            <a:lvl1pPr>
              <a:defRPr sz="1400"/>
            </a:lvl1pPr>
          </a:lstStyle>
          <a:p>
            <a:pPr lvl="0"/>
            <a:r>
              <a:rPr lang="en-US"/>
              <a:t>Click to edit Master text styles</a:t>
            </a:r>
          </a:p>
        </p:txBody>
      </p:sp>
      <p:graphicFrame>
        <p:nvGraphicFramePr>
          <p:cNvPr id="7" name="Chart 6"/>
          <p:cNvGraphicFramePr/>
          <p:nvPr>
            <p:extLst/>
          </p:nvPr>
        </p:nvGraphicFramePr>
        <p:xfrm>
          <a:off x="411892" y="1136993"/>
          <a:ext cx="3858054" cy="25425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p:nvPr>
            <p:extLst/>
          </p:nvPr>
        </p:nvGraphicFramePr>
        <p:xfrm>
          <a:off x="4876800" y="1136993"/>
          <a:ext cx="3858054" cy="2542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0860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cxnSp>
        <p:nvCxnSpPr>
          <p:cNvPr id="5" name="Straight Connector 4"/>
          <p:cNvCxnSpPr/>
          <p:nvPr/>
        </p:nvCxnSpPr>
        <p:spPr>
          <a:xfrm flipV="1">
            <a:off x="4462463" y="1400175"/>
            <a:ext cx="0" cy="2312988"/>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en-US" dirty="0"/>
              <a:t>Sample Column Chart With Text Layout</a:t>
            </a:r>
          </a:p>
        </p:txBody>
      </p:sp>
      <p:sp>
        <p:nvSpPr>
          <p:cNvPr id="13" name="Content Placeholder 12"/>
          <p:cNvSpPr>
            <a:spLocks noGrp="1"/>
          </p:cNvSpPr>
          <p:nvPr>
            <p:ph sz="quarter" idx="11"/>
          </p:nvPr>
        </p:nvSpPr>
        <p:spPr>
          <a:xfrm>
            <a:off x="466726" y="2189635"/>
            <a:ext cx="3665924" cy="1050925"/>
          </a:xfrm>
        </p:spPr>
        <p:txBody>
          <a:bodyPr/>
          <a:lstStyle>
            <a:lvl1pPr marL="0" indent="0">
              <a:buFont typeface="Arial"/>
              <a:buNone/>
              <a:defRPr>
                <a:solidFill>
                  <a:schemeClr val="accent1"/>
                </a:solidFill>
              </a:defRPr>
            </a:lvl1pPr>
            <a:lvl2pPr marL="0" indent="0">
              <a:spcAft>
                <a:spcPts val="0"/>
              </a:spcAft>
              <a:buNone/>
              <a:defRPr>
                <a:solidFill>
                  <a:schemeClr val="accent6"/>
                </a:solidFill>
              </a:defRPr>
            </a:lvl2pPr>
            <a:lvl3pPr marL="685783" indent="0">
              <a:buNone/>
              <a:defRPr/>
            </a:lvl3pPr>
            <a:lvl4pPr marL="974701" indent="0">
              <a:buNone/>
              <a:defRPr/>
            </a:lvl4pPr>
            <a:lvl5pPr marL="1146146" indent="0">
              <a:buNone/>
              <a:defRPr/>
            </a:lvl5pPr>
          </a:lstStyle>
          <a:p>
            <a:pPr lvl="0"/>
            <a:r>
              <a:rPr lang="en-US"/>
              <a:t>Click to edit Master text styles</a:t>
            </a:r>
          </a:p>
          <a:p>
            <a:pPr lvl="1"/>
            <a:r>
              <a:rPr lang="en-US"/>
              <a:t>Second level</a:t>
            </a:r>
          </a:p>
        </p:txBody>
      </p:sp>
      <p:graphicFrame>
        <p:nvGraphicFramePr>
          <p:cNvPr id="6" name="Chart 5"/>
          <p:cNvGraphicFramePr/>
          <p:nvPr>
            <p:extLst/>
          </p:nvPr>
        </p:nvGraphicFramePr>
        <p:xfrm>
          <a:off x="4876800" y="1411589"/>
          <a:ext cx="3858054" cy="23778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97178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Sample Pie Chart</a:t>
            </a:r>
          </a:p>
        </p:txBody>
      </p:sp>
      <p:graphicFrame>
        <p:nvGraphicFramePr>
          <p:cNvPr id="4" name="Chart 3"/>
          <p:cNvGraphicFramePr/>
          <p:nvPr>
            <p:extLst/>
          </p:nvPr>
        </p:nvGraphicFramePr>
        <p:xfrm>
          <a:off x="2718487" y="1263136"/>
          <a:ext cx="4022811" cy="31578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88079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54864"/>
            <a:ext cx="7863840" cy="688086"/>
          </a:xfrm>
          <a:prstGeom prst="rect">
            <a:avLst/>
          </a:prstGeom>
        </p:spPr>
        <p:txBody>
          <a:bodyPr>
            <a:normAutofit/>
          </a:bodyPr>
          <a:lstStyle>
            <a:lvl1pPr algn="l" defTabSz="914400" rtl="0" eaLnBrk="1" latinLnBrk="0" hangingPunct="1">
              <a:spcBef>
                <a:spcPct val="0"/>
              </a:spcBef>
              <a:buNone/>
              <a:defRPr lang="en-US" sz="2400" b="1" kern="1200" baseline="0" dirty="0">
                <a:solidFill>
                  <a:srgbClr val="0F73C3"/>
                </a:solidFill>
                <a:latin typeface="Calibri" panose="020F0502020204030204" pitchFamily="34" charset="0"/>
                <a:ea typeface="+mj-ea"/>
                <a:cs typeface="+mj-cs"/>
              </a:defRPr>
            </a:lvl1pPr>
          </a:lstStyle>
          <a:p>
            <a:r>
              <a:rPr lang="en-US" dirty="0"/>
              <a:t>Click To Edit Master Title Style</a:t>
            </a:r>
          </a:p>
        </p:txBody>
      </p:sp>
      <p:sp>
        <p:nvSpPr>
          <p:cNvPr id="5" name="Text Placeholder 2"/>
          <p:cNvSpPr>
            <a:spLocks noGrp="1"/>
          </p:cNvSpPr>
          <p:nvPr>
            <p:ph type="body" idx="1"/>
          </p:nvPr>
        </p:nvSpPr>
        <p:spPr>
          <a:xfrm>
            <a:off x="400777" y="1200151"/>
            <a:ext cx="8286023" cy="3394472"/>
          </a:xfrm>
          <a:prstGeom prst="rect">
            <a:avLst/>
          </a:prstGeom>
        </p:spPr>
        <p:txBody>
          <a:bodyPr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 xmlns:a16="http://schemas.microsoft.com/office/drawing/2014/main" id="{E53B4D26-74F5-4AF1-9D4A-456D0ADBA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269" y="4561418"/>
            <a:ext cx="465582" cy="328079"/>
          </a:xfrm>
          <a:prstGeom prst="rect">
            <a:avLst/>
          </a:prstGeom>
        </p:spPr>
      </p:pic>
    </p:spTree>
    <p:extLst>
      <p:ext uri="{BB962C8B-B14F-4D97-AF65-F5344CB8AC3E}">
        <p14:creationId xmlns:p14="http://schemas.microsoft.com/office/powerpoint/2010/main" val="253343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Sample Category Call Out Pie</a:t>
            </a:r>
          </a:p>
        </p:txBody>
      </p:sp>
      <p:graphicFrame>
        <p:nvGraphicFramePr>
          <p:cNvPr id="8" name="Chart 7"/>
          <p:cNvGraphicFramePr/>
          <p:nvPr>
            <p:extLst/>
          </p:nvPr>
        </p:nvGraphicFramePr>
        <p:xfrm>
          <a:off x="2718487" y="1263136"/>
          <a:ext cx="4022811" cy="31578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84468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6" name="Content Placeholder 5"/>
          <p:cNvSpPr>
            <a:spLocks noGrp="1"/>
          </p:cNvSpPr>
          <p:nvPr>
            <p:ph sz="quarter" idx="10"/>
          </p:nvPr>
        </p:nvSpPr>
        <p:spPr>
          <a:xfrm>
            <a:off x="555625" y="4132263"/>
            <a:ext cx="8045450" cy="241300"/>
          </a:xfrm>
        </p:spPr>
        <p:txBody>
          <a:bodyPr>
            <a:noAutofit/>
          </a:bodyPr>
          <a:lstStyle>
            <a:lvl1pPr>
              <a:defRPr sz="1400"/>
            </a:lvl1pPr>
          </a:lstStyle>
          <a:p>
            <a:pPr lvl="0"/>
            <a:r>
              <a:rPr lang="en-US"/>
              <a:t>Click to edit Master text styles</a:t>
            </a:r>
          </a:p>
        </p:txBody>
      </p:sp>
      <p:graphicFrame>
        <p:nvGraphicFramePr>
          <p:cNvPr id="7" name="Chart 6"/>
          <p:cNvGraphicFramePr/>
          <p:nvPr>
            <p:extLst/>
          </p:nvPr>
        </p:nvGraphicFramePr>
        <p:xfrm>
          <a:off x="556053" y="1070920"/>
          <a:ext cx="3652109" cy="25880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extLst/>
          </p:nvPr>
        </p:nvGraphicFramePr>
        <p:xfrm>
          <a:off x="4974282" y="1070920"/>
          <a:ext cx="3652109" cy="25880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3342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cxnSp>
        <p:nvCxnSpPr>
          <p:cNvPr id="4" name="Straight Connector 3"/>
          <p:cNvCxnSpPr/>
          <p:nvPr/>
        </p:nvCxnSpPr>
        <p:spPr>
          <a:xfrm flipV="1">
            <a:off x="4778375" y="1400175"/>
            <a:ext cx="0" cy="2312988"/>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en-US" dirty="0"/>
              <a:t>Click To Edit Master Title Style</a:t>
            </a:r>
          </a:p>
        </p:txBody>
      </p:sp>
      <p:sp>
        <p:nvSpPr>
          <p:cNvPr id="13" name="Content Placeholder 12"/>
          <p:cNvSpPr>
            <a:spLocks noGrp="1"/>
          </p:cNvSpPr>
          <p:nvPr>
            <p:ph sz="quarter" idx="11"/>
          </p:nvPr>
        </p:nvSpPr>
        <p:spPr>
          <a:xfrm>
            <a:off x="466726" y="2189635"/>
            <a:ext cx="3665924" cy="1050925"/>
          </a:xfrm>
        </p:spPr>
        <p:txBody>
          <a:bodyPr/>
          <a:lstStyle>
            <a:lvl1pPr marL="0" indent="0">
              <a:buFont typeface="Arial"/>
              <a:buNone/>
              <a:defRPr>
                <a:solidFill>
                  <a:schemeClr val="accent1"/>
                </a:solidFill>
              </a:defRPr>
            </a:lvl1pPr>
            <a:lvl2pPr marL="0" indent="0">
              <a:spcAft>
                <a:spcPts val="0"/>
              </a:spcAft>
              <a:buNone/>
              <a:defRPr>
                <a:solidFill>
                  <a:schemeClr val="accent6"/>
                </a:solidFill>
              </a:defRPr>
            </a:lvl2pPr>
            <a:lvl3pPr marL="685783" indent="0">
              <a:buNone/>
              <a:defRPr/>
            </a:lvl3pPr>
            <a:lvl4pPr marL="974701" indent="0">
              <a:buNone/>
              <a:defRPr/>
            </a:lvl4pPr>
            <a:lvl5pPr marL="1146146" indent="0">
              <a:buNone/>
              <a:defRPr/>
            </a:lvl5pPr>
          </a:lstStyle>
          <a:p>
            <a:pPr lvl="0"/>
            <a:r>
              <a:rPr lang="en-US"/>
              <a:t>Click to edit Master text styles</a:t>
            </a:r>
          </a:p>
          <a:p>
            <a:pPr lvl="1"/>
            <a:r>
              <a:rPr lang="en-US"/>
              <a:t>Second level</a:t>
            </a:r>
          </a:p>
        </p:txBody>
      </p:sp>
      <p:graphicFrame>
        <p:nvGraphicFramePr>
          <p:cNvPr id="6" name="Chart 5"/>
          <p:cNvGraphicFramePr/>
          <p:nvPr>
            <p:extLst/>
          </p:nvPr>
        </p:nvGraphicFramePr>
        <p:xfrm>
          <a:off x="4974282" y="1304325"/>
          <a:ext cx="3652109" cy="25880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75070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75" name="Rounded Rectangle 74"/>
          <p:cNvSpPr/>
          <p:nvPr/>
        </p:nvSpPr>
        <p:spPr>
          <a:xfrm>
            <a:off x="4661244" y="1001738"/>
            <a:ext cx="4122018" cy="1064586"/>
          </a:xfrm>
          <a:prstGeom prst="roundRect">
            <a:avLst>
              <a:gd name="adj" fmla="val 9252"/>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8" name="Rounded Rectangle 77"/>
          <p:cNvSpPr/>
          <p:nvPr/>
        </p:nvSpPr>
        <p:spPr>
          <a:xfrm>
            <a:off x="457201" y="2308825"/>
            <a:ext cx="2741826" cy="1064586"/>
          </a:xfrm>
          <a:prstGeom prst="roundRect">
            <a:avLst>
              <a:gd name="adj" fmla="val 9252"/>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9" name="Rounded Rectangle 78"/>
          <p:cNvSpPr/>
          <p:nvPr/>
        </p:nvSpPr>
        <p:spPr>
          <a:xfrm>
            <a:off x="3258066" y="2308825"/>
            <a:ext cx="2741826" cy="1064586"/>
          </a:xfrm>
          <a:prstGeom prst="roundRect">
            <a:avLst>
              <a:gd name="adj" fmla="val 9252"/>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0" name="Rounded Rectangle 79"/>
          <p:cNvSpPr/>
          <p:nvPr/>
        </p:nvSpPr>
        <p:spPr>
          <a:xfrm>
            <a:off x="6039708" y="2308825"/>
            <a:ext cx="2741826" cy="1064586"/>
          </a:xfrm>
          <a:prstGeom prst="roundRect">
            <a:avLst>
              <a:gd name="adj" fmla="val 9252"/>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1" name="Rounded Rectangle 80"/>
          <p:cNvSpPr/>
          <p:nvPr/>
        </p:nvSpPr>
        <p:spPr>
          <a:xfrm>
            <a:off x="457200" y="1001738"/>
            <a:ext cx="4122018" cy="1064586"/>
          </a:xfrm>
          <a:prstGeom prst="roundRect">
            <a:avLst>
              <a:gd name="adj" fmla="val 9252"/>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2" name="Rounded Rectangle 81"/>
          <p:cNvSpPr/>
          <p:nvPr/>
        </p:nvSpPr>
        <p:spPr>
          <a:xfrm>
            <a:off x="4661244" y="3521160"/>
            <a:ext cx="4122018" cy="1064586"/>
          </a:xfrm>
          <a:prstGeom prst="roundRect">
            <a:avLst>
              <a:gd name="adj" fmla="val 9252"/>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3" name="Rounded Rectangle 82"/>
          <p:cNvSpPr/>
          <p:nvPr/>
        </p:nvSpPr>
        <p:spPr>
          <a:xfrm>
            <a:off x="457200" y="3528025"/>
            <a:ext cx="4122018" cy="1064586"/>
          </a:xfrm>
          <a:prstGeom prst="roundRect">
            <a:avLst>
              <a:gd name="adj" fmla="val 9252"/>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 name="Text Box 56"/>
          <p:cNvSpPr txBox="1">
            <a:spLocks noChangeArrowheads="1"/>
          </p:cNvSpPr>
          <p:nvPr/>
        </p:nvSpPr>
        <p:spPr bwMode="auto">
          <a:xfrm>
            <a:off x="2173417" y="1847851"/>
            <a:ext cx="8445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sz="800" dirty="0">
                <a:ea typeface="+mn-ea"/>
              </a:rPr>
              <a:t>GLOBE</a:t>
            </a:r>
          </a:p>
        </p:txBody>
      </p:sp>
      <p:pic>
        <p:nvPicPr>
          <p:cNvPr id="4" name="Picture 10"/>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02575" y="1183124"/>
            <a:ext cx="394394" cy="39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6"/>
          <p:cNvSpPr txBox="1">
            <a:spLocks noChangeArrowheads="1"/>
          </p:cNvSpPr>
          <p:nvPr/>
        </p:nvSpPr>
        <p:spPr bwMode="auto">
          <a:xfrm>
            <a:off x="3442431" y="1847851"/>
            <a:ext cx="8445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sz="800" dirty="0">
                <a:ea typeface="+mn-ea"/>
              </a:rPr>
              <a:t>MAP MARKER</a:t>
            </a:r>
          </a:p>
        </p:txBody>
      </p:sp>
      <p:pic>
        <p:nvPicPr>
          <p:cNvPr id="6"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10572" y="1216463"/>
            <a:ext cx="304758" cy="39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1840" y="1155233"/>
            <a:ext cx="747328" cy="49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2"/>
          <p:cNvSpPr txBox="1">
            <a:spLocks noChangeArrowheads="1"/>
          </p:cNvSpPr>
          <p:nvPr/>
        </p:nvSpPr>
        <p:spPr bwMode="auto">
          <a:xfrm>
            <a:off x="724673" y="1847851"/>
            <a:ext cx="8588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sz="800" dirty="0">
                <a:ea typeface="+mn-ea"/>
              </a:rPr>
              <a:t>WORLD MAP</a:t>
            </a:r>
          </a:p>
        </p:txBody>
      </p:sp>
      <p:sp>
        <p:nvSpPr>
          <p:cNvPr id="9" name="Text Box 79"/>
          <p:cNvSpPr txBox="1">
            <a:spLocks noChangeArrowheads="1"/>
          </p:cNvSpPr>
          <p:nvPr/>
        </p:nvSpPr>
        <p:spPr bwMode="auto">
          <a:xfrm>
            <a:off x="1189039" y="3150286"/>
            <a:ext cx="137953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ct val="50000"/>
              </a:spcBef>
              <a:spcAft>
                <a:spcPts val="0"/>
              </a:spcAft>
              <a:defRPr/>
            </a:pPr>
            <a:r>
              <a:rPr lang="en-US" altLang="en-US" sz="800" dirty="0">
                <a:solidFill>
                  <a:srgbClr val="BCC0BA"/>
                </a:solidFill>
                <a:ea typeface="+mn-ea"/>
              </a:rPr>
              <a:t>DISK DRUMS / STORAGE</a:t>
            </a:r>
          </a:p>
        </p:txBody>
      </p:sp>
      <p:pic>
        <p:nvPicPr>
          <p:cNvPr id="10" name="Picture 1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6950" y="2579156"/>
            <a:ext cx="262181" cy="30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9"/>
          <p:cNvGrpSpPr>
            <a:grpSpLocks/>
          </p:cNvGrpSpPr>
          <p:nvPr/>
        </p:nvGrpSpPr>
        <p:grpSpPr bwMode="auto">
          <a:xfrm>
            <a:off x="1488531" y="2536580"/>
            <a:ext cx="429125" cy="391031"/>
            <a:chOff x="8018997" y="2625171"/>
            <a:chExt cx="659169" cy="601150"/>
          </a:xfrm>
        </p:grpSpPr>
        <p:pic>
          <p:nvPicPr>
            <p:cNvPr id="12" name="Picture 2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18997" y="2625171"/>
              <a:ext cx="400625" cy="46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77541" y="2758591"/>
              <a:ext cx="400625" cy="46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22"/>
          <p:cNvGrpSpPr>
            <a:grpSpLocks/>
          </p:cNvGrpSpPr>
          <p:nvPr/>
        </p:nvGrpSpPr>
        <p:grpSpPr bwMode="auto">
          <a:xfrm>
            <a:off x="2497055" y="2532098"/>
            <a:ext cx="521001" cy="399994"/>
            <a:chOff x="8018997" y="2625171"/>
            <a:chExt cx="801250" cy="615646"/>
          </a:xfrm>
        </p:grpSpPr>
        <p:pic>
          <p:nvPicPr>
            <p:cNvPr id="15" name="Picture 2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18997" y="2625171"/>
              <a:ext cx="400625" cy="46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19622" y="2625171"/>
              <a:ext cx="400625" cy="46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26800" y="2773087"/>
              <a:ext cx="400625" cy="46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 Box 73"/>
          <p:cNvSpPr txBox="1">
            <a:spLocks noChangeArrowheads="1"/>
          </p:cNvSpPr>
          <p:nvPr/>
        </p:nvSpPr>
        <p:spPr bwMode="auto">
          <a:xfrm>
            <a:off x="4043964" y="3150286"/>
            <a:ext cx="11795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sz="800" dirty="0">
                <a:ea typeface="+mn-ea"/>
              </a:rPr>
              <a:t>SECURITY / LOCKS</a:t>
            </a:r>
          </a:p>
        </p:txBody>
      </p:sp>
      <p:pic>
        <p:nvPicPr>
          <p:cNvPr id="19" name="Picture 2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74135" y="2532242"/>
            <a:ext cx="316067" cy="39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90442" y="2529635"/>
            <a:ext cx="400447" cy="39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0"/>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06542" y="2571354"/>
            <a:ext cx="308917" cy="30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7"/>
          <p:cNvSpPr txBox="1">
            <a:spLocks noChangeArrowheads="1"/>
          </p:cNvSpPr>
          <p:nvPr/>
        </p:nvSpPr>
        <p:spPr bwMode="auto">
          <a:xfrm>
            <a:off x="6027352" y="1847851"/>
            <a:ext cx="13018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lvl="0"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sz="800" dirty="0">
                <a:ea typeface="+mn-ea"/>
              </a:rPr>
              <a:t>MOBILE PHONE/</a:t>
            </a:r>
            <a:r>
              <a:rPr lang="en-US" altLang="en-US" sz="800" dirty="0" err="1">
                <a:ea typeface="+mn-ea"/>
              </a:rPr>
              <a:t>iPHONE</a:t>
            </a:r>
            <a:endParaRPr lang="en-US" altLang="en-US" sz="800" dirty="0">
              <a:ea typeface="+mn-ea"/>
            </a:endParaRPr>
          </a:p>
        </p:txBody>
      </p:sp>
      <p:pic>
        <p:nvPicPr>
          <p:cNvPr id="23" name="Picture 35"/>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581576" y="1240515"/>
            <a:ext cx="192715" cy="35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6"/>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260581" y="1151324"/>
            <a:ext cx="363020" cy="48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0"/>
          <p:cNvSpPr txBox="1">
            <a:spLocks noChangeArrowheads="1"/>
          </p:cNvSpPr>
          <p:nvPr/>
        </p:nvSpPr>
        <p:spPr bwMode="auto">
          <a:xfrm>
            <a:off x="5096518" y="1847851"/>
            <a:ext cx="7223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lvl="0"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sz="800" dirty="0" err="1">
                <a:ea typeface="+mn-ea"/>
              </a:rPr>
              <a:t>iPAD</a:t>
            </a:r>
            <a:endParaRPr lang="en-US" altLang="en-US" sz="800" dirty="0">
              <a:ea typeface="+mn-ea"/>
            </a:endParaRPr>
          </a:p>
        </p:txBody>
      </p:sp>
      <p:pic>
        <p:nvPicPr>
          <p:cNvPr id="26" name="Picture 38"/>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769406" y="1095735"/>
            <a:ext cx="693548" cy="50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0"/>
          <p:cNvSpPr txBox="1">
            <a:spLocks noChangeArrowheads="1"/>
          </p:cNvSpPr>
          <p:nvPr/>
        </p:nvSpPr>
        <p:spPr bwMode="auto">
          <a:xfrm>
            <a:off x="7585977" y="1847851"/>
            <a:ext cx="93980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lvl="0"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sz="800" dirty="0">
                <a:ea typeface="+mn-ea"/>
              </a:rPr>
              <a:t>TV</a:t>
            </a:r>
          </a:p>
        </p:txBody>
      </p:sp>
      <p:pic>
        <p:nvPicPr>
          <p:cNvPr id="28" name="Picture 40"/>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581258" y="3786030"/>
            <a:ext cx="532206" cy="30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1"/>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405932" y="3800226"/>
            <a:ext cx="529964" cy="30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2"/>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525118" y="3785939"/>
            <a:ext cx="529965" cy="3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3"/>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390968" y="2556881"/>
            <a:ext cx="309239" cy="30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4"/>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129829" y="2546210"/>
            <a:ext cx="286498" cy="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5"/>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305019" y="2556881"/>
            <a:ext cx="309239" cy="30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55"/>
          <p:cNvSpPr txBox="1">
            <a:spLocks noChangeArrowheads="1"/>
          </p:cNvSpPr>
          <p:nvPr/>
        </p:nvSpPr>
        <p:spPr bwMode="auto">
          <a:xfrm>
            <a:off x="3581959" y="4335893"/>
            <a:ext cx="8445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ct val="50000"/>
              </a:spcBef>
              <a:spcAft>
                <a:spcPts val="0"/>
              </a:spcAft>
              <a:defRPr/>
            </a:pPr>
            <a:r>
              <a:rPr lang="en-US" altLang="en-US" sz="800" dirty="0">
                <a:solidFill>
                  <a:schemeClr val="accent5"/>
                </a:solidFill>
                <a:latin typeface="+mn-lt"/>
                <a:ea typeface="+mn-ea"/>
              </a:rPr>
              <a:t>MAGNIFYING GLASS</a:t>
            </a:r>
          </a:p>
        </p:txBody>
      </p:sp>
      <p:pic>
        <p:nvPicPr>
          <p:cNvPr id="35" name="Picture 47"/>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flipH="1">
            <a:off x="3787053" y="3658088"/>
            <a:ext cx="620720" cy="58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60"/>
          <p:cNvSpPr txBox="1">
            <a:spLocks noChangeArrowheads="1"/>
          </p:cNvSpPr>
          <p:nvPr/>
        </p:nvSpPr>
        <p:spPr bwMode="auto">
          <a:xfrm>
            <a:off x="2574667" y="4337480"/>
            <a:ext cx="76835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ct val="50000"/>
              </a:spcBef>
              <a:spcAft>
                <a:spcPts val="0"/>
              </a:spcAft>
              <a:defRPr/>
            </a:pPr>
            <a:r>
              <a:rPr lang="en-US" altLang="en-US" sz="800" dirty="0">
                <a:solidFill>
                  <a:schemeClr val="accent5"/>
                </a:solidFill>
                <a:latin typeface="+mn-lt"/>
                <a:ea typeface="+mn-ea"/>
              </a:rPr>
              <a:t>SERVICE TEAM</a:t>
            </a:r>
          </a:p>
        </p:txBody>
      </p:sp>
      <p:sp>
        <p:nvSpPr>
          <p:cNvPr id="37" name="Text Box 60"/>
          <p:cNvSpPr txBox="1">
            <a:spLocks noChangeArrowheads="1"/>
          </p:cNvSpPr>
          <p:nvPr/>
        </p:nvSpPr>
        <p:spPr bwMode="auto">
          <a:xfrm>
            <a:off x="1532280" y="4275568"/>
            <a:ext cx="7683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ct val="50000"/>
              </a:spcBef>
              <a:spcAft>
                <a:spcPts val="0"/>
              </a:spcAft>
              <a:defRPr/>
            </a:pPr>
            <a:r>
              <a:rPr lang="en-US" altLang="en-US" sz="800" dirty="0">
                <a:solidFill>
                  <a:schemeClr val="accent5"/>
                </a:solidFill>
                <a:latin typeface="+mn-lt"/>
                <a:ea typeface="+mn-ea"/>
              </a:rPr>
              <a:t>PROBLEM</a:t>
            </a:r>
            <a:br>
              <a:rPr lang="en-US" altLang="en-US" sz="800" dirty="0">
                <a:solidFill>
                  <a:schemeClr val="accent5"/>
                </a:solidFill>
                <a:latin typeface="+mn-lt"/>
                <a:ea typeface="+mn-ea"/>
              </a:rPr>
            </a:br>
            <a:r>
              <a:rPr lang="en-US" altLang="en-US" sz="800" dirty="0">
                <a:solidFill>
                  <a:schemeClr val="accent5"/>
                </a:solidFill>
                <a:latin typeface="+mn-lt"/>
                <a:ea typeface="+mn-ea"/>
              </a:rPr>
              <a:t>/HEALTH</a:t>
            </a:r>
          </a:p>
        </p:txBody>
      </p:sp>
      <p:sp>
        <p:nvSpPr>
          <p:cNvPr id="38" name="Text Box 60"/>
          <p:cNvSpPr txBox="1">
            <a:spLocks noChangeArrowheads="1"/>
          </p:cNvSpPr>
          <p:nvPr/>
        </p:nvSpPr>
        <p:spPr bwMode="auto">
          <a:xfrm>
            <a:off x="504567" y="4268703"/>
            <a:ext cx="8572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ct val="50000"/>
              </a:spcBef>
              <a:spcAft>
                <a:spcPts val="0"/>
              </a:spcAft>
              <a:defRPr/>
            </a:pPr>
            <a:r>
              <a:rPr lang="en-US" altLang="en-US" sz="800" dirty="0">
                <a:solidFill>
                  <a:schemeClr val="accent5"/>
                </a:solidFill>
                <a:latin typeface="+mn-lt"/>
                <a:ea typeface="+mn-ea"/>
              </a:rPr>
              <a:t>PERFORMANCE MONITORING</a:t>
            </a:r>
          </a:p>
        </p:txBody>
      </p:sp>
      <p:pic>
        <p:nvPicPr>
          <p:cNvPr id="39" name="Picture 51"/>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13948" y="3734278"/>
            <a:ext cx="432487" cy="4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2"/>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681541" y="3711869"/>
            <a:ext cx="481786" cy="47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53"/>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725893" y="3703464"/>
            <a:ext cx="498593" cy="4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p:cNvCxnSpPr/>
          <p:nvPr/>
        </p:nvCxnSpPr>
        <p:spPr>
          <a:xfrm flipH="1" flipV="1">
            <a:off x="1400257" y="3676200"/>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flipV="1">
            <a:off x="2207355" y="2457774"/>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1891099" y="1123950"/>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flipV="1">
            <a:off x="3219622" y="1123950"/>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4269541" y="2492099"/>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5071685" y="2492099"/>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7002612" y="2437179"/>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flipV="1">
            <a:off x="7916663" y="2437179"/>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0" name="Text Box 73"/>
          <p:cNvSpPr txBox="1">
            <a:spLocks noChangeArrowheads="1"/>
          </p:cNvSpPr>
          <p:nvPr/>
        </p:nvSpPr>
        <p:spPr bwMode="auto">
          <a:xfrm>
            <a:off x="6452245" y="3067908"/>
            <a:ext cx="21018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ctr">
              <a:spcBef>
                <a:spcPct val="50000"/>
              </a:spcBef>
              <a:defRPr sz="800" b="0">
                <a:solidFill>
                  <a:srgbClr val="BCC0BA"/>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pPr fontAlgn="auto">
              <a:spcAft>
                <a:spcPts val="0"/>
              </a:spcAft>
              <a:defRPr/>
            </a:pPr>
            <a:r>
              <a:rPr lang="en-US" altLang="en-US" sz="800" dirty="0">
                <a:ea typeface="+mn-ea"/>
              </a:rPr>
              <a:t>COGS – PROCESSES – SYSTEM -  POLICY MANAGER – DATA MOVEMENT - </a:t>
            </a:r>
            <a:r>
              <a:rPr lang="en-US" altLang="en-US" sz="800" dirty="0" err="1">
                <a:ea typeface="+mn-ea"/>
              </a:rPr>
              <a:t>iMover</a:t>
            </a:r>
            <a:endParaRPr lang="en-US" altLang="en-US" sz="800" dirty="0">
              <a:ea typeface="+mn-ea"/>
            </a:endParaRPr>
          </a:p>
        </p:txBody>
      </p:sp>
      <p:sp>
        <p:nvSpPr>
          <p:cNvPr id="51" name="Text Box 55"/>
          <p:cNvSpPr txBox="1">
            <a:spLocks noChangeArrowheads="1"/>
          </p:cNvSpPr>
          <p:nvPr/>
        </p:nvSpPr>
        <p:spPr bwMode="auto">
          <a:xfrm>
            <a:off x="5347174" y="4335892"/>
            <a:ext cx="29114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ct val="50000"/>
              </a:spcBef>
              <a:spcAft>
                <a:spcPts val="0"/>
              </a:spcAft>
              <a:defRPr/>
            </a:pPr>
            <a:r>
              <a:rPr lang="en-US" altLang="en-US" sz="800" dirty="0">
                <a:solidFill>
                  <a:schemeClr val="accent5"/>
                </a:solidFill>
                <a:latin typeface="+mn-lt"/>
                <a:ea typeface="+mn-ea"/>
              </a:rPr>
              <a:t>CLOUD, WAN, LAN, SAN, WWW</a:t>
            </a:r>
          </a:p>
        </p:txBody>
      </p:sp>
      <p:cxnSp>
        <p:nvCxnSpPr>
          <p:cNvPr id="52" name="Straight Connector 51"/>
          <p:cNvCxnSpPr/>
          <p:nvPr/>
        </p:nvCxnSpPr>
        <p:spPr>
          <a:xfrm flipH="1" flipV="1">
            <a:off x="5971745" y="1123950"/>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flipV="1">
            <a:off x="7396376" y="1123950"/>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7328930" y="3672187"/>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6236730" y="3672187"/>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flipV="1">
            <a:off x="2444609" y="3676200"/>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flipV="1">
            <a:off x="3505768" y="3676200"/>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flipV="1">
            <a:off x="1198830" y="2457774"/>
            <a:ext cx="0" cy="54864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en-US" dirty="0"/>
              <a:t>Useful Iconography</a:t>
            </a:r>
          </a:p>
        </p:txBody>
      </p:sp>
    </p:spTree>
    <p:extLst>
      <p:ext uri="{BB962C8B-B14F-4D97-AF65-F5344CB8AC3E}">
        <p14:creationId xmlns:p14="http://schemas.microsoft.com/office/powerpoint/2010/main" val="21017724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Rounded Rectangle 2"/>
          <p:cNvSpPr/>
          <p:nvPr/>
        </p:nvSpPr>
        <p:spPr>
          <a:xfrm>
            <a:off x="2982914" y="1262063"/>
            <a:ext cx="1412875" cy="2381250"/>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Rounded Rectangle 3"/>
          <p:cNvSpPr/>
          <p:nvPr/>
        </p:nvSpPr>
        <p:spPr>
          <a:xfrm>
            <a:off x="376239" y="1262064"/>
            <a:ext cx="2379662" cy="3633787"/>
          </a:xfrm>
          <a:prstGeom prst="roundRect">
            <a:avLst>
              <a:gd name="adj" fmla="val 4659"/>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Text Box 41"/>
          <p:cNvSpPr txBox="1">
            <a:spLocks noChangeArrowheads="1"/>
          </p:cNvSpPr>
          <p:nvPr/>
        </p:nvSpPr>
        <p:spPr bwMode="auto">
          <a:xfrm>
            <a:off x="500064" y="1000126"/>
            <a:ext cx="41687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eaLnBrk="1" fontAlgn="auto" hangingPunct="1">
              <a:spcBef>
                <a:spcPct val="50000"/>
              </a:spcBef>
              <a:spcAft>
                <a:spcPts val="0"/>
              </a:spcAft>
              <a:buSzTx/>
              <a:buFontTx/>
              <a:buNone/>
              <a:defRPr/>
            </a:pPr>
            <a:r>
              <a:rPr lang="en-US" altLang="en-US" sz="800" b="1" dirty="0">
                <a:solidFill>
                  <a:schemeClr val="tx1"/>
                </a:solidFill>
                <a:ea typeface="+mn-ea"/>
              </a:rPr>
              <a:t>Background Shapes (can depict different locations, e.g. On-site, Offsite, etc.</a:t>
            </a:r>
          </a:p>
        </p:txBody>
      </p:sp>
      <p:sp>
        <p:nvSpPr>
          <p:cNvPr id="6" name="Rounded Rectangle 5"/>
          <p:cNvSpPr/>
          <p:nvPr/>
        </p:nvSpPr>
        <p:spPr>
          <a:xfrm>
            <a:off x="4737101" y="1289050"/>
            <a:ext cx="1412875" cy="2381250"/>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ounded Rectangle 6"/>
          <p:cNvSpPr/>
          <p:nvPr/>
        </p:nvSpPr>
        <p:spPr>
          <a:xfrm>
            <a:off x="4937126" y="1524000"/>
            <a:ext cx="1011238" cy="820738"/>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ounded Rectangle 7"/>
          <p:cNvSpPr/>
          <p:nvPr/>
        </p:nvSpPr>
        <p:spPr>
          <a:xfrm>
            <a:off x="4937126" y="2616201"/>
            <a:ext cx="1011238" cy="820738"/>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Rounded Rectangle 8"/>
          <p:cNvSpPr/>
          <p:nvPr/>
        </p:nvSpPr>
        <p:spPr>
          <a:xfrm>
            <a:off x="6478588" y="1309689"/>
            <a:ext cx="1611312" cy="1309687"/>
          </a:xfrm>
          <a:prstGeom prst="roundRect">
            <a:avLst>
              <a:gd name="adj" fmla="val 9252"/>
            </a:avLst>
          </a:prstGeom>
          <a:solidFill>
            <a:schemeClr val="bg1"/>
          </a:solidFill>
          <a:ln w="12700">
            <a:solidFill>
              <a:srgbClr val="6A7B8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Text Box 10"/>
          <p:cNvSpPr txBox="1">
            <a:spLocks noChangeArrowheads="1"/>
          </p:cNvSpPr>
          <p:nvPr/>
        </p:nvSpPr>
        <p:spPr bwMode="auto">
          <a:xfrm>
            <a:off x="4119564" y="3732213"/>
            <a:ext cx="10715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2</a:t>
            </a:r>
          </a:p>
        </p:txBody>
      </p:sp>
      <p:sp>
        <p:nvSpPr>
          <p:cNvPr id="11" name="Text Box 10"/>
          <p:cNvSpPr txBox="1">
            <a:spLocks noChangeArrowheads="1"/>
          </p:cNvSpPr>
          <p:nvPr/>
        </p:nvSpPr>
        <p:spPr bwMode="auto">
          <a:xfrm>
            <a:off x="6151563" y="4271964"/>
            <a:ext cx="18526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1">
                <a:solidFill>
                  <a:srgbClr val="000000"/>
                </a:solidFill>
                <a:latin typeface="Arial" charset="0"/>
                <a:cs typeface="Arial" charset="0"/>
              </a:rPr>
              <a:t>NUMBERS</a:t>
            </a:r>
            <a:br>
              <a:rPr lang="en-US" sz="800" b="1">
                <a:solidFill>
                  <a:srgbClr val="000000"/>
                </a:solidFill>
                <a:latin typeface="Arial" charset="0"/>
                <a:cs typeface="Arial" charset="0"/>
              </a:rPr>
            </a:br>
            <a:r>
              <a:rPr lang="en-US" sz="800" b="1">
                <a:solidFill>
                  <a:srgbClr val="000000"/>
                </a:solidFill>
                <a:latin typeface="Arial" charset="0"/>
                <a:cs typeface="Arial" charset="0"/>
              </a:rPr>
              <a:t>(FOR STEPS IN DIAGRAMS)</a:t>
            </a:r>
          </a:p>
        </p:txBody>
      </p:sp>
      <p:sp>
        <p:nvSpPr>
          <p:cNvPr id="12" name="Text Box 10"/>
          <p:cNvSpPr txBox="1">
            <a:spLocks noChangeArrowheads="1"/>
          </p:cNvSpPr>
          <p:nvPr/>
        </p:nvSpPr>
        <p:spPr bwMode="auto">
          <a:xfrm>
            <a:off x="3151188" y="3732213"/>
            <a:ext cx="10715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1</a:t>
            </a:r>
          </a:p>
        </p:txBody>
      </p:sp>
      <p:sp>
        <p:nvSpPr>
          <p:cNvPr id="13" name="Text Box 10"/>
          <p:cNvSpPr txBox="1">
            <a:spLocks noChangeArrowheads="1"/>
          </p:cNvSpPr>
          <p:nvPr/>
        </p:nvSpPr>
        <p:spPr bwMode="auto">
          <a:xfrm>
            <a:off x="5086351" y="3732213"/>
            <a:ext cx="107156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3</a:t>
            </a:r>
          </a:p>
        </p:txBody>
      </p:sp>
      <p:sp>
        <p:nvSpPr>
          <p:cNvPr id="2" name="Title 1"/>
          <p:cNvSpPr>
            <a:spLocks noGrp="1"/>
          </p:cNvSpPr>
          <p:nvPr>
            <p:ph type="title" hasCustomPrompt="1"/>
          </p:nvPr>
        </p:nvSpPr>
        <p:spPr/>
        <p:txBody>
          <a:bodyPr/>
          <a:lstStyle>
            <a:lvl1pPr>
              <a:defRPr baseline="0"/>
            </a:lvl1pPr>
          </a:lstStyle>
          <a:p>
            <a:r>
              <a:rPr lang="en-US" dirty="0"/>
              <a:t>Useful Iconography Frames And Backgrounds</a:t>
            </a:r>
          </a:p>
        </p:txBody>
      </p:sp>
    </p:spTree>
    <p:extLst>
      <p:ext uri="{BB962C8B-B14F-4D97-AF65-F5344CB8AC3E}">
        <p14:creationId xmlns:p14="http://schemas.microsoft.com/office/powerpoint/2010/main" val="2960009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3" name="Text Box 33"/>
          <p:cNvSpPr txBox="1">
            <a:spLocks noChangeArrowheads="1"/>
          </p:cNvSpPr>
          <p:nvPr/>
        </p:nvSpPr>
        <p:spPr bwMode="auto">
          <a:xfrm>
            <a:off x="5249864" y="3960814"/>
            <a:ext cx="100488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1">
                <a:solidFill>
                  <a:srgbClr val="000000"/>
                </a:solidFill>
                <a:latin typeface="Arial" charset="0"/>
                <a:cs typeface="Arial" charset="0"/>
              </a:rPr>
              <a:t>ARROW 1</a:t>
            </a:r>
          </a:p>
        </p:txBody>
      </p:sp>
      <p:sp>
        <p:nvSpPr>
          <p:cNvPr id="4" name="Text Box 34"/>
          <p:cNvSpPr txBox="1">
            <a:spLocks noChangeArrowheads="1"/>
          </p:cNvSpPr>
          <p:nvPr/>
        </p:nvSpPr>
        <p:spPr bwMode="auto">
          <a:xfrm>
            <a:off x="7688264" y="3960814"/>
            <a:ext cx="100488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1">
                <a:solidFill>
                  <a:srgbClr val="000000"/>
                </a:solidFill>
                <a:latin typeface="Arial" charset="0"/>
                <a:cs typeface="Arial" charset="0"/>
              </a:rPr>
              <a:t>ARROW 2 </a:t>
            </a:r>
          </a:p>
        </p:txBody>
      </p:sp>
      <p:sp>
        <p:nvSpPr>
          <p:cNvPr id="5" name="Text Box 54"/>
          <p:cNvSpPr txBox="1">
            <a:spLocks noChangeArrowheads="1"/>
          </p:cNvSpPr>
          <p:nvPr/>
        </p:nvSpPr>
        <p:spPr bwMode="auto">
          <a:xfrm>
            <a:off x="555625" y="2646364"/>
            <a:ext cx="10048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1">
                <a:solidFill>
                  <a:srgbClr val="000000"/>
                </a:solidFill>
                <a:latin typeface="Arial" charset="0"/>
                <a:cs typeface="Arial" charset="0"/>
              </a:rPr>
              <a:t>Broken Arrow</a:t>
            </a:r>
          </a:p>
        </p:txBody>
      </p:sp>
      <p:sp>
        <p:nvSpPr>
          <p:cNvPr id="6" name="Text Box 55"/>
          <p:cNvSpPr txBox="1">
            <a:spLocks noChangeArrowheads="1"/>
          </p:cNvSpPr>
          <p:nvPr/>
        </p:nvSpPr>
        <p:spPr bwMode="auto">
          <a:xfrm>
            <a:off x="2786064" y="2646364"/>
            <a:ext cx="100488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1">
                <a:solidFill>
                  <a:srgbClr val="000000"/>
                </a:solidFill>
                <a:latin typeface="Arial" charset="0"/>
                <a:cs typeface="Arial" charset="0"/>
              </a:rPr>
              <a:t>Cyclical Arrow</a:t>
            </a:r>
          </a:p>
        </p:txBody>
      </p:sp>
      <p:sp>
        <p:nvSpPr>
          <p:cNvPr id="7" name="Text Box 64"/>
          <p:cNvSpPr txBox="1">
            <a:spLocks noChangeArrowheads="1"/>
          </p:cNvSpPr>
          <p:nvPr/>
        </p:nvSpPr>
        <p:spPr bwMode="auto">
          <a:xfrm>
            <a:off x="914401" y="4235452"/>
            <a:ext cx="10048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1">
                <a:solidFill>
                  <a:srgbClr val="000000"/>
                </a:solidFill>
                <a:latin typeface="Arial" charset="0"/>
                <a:cs typeface="Arial" charset="0"/>
              </a:rPr>
              <a:t>WRAP ARROW (L)</a:t>
            </a:r>
          </a:p>
        </p:txBody>
      </p:sp>
      <p:sp>
        <p:nvSpPr>
          <p:cNvPr id="8" name="Text Box 65"/>
          <p:cNvSpPr txBox="1">
            <a:spLocks noChangeArrowheads="1"/>
          </p:cNvSpPr>
          <p:nvPr/>
        </p:nvSpPr>
        <p:spPr bwMode="auto">
          <a:xfrm>
            <a:off x="2400301" y="4235452"/>
            <a:ext cx="10048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1">
                <a:solidFill>
                  <a:srgbClr val="000000"/>
                </a:solidFill>
                <a:latin typeface="Arial" charset="0"/>
                <a:cs typeface="Arial" charset="0"/>
              </a:rPr>
              <a:t>WRAP ARROW (R)</a:t>
            </a:r>
          </a:p>
        </p:txBody>
      </p:sp>
      <p:pic>
        <p:nvPicPr>
          <p:cNvPr id="9" name="Picture 1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6214" y="1004889"/>
            <a:ext cx="61595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8764" y="1492250"/>
            <a:ext cx="2227262"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65364" y="3338513"/>
            <a:ext cx="1697037"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464" y="3338513"/>
            <a:ext cx="1697037"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85001" y="2811463"/>
            <a:ext cx="18510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81513" y="3121025"/>
            <a:ext cx="20859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40014" y="1312864"/>
            <a:ext cx="1296987"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373063" y="1966914"/>
            <a:ext cx="20129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73063" y="1624013"/>
            <a:ext cx="2012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p:txBody>
          <a:bodyPr/>
          <a:lstStyle/>
          <a:p>
            <a:r>
              <a:rPr lang="en-US" dirty="0"/>
              <a:t>Arrows</a:t>
            </a:r>
          </a:p>
        </p:txBody>
      </p:sp>
    </p:spTree>
    <p:extLst>
      <p:ext uri="{BB962C8B-B14F-4D97-AF65-F5344CB8AC3E}">
        <p14:creationId xmlns:p14="http://schemas.microsoft.com/office/powerpoint/2010/main" val="25156016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3"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5900" y="1298576"/>
            <a:ext cx="14557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24064" y="1298576"/>
            <a:ext cx="14557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32225" y="1298576"/>
            <a:ext cx="14557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40389" y="1298576"/>
            <a:ext cx="14557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48550" y="1298576"/>
            <a:ext cx="14557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4025" y="2371726"/>
            <a:ext cx="9794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284413" y="2371726"/>
            <a:ext cx="9763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7"/>
          <p:cNvSpPr>
            <a:spLocks noChangeArrowheads="1"/>
          </p:cNvSpPr>
          <p:nvPr/>
        </p:nvSpPr>
        <p:spPr bwMode="auto">
          <a:xfrm>
            <a:off x="4119563" y="2209800"/>
            <a:ext cx="2752725" cy="2039938"/>
          </a:xfrm>
          <a:prstGeom prst="rect">
            <a:avLst/>
          </a:prstGeom>
          <a:solidFill>
            <a:srgbClr val="41A2EF"/>
          </a:solidFill>
          <a:ln>
            <a:noFill/>
          </a:ln>
          <a:extLst>
            <a:ext uri="{91240B29-F687-4F45-9708-019B960494DF}">
              <a14:hiddenLine xmlns:a14="http://schemas.microsoft.com/office/drawing/2010/main" w="12700">
                <a:solidFill>
                  <a:srgbClr val="000000"/>
                </a:solidFill>
                <a:prstDash val="dash"/>
                <a:miter lim="800000"/>
                <a:headEnd/>
                <a:tailEnd/>
              </a14:hiddenLine>
            </a:ext>
          </a:extLst>
        </p:spPr>
        <p:txBody>
          <a:bodyPr wrap="none" anchor="ctr"/>
          <a:lstStyle/>
          <a:p>
            <a:endParaRPr lang="en-US" sz="1800">
              <a:solidFill>
                <a:srgbClr val="000000"/>
              </a:solidFill>
              <a:latin typeface="Arial" charset="0"/>
              <a:cs typeface="Arial" charset="0"/>
            </a:endParaRPr>
          </a:p>
        </p:txBody>
      </p:sp>
      <p:pic>
        <p:nvPicPr>
          <p:cNvPr id="11" name="Picture 2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03739" y="3619500"/>
            <a:ext cx="19891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16439" y="2460625"/>
            <a:ext cx="197643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02150" y="3041650"/>
            <a:ext cx="198913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p:txBody>
          <a:bodyPr/>
          <a:lstStyle/>
          <a:p>
            <a:r>
              <a:rPr lang="en-US" dirty="0"/>
              <a:t>Company Logos</a:t>
            </a:r>
          </a:p>
        </p:txBody>
      </p:sp>
    </p:spTree>
    <p:extLst>
      <p:ext uri="{BB962C8B-B14F-4D97-AF65-F5344CB8AC3E}">
        <p14:creationId xmlns:p14="http://schemas.microsoft.com/office/powerpoint/2010/main" val="1207897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Generic Section">
    <p:bg>
      <p:bgPr>
        <a:solidFill>
          <a:schemeClr val="tx1"/>
        </a:solidFill>
        <a:effectLst/>
      </p:bgPr>
    </p:bg>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1865314" y="1628775"/>
            <a:ext cx="7273925" cy="1885950"/>
          </a:xfrm>
          <a:prstGeom prst="rect">
            <a:avLst/>
          </a:prstGeom>
          <a:solidFill>
            <a:srgbClr val="0F73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454545"/>
              </a:solidFill>
            </a:endParaRPr>
          </a:p>
        </p:txBody>
      </p:sp>
      <p:pic>
        <p:nvPicPr>
          <p:cNvPr id="5" name="Picture 13"/>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600826" y="4202114"/>
            <a:ext cx="17129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1"/>
          <p:cNvSpPr>
            <a:spLocks noGrp="1"/>
          </p:cNvSpPr>
          <p:nvPr>
            <p:ph type="body" sz="quarter" idx="10"/>
          </p:nvPr>
        </p:nvSpPr>
        <p:spPr>
          <a:xfrm>
            <a:off x="2057400" y="2038350"/>
            <a:ext cx="6705600" cy="1219201"/>
          </a:xfrm>
          <a:prstGeom prst="rect">
            <a:avLst/>
          </a:prstGeom>
        </p:spPr>
        <p:txBody>
          <a:bodyPr anchor="b">
            <a:normAutofit/>
          </a:bodyPr>
          <a:lstStyle>
            <a:lvl1pPr marL="0" marR="0" indent="0" algn="l" defTabSz="914378" rtl="0" eaLnBrk="1" fontAlgn="auto" latinLnBrk="0" hangingPunct="1">
              <a:lnSpc>
                <a:spcPct val="100000"/>
              </a:lnSpc>
              <a:spcBef>
                <a:spcPct val="0"/>
              </a:spcBef>
              <a:spcAft>
                <a:spcPts val="0"/>
              </a:spcAft>
              <a:buClrTx/>
              <a:buSzTx/>
              <a:buFontTx/>
              <a:buNone/>
              <a:tabLst/>
              <a:defRPr lang="en-US" sz="3200" b="1" kern="1200" cap="all" baseline="0" dirty="0" smtClean="0">
                <a:solidFill>
                  <a:schemeClr val="bg1"/>
                </a:solidFill>
                <a:latin typeface="+mj-lt"/>
                <a:ea typeface="+mj-ea"/>
                <a:cs typeface="+mj-cs"/>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71056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w/background">
    <p:spTree>
      <p:nvGrpSpPr>
        <p:cNvPr id="1" name=""/>
        <p:cNvGrpSpPr/>
        <p:nvPr/>
      </p:nvGrpSpPr>
      <p:grpSpPr>
        <a:xfrm>
          <a:off x="0" y="0"/>
          <a:ext cx="0" cy="0"/>
          <a:chOff x="0" y="0"/>
          <a:chExt cx="0" cy="0"/>
        </a:xfrm>
      </p:grpSpPr>
      <p:sp>
        <p:nvSpPr>
          <p:cNvPr id="3" name="Text Placeholder 2"/>
          <p:cNvSpPr>
            <a:spLocks noGrp="1"/>
          </p:cNvSpPr>
          <p:nvPr>
            <p:ph idx="1"/>
          </p:nvPr>
        </p:nvSpPr>
        <p:spPr bwMode="auto">
          <a:xfrm>
            <a:off x="137160" y="822960"/>
            <a:ext cx="8778240"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0" rIns="91440" bIns="0" numCol="1" anchor="t" anchorCtr="0" compatLnSpc="1">
            <a:prstTxWarp prst="textNoShape">
              <a:avLst/>
            </a:prstTxWarp>
            <a:normAutofit/>
          </a:bodyPr>
          <a:lstStyle>
            <a:lvl1pPr>
              <a:defRPr>
                <a:solidFill>
                  <a:srgbClr val="212121"/>
                </a:solidFill>
              </a:defRPr>
            </a:lvl1pPr>
            <a:lvl2pP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182881" y="54864"/>
            <a:ext cx="7219783" cy="688086"/>
          </a:xfrm>
          <a:prstGeom prst="rect">
            <a:avLst/>
          </a:prstGeom>
        </p:spPr>
        <p:txBody>
          <a:bodyPr>
            <a:normAutofit/>
          </a:bodyPr>
          <a:lstStyle>
            <a:lvl1pPr algn="l" defTabSz="914378" rtl="0" eaLnBrk="1" latinLnBrk="0" hangingPunct="1">
              <a:spcBef>
                <a:spcPct val="0"/>
              </a:spcBef>
              <a:buNone/>
              <a:defRPr lang="en-US" sz="2400" b="1" kern="1200" baseline="0" dirty="0">
                <a:solidFill>
                  <a:srgbClr val="0F73C3"/>
                </a:solidFill>
                <a:latin typeface="Calibri" panose="020F050202020403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2369074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414141"/>
        </a:solidFill>
        <a:effectLst/>
      </p:bgPr>
    </p:bg>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865314" y="1628775"/>
            <a:ext cx="7273925" cy="1885950"/>
          </a:xfrm>
          <a:prstGeom prst="rect">
            <a:avLst/>
          </a:prstGeom>
          <a:solidFill>
            <a:srgbClr val="0F73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454545"/>
              </a:solidFill>
            </a:endParaRPr>
          </a:p>
        </p:txBody>
      </p:sp>
      <p:pic>
        <p:nvPicPr>
          <p:cNvPr id="6" name="Picture 13"/>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600826" y="4202114"/>
            <a:ext cx="17129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057400" y="3638550"/>
            <a:ext cx="5715000" cy="590550"/>
          </a:xfrm>
          <a:prstGeom prst="rect">
            <a:avLst/>
          </a:prstGeom>
        </p:spPr>
        <p:txBody>
          <a:bodyPr>
            <a:normAutofit/>
          </a:bodyPr>
          <a:lstStyle>
            <a:lvl1pPr marL="0" indent="0" algn="l">
              <a:lnSpc>
                <a:spcPts val="1800"/>
              </a:lnSpc>
              <a:buNone/>
              <a:defRPr sz="1400" baseline="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6" name="Text Placeholder 11"/>
          <p:cNvSpPr>
            <a:spLocks noGrp="1"/>
          </p:cNvSpPr>
          <p:nvPr>
            <p:ph type="body" sz="quarter" idx="10"/>
          </p:nvPr>
        </p:nvSpPr>
        <p:spPr>
          <a:xfrm>
            <a:off x="2057400" y="2038350"/>
            <a:ext cx="6705600" cy="1219201"/>
          </a:xfrm>
          <a:prstGeom prst="rect">
            <a:avLst/>
          </a:prstGeom>
        </p:spPr>
        <p:txBody>
          <a:bodyPr anchor="b">
            <a:normAutofit/>
          </a:bodyPr>
          <a:lstStyle>
            <a:lvl1pPr marL="0" marR="0" indent="0" algn="l" defTabSz="914378" rtl="0" eaLnBrk="1" fontAlgn="auto" latinLnBrk="0" hangingPunct="1">
              <a:lnSpc>
                <a:spcPct val="100000"/>
              </a:lnSpc>
              <a:spcBef>
                <a:spcPct val="0"/>
              </a:spcBef>
              <a:spcAft>
                <a:spcPts val="0"/>
              </a:spcAft>
              <a:buClrTx/>
              <a:buSzTx/>
              <a:buFontTx/>
              <a:buNone/>
              <a:tabLst/>
              <a:defRPr lang="en-US" sz="3200" b="1" kern="1200" cap="all" baseline="0" dirty="0" smtClean="0">
                <a:solidFill>
                  <a:schemeClr val="bg1"/>
                </a:solidFill>
                <a:latin typeface="Calibri" panose="020F0502020204030204" pitchFamily="34" charset="0"/>
                <a:ea typeface="+mj-ea"/>
                <a:cs typeface="+mj-cs"/>
              </a:defRPr>
            </a:lvl1pPr>
            <a:lvl2pPr marL="515925" indent="0">
              <a:buNone/>
              <a:defRPr>
                <a:solidFill>
                  <a:schemeClr val="bg1"/>
                </a:solidFill>
              </a:defRPr>
            </a:lvl2pPr>
            <a:lvl3pPr marL="855641" indent="0">
              <a:buNone/>
              <a:defRPr>
                <a:solidFill>
                  <a:schemeClr val="bg1"/>
                </a:solidFill>
              </a:defRPr>
            </a:lvl3pPr>
            <a:lvl4pPr marL="1196945" indent="0">
              <a:buNone/>
              <a:defRPr>
                <a:solidFill>
                  <a:schemeClr val="bg1"/>
                </a:solidFill>
              </a:defRPr>
            </a:lvl4pPr>
            <a:lvl5pPr marL="1430301"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142128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baseline="0"/>
            </a:lvl1pPr>
          </a:lstStyle>
          <a:p>
            <a:r>
              <a:rPr lang="en-US" dirty="0"/>
              <a:t>Click To Edit Master Title Style</a:t>
            </a:r>
          </a:p>
        </p:txBody>
      </p:sp>
      <p:pic>
        <p:nvPicPr>
          <p:cNvPr id="3" name="Picture 2">
            <a:extLst>
              <a:ext uri="{FF2B5EF4-FFF2-40B4-BE49-F238E27FC236}">
                <a16:creationId xmlns="" xmlns:a16="http://schemas.microsoft.com/office/drawing/2014/main" id="{D9E74F5B-8AB7-4C63-B6D2-12559FBC41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269" y="4561418"/>
            <a:ext cx="465582" cy="328079"/>
          </a:xfrm>
          <a:prstGeom prst="rect">
            <a:avLst/>
          </a:prstGeom>
        </p:spPr>
      </p:pic>
    </p:spTree>
    <p:extLst>
      <p:ext uri="{BB962C8B-B14F-4D97-AF65-F5344CB8AC3E}">
        <p14:creationId xmlns:p14="http://schemas.microsoft.com/office/powerpoint/2010/main" val="277491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54864"/>
            <a:ext cx="7863840" cy="688086"/>
          </a:xfrm>
          <a:prstGeom prst="rect">
            <a:avLst/>
          </a:prstGeom>
        </p:spPr>
        <p:txBody>
          <a:bodyPr>
            <a:normAutofit/>
          </a:bodyPr>
          <a:lstStyle>
            <a:lvl1pPr algn="l" defTabSz="914378" rtl="0" eaLnBrk="1" latinLnBrk="0" hangingPunct="1">
              <a:spcBef>
                <a:spcPct val="0"/>
              </a:spcBef>
              <a:buNone/>
              <a:defRPr lang="en-US" sz="2400" b="1" kern="1200" baseline="0" dirty="0">
                <a:solidFill>
                  <a:srgbClr val="0F73C3"/>
                </a:solidFill>
                <a:latin typeface="Calibri" panose="020F0502020204030204" pitchFamily="34" charset="0"/>
                <a:ea typeface="+mj-ea"/>
                <a:cs typeface="+mj-cs"/>
              </a:defRPr>
            </a:lvl1pPr>
          </a:lstStyle>
          <a:p>
            <a:r>
              <a:rPr lang="en-US"/>
              <a:t>Click to edit Master title style</a:t>
            </a:r>
            <a:endParaRPr lang="en-US" dirty="0"/>
          </a:p>
        </p:txBody>
      </p:sp>
      <p:sp>
        <p:nvSpPr>
          <p:cNvPr id="5" name="Text Placeholder 2"/>
          <p:cNvSpPr>
            <a:spLocks noGrp="1"/>
          </p:cNvSpPr>
          <p:nvPr>
            <p:ph type="body" idx="1"/>
          </p:nvPr>
        </p:nvSpPr>
        <p:spPr>
          <a:xfrm>
            <a:off x="400778" y="1200151"/>
            <a:ext cx="8286023" cy="3394472"/>
          </a:xfrm>
          <a:prstGeom prst="rect">
            <a:avLst/>
          </a:prstGeom>
        </p:spPr>
        <p:txBody>
          <a:bodyPr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96382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3435732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8835" y="1197864"/>
            <a:ext cx="4096966" cy="3507486"/>
          </a:xfrm>
          <a:prstGeom prst="rect">
            <a:avLst/>
          </a:prstGeom>
        </p:spPr>
        <p:txBody>
          <a:bodyPr>
            <a:normAutofit/>
          </a:bodyPr>
          <a:lstStyle>
            <a:lvl1pPr algn="l" defTabSz="914378" rtl="0" eaLnBrk="1" latinLnBrk="0" hangingPunct="1">
              <a:defRPr lang="en-US" sz="2000" kern="1200" baseline="0" dirty="0" smtClean="0">
                <a:solidFill>
                  <a:srgbClr val="414141"/>
                </a:solidFill>
                <a:latin typeface="+mn-lt"/>
                <a:ea typeface="+mn-ea"/>
                <a:cs typeface="+mn-cs"/>
              </a:defRPr>
            </a:lvl1pPr>
            <a:lvl2pPr algn="l" defTabSz="914378" rtl="0" eaLnBrk="1" latinLnBrk="0" hangingPunct="1">
              <a:defRPr lang="en-US" sz="1800" kern="1200" baseline="0" dirty="0" smtClean="0">
                <a:solidFill>
                  <a:srgbClr val="414141"/>
                </a:solidFill>
                <a:latin typeface="Calibri" panose="020F0502020204030204" pitchFamily="34" charset="0"/>
                <a:ea typeface="+mn-ea"/>
                <a:cs typeface="+mn-cs"/>
              </a:defRPr>
            </a:lvl2pPr>
            <a:lvl3pPr algn="l" defTabSz="914378" rtl="0" eaLnBrk="1" latinLnBrk="0" hangingPunct="1">
              <a:defRPr lang="en-US" sz="1600" kern="1200" baseline="0" dirty="0" smtClean="0">
                <a:solidFill>
                  <a:srgbClr val="414141"/>
                </a:solidFill>
                <a:latin typeface="Calibri" panose="020F0502020204030204" pitchFamily="34" charset="0"/>
                <a:ea typeface="+mn-ea"/>
                <a:cs typeface="+mn-cs"/>
              </a:defRPr>
            </a:lvl3pPr>
            <a:lvl4pPr algn="l" defTabSz="914378" rtl="0" eaLnBrk="1" latinLnBrk="0" hangingPunct="1">
              <a:defRPr lang="en-US" sz="1400" kern="1200" baseline="0" dirty="0" smtClean="0">
                <a:solidFill>
                  <a:srgbClr val="414141"/>
                </a:solidFill>
                <a:latin typeface="Calibri" panose="020F0502020204030204" pitchFamily="34" charset="0"/>
                <a:ea typeface="+mn-ea"/>
                <a:cs typeface="+mn-cs"/>
              </a:defRPr>
            </a:lvl4pPr>
            <a:lvl5pPr algn="l" defTabSz="914378" rtl="0" eaLnBrk="1" latinLnBrk="0" hangingPunct="1">
              <a:defRPr lang="en-US" sz="1200" kern="1200" baseline="0" dirty="0" smtClean="0">
                <a:solidFill>
                  <a:srgbClr val="414141"/>
                </a:solidFill>
                <a:latin typeface="Calibri" panose="020F0502020204030204" pitchFamily="34" charset="0"/>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97864"/>
            <a:ext cx="4038600" cy="3507486"/>
          </a:xfrm>
          <a:prstGeom prst="rect">
            <a:avLst/>
          </a:prstGeom>
        </p:spPr>
        <p:txBody>
          <a:bodyPr>
            <a:normAutofit/>
          </a:bodyPr>
          <a:lstStyle>
            <a:lvl1pPr algn="l" defTabSz="914378" rtl="0" eaLnBrk="1" latinLnBrk="0" hangingPunct="1">
              <a:defRPr lang="en-US" sz="2000" kern="1200" baseline="0" dirty="0" smtClean="0">
                <a:solidFill>
                  <a:srgbClr val="414141"/>
                </a:solidFill>
                <a:latin typeface="+mn-lt"/>
                <a:ea typeface="+mn-ea"/>
                <a:cs typeface="+mn-cs"/>
              </a:defRPr>
            </a:lvl1pPr>
            <a:lvl2pPr algn="l" defTabSz="914378" rtl="0" eaLnBrk="1" latinLnBrk="0" hangingPunct="1">
              <a:defRPr lang="en-US" sz="1800" kern="1200" baseline="0" dirty="0" smtClean="0">
                <a:solidFill>
                  <a:srgbClr val="414141"/>
                </a:solidFill>
                <a:latin typeface="Calibri" panose="020F0502020204030204" pitchFamily="34" charset="0"/>
                <a:ea typeface="+mn-ea"/>
                <a:cs typeface="+mn-cs"/>
              </a:defRPr>
            </a:lvl2pPr>
            <a:lvl3pPr algn="l" defTabSz="914378" rtl="0" eaLnBrk="1" latinLnBrk="0" hangingPunct="1">
              <a:defRPr lang="en-US" sz="1600" kern="1200" baseline="0" dirty="0" smtClean="0">
                <a:solidFill>
                  <a:srgbClr val="414141"/>
                </a:solidFill>
                <a:latin typeface="Calibri" panose="020F0502020204030204" pitchFamily="34" charset="0"/>
                <a:ea typeface="+mn-ea"/>
                <a:cs typeface="+mn-cs"/>
              </a:defRPr>
            </a:lvl3pPr>
            <a:lvl4pPr algn="l" defTabSz="914378" rtl="0" eaLnBrk="1" latinLnBrk="0" hangingPunct="1">
              <a:defRPr lang="en-US" sz="1600" kern="1200" baseline="0" dirty="0" smtClean="0">
                <a:solidFill>
                  <a:srgbClr val="414141"/>
                </a:solidFill>
                <a:latin typeface="Calibri" panose="020F0502020204030204" pitchFamily="34" charset="0"/>
                <a:ea typeface="+mn-ea"/>
                <a:cs typeface="+mn-cs"/>
              </a:defRPr>
            </a:lvl4pPr>
            <a:lvl5pPr algn="l" defTabSz="914378" rtl="0" eaLnBrk="1" latinLnBrk="0" hangingPunct="1">
              <a:defRPr lang="en-US" sz="1400" kern="1200" baseline="0" dirty="0" smtClean="0">
                <a:solidFill>
                  <a:srgbClr val="414141"/>
                </a:solidFill>
                <a:latin typeface="Calibri" panose="020F0502020204030204" pitchFamily="34" charset="0"/>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16329160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lIns="0" anchor="b">
            <a:normAutofit/>
          </a:bodyPr>
          <a:lstStyle>
            <a:lvl1pPr marL="0" indent="0">
              <a:buNone/>
              <a:defRPr sz="2000" b="1" cap="all" baseline="0">
                <a:solidFill>
                  <a:srgbClr val="41414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457200" y="1809751"/>
            <a:ext cx="4040188" cy="2784872"/>
          </a:xfrm>
          <a:prstGeom prst="rect">
            <a:avLst/>
          </a:prstGeom>
        </p:spPr>
        <p:txBody>
          <a:bodyPr/>
          <a:lstStyle>
            <a:lvl1pPr>
              <a:defRPr sz="2000" baseline="0">
                <a:solidFill>
                  <a:srgbClr val="414141"/>
                </a:solidFill>
              </a:defRPr>
            </a:lvl1pPr>
            <a:lvl2pPr marL="685783" indent="-287331">
              <a:defRPr sz="1800" baseline="0">
                <a:solidFill>
                  <a:srgbClr val="414141"/>
                </a:solidFill>
              </a:defRPr>
            </a:lvl2pPr>
            <a:lvl3pPr>
              <a:defRPr sz="1600" baseline="0">
                <a:solidFill>
                  <a:srgbClr val="414141"/>
                </a:solidFill>
              </a:defRPr>
            </a:lvl3pPr>
            <a:lvl4pPr>
              <a:defRPr sz="1400" baseline="0">
                <a:solidFill>
                  <a:srgbClr val="414141"/>
                </a:solidFill>
              </a:defRPr>
            </a:lvl4pPr>
            <a:lvl5pPr>
              <a:defRPr sz="1200" baseline="0">
                <a:solidFill>
                  <a:srgbClr val="41414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151335"/>
            <a:ext cx="4041775" cy="479822"/>
          </a:xfrm>
          <a:prstGeom prst="rect">
            <a:avLst/>
          </a:prstGeom>
        </p:spPr>
        <p:txBody>
          <a:bodyPr lIns="0" anchor="b">
            <a:normAutofit/>
          </a:bodyPr>
          <a:lstStyle>
            <a:lvl1pPr marL="0" indent="0">
              <a:buNone/>
              <a:defRPr sz="2000" b="1" cap="all" baseline="0">
                <a:solidFill>
                  <a:srgbClr val="41414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45027" y="1809751"/>
            <a:ext cx="4041775" cy="2784872"/>
          </a:xfrm>
          <a:prstGeom prst="rect">
            <a:avLst/>
          </a:prstGeom>
        </p:spPr>
        <p:txBody>
          <a:bodyPr/>
          <a:lstStyle>
            <a:lvl1pPr>
              <a:defRPr sz="2000" baseline="0">
                <a:solidFill>
                  <a:srgbClr val="414141"/>
                </a:solidFill>
              </a:defRPr>
            </a:lvl1pPr>
            <a:lvl2pPr>
              <a:defRPr sz="1800" baseline="0">
                <a:solidFill>
                  <a:srgbClr val="414141"/>
                </a:solidFill>
              </a:defRPr>
            </a:lvl2pPr>
            <a:lvl3pPr>
              <a:defRPr sz="1600" baseline="0">
                <a:solidFill>
                  <a:srgbClr val="414141"/>
                </a:solidFill>
              </a:defRPr>
            </a:lvl3pPr>
            <a:lvl4pPr>
              <a:defRPr sz="1400" baseline="0">
                <a:solidFill>
                  <a:srgbClr val="414141"/>
                </a:solidFill>
              </a:defRPr>
            </a:lvl4pPr>
            <a:lvl5pPr>
              <a:defRPr sz="1200" baseline="0">
                <a:solidFill>
                  <a:srgbClr val="41414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lvl1pPr>
              <a:defRPr baseline="0">
                <a:solidFill>
                  <a:srgbClr val="0F73C3"/>
                </a:solidFill>
              </a:defRPr>
            </a:lvl1pPr>
          </a:lstStyle>
          <a:p>
            <a:r>
              <a:rPr lang="en-US"/>
              <a:t>Click to edit Master title style</a:t>
            </a:r>
            <a:endParaRPr lang="en-US" dirty="0"/>
          </a:p>
        </p:txBody>
      </p:sp>
    </p:spTree>
    <p:extLst>
      <p:ext uri="{BB962C8B-B14F-4D97-AF65-F5344CB8AC3E}">
        <p14:creationId xmlns:p14="http://schemas.microsoft.com/office/powerpoint/2010/main" val="27681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loser">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a:xfrm>
            <a:off x="4764" y="1"/>
            <a:ext cx="9139237" cy="5141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454545"/>
              </a:solidFill>
            </a:endParaRPr>
          </a:p>
        </p:txBody>
      </p:sp>
      <p:pic>
        <p:nvPicPr>
          <p:cNvPr id="6" name="Picture 24"/>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09785" y="2339336"/>
            <a:ext cx="2979163" cy="46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1014"/>
          <p:cNvSpPr>
            <a:spLocks noChangeArrowheads="1"/>
          </p:cNvSpPr>
          <p:nvPr userDrawn="1"/>
        </p:nvSpPr>
        <p:spPr bwMode="auto">
          <a:xfrm>
            <a:off x="1066801" y="4400551"/>
            <a:ext cx="7310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0" tIns="0" rIns="0" bIns="0">
            <a:spAutoFit/>
          </a:bodyPr>
          <a:lstStyle/>
          <a:p>
            <a:pPr algn="ctr" fontAlgn="base">
              <a:spcBef>
                <a:spcPct val="0"/>
              </a:spcBef>
              <a:spcAft>
                <a:spcPct val="0"/>
              </a:spcAft>
            </a:pPr>
            <a:r>
              <a:rPr lang="en-US" sz="800" dirty="0">
                <a:solidFill>
                  <a:srgbClr val="FFFFFF"/>
                </a:solidFill>
                <a:ea typeface="ＭＳ Ｐゴシック" charset="0"/>
                <a:cs typeface="Arial" charset="0"/>
                <a:sym typeface="Arial" charset="0"/>
              </a:rPr>
              <a:t>© 2015 Quantum Corporation. Company Confidential. Forward-looking information is based upon multiple assumptions and uncertainties,</a:t>
            </a:r>
            <a:br>
              <a:rPr lang="en-US" sz="800" dirty="0">
                <a:solidFill>
                  <a:srgbClr val="FFFFFF"/>
                </a:solidFill>
                <a:ea typeface="ＭＳ Ｐゴシック" charset="0"/>
                <a:cs typeface="Arial" charset="0"/>
                <a:sym typeface="Arial" charset="0"/>
              </a:rPr>
            </a:br>
            <a:r>
              <a:rPr lang="en-US" sz="800" dirty="0">
                <a:solidFill>
                  <a:srgbClr val="FFFFFF"/>
                </a:solidFill>
                <a:ea typeface="ＭＳ Ｐゴシック" charset="0"/>
                <a:cs typeface="Arial" charset="0"/>
                <a:sym typeface="Arial" charset="0"/>
              </a:rPr>
              <a:t>does not necessarily represent the company</a:t>
            </a:r>
            <a:r>
              <a:rPr lang="ja-JP" altLang="en-US" sz="800" dirty="0">
                <a:solidFill>
                  <a:srgbClr val="FFFFFF"/>
                </a:solidFill>
                <a:cs typeface="Arial" charset="0"/>
                <a:sym typeface="Arial" charset="0"/>
              </a:rPr>
              <a:t>’</a:t>
            </a:r>
            <a:r>
              <a:rPr lang="en-US" sz="800" dirty="0">
                <a:solidFill>
                  <a:srgbClr val="FFFFFF"/>
                </a:solidFill>
                <a:ea typeface="ＭＳ Ｐゴシック" charset="0"/>
                <a:cs typeface="Arial" charset="0"/>
                <a:sym typeface="Arial" charset="0"/>
              </a:rPr>
              <a:t>s outlook and is for planning purposes only.</a:t>
            </a:r>
          </a:p>
        </p:txBody>
      </p:sp>
    </p:spTree>
    <p:extLst>
      <p:ext uri="{BB962C8B-B14F-4D97-AF65-F5344CB8AC3E}">
        <p14:creationId xmlns:p14="http://schemas.microsoft.com/office/powerpoint/2010/main" val="3991562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8834" y="1197864"/>
            <a:ext cx="4096966" cy="2545556"/>
          </a:xfrm>
          <a:prstGeom prst="rect">
            <a:avLst/>
          </a:prstGeom>
        </p:spPr>
        <p:txBody>
          <a:bodyPr>
            <a:normAutofit/>
          </a:bodyPr>
          <a:lstStyle>
            <a:lvl1pPr algn="l" defTabSz="914400" rtl="0" eaLnBrk="1" latinLnBrk="0" hangingPunct="1">
              <a:defRPr lang="en-US" sz="2000" kern="1200" baseline="0" dirty="0" smtClean="0">
                <a:solidFill>
                  <a:srgbClr val="414141"/>
                </a:solidFill>
                <a:latin typeface="+mn-lt"/>
                <a:ea typeface="+mn-ea"/>
                <a:cs typeface="+mn-cs"/>
              </a:defRPr>
            </a:lvl1pPr>
            <a:lvl2pPr algn="l" defTabSz="914400" rtl="0" eaLnBrk="1" latinLnBrk="0" hangingPunct="1">
              <a:defRPr lang="en-US" sz="1800" kern="1200" baseline="0" dirty="0" smtClean="0">
                <a:solidFill>
                  <a:srgbClr val="414141"/>
                </a:solidFill>
                <a:latin typeface="Calibri" panose="020F0502020204030204" pitchFamily="34" charset="0"/>
                <a:ea typeface="+mn-ea"/>
                <a:cs typeface="+mn-cs"/>
              </a:defRPr>
            </a:lvl2pPr>
            <a:lvl3pPr algn="l" defTabSz="914400" rtl="0" eaLnBrk="1" latinLnBrk="0" hangingPunct="1">
              <a:defRPr lang="en-US" sz="1600" kern="1200" baseline="0" dirty="0" smtClean="0">
                <a:solidFill>
                  <a:srgbClr val="414141"/>
                </a:solidFill>
                <a:latin typeface="Calibri" panose="020F0502020204030204" pitchFamily="34" charset="0"/>
                <a:ea typeface="+mn-ea"/>
                <a:cs typeface="+mn-cs"/>
              </a:defRPr>
            </a:lvl3pPr>
            <a:lvl4pPr algn="l" defTabSz="914400" rtl="0" eaLnBrk="1" latinLnBrk="0" hangingPunct="1">
              <a:defRPr lang="en-US" sz="1400" kern="1200" baseline="0" dirty="0" smtClean="0">
                <a:solidFill>
                  <a:srgbClr val="414141"/>
                </a:solidFill>
                <a:latin typeface="Calibri" panose="020F0502020204030204" pitchFamily="34" charset="0"/>
                <a:ea typeface="+mn-ea"/>
                <a:cs typeface="+mn-cs"/>
              </a:defRPr>
            </a:lvl4pPr>
            <a:lvl5pPr algn="l" defTabSz="914400" rtl="0" eaLnBrk="1" latinLnBrk="0" hangingPunct="1">
              <a:defRPr lang="en-US" sz="1200" kern="1200" baseline="0" dirty="0" smtClean="0">
                <a:solidFill>
                  <a:srgbClr val="414141"/>
                </a:solidFill>
                <a:latin typeface="Calibri" panose="020F0502020204030204" pitchFamily="34" charset="0"/>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97864"/>
            <a:ext cx="4038600" cy="2545556"/>
          </a:xfrm>
          <a:prstGeom prst="rect">
            <a:avLst/>
          </a:prstGeom>
        </p:spPr>
        <p:txBody>
          <a:bodyPr>
            <a:normAutofit/>
          </a:bodyPr>
          <a:lstStyle>
            <a:lvl1pPr algn="l" defTabSz="914400" rtl="0" eaLnBrk="1" latinLnBrk="0" hangingPunct="1">
              <a:defRPr lang="en-US" sz="2000" kern="1200" baseline="0" dirty="0" smtClean="0">
                <a:solidFill>
                  <a:srgbClr val="414141"/>
                </a:solidFill>
                <a:latin typeface="+mn-lt"/>
                <a:ea typeface="+mn-ea"/>
                <a:cs typeface="+mn-cs"/>
              </a:defRPr>
            </a:lvl1pPr>
            <a:lvl2pPr algn="l" defTabSz="914400" rtl="0" eaLnBrk="1" latinLnBrk="0" hangingPunct="1">
              <a:defRPr lang="en-US" sz="1800" kern="1200" baseline="0" dirty="0" smtClean="0">
                <a:solidFill>
                  <a:srgbClr val="414141"/>
                </a:solidFill>
                <a:latin typeface="Calibri" panose="020F0502020204030204" pitchFamily="34" charset="0"/>
                <a:ea typeface="+mn-ea"/>
                <a:cs typeface="+mn-cs"/>
              </a:defRPr>
            </a:lvl2pPr>
            <a:lvl3pPr algn="l" defTabSz="914400" rtl="0" eaLnBrk="1" latinLnBrk="0" hangingPunct="1">
              <a:defRPr lang="en-US" sz="1600" kern="1200" baseline="0" dirty="0" smtClean="0">
                <a:solidFill>
                  <a:srgbClr val="414141"/>
                </a:solidFill>
                <a:latin typeface="Calibri" panose="020F0502020204030204" pitchFamily="34" charset="0"/>
                <a:ea typeface="+mn-ea"/>
                <a:cs typeface="+mn-cs"/>
              </a:defRPr>
            </a:lvl3pPr>
            <a:lvl4pPr algn="l" defTabSz="914400" rtl="0" eaLnBrk="1" latinLnBrk="0" hangingPunct="1">
              <a:defRPr lang="en-US" sz="1600" kern="1200" baseline="0" dirty="0" smtClean="0">
                <a:solidFill>
                  <a:srgbClr val="414141"/>
                </a:solidFill>
                <a:latin typeface="Calibri" panose="020F0502020204030204" pitchFamily="34" charset="0"/>
                <a:ea typeface="+mn-ea"/>
                <a:cs typeface="+mn-cs"/>
              </a:defRPr>
            </a:lvl4pPr>
            <a:lvl5pPr algn="l" defTabSz="914400" rtl="0" eaLnBrk="1" latinLnBrk="0" hangingPunct="1">
              <a:defRPr lang="en-US" sz="1400" kern="1200" baseline="0" dirty="0" smtClean="0">
                <a:solidFill>
                  <a:srgbClr val="414141"/>
                </a:solidFill>
                <a:latin typeface="Calibri" panose="020F0502020204030204" pitchFamily="34" charset="0"/>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hasCustomPrompt="1"/>
          </p:nvPr>
        </p:nvSpPr>
        <p:spPr/>
        <p:txBody>
          <a:bodyPr/>
          <a:lstStyle>
            <a:lvl1pPr>
              <a:defRPr baseline="0"/>
            </a:lvl1pPr>
          </a:lstStyle>
          <a:p>
            <a:r>
              <a:rPr lang="en-US" dirty="0"/>
              <a:t>Click To Edit Master Title Style</a:t>
            </a:r>
          </a:p>
        </p:txBody>
      </p:sp>
    </p:spTree>
    <p:extLst>
      <p:ext uri="{BB962C8B-B14F-4D97-AF65-F5344CB8AC3E}">
        <p14:creationId xmlns:p14="http://schemas.microsoft.com/office/powerpoint/2010/main" val="142645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lIns="0" anchor="b">
            <a:normAutofit/>
          </a:bodyPr>
          <a:lstStyle>
            <a:lvl1pPr marL="0" indent="0">
              <a:buNone/>
              <a:defRPr sz="2000" b="1" cap="all" baseline="0">
                <a:solidFill>
                  <a:srgbClr val="4141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809750"/>
            <a:ext cx="4040188" cy="2784872"/>
          </a:xfrm>
          <a:prstGeom prst="rect">
            <a:avLst/>
          </a:prstGeom>
        </p:spPr>
        <p:txBody>
          <a:bodyPr/>
          <a:lstStyle>
            <a:lvl1pPr>
              <a:defRPr sz="2000" baseline="0">
                <a:solidFill>
                  <a:srgbClr val="414141"/>
                </a:solidFill>
              </a:defRPr>
            </a:lvl1pPr>
            <a:lvl2pPr marL="685800" indent="-287338">
              <a:defRPr sz="1800" baseline="0">
                <a:solidFill>
                  <a:srgbClr val="414141"/>
                </a:solidFill>
              </a:defRPr>
            </a:lvl2pPr>
            <a:lvl3pPr>
              <a:defRPr sz="1600" baseline="0">
                <a:solidFill>
                  <a:srgbClr val="414141"/>
                </a:solidFill>
              </a:defRPr>
            </a:lvl3pPr>
            <a:lvl4pPr>
              <a:defRPr sz="1400" baseline="0">
                <a:solidFill>
                  <a:srgbClr val="414141"/>
                </a:solidFill>
              </a:defRPr>
            </a:lvl4pPr>
            <a:lvl5pPr>
              <a:defRPr sz="1200" baseline="0">
                <a:solidFill>
                  <a:srgbClr val="41414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151335"/>
            <a:ext cx="4041775" cy="479822"/>
          </a:xfrm>
          <a:prstGeom prst="rect">
            <a:avLst/>
          </a:prstGeom>
        </p:spPr>
        <p:txBody>
          <a:bodyPr lIns="0" anchor="b">
            <a:normAutofit/>
          </a:bodyPr>
          <a:lstStyle>
            <a:lvl1pPr marL="0" indent="0">
              <a:buNone/>
              <a:defRPr sz="2000" b="1" cap="all" baseline="0">
                <a:solidFill>
                  <a:srgbClr val="4141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809750"/>
            <a:ext cx="4041775" cy="2784872"/>
          </a:xfrm>
          <a:prstGeom prst="rect">
            <a:avLst/>
          </a:prstGeom>
        </p:spPr>
        <p:txBody>
          <a:bodyPr/>
          <a:lstStyle>
            <a:lvl1pPr>
              <a:defRPr sz="2000" baseline="0">
                <a:solidFill>
                  <a:srgbClr val="414141"/>
                </a:solidFill>
              </a:defRPr>
            </a:lvl1pPr>
            <a:lvl2pPr>
              <a:defRPr sz="1800" baseline="0">
                <a:solidFill>
                  <a:srgbClr val="414141"/>
                </a:solidFill>
              </a:defRPr>
            </a:lvl2pPr>
            <a:lvl3pPr>
              <a:defRPr sz="1600" baseline="0">
                <a:solidFill>
                  <a:srgbClr val="414141"/>
                </a:solidFill>
              </a:defRPr>
            </a:lvl3pPr>
            <a:lvl4pPr>
              <a:defRPr sz="1400" baseline="0">
                <a:solidFill>
                  <a:srgbClr val="414141"/>
                </a:solidFill>
              </a:defRPr>
            </a:lvl4pPr>
            <a:lvl5pPr>
              <a:defRPr sz="1200" baseline="0">
                <a:solidFill>
                  <a:srgbClr val="41414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p:txBody>
          <a:bodyPr/>
          <a:lstStyle>
            <a:lvl1pPr>
              <a:defRPr baseline="0">
                <a:solidFill>
                  <a:srgbClr val="0F73C3"/>
                </a:solidFill>
              </a:defRPr>
            </a:lvl1pPr>
          </a:lstStyle>
          <a:p>
            <a:r>
              <a:rPr lang="en-US" dirty="0"/>
              <a:t>Click To Edit Master Title Style</a:t>
            </a:r>
          </a:p>
        </p:txBody>
      </p:sp>
    </p:spTree>
    <p:extLst>
      <p:ext uri="{BB962C8B-B14F-4D97-AF65-F5344CB8AC3E}">
        <p14:creationId xmlns:p14="http://schemas.microsoft.com/office/powerpoint/2010/main" val="81157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er_SKOFY17">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5" name="Shape 1014"/>
          <p:cNvSpPr>
            <a:spLocks noChangeArrowheads="1"/>
          </p:cNvSpPr>
          <p:nvPr userDrawn="1"/>
        </p:nvSpPr>
        <p:spPr bwMode="auto">
          <a:xfrm>
            <a:off x="1066800" y="4400550"/>
            <a:ext cx="73104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0" tIns="0" rIns="0" bIns="0">
            <a:spAutoFit/>
          </a:bodyPr>
          <a:lstStyle/>
          <a:p>
            <a:pPr algn="ctr"/>
            <a:r>
              <a:rPr lang="en-US" sz="800" dirty="0">
                <a:solidFill>
                  <a:schemeClr val="bg1"/>
                </a:solidFill>
                <a:cs typeface="Arial" charset="0"/>
                <a:sym typeface="Arial" charset="0"/>
              </a:rPr>
              <a:t>© </a:t>
            </a:r>
            <a:r>
              <a:rPr lang="en-US" sz="800" dirty="0" smtClean="0">
                <a:solidFill>
                  <a:schemeClr val="bg1"/>
                </a:solidFill>
                <a:cs typeface="Arial" charset="0"/>
                <a:sym typeface="Arial" charset="0"/>
              </a:rPr>
              <a:t>2018 </a:t>
            </a:r>
            <a:r>
              <a:rPr lang="en-US" sz="800" dirty="0">
                <a:solidFill>
                  <a:schemeClr val="bg1"/>
                </a:solidFill>
                <a:cs typeface="Arial" charset="0"/>
                <a:sym typeface="Arial" charset="0"/>
              </a:rPr>
              <a:t>Quantum Corporation. Company Confidential. Forward-looking information is based upon multiple assumptions and uncertainties,</a:t>
            </a:r>
            <a:br>
              <a:rPr lang="en-US" sz="800" dirty="0">
                <a:solidFill>
                  <a:schemeClr val="bg1"/>
                </a:solidFill>
                <a:cs typeface="Arial" charset="0"/>
                <a:sym typeface="Arial" charset="0"/>
              </a:rPr>
            </a:br>
            <a:r>
              <a:rPr lang="en-US" sz="800" dirty="0">
                <a:solidFill>
                  <a:schemeClr val="bg1"/>
                </a:solidFill>
                <a:cs typeface="Arial" charset="0"/>
                <a:sym typeface="Arial" charset="0"/>
              </a:rPr>
              <a:t>does not necessarily represent the company</a:t>
            </a:r>
            <a:r>
              <a:rPr lang="ja-JP" altLang="en-US" sz="800" dirty="0">
                <a:solidFill>
                  <a:schemeClr val="bg1"/>
                </a:solidFill>
                <a:cs typeface="Arial" charset="0"/>
                <a:sym typeface="Arial" charset="0"/>
              </a:rPr>
              <a:t>’</a:t>
            </a:r>
            <a:r>
              <a:rPr lang="en-US" sz="800" dirty="0">
                <a:solidFill>
                  <a:schemeClr val="bg1"/>
                </a:solidFill>
                <a:cs typeface="Arial" charset="0"/>
                <a:sym typeface="Arial" charset="0"/>
              </a:rPr>
              <a:t>s outlook and is for planning purposes only.</a:t>
            </a:r>
          </a:p>
        </p:txBody>
      </p:sp>
      <p:pic>
        <p:nvPicPr>
          <p:cNvPr id="6" name="Picture 24"/>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09784" y="2339336"/>
            <a:ext cx="2979163" cy="46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24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p:cNvSpPr/>
          <p:nvPr userDrawn="1"/>
        </p:nvSpPr>
        <p:spPr>
          <a:xfrm>
            <a:off x="381000" y="1047750"/>
            <a:ext cx="1295400" cy="1143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rgbClr val="FFFFFF"/>
                </a:solidFill>
              </a:rPr>
              <a:t>Default</a:t>
            </a:r>
          </a:p>
        </p:txBody>
      </p:sp>
      <p:sp>
        <p:nvSpPr>
          <p:cNvPr id="4" name="Rectangle 3"/>
          <p:cNvSpPr/>
          <p:nvPr userDrawn="1"/>
        </p:nvSpPr>
        <p:spPr>
          <a:xfrm>
            <a:off x="1801813" y="1047750"/>
            <a:ext cx="1295400" cy="1143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userDrawn="1"/>
        </p:nvSpPr>
        <p:spPr>
          <a:xfrm>
            <a:off x="381000" y="2290763"/>
            <a:ext cx="1295400" cy="43338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1801813" y="2290763"/>
            <a:ext cx="1295400" cy="433387"/>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a:off x="381000" y="2952750"/>
            <a:ext cx="1295400" cy="1143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1801813" y="2952750"/>
            <a:ext cx="1295400" cy="1143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userDrawn="1"/>
        </p:nvSpPr>
        <p:spPr>
          <a:xfrm>
            <a:off x="381000" y="4195763"/>
            <a:ext cx="1295400" cy="433387"/>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userDrawn="1"/>
        </p:nvSpPr>
        <p:spPr>
          <a:xfrm>
            <a:off x="1801813" y="4195763"/>
            <a:ext cx="1295400" cy="433387"/>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userDrawn="1"/>
        </p:nvSpPr>
        <p:spPr>
          <a:xfrm>
            <a:off x="6019800" y="1047750"/>
            <a:ext cx="2743200" cy="1143000"/>
          </a:xfrm>
          <a:prstGeom prst="rect">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bg1"/>
                </a:solidFill>
              </a:rPr>
              <a:t>Dark Callout/takeaway</a:t>
            </a:r>
          </a:p>
        </p:txBody>
      </p:sp>
      <p:sp>
        <p:nvSpPr>
          <p:cNvPr id="12" name="Rectangle 11"/>
          <p:cNvSpPr/>
          <p:nvPr userDrawn="1"/>
        </p:nvSpPr>
        <p:spPr>
          <a:xfrm>
            <a:off x="6019800" y="2952750"/>
            <a:ext cx="2752725" cy="1143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rgbClr val="FFFFFF"/>
                </a:solidFill>
              </a:rPr>
              <a:t>Bright Highlight/takeaway</a:t>
            </a:r>
          </a:p>
        </p:txBody>
      </p:sp>
      <p:sp>
        <p:nvSpPr>
          <p:cNvPr id="13" name="TextBox 21"/>
          <p:cNvSpPr txBox="1">
            <a:spLocks noChangeArrowheads="1"/>
          </p:cNvSpPr>
          <p:nvPr userDrawn="1"/>
        </p:nvSpPr>
        <p:spPr bwMode="auto">
          <a:xfrm>
            <a:off x="3475038" y="1114425"/>
            <a:ext cx="1995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solidFill>
                  <a:schemeClr val="accent1"/>
                </a:solidFill>
              </a:rPr>
              <a:t>As a style standard</a:t>
            </a:r>
          </a:p>
        </p:txBody>
      </p:sp>
      <p:sp>
        <p:nvSpPr>
          <p:cNvPr id="14" name="Rectangle 22"/>
          <p:cNvSpPr>
            <a:spLocks noChangeArrowheads="1"/>
          </p:cNvSpPr>
          <p:nvPr userDrawn="1"/>
        </p:nvSpPr>
        <p:spPr bwMode="auto">
          <a:xfrm>
            <a:off x="3503613" y="1204913"/>
            <a:ext cx="11287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600" b="1">
                <a:solidFill>
                  <a:srgbClr val="BCC0BA"/>
                </a:solidFill>
              </a:rPr>
              <a:t>NO</a:t>
            </a:r>
          </a:p>
        </p:txBody>
      </p:sp>
      <p:sp>
        <p:nvSpPr>
          <p:cNvPr id="15" name="Rectangle 24"/>
          <p:cNvSpPr>
            <a:spLocks noChangeArrowheads="1"/>
          </p:cNvSpPr>
          <p:nvPr userDrawn="1"/>
        </p:nvSpPr>
        <p:spPr bwMode="auto">
          <a:xfrm>
            <a:off x="4600575" y="1384300"/>
            <a:ext cx="8969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shadows</a:t>
            </a:r>
          </a:p>
          <a:p>
            <a:r>
              <a:rPr lang="en-US" sz="1400"/>
              <a:t>gradients</a:t>
            </a:r>
          </a:p>
          <a:p>
            <a:r>
              <a:rPr lang="en-US" sz="1400"/>
              <a:t>bevels</a:t>
            </a:r>
          </a:p>
        </p:txBody>
      </p:sp>
      <p:sp>
        <p:nvSpPr>
          <p:cNvPr id="16" name="Rectangle 15"/>
          <p:cNvSpPr/>
          <p:nvPr userDrawn="1"/>
        </p:nvSpPr>
        <p:spPr>
          <a:xfrm>
            <a:off x="3352800" y="1047750"/>
            <a:ext cx="2344738" cy="1143000"/>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7" name="Straight Connector 16"/>
          <p:cNvCxnSpPr/>
          <p:nvPr userDrawn="1"/>
        </p:nvCxnSpPr>
        <p:spPr>
          <a:xfrm>
            <a:off x="3706813" y="3021013"/>
            <a:ext cx="1751012" cy="0"/>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3706813" y="3162300"/>
            <a:ext cx="1751012" cy="0"/>
          </a:xfrm>
          <a:prstGeom prst="line">
            <a:avLst/>
          </a:prstGeom>
          <a:ln w="2857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3706813" y="3363913"/>
            <a:ext cx="1751012" cy="0"/>
          </a:xfrm>
          <a:prstGeom prst="line">
            <a:avLst/>
          </a:prstGeom>
          <a:ln w="28575" cmpd="sng">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3706813" y="3675063"/>
            <a:ext cx="1751012" cy="0"/>
          </a:xfrm>
          <a:prstGeom prst="line">
            <a:avLst/>
          </a:prstGeom>
          <a:ln w="9525"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3706813" y="3817938"/>
            <a:ext cx="1751012" cy="0"/>
          </a:xfrm>
          <a:prstGeom prst="line">
            <a:avLst/>
          </a:prstGeom>
          <a:ln w="28575" cmpd="sng">
            <a:solidFill>
              <a:schemeClr val="accent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3706813" y="4019550"/>
            <a:ext cx="1751012" cy="0"/>
          </a:xfrm>
          <a:prstGeom prst="line">
            <a:avLst/>
          </a:prstGeom>
          <a:ln w="28575" cmpd="sng">
            <a:solidFill>
              <a:schemeClr val="accent6"/>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lvl1pPr>
              <a:defRPr sz="2400" b="1" baseline="0"/>
            </a:lvl1pPr>
          </a:lstStyle>
          <a:p>
            <a:r>
              <a:rPr lang="en-US" dirty="0"/>
              <a:t>Standard Styles </a:t>
            </a:r>
          </a:p>
        </p:txBody>
      </p:sp>
    </p:spTree>
    <p:extLst>
      <p:ext uri="{BB962C8B-B14F-4D97-AF65-F5344CB8AC3E}">
        <p14:creationId xmlns:p14="http://schemas.microsoft.com/office/powerpoint/2010/main" val="303665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image" Target="../media/image1.png"/><Relationship Id="rId25"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21" Type="http://schemas.openxmlformats.org/officeDocument/2006/relationships/slideLayout" Target="../slideLayouts/slideLayout43.xml"/><Relationship Id="rId22" Type="http://schemas.openxmlformats.org/officeDocument/2006/relationships/slideLayout" Target="../slideLayouts/slideLayout44.xml"/><Relationship Id="rId23" Type="http://schemas.openxmlformats.org/officeDocument/2006/relationships/slideLayout" Target="../slideLayouts/slideLayout45.xml"/><Relationship Id="rId24" Type="http://schemas.openxmlformats.org/officeDocument/2006/relationships/slideLayout" Target="../slideLayouts/slideLayout46.xml"/><Relationship Id="rId25" Type="http://schemas.openxmlformats.org/officeDocument/2006/relationships/slideLayout" Target="../slideLayouts/slideLayout47.xml"/><Relationship Id="rId26" Type="http://schemas.openxmlformats.org/officeDocument/2006/relationships/slideLayout" Target="../slideLayouts/slideLayout48.xml"/><Relationship Id="rId27" Type="http://schemas.openxmlformats.org/officeDocument/2006/relationships/slideLayout" Target="../slideLayouts/slideLayout49.xml"/><Relationship Id="rId28" Type="http://schemas.openxmlformats.org/officeDocument/2006/relationships/slideLayout" Target="../slideLayouts/slideLayout50.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30" Type="http://schemas.openxmlformats.org/officeDocument/2006/relationships/slideLayout" Target="../slideLayouts/slideLayout52.xml"/><Relationship Id="rId31" Type="http://schemas.openxmlformats.org/officeDocument/2006/relationships/slideLayout" Target="../slideLayouts/slideLayout53.xml"/><Relationship Id="rId32" Type="http://schemas.openxmlformats.org/officeDocument/2006/relationships/slideLayout" Target="../slideLayouts/slideLayout54.xml"/><Relationship Id="rId9" Type="http://schemas.openxmlformats.org/officeDocument/2006/relationships/slideLayout" Target="../slideLayouts/slideLayout31.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33" Type="http://schemas.openxmlformats.org/officeDocument/2006/relationships/theme" Target="../theme/theme2.xml"/><Relationship Id="rId34" Type="http://schemas.openxmlformats.org/officeDocument/2006/relationships/image" Target="../media/image52.png"/><Relationship Id="rId35" Type="http://schemas.openxmlformats.org/officeDocument/2006/relationships/image" Target="../media/image2.png"/><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slideLayout" Target="../slideLayouts/slideLayout40.xml"/><Relationship Id="rId1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400050" y="438150"/>
            <a:ext cx="8345488" cy="407988"/>
            <a:chOff x="400778" y="438150"/>
            <a:chExt cx="8343994" cy="408049"/>
          </a:xfrm>
        </p:grpSpPr>
        <p:sp>
          <p:nvSpPr>
            <p:cNvPr id="12" name="Rectangle 11"/>
            <p:cNvSpPr/>
            <p:nvPr userDrawn="1"/>
          </p:nvSpPr>
          <p:spPr>
            <a:xfrm>
              <a:off x="400778" y="827146"/>
              <a:ext cx="8343994" cy="19053"/>
            </a:xfrm>
            <a:prstGeom prst="rect">
              <a:avLst/>
            </a:prstGeom>
            <a:solidFill>
              <a:srgbClr val="0F73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2" name="Picture 12"/>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8415837" y="438150"/>
              <a:ext cx="325737" cy="23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23"/>
          <p:cNvSpPr>
            <a:spLocks noGrp="1"/>
          </p:cNvSpPr>
          <p:nvPr>
            <p:ph type="title"/>
          </p:nvPr>
        </p:nvSpPr>
        <p:spPr bwMode="auto">
          <a:xfrm>
            <a:off x="365125" y="57150"/>
            <a:ext cx="78644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0" rIns="0" bIns="0" numCol="1" anchor="b" anchorCtr="0" compatLnSpc="1">
            <a:prstTxWarp prst="textNoShape">
              <a:avLst/>
            </a:prstTxWarp>
          </a:bodyPr>
          <a:lstStyle/>
          <a:p>
            <a:pPr lvl="0"/>
            <a:r>
              <a:rPr lang="en-US"/>
              <a:t>Click to edit Master title style</a:t>
            </a:r>
            <a:endParaRPr lang="en-US" dirty="0"/>
          </a:p>
        </p:txBody>
      </p:sp>
      <p:sp>
        <p:nvSpPr>
          <p:cNvPr id="33" name="Slide Number Placeholder 27"/>
          <p:cNvSpPr txBox="1">
            <a:spLocks/>
          </p:cNvSpPr>
          <p:nvPr/>
        </p:nvSpPr>
        <p:spPr>
          <a:xfrm>
            <a:off x="8448675" y="4772025"/>
            <a:ext cx="390525" cy="246063"/>
          </a:xfrm>
          <a:prstGeom prst="rect">
            <a:avLst/>
          </a:prstGeom>
        </p:spPr>
        <p:txBody>
          <a:bodyPr lIns="0" tIns="0" rIns="0" bIns="0" anchor="ctr"/>
          <a:lstStyle>
            <a:defPPr>
              <a:defRPr lang="en-US"/>
            </a:defPPr>
            <a:lvl1pPr marL="0" marR="0" indent="0" algn="ctr" defTabSz="914400" rtl="0" eaLnBrk="1" fontAlgn="auto" latinLnBrk="0" hangingPunct="1">
              <a:lnSpc>
                <a:spcPts val="2600"/>
              </a:lnSpc>
              <a:spcBef>
                <a:spcPts val="0"/>
              </a:spcBef>
              <a:spcAft>
                <a:spcPts val="1800"/>
              </a:spcAft>
              <a:buClrTx/>
              <a:buSzTx/>
              <a:buFont typeface="Arial" panose="020B0604020202020204" pitchFamily="34" charset="0"/>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defRPr/>
            </a:pPr>
            <a:fld id="{9B86059C-0B7F-F140-9E3F-CD83B681D04B}" type="slidenum">
              <a:rPr lang="en-US" smtClean="0">
                <a:solidFill>
                  <a:srgbClr val="898989"/>
                </a:solidFill>
                <a:latin typeface="Calibri" panose="020F0502020204030204" pitchFamily="34" charset="0"/>
              </a:rPr>
              <a:pPr>
                <a:lnSpc>
                  <a:spcPct val="100000"/>
                </a:lnSpc>
                <a:defRPr/>
              </a:pPr>
              <a:t>‹#›</a:t>
            </a:fld>
            <a:endParaRPr lang="en-US" dirty="0">
              <a:solidFill>
                <a:srgbClr val="898989"/>
              </a:solidFill>
              <a:latin typeface="Calibri" panose="020F0502020204030204" pitchFamily="34" charset="0"/>
            </a:endParaRPr>
          </a:p>
        </p:txBody>
      </p:sp>
      <p:sp>
        <p:nvSpPr>
          <p:cNvPr id="34" name="Footer Placeholder 4"/>
          <p:cNvSpPr txBox="1">
            <a:spLocks/>
          </p:cNvSpPr>
          <p:nvPr/>
        </p:nvSpPr>
        <p:spPr>
          <a:xfrm>
            <a:off x="5562600" y="4772025"/>
            <a:ext cx="2889250" cy="246063"/>
          </a:xfrm>
          <a:prstGeom prst="rect">
            <a:avLst/>
          </a:prstGeom>
        </p:spPr>
        <p:txBody>
          <a:bodyPr lIns="0" tIns="0" rIns="0" bIns="0" anchor="ctr"/>
          <a:lstStyle>
            <a:defPPr>
              <a:defRPr lang="en-US"/>
            </a:defPPr>
            <a:lvl1pPr marL="0" algn="r" defTabSz="914400" rtl="0" eaLnBrk="1" latinLnBrk="0" hangingPunct="1">
              <a:defRPr lang="en-US" sz="800" kern="1200" smtClean="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Font typeface="Arial" panose="020B0604020202020204" pitchFamily="34" charset="0"/>
              <a:buNone/>
              <a:defRPr/>
            </a:pPr>
            <a:r>
              <a:rPr dirty="0">
                <a:solidFill>
                  <a:srgbClr val="898989"/>
                </a:solidFill>
                <a:latin typeface="Calibri" panose="020F0502020204030204" pitchFamily="34" charset="0"/>
              </a:rPr>
              <a:t>© </a:t>
            </a:r>
            <a:r>
              <a:rPr dirty="0" smtClean="0">
                <a:solidFill>
                  <a:srgbClr val="898989"/>
                </a:solidFill>
                <a:latin typeface="Calibri" panose="020F0502020204030204" pitchFamily="34" charset="0"/>
              </a:rPr>
              <a:t>201</a:t>
            </a:r>
            <a:r>
              <a:rPr lang="en-US" dirty="0" smtClean="0">
                <a:solidFill>
                  <a:srgbClr val="898989"/>
                </a:solidFill>
                <a:latin typeface="Calibri" panose="020F0502020204030204" pitchFamily="34" charset="0"/>
              </a:rPr>
              <a:t>8</a:t>
            </a:r>
            <a:r>
              <a:rPr dirty="0" smtClean="0">
                <a:solidFill>
                  <a:srgbClr val="898989"/>
                </a:solidFill>
                <a:latin typeface="Calibri" panose="020F0502020204030204" pitchFamily="34" charset="0"/>
              </a:rPr>
              <a:t> </a:t>
            </a:r>
            <a:r>
              <a:rPr dirty="0">
                <a:solidFill>
                  <a:srgbClr val="898989"/>
                </a:solidFill>
                <a:latin typeface="Calibri" panose="020F0502020204030204" pitchFamily="34" charset="0"/>
              </a:rPr>
              <a:t>Quantum Corporation | </a:t>
            </a:r>
            <a:r>
              <a:rPr i="1" dirty="0">
                <a:solidFill>
                  <a:srgbClr val="898989"/>
                </a:solidFill>
                <a:latin typeface="Calibri" panose="020F0502020204030204" pitchFamily="34" charset="0"/>
              </a:rPr>
              <a:t>Company Confidential</a:t>
            </a:r>
          </a:p>
        </p:txBody>
      </p:sp>
      <p:sp>
        <p:nvSpPr>
          <p:cNvPr id="1030" name="Text Placeholder 2"/>
          <p:cNvSpPr>
            <a:spLocks noGrp="1"/>
          </p:cNvSpPr>
          <p:nvPr>
            <p:ph type="body" idx="1"/>
          </p:nvPr>
        </p:nvSpPr>
        <p:spPr bwMode="auto">
          <a:xfrm>
            <a:off x="400050" y="1200150"/>
            <a:ext cx="82867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0" rIns="9144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713" r:id="rId1"/>
    <p:sldLayoutId id="2147483741" r:id="rId2"/>
    <p:sldLayoutId id="2147483743" r:id="rId3"/>
    <p:sldLayoutId id="2147483709" r:id="rId4"/>
    <p:sldLayoutId id="2147483710" r:id="rId5"/>
    <p:sldLayoutId id="2147483711" r:id="rId6"/>
    <p:sldLayoutId id="2147483712" r:id="rId7"/>
    <p:sldLayoutId id="2147483742" r:id="rId8"/>
    <p:sldLayoutId id="2147483726" r:id="rId9"/>
    <p:sldLayoutId id="2147483727" r:id="rId10"/>
    <p:sldLayoutId id="2147483728" r:id="rId11"/>
    <p:sldLayoutId id="2147483739" r:id="rId12"/>
    <p:sldLayoutId id="2147483729" r:id="rId13"/>
    <p:sldLayoutId id="2147483730" r:id="rId14"/>
    <p:sldLayoutId id="2147483731" r:id="rId15"/>
    <p:sldLayoutId id="2147483738" r:id="rId16"/>
    <p:sldLayoutId id="2147483732" r:id="rId17"/>
    <p:sldLayoutId id="2147483733" r:id="rId18"/>
    <p:sldLayoutId id="2147483734" r:id="rId19"/>
    <p:sldLayoutId id="2147483735" r:id="rId20"/>
    <p:sldLayoutId id="2147483736" r:id="rId21"/>
    <p:sldLayoutId id="2147483737"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ts val="2400"/>
        </a:lnSpc>
        <a:spcBef>
          <a:spcPct val="0"/>
        </a:spcBef>
        <a:spcAft>
          <a:spcPct val="0"/>
        </a:spcAft>
        <a:defRPr lang="en-US" sz="2400" b="1" kern="1200" dirty="0">
          <a:solidFill>
            <a:srgbClr val="0F73C3"/>
          </a:solidFill>
          <a:latin typeface="Calibri" panose="020F0502020204030204" pitchFamily="34" charset="0"/>
          <a:ea typeface="ＭＳ Ｐゴシック" charset="0"/>
          <a:cs typeface="ＭＳ Ｐゴシック" charset="0"/>
        </a:defRPr>
      </a:lvl1pPr>
      <a:lvl2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2pPr>
      <a:lvl3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3pPr>
      <a:lvl4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4pPr>
      <a:lvl5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5pPr>
      <a:lvl6pPr marL="4572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6pPr>
      <a:lvl7pPr marL="9144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7pPr>
      <a:lvl8pPr marL="13716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8pPr>
      <a:lvl9pPr marL="18288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9pPr>
    </p:titleStyle>
    <p:bodyStyle>
      <a:lvl1pPr marL="227013" indent="-227013" algn="l" rtl="0" eaLnBrk="1" fontAlgn="base" hangingPunct="1">
        <a:spcBef>
          <a:spcPts val="300"/>
        </a:spcBef>
        <a:spcAft>
          <a:spcPts val="300"/>
        </a:spcAft>
        <a:buSzPct val="95000"/>
        <a:buBlip>
          <a:blip r:embed="rId25"/>
        </a:buBlip>
        <a:defRPr lang="en-US" sz="2000" kern="1200" dirty="0">
          <a:solidFill>
            <a:srgbClr val="414141"/>
          </a:solidFill>
          <a:latin typeface="Calibri" panose="020F0502020204030204" pitchFamily="34" charset="0"/>
          <a:ea typeface="ＭＳ Ｐゴシック" charset="0"/>
          <a:cs typeface="ＭＳ Ｐゴシック" charset="0"/>
        </a:defRPr>
      </a:lvl1pPr>
      <a:lvl2pPr marL="569913" indent="-171450" algn="l" rtl="0" eaLnBrk="1" fontAlgn="base" hangingPunct="1">
        <a:spcBef>
          <a:spcPct val="0"/>
        </a:spcBef>
        <a:spcAft>
          <a:spcPts val="200"/>
        </a:spcAft>
        <a:buClr>
          <a:srgbClr val="0F73C3"/>
        </a:buClr>
        <a:buSzPct val="95000"/>
        <a:buFont typeface="Arial" charset="0"/>
        <a:buChar char="–"/>
        <a:defRPr sz="1600" kern="1200">
          <a:solidFill>
            <a:srgbClr val="414141"/>
          </a:solidFill>
          <a:latin typeface="Calibri" panose="020F0502020204030204" pitchFamily="34" charset="0"/>
          <a:ea typeface="ＭＳ Ｐゴシック" charset="0"/>
          <a:cs typeface="+mn-cs"/>
        </a:defRPr>
      </a:lvl2pPr>
      <a:lvl3pPr marL="858838" indent="-173038" algn="l" rtl="0" eaLnBrk="1" fontAlgn="base" hangingPunct="1">
        <a:spcBef>
          <a:spcPts val="200"/>
        </a:spcBef>
        <a:spcAft>
          <a:spcPts val="200"/>
        </a:spcAft>
        <a:buClr>
          <a:srgbClr val="0F73C3"/>
        </a:buClr>
        <a:buFont typeface="Wingdings" charset="0"/>
        <a:buChar char="§"/>
        <a:defRPr sz="1400" kern="1200">
          <a:solidFill>
            <a:srgbClr val="414141"/>
          </a:solidFill>
          <a:latin typeface="Calibri" panose="020F0502020204030204" pitchFamily="34" charset="0"/>
          <a:ea typeface="ＭＳ Ｐゴシック" charset="0"/>
          <a:cs typeface="+mn-cs"/>
        </a:defRPr>
      </a:lvl3pPr>
      <a:lvl4pPr marL="1084263" indent="-109538" algn="l" rtl="0" eaLnBrk="1" fontAlgn="base" hangingPunct="1">
        <a:spcBef>
          <a:spcPts val="200"/>
        </a:spcBef>
        <a:spcAft>
          <a:spcPts val="200"/>
        </a:spcAft>
        <a:buClr>
          <a:srgbClr val="0F73C3"/>
        </a:buClr>
        <a:buFont typeface="Arial" charset="0"/>
        <a:buChar char="•"/>
        <a:defRPr sz="1400" kern="1200">
          <a:solidFill>
            <a:srgbClr val="414141"/>
          </a:solidFill>
          <a:latin typeface="Calibri" panose="020F0502020204030204" pitchFamily="34" charset="0"/>
          <a:ea typeface="ＭＳ Ｐゴシック" charset="0"/>
          <a:cs typeface="+mn-cs"/>
        </a:defRPr>
      </a:lvl4pPr>
      <a:lvl5pPr marL="1255713" indent="-109538" algn="l" rtl="0" eaLnBrk="1" fontAlgn="base" hangingPunct="1">
        <a:spcBef>
          <a:spcPts val="200"/>
        </a:spcBef>
        <a:spcAft>
          <a:spcPts val="200"/>
        </a:spcAft>
        <a:buClr>
          <a:srgbClr val="0F73C3"/>
        </a:buClr>
        <a:buFont typeface="Arial" charset="0"/>
        <a:buChar char="»"/>
        <a:defRPr sz="1400" kern="1200">
          <a:solidFill>
            <a:srgbClr val="414141"/>
          </a:solidFill>
          <a:latin typeface="Calibri" panose="020F0502020204030204" pitchFamily="34" charset="0"/>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rgbClr val="454545"/>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400050" y="438150"/>
            <a:ext cx="8345488" cy="407988"/>
            <a:chOff x="400778" y="438150"/>
            <a:chExt cx="8343994" cy="408049"/>
          </a:xfrm>
        </p:grpSpPr>
        <p:sp>
          <p:nvSpPr>
            <p:cNvPr id="12" name="Rectangle 11"/>
            <p:cNvSpPr/>
            <p:nvPr userDrawn="1"/>
          </p:nvSpPr>
          <p:spPr>
            <a:xfrm>
              <a:off x="400778" y="827146"/>
              <a:ext cx="8343994" cy="19053"/>
            </a:xfrm>
            <a:prstGeom prst="rect">
              <a:avLst/>
            </a:prstGeom>
            <a:solidFill>
              <a:srgbClr val="0F73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1032" name="Picture 12"/>
            <p:cNvPicPr>
              <a:picLocks noChangeAspect="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8415837" y="438150"/>
              <a:ext cx="325737" cy="23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23"/>
          <p:cNvSpPr>
            <a:spLocks noGrp="1"/>
          </p:cNvSpPr>
          <p:nvPr>
            <p:ph type="title"/>
          </p:nvPr>
        </p:nvSpPr>
        <p:spPr bwMode="auto">
          <a:xfrm>
            <a:off x="365126" y="57150"/>
            <a:ext cx="78644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0" rIns="0" bIns="0" numCol="1" anchor="b" anchorCtr="0" compatLnSpc="1">
            <a:prstTxWarp prst="textNoShape">
              <a:avLst/>
            </a:prstTxWarp>
          </a:bodyPr>
          <a:lstStyle/>
          <a:p>
            <a:pPr lvl="0"/>
            <a:r>
              <a:rPr lang="en-US"/>
              <a:t>Click to edit Master title style</a:t>
            </a:r>
            <a:endParaRPr lang="en-US" dirty="0"/>
          </a:p>
        </p:txBody>
      </p:sp>
      <p:sp>
        <p:nvSpPr>
          <p:cNvPr id="33" name="Slide Number Placeholder 27"/>
          <p:cNvSpPr txBox="1">
            <a:spLocks/>
          </p:cNvSpPr>
          <p:nvPr/>
        </p:nvSpPr>
        <p:spPr>
          <a:xfrm>
            <a:off x="8448676" y="4772026"/>
            <a:ext cx="390525" cy="246063"/>
          </a:xfrm>
          <a:prstGeom prst="rect">
            <a:avLst/>
          </a:prstGeom>
        </p:spPr>
        <p:txBody>
          <a:bodyPr lIns="0" tIns="0" rIns="0" bIns="0" anchor="ctr"/>
          <a:lstStyle>
            <a:defPPr>
              <a:defRPr lang="en-US"/>
            </a:defPPr>
            <a:lvl1pPr marL="0" marR="0" indent="0" algn="ctr" defTabSz="914400" rtl="0" eaLnBrk="1" fontAlgn="auto" latinLnBrk="0" hangingPunct="1">
              <a:lnSpc>
                <a:spcPts val="2600"/>
              </a:lnSpc>
              <a:spcBef>
                <a:spcPts val="0"/>
              </a:spcBef>
              <a:spcAft>
                <a:spcPts val="1800"/>
              </a:spcAft>
              <a:buClrTx/>
              <a:buSzTx/>
              <a:buFont typeface="Arial" panose="020B0604020202020204" pitchFamily="34" charset="0"/>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defRPr/>
            </a:pPr>
            <a:fld id="{9B86059C-0B7F-F140-9E3F-CD83B681D04B}" type="slidenum">
              <a:rPr lang="en-US" sz="800" smtClean="0">
                <a:solidFill>
                  <a:srgbClr val="898989"/>
                </a:solidFill>
                <a:latin typeface="Calibri" panose="020F0502020204030204" pitchFamily="34" charset="0"/>
              </a:rPr>
              <a:pPr>
                <a:lnSpc>
                  <a:spcPct val="100000"/>
                </a:lnSpc>
                <a:defRPr/>
              </a:pPr>
              <a:t>‹#›</a:t>
            </a:fld>
            <a:endParaRPr lang="en-US" sz="800" dirty="0">
              <a:solidFill>
                <a:srgbClr val="898989"/>
              </a:solidFill>
              <a:latin typeface="Calibri" panose="020F0502020204030204" pitchFamily="34" charset="0"/>
            </a:endParaRPr>
          </a:p>
        </p:txBody>
      </p:sp>
      <p:sp>
        <p:nvSpPr>
          <p:cNvPr id="34" name="Footer Placeholder 4"/>
          <p:cNvSpPr txBox="1">
            <a:spLocks/>
          </p:cNvSpPr>
          <p:nvPr/>
        </p:nvSpPr>
        <p:spPr>
          <a:xfrm>
            <a:off x="5562600" y="4772026"/>
            <a:ext cx="2889250" cy="246063"/>
          </a:xfrm>
          <a:prstGeom prst="rect">
            <a:avLst/>
          </a:prstGeom>
        </p:spPr>
        <p:txBody>
          <a:bodyPr lIns="0" tIns="0" rIns="0" bIns="0" anchor="ctr"/>
          <a:lstStyle>
            <a:defPPr>
              <a:defRPr lang="en-US"/>
            </a:defPPr>
            <a:lvl1pPr marL="0" algn="r" defTabSz="914400" rtl="0" eaLnBrk="1" latinLnBrk="0" hangingPunct="1">
              <a:defRPr lang="en-US" sz="800" kern="1200" smtClean="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Font typeface="Arial" panose="020B0604020202020204" pitchFamily="34" charset="0"/>
              <a:buNone/>
              <a:defRPr/>
            </a:pPr>
            <a:r>
              <a:rPr sz="800" dirty="0">
                <a:solidFill>
                  <a:srgbClr val="898989"/>
                </a:solidFill>
                <a:latin typeface="Calibri" panose="020F0502020204030204" pitchFamily="34" charset="0"/>
              </a:rPr>
              <a:t>© 2017 Quantum Corporation | </a:t>
            </a:r>
            <a:r>
              <a:rPr sz="800" i="1" dirty="0">
                <a:solidFill>
                  <a:srgbClr val="898989"/>
                </a:solidFill>
                <a:latin typeface="Calibri" panose="020F0502020204030204" pitchFamily="34" charset="0"/>
              </a:rPr>
              <a:t>Company Confidential</a:t>
            </a:r>
          </a:p>
        </p:txBody>
      </p:sp>
      <p:sp>
        <p:nvSpPr>
          <p:cNvPr id="1030" name="Text Placeholder 2"/>
          <p:cNvSpPr>
            <a:spLocks noGrp="1"/>
          </p:cNvSpPr>
          <p:nvPr>
            <p:ph type="body" idx="1"/>
          </p:nvPr>
        </p:nvSpPr>
        <p:spPr bwMode="auto">
          <a:xfrm>
            <a:off x="400050" y="1200151"/>
            <a:ext cx="82867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815443"/>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Lst>
  <p:txStyles>
    <p:titleStyle>
      <a:lvl1pPr algn="l" rtl="0" eaLnBrk="1" fontAlgn="base" hangingPunct="1">
        <a:lnSpc>
          <a:spcPts val="2400"/>
        </a:lnSpc>
        <a:spcBef>
          <a:spcPct val="0"/>
        </a:spcBef>
        <a:spcAft>
          <a:spcPct val="0"/>
        </a:spcAft>
        <a:defRPr lang="en-US" sz="2400" b="1" kern="1200" dirty="0">
          <a:solidFill>
            <a:srgbClr val="0F73C3"/>
          </a:solidFill>
          <a:latin typeface="Calibri" panose="020F0502020204030204" pitchFamily="34" charset="0"/>
          <a:ea typeface="ＭＳ Ｐゴシック" charset="0"/>
          <a:cs typeface="ＭＳ Ｐゴシック" charset="0"/>
        </a:defRPr>
      </a:lvl1pPr>
      <a:lvl2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2pPr>
      <a:lvl3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3pPr>
      <a:lvl4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4pPr>
      <a:lvl5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5pPr>
      <a:lvl6pPr marL="457189"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6pPr>
      <a:lvl7pPr marL="914378"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7pPr>
      <a:lvl8pPr marL="1371566"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8pPr>
      <a:lvl9pPr marL="1828754"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9pPr>
    </p:titleStyle>
    <p:bodyStyle>
      <a:lvl1pPr marL="227007" indent="-227007" algn="l" rtl="0" eaLnBrk="1" fontAlgn="base" hangingPunct="1">
        <a:spcBef>
          <a:spcPts val="300"/>
        </a:spcBef>
        <a:spcAft>
          <a:spcPts val="300"/>
        </a:spcAft>
        <a:buSzPct val="95000"/>
        <a:buBlip>
          <a:blip r:embed="rId35"/>
        </a:buBlip>
        <a:defRPr lang="en-US" sz="2000" kern="1200" dirty="0">
          <a:solidFill>
            <a:srgbClr val="414141"/>
          </a:solidFill>
          <a:latin typeface="Calibri" panose="020F0502020204030204" pitchFamily="34" charset="0"/>
          <a:ea typeface="ＭＳ Ｐゴシック" charset="0"/>
          <a:cs typeface="ＭＳ Ｐゴシック" charset="0"/>
        </a:defRPr>
      </a:lvl1pPr>
      <a:lvl2pPr marL="569899" indent="-171446" algn="l" rtl="0" eaLnBrk="1" fontAlgn="base" hangingPunct="1">
        <a:spcBef>
          <a:spcPct val="0"/>
        </a:spcBef>
        <a:spcAft>
          <a:spcPts val="200"/>
        </a:spcAft>
        <a:buClr>
          <a:srgbClr val="0F73C3"/>
        </a:buClr>
        <a:buSzPct val="95000"/>
        <a:buFont typeface="Arial" charset="0"/>
        <a:buChar char="–"/>
        <a:defRPr sz="1600" kern="1200">
          <a:solidFill>
            <a:srgbClr val="414141"/>
          </a:solidFill>
          <a:latin typeface="Calibri" panose="020F0502020204030204" pitchFamily="34" charset="0"/>
          <a:ea typeface="ＭＳ Ｐゴシック" charset="0"/>
          <a:cs typeface="+mn-cs"/>
        </a:defRPr>
      </a:lvl2pPr>
      <a:lvl3pPr marL="858817" indent="-173034" algn="l" rtl="0" eaLnBrk="1" fontAlgn="base" hangingPunct="1">
        <a:spcBef>
          <a:spcPts val="200"/>
        </a:spcBef>
        <a:spcAft>
          <a:spcPts val="200"/>
        </a:spcAft>
        <a:buClr>
          <a:srgbClr val="0F73C3"/>
        </a:buClr>
        <a:buFont typeface="Wingdings" charset="0"/>
        <a:buChar char="§"/>
        <a:defRPr sz="1400" kern="1200">
          <a:solidFill>
            <a:srgbClr val="414141"/>
          </a:solidFill>
          <a:latin typeface="Calibri" panose="020F0502020204030204" pitchFamily="34" charset="0"/>
          <a:ea typeface="ＭＳ Ｐゴシック" charset="0"/>
          <a:cs typeface="+mn-cs"/>
        </a:defRPr>
      </a:lvl3pPr>
      <a:lvl4pPr marL="1084236" indent="-109535" algn="l" rtl="0" eaLnBrk="1" fontAlgn="base" hangingPunct="1">
        <a:spcBef>
          <a:spcPts val="200"/>
        </a:spcBef>
        <a:spcAft>
          <a:spcPts val="200"/>
        </a:spcAft>
        <a:buClr>
          <a:srgbClr val="0F73C3"/>
        </a:buClr>
        <a:buFont typeface="Arial" charset="0"/>
        <a:buChar char="•"/>
        <a:defRPr sz="1400" kern="1200">
          <a:solidFill>
            <a:srgbClr val="414141"/>
          </a:solidFill>
          <a:latin typeface="Calibri" panose="020F0502020204030204" pitchFamily="34" charset="0"/>
          <a:ea typeface="ＭＳ Ｐゴシック" charset="0"/>
          <a:cs typeface="+mn-cs"/>
        </a:defRPr>
      </a:lvl4pPr>
      <a:lvl5pPr marL="1255682" indent="-109535" algn="l" rtl="0" eaLnBrk="1" fontAlgn="base" hangingPunct="1">
        <a:spcBef>
          <a:spcPts val="200"/>
        </a:spcBef>
        <a:spcAft>
          <a:spcPts val="200"/>
        </a:spcAft>
        <a:buClr>
          <a:srgbClr val="0F73C3"/>
        </a:buClr>
        <a:buFont typeface="Arial" charset="0"/>
        <a:buChar char="»"/>
        <a:defRPr sz="1400" kern="1200">
          <a:solidFill>
            <a:srgbClr val="414141"/>
          </a:solidFill>
          <a:latin typeface="Calibri" panose="020F0502020204030204" pitchFamily="34" charset="0"/>
          <a:ea typeface="ＭＳ Ｐゴシック" charset="0"/>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rgbClr val="454545"/>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4.tiff"/><Relationship Id="rId4" Type="http://schemas.openxmlformats.org/officeDocument/2006/relationships/image" Target="../media/image95.tiff"/><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93.tiff"/><Relationship Id="rId4" Type="http://schemas.openxmlformats.org/officeDocument/2006/relationships/image" Target="../media/image94.tiff"/><Relationship Id="rId5" Type="http://schemas.openxmlformats.org/officeDocument/2006/relationships/image" Target="../media/image95.tiff"/><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4.tiff"/><Relationship Id="rId4" Type="http://schemas.openxmlformats.org/officeDocument/2006/relationships/image" Target="../media/image95.tiff"/><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94.tiff"/><Relationship Id="rId4" Type="http://schemas.openxmlformats.org/officeDocument/2006/relationships/image" Target="../media/image95.tiff"/><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94.tiff"/><Relationship Id="rId4" Type="http://schemas.openxmlformats.org/officeDocument/2006/relationships/image" Target="../media/image95.tiff"/><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 xmlns:a16="http://schemas.microsoft.com/office/drawing/2014/main" id="{DB5AAA6C-B2F8-D64F-933A-FCB4DC570AB2}"/>
              </a:ext>
            </a:extLst>
          </p:cNvPr>
          <p:cNvSpPr>
            <a:spLocks noGrp="1"/>
          </p:cNvSpPr>
          <p:nvPr>
            <p:ph type="subTitle" idx="1"/>
          </p:nvPr>
        </p:nvSpPr>
        <p:spPr/>
        <p:txBody>
          <a:bodyPr/>
          <a:lstStyle/>
          <a:p>
            <a:endParaRPr lang="en-US"/>
          </a:p>
        </p:txBody>
      </p:sp>
      <p:sp>
        <p:nvSpPr>
          <p:cNvPr id="3" name="Text Placeholder 2">
            <a:extLst>
              <a:ext uri="{FF2B5EF4-FFF2-40B4-BE49-F238E27FC236}">
                <a16:creationId xmlns="" xmlns:a16="http://schemas.microsoft.com/office/drawing/2014/main" id="{10B89A21-6694-7948-87B6-63673C70752B}"/>
              </a:ext>
            </a:extLst>
          </p:cNvPr>
          <p:cNvSpPr>
            <a:spLocks noGrp="1"/>
          </p:cNvSpPr>
          <p:nvPr>
            <p:ph type="body" sz="quarter" idx="10"/>
          </p:nvPr>
        </p:nvSpPr>
        <p:spPr/>
        <p:txBody>
          <a:bodyPr/>
          <a:lstStyle/>
          <a:p>
            <a:r>
              <a:rPr lang="en-US" dirty="0"/>
              <a:t>NAS 2.0 Overview</a:t>
            </a:r>
          </a:p>
        </p:txBody>
      </p:sp>
    </p:spTree>
    <p:extLst>
      <p:ext uri="{BB962C8B-B14F-4D97-AF65-F5344CB8AC3E}">
        <p14:creationId xmlns:p14="http://schemas.microsoft.com/office/powerpoint/2010/main" val="23619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94EF68-172A-654A-A5C9-4D6CF879F9CF}"/>
              </a:ext>
            </a:extLst>
          </p:cNvPr>
          <p:cNvSpPr>
            <a:spLocks noGrp="1"/>
          </p:cNvSpPr>
          <p:nvPr>
            <p:ph type="title"/>
          </p:nvPr>
        </p:nvSpPr>
        <p:spPr/>
        <p:txBody>
          <a:bodyPr/>
          <a:lstStyle/>
          <a:p>
            <a:r>
              <a:rPr lang="en-US" dirty="0"/>
              <a:t>Scale-Out NAS: Internal DNS Load Balancing</a:t>
            </a:r>
          </a:p>
        </p:txBody>
      </p:sp>
      <p:pic>
        <p:nvPicPr>
          <p:cNvPr id="6" name="Picture 5">
            <a:extLst>
              <a:ext uri="{FF2B5EF4-FFF2-40B4-BE49-F238E27FC236}">
                <a16:creationId xmlns="" xmlns:a16="http://schemas.microsoft.com/office/drawing/2014/main" id="{BD924BE7-826C-E74F-A40B-AAC022BDE4A1}"/>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586322" y="4457705"/>
            <a:ext cx="1287336" cy="115930"/>
          </a:xfrm>
          <a:prstGeom prst="rect">
            <a:avLst/>
          </a:prstGeom>
        </p:spPr>
      </p:pic>
      <p:sp>
        <p:nvSpPr>
          <p:cNvPr id="7" name="TextBox 6">
            <a:extLst>
              <a:ext uri="{FF2B5EF4-FFF2-40B4-BE49-F238E27FC236}">
                <a16:creationId xmlns="" xmlns:a16="http://schemas.microsoft.com/office/drawing/2014/main" id="{265DC15B-7FAD-A44A-A531-2E7C9E863064}"/>
              </a:ext>
            </a:extLst>
          </p:cNvPr>
          <p:cNvSpPr txBox="1"/>
          <p:nvPr/>
        </p:nvSpPr>
        <p:spPr>
          <a:xfrm>
            <a:off x="426723" y="4141316"/>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Primary MDC/Gateway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pic>
        <p:nvPicPr>
          <p:cNvPr id="53" name="Picture 52">
            <a:extLst>
              <a:ext uri="{FF2B5EF4-FFF2-40B4-BE49-F238E27FC236}">
                <a16:creationId xmlns="" xmlns:a16="http://schemas.microsoft.com/office/drawing/2014/main" id="{1E5696F6-E24D-6540-844B-6D421EAA4B04}"/>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919822" y="4457705"/>
            <a:ext cx="1287336" cy="115930"/>
          </a:xfrm>
          <a:prstGeom prst="rect">
            <a:avLst/>
          </a:prstGeom>
        </p:spPr>
      </p:pic>
      <p:pic>
        <p:nvPicPr>
          <p:cNvPr id="54" name="Picture 53">
            <a:extLst>
              <a:ext uri="{FF2B5EF4-FFF2-40B4-BE49-F238E27FC236}">
                <a16:creationId xmlns="" xmlns:a16="http://schemas.microsoft.com/office/drawing/2014/main" id="{8E8C610B-1596-4B46-B6FC-6CF90BC5CFEB}"/>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3248145" y="4459842"/>
            <a:ext cx="1287336" cy="115930"/>
          </a:xfrm>
          <a:prstGeom prst="rect">
            <a:avLst/>
          </a:prstGeom>
        </p:spPr>
      </p:pic>
      <p:pic>
        <p:nvPicPr>
          <p:cNvPr id="55" name="Picture 54">
            <a:extLst>
              <a:ext uri="{FF2B5EF4-FFF2-40B4-BE49-F238E27FC236}">
                <a16:creationId xmlns="" xmlns:a16="http://schemas.microsoft.com/office/drawing/2014/main" id="{995ACC2F-84EC-134E-B365-F996FBBB7A1F}"/>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4581645" y="4459842"/>
            <a:ext cx="1287336" cy="115930"/>
          </a:xfrm>
          <a:prstGeom prst="rect">
            <a:avLst/>
          </a:prstGeom>
        </p:spPr>
      </p:pic>
      <p:sp>
        <p:nvSpPr>
          <p:cNvPr id="58" name="TextBox 57">
            <a:extLst>
              <a:ext uri="{FF2B5EF4-FFF2-40B4-BE49-F238E27FC236}">
                <a16:creationId xmlns="" xmlns:a16="http://schemas.microsoft.com/office/drawing/2014/main" id="{50303D95-4349-0342-B4F3-3F195DD27C0C}"/>
              </a:ext>
            </a:extLst>
          </p:cNvPr>
          <p:cNvSpPr txBox="1"/>
          <p:nvPr/>
        </p:nvSpPr>
        <p:spPr>
          <a:xfrm>
            <a:off x="1738313" y="413582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Standby MDC/Gateway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0" name="TextBox 59">
            <a:extLst>
              <a:ext uri="{FF2B5EF4-FFF2-40B4-BE49-F238E27FC236}">
                <a16:creationId xmlns="" xmlns:a16="http://schemas.microsoft.com/office/drawing/2014/main" id="{9D5242E7-8264-9D4F-80CA-478754BBE430}"/>
              </a:ext>
            </a:extLst>
          </p:cNvPr>
          <p:cNvSpPr txBox="1"/>
          <p:nvPr/>
        </p:nvSpPr>
        <p:spPr>
          <a:xfrm>
            <a:off x="3049903" y="414057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1" name="TextBox 60">
            <a:extLst>
              <a:ext uri="{FF2B5EF4-FFF2-40B4-BE49-F238E27FC236}">
                <a16:creationId xmlns="" xmlns:a16="http://schemas.microsoft.com/office/drawing/2014/main" id="{3A00482A-66AD-834A-B430-3B123888C00A}"/>
              </a:ext>
            </a:extLst>
          </p:cNvPr>
          <p:cNvSpPr txBox="1"/>
          <p:nvPr/>
        </p:nvSpPr>
        <p:spPr>
          <a:xfrm>
            <a:off x="4478575" y="4133411"/>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2" name="Cloud 61">
            <a:extLst>
              <a:ext uri="{FF2B5EF4-FFF2-40B4-BE49-F238E27FC236}">
                <a16:creationId xmlns="" xmlns:a16="http://schemas.microsoft.com/office/drawing/2014/main" id="{1FA6A5F0-8EF9-DB44-B837-690423ECF0FA}"/>
              </a:ext>
            </a:extLst>
          </p:cNvPr>
          <p:cNvSpPr/>
          <p:nvPr/>
        </p:nvSpPr>
        <p:spPr>
          <a:xfrm>
            <a:off x="651249" y="1822245"/>
            <a:ext cx="7937603" cy="626204"/>
          </a:xfrm>
          <a:prstGeom prst="clou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dirty="0">
              <a:solidFill>
                <a:srgbClr val="FFFFFF"/>
              </a:solidFill>
              <a:latin typeface="Calibri"/>
            </a:endParaRPr>
          </a:p>
        </p:txBody>
      </p:sp>
      <p:sp>
        <p:nvSpPr>
          <p:cNvPr id="63" name="TextBox 62">
            <a:extLst>
              <a:ext uri="{FF2B5EF4-FFF2-40B4-BE49-F238E27FC236}">
                <a16:creationId xmlns="" xmlns:a16="http://schemas.microsoft.com/office/drawing/2014/main" id="{D1A531F1-6C90-C941-A095-C74DA33ABD5F}"/>
              </a:ext>
            </a:extLst>
          </p:cNvPr>
          <p:cNvSpPr txBox="1"/>
          <p:nvPr/>
        </p:nvSpPr>
        <p:spPr>
          <a:xfrm>
            <a:off x="3756928" y="1881431"/>
            <a:ext cx="2112053" cy="507831"/>
          </a:xfrm>
          <a:prstGeom prst="rect">
            <a:avLst/>
          </a:prstGeom>
          <a:noFill/>
        </p:spPr>
        <p:txBody>
          <a:bodyPr wrap="none" rtlCol="0">
            <a:spAutoFit/>
          </a:bodyPr>
          <a:lstStyle/>
          <a:p>
            <a:pPr defTabSz="685800" fontAlgn="auto">
              <a:spcBef>
                <a:spcPts val="0"/>
              </a:spcBef>
              <a:spcAft>
                <a:spcPts val="0"/>
              </a:spcAft>
              <a:defRPr/>
            </a:pPr>
            <a:r>
              <a:rPr lang="en-US" sz="1350" dirty="0">
                <a:solidFill>
                  <a:srgbClr val="454545"/>
                </a:solidFill>
                <a:latin typeface="Calibri"/>
                <a:ea typeface="+mn-ea"/>
                <a:cs typeface="+mn-cs"/>
              </a:rPr>
              <a:t>Ethernet DLC/NAS Network</a:t>
            </a:r>
          </a:p>
          <a:p>
            <a:pPr algn="ctr" defTabSz="685800" fontAlgn="auto">
              <a:spcBef>
                <a:spcPts val="0"/>
              </a:spcBef>
              <a:spcAft>
                <a:spcPts val="0"/>
              </a:spcAft>
              <a:defRPr/>
            </a:pPr>
            <a:r>
              <a:rPr lang="en-US" sz="1350" dirty="0">
                <a:solidFill>
                  <a:srgbClr val="454545"/>
                </a:solidFill>
                <a:latin typeface="Calibri"/>
                <a:ea typeface="+mn-ea"/>
                <a:cs typeface="+mn-cs"/>
              </a:rPr>
              <a:t>1Gb, 10Gb, 40Gb, </a:t>
            </a:r>
            <a:r>
              <a:rPr lang="en-US" sz="1350" dirty="0" err="1">
                <a:solidFill>
                  <a:srgbClr val="454545"/>
                </a:solidFill>
                <a:latin typeface="Calibri"/>
                <a:ea typeface="+mn-ea"/>
                <a:cs typeface="+mn-cs"/>
              </a:rPr>
              <a:t>IPoIB</a:t>
            </a:r>
            <a:endParaRPr lang="en-US" sz="1350" dirty="0">
              <a:solidFill>
                <a:srgbClr val="454545"/>
              </a:solidFill>
              <a:latin typeface="Calibri"/>
              <a:ea typeface="+mn-ea"/>
              <a:cs typeface="+mn-cs"/>
            </a:endParaRPr>
          </a:p>
        </p:txBody>
      </p:sp>
      <p:pic>
        <p:nvPicPr>
          <p:cNvPr id="71" name="Picture 70">
            <a:extLst>
              <a:ext uri="{FF2B5EF4-FFF2-40B4-BE49-F238E27FC236}">
                <a16:creationId xmlns="" xmlns:a16="http://schemas.microsoft.com/office/drawing/2014/main" id="{381EB7D6-EE55-ED4D-82CF-31C3BCDB766E}"/>
              </a:ext>
            </a:extLst>
          </p:cNvPr>
          <p:cNvPicPr>
            <a:picLocks noChangeAspect="1"/>
          </p:cNvPicPr>
          <p:nvPr/>
        </p:nvPicPr>
        <p:blipFill rotWithShape="1">
          <a:blip r:embed="rId4"/>
          <a:srcRect l="430" t="67531" r="78917"/>
          <a:stretch/>
        </p:blipFill>
        <p:spPr>
          <a:xfrm>
            <a:off x="3149649" y="951216"/>
            <a:ext cx="356491" cy="317965"/>
          </a:xfrm>
          <a:prstGeom prst="rect">
            <a:avLst/>
          </a:prstGeom>
        </p:spPr>
      </p:pic>
      <p:pic>
        <p:nvPicPr>
          <p:cNvPr id="72" name="Picture 71">
            <a:extLst>
              <a:ext uri="{FF2B5EF4-FFF2-40B4-BE49-F238E27FC236}">
                <a16:creationId xmlns="" xmlns:a16="http://schemas.microsoft.com/office/drawing/2014/main" id="{4339EDCA-A343-B34C-9BCE-F82C940ECB00}"/>
              </a:ext>
            </a:extLst>
          </p:cNvPr>
          <p:cNvPicPr>
            <a:picLocks noChangeAspect="1"/>
          </p:cNvPicPr>
          <p:nvPr/>
        </p:nvPicPr>
        <p:blipFill rotWithShape="1">
          <a:blip r:embed="rId4"/>
          <a:srcRect l="430" t="67531" r="78917"/>
          <a:stretch/>
        </p:blipFill>
        <p:spPr>
          <a:xfrm>
            <a:off x="3521029" y="951216"/>
            <a:ext cx="356491" cy="317965"/>
          </a:xfrm>
          <a:prstGeom prst="rect">
            <a:avLst/>
          </a:prstGeom>
        </p:spPr>
      </p:pic>
      <p:pic>
        <p:nvPicPr>
          <p:cNvPr id="73" name="Picture 72">
            <a:extLst>
              <a:ext uri="{FF2B5EF4-FFF2-40B4-BE49-F238E27FC236}">
                <a16:creationId xmlns="" xmlns:a16="http://schemas.microsoft.com/office/drawing/2014/main" id="{23930048-82BD-D54A-BA14-939E2954D533}"/>
              </a:ext>
            </a:extLst>
          </p:cNvPr>
          <p:cNvPicPr>
            <a:picLocks noChangeAspect="1"/>
          </p:cNvPicPr>
          <p:nvPr/>
        </p:nvPicPr>
        <p:blipFill rotWithShape="1">
          <a:blip r:embed="rId4"/>
          <a:srcRect l="430" t="67531" r="78917"/>
          <a:stretch/>
        </p:blipFill>
        <p:spPr>
          <a:xfrm>
            <a:off x="3892179" y="956892"/>
            <a:ext cx="356491" cy="317965"/>
          </a:xfrm>
          <a:prstGeom prst="rect">
            <a:avLst/>
          </a:prstGeom>
        </p:spPr>
      </p:pic>
      <p:pic>
        <p:nvPicPr>
          <p:cNvPr id="74" name="Picture 73">
            <a:extLst>
              <a:ext uri="{FF2B5EF4-FFF2-40B4-BE49-F238E27FC236}">
                <a16:creationId xmlns="" xmlns:a16="http://schemas.microsoft.com/office/drawing/2014/main" id="{386B8F10-7C7C-A34E-A256-FE3E72D68518}"/>
              </a:ext>
            </a:extLst>
          </p:cNvPr>
          <p:cNvPicPr>
            <a:picLocks noChangeAspect="1"/>
          </p:cNvPicPr>
          <p:nvPr/>
        </p:nvPicPr>
        <p:blipFill rotWithShape="1">
          <a:blip r:embed="rId4"/>
          <a:srcRect l="430" t="67531" r="78917"/>
          <a:stretch/>
        </p:blipFill>
        <p:spPr>
          <a:xfrm>
            <a:off x="4263560" y="956892"/>
            <a:ext cx="356491" cy="317965"/>
          </a:xfrm>
          <a:prstGeom prst="rect">
            <a:avLst/>
          </a:prstGeom>
        </p:spPr>
      </p:pic>
      <p:pic>
        <p:nvPicPr>
          <p:cNvPr id="75" name="Picture 74">
            <a:extLst>
              <a:ext uri="{FF2B5EF4-FFF2-40B4-BE49-F238E27FC236}">
                <a16:creationId xmlns="" xmlns:a16="http://schemas.microsoft.com/office/drawing/2014/main" id="{DBA62B5C-F7FE-3D44-BA0A-5FE7B1F0DE7C}"/>
              </a:ext>
            </a:extLst>
          </p:cNvPr>
          <p:cNvPicPr>
            <a:picLocks noChangeAspect="1"/>
          </p:cNvPicPr>
          <p:nvPr/>
        </p:nvPicPr>
        <p:blipFill rotWithShape="1">
          <a:blip r:embed="rId4"/>
          <a:srcRect l="430" t="67531" r="78917"/>
          <a:stretch/>
        </p:blipFill>
        <p:spPr>
          <a:xfrm>
            <a:off x="4634710" y="957047"/>
            <a:ext cx="356491" cy="317965"/>
          </a:xfrm>
          <a:prstGeom prst="rect">
            <a:avLst/>
          </a:prstGeom>
        </p:spPr>
      </p:pic>
      <p:pic>
        <p:nvPicPr>
          <p:cNvPr id="76" name="Picture 75">
            <a:extLst>
              <a:ext uri="{FF2B5EF4-FFF2-40B4-BE49-F238E27FC236}">
                <a16:creationId xmlns="" xmlns:a16="http://schemas.microsoft.com/office/drawing/2014/main" id="{6C39036A-0F3F-6341-A0EB-503A3EC9C65B}"/>
              </a:ext>
            </a:extLst>
          </p:cNvPr>
          <p:cNvPicPr>
            <a:picLocks noChangeAspect="1"/>
          </p:cNvPicPr>
          <p:nvPr/>
        </p:nvPicPr>
        <p:blipFill rotWithShape="1">
          <a:blip r:embed="rId4"/>
          <a:srcRect l="430" t="67531" r="78917"/>
          <a:stretch/>
        </p:blipFill>
        <p:spPr>
          <a:xfrm>
            <a:off x="5006091" y="957047"/>
            <a:ext cx="356491" cy="317965"/>
          </a:xfrm>
          <a:prstGeom prst="rect">
            <a:avLst/>
          </a:prstGeom>
        </p:spPr>
      </p:pic>
      <p:pic>
        <p:nvPicPr>
          <p:cNvPr id="77" name="Picture 76">
            <a:extLst>
              <a:ext uri="{FF2B5EF4-FFF2-40B4-BE49-F238E27FC236}">
                <a16:creationId xmlns="" xmlns:a16="http://schemas.microsoft.com/office/drawing/2014/main" id="{23DD0942-EDCE-E04C-BBEF-D7FC89B1E36F}"/>
              </a:ext>
            </a:extLst>
          </p:cNvPr>
          <p:cNvPicPr>
            <a:picLocks noChangeAspect="1"/>
          </p:cNvPicPr>
          <p:nvPr/>
        </p:nvPicPr>
        <p:blipFill rotWithShape="1">
          <a:blip r:embed="rId4"/>
          <a:srcRect l="430" t="67531" r="78917"/>
          <a:stretch/>
        </p:blipFill>
        <p:spPr>
          <a:xfrm>
            <a:off x="5377241" y="962723"/>
            <a:ext cx="356491" cy="317965"/>
          </a:xfrm>
          <a:prstGeom prst="rect">
            <a:avLst/>
          </a:prstGeom>
        </p:spPr>
      </p:pic>
      <p:pic>
        <p:nvPicPr>
          <p:cNvPr id="78" name="Picture 77">
            <a:extLst>
              <a:ext uri="{FF2B5EF4-FFF2-40B4-BE49-F238E27FC236}">
                <a16:creationId xmlns="" xmlns:a16="http://schemas.microsoft.com/office/drawing/2014/main" id="{081B7AF9-F667-BB42-B068-082B0498FFB9}"/>
              </a:ext>
            </a:extLst>
          </p:cNvPr>
          <p:cNvPicPr>
            <a:picLocks noChangeAspect="1"/>
          </p:cNvPicPr>
          <p:nvPr/>
        </p:nvPicPr>
        <p:blipFill rotWithShape="1">
          <a:blip r:embed="rId4"/>
          <a:srcRect l="430" t="67531" r="78917"/>
          <a:stretch/>
        </p:blipFill>
        <p:spPr>
          <a:xfrm>
            <a:off x="5748621" y="962723"/>
            <a:ext cx="356491" cy="317965"/>
          </a:xfrm>
          <a:prstGeom prst="rect">
            <a:avLst/>
          </a:prstGeom>
        </p:spPr>
      </p:pic>
      <p:pic>
        <p:nvPicPr>
          <p:cNvPr id="79" name="Picture 78">
            <a:extLst>
              <a:ext uri="{FF2B5EF4-FFF2-40B4-BE49-F238E27FC236}">
                <a16:creationId xmlns="" xmlns:a16="http://schemas.microsoft.com/office/drawing/2014/main" id="{5CC0C698-8CEC-154D-9EBA-1FBD80A62ED2}"/>
              </a:ext>
            </a:extLst>
          </p:cNvPr>
          <p:cNvPicPr>
            <a:picLocks noChangeAspect="1"/>
          </p:cNvPicPr>
          <p:nvPr/>
        </p:nvPicPr>
        <p:blipFill rotWithShape="1">
          <a:blip r:embed="rId4"/>
          <a:srcRect l="430" t="67531" r="78917"/>
          <a:stretch/>
        </p:blipFill>
        <p:spPr>
          <a:xfrm>
            <a:off x="6119772" y="963814"/>
            <a:ext cx="356491" cy="317965"/>
          </a:xfrm>
          <a:prstGeom prst="rect">
            <a:avLst/>
          </a:prstGeom>
        </p:spPr>
      </p:pic>
      <p:pic>
        <p:nvPicPr>
          <p:cNvPr id="80" name="Picture 79">
            <a:extLst>
              <a:ext uri="{FF2B5EF4-FFF2-40B4-BE49-F238E27FC236}">
                <a16:creationId xmlns="" xmlns:a16="http://schemas.microsoft.com/office/drawing/2014/main" id="{5FB77D2D-82BA-0A4E-9E3D-FBC2EE217E18}"/>
              </a:ext>
            </a:extLst>
          </p:cNvPr>
          <p:cNvPicPr>
            <a:picLocks noChangeAspect="1"/>
          </p:cNvPicPr>
          <p:nvPr/>
        </p:nvPicPr>
        <p:blipFill rotWithShape="1">
          <a:blip r:embed="rId4"/>
          <a:srcRect l="430" t="67531" r="78917"/>
          <a:stretch/>
        </p:blipFill>
        <p:spPr>
          <a:xfrm>
            <a:off x="6491152" y="963814"/>
            <a:ext cx="356491" cy="317965"/>
          </a:xfrm>
          <a:prstGeom prst="rect">
            <a:avLst/>
          </a:prstGeom>
        </p:spPr>
      </p:pic>
      <p:pic>
        <p:nvPicPr>
          <p:cNvPr id="81" name="Picture 80">
            <a:extLst>
              <a:ext uri="{FF2B5EF4-FFF2-40B4-BE49-F238E27FC236}">
                <a16:creationId xmlns="" xmlns:a16="http://schemas.microsoft.com/office/drawing/2014/main" id="{4E7AE997-5F82-4C46-8A9D-F48647209131}"/>
              </a:ext>
            </a:extLst>
          </p:cNvPr>
          <p:cNvPicPr>
            <a:picLocks noChangeAspect="1"/>
          </p:cNvPicPr>
          <p:nvPr/>
        </p:nvPicPr>
        <p:blipFill rotWithShape="1">
          <a:blip r:embed="rId4"/>
          <a:srcRect l="430" t="67531" r="78917"/>
          <a:stretch/>
        </p:blipFill>
        <p:spPr>
          <a:xfrm>
            <a:off x="6862302" y="969490"/>
            <a:ext cx="356491" cy="317965"/>
          </a:xfrm>
          <a:prstGeom prst="rect">
            <a:avLst/>
          </a:prstGeom>
        </p:spPr>
      </p:pic>
      <p:pic>
        <p:nvPicPr>
          <p:cNvPr id="82" name="Picture 81">
            <a:extLst>
              <a:ext uri="{FF2B5EF4-FFF2-40B4-BE49-F238E27FC236}">
                <a16:creationId xmlns="" xmlns:a16="http://schemas.microsoft.com/office/drawing/2014/main" id="{30DFC32D-58D9-5C4D-A70B-0ACDD902CD72}"/>
              </a:ext>
            </a:extLst>
          </p:cNvPr>
          <p:cNvPicPr>
            <a:picLocks noChangeAspect="1"/>
          </p:cNvPicPr>
          <p:nvPr/>
        </p:nvPicPr>
        <p:blipFill rotWithShape="1">
          <a:blip r:embed="rId4"/>
          <a:srcRect l="430" t="67531" r="78917"/>
          <a:stretch/>
        </p:blipFill>
        <p:spPr>
          <a:xfrm>
            <a:off x="7233683" y="969490"/>
            <a:ext cx="356491" cy="317965"/>
          </a:xfrm>
          <a:prstGeom prst="rect">
            <a:avLst/>
          </a:prstGeom>
        </p:spPr>
      </p:pic>
      <p:sp>
        <p:nvSpPr>
          <p:cNvPr id="83" name="TextBox 82">
            <a:extLst>
              <a:ext uri="{FF2B5EF4-FFF2-40B4-BE49-F238E27FC236}">
                <a16:creationId xmlns="" xmlns:a16="http://schemas.microsoft.com/office/drawing/2014/main" id="{D37DE310-9101-3B41-8283-7E82484EBF8A}"/>
              </a:ext>
            </a:extLst>
          </p:cNvPr>
          <p:cNvSpPr txBox="1"/>
          <p:nvPr/>
        </p:nvSpPr>
        <p:spPr>
          <a:xfrm>
            <a:off x="2006949" y="972317"/>
            <a:ext cx="1506635" cy="207749"/>
          </a:xfrm>
          <a:prstGeom prst="rect">
            <a:avLst/>
          </a:prstGeom>
          <a:noFill/>
        </p:spPr>
        <p:txBody>
          <a:bodyPr wrap="square" rtlCol="0">
            <a:spAutoFit/>
          </a:bodyPr>
          <a:lstStyle/>
          <a:p>
            <a:pPr defTabSz="685800" fontAlgn="auto">
              <a:spcBef>
                <a:spcPts val="0"/>
              </a:spcBef>
              <a:spcAft>
                <a:spcPts val="0"/>
              </a:spcAft>
              <a:defRPr/>
            </a:pPr>
            <a:r>
              <a:rPr lang="en-US" sz="750" i="1" dirty="0">
                <a:solidFill>
                  <a:srgbClr val="454545"/>
                </a:solidFill>
                <a:latin typeface="Calibri"/>
                <a:ea typeface="+mn-ea"/>
                <a:cs typeface="+mn-cs"/>
              </a:rPr>
              <a:t>SMB, and NFS clients</a:t>
            </a:r>
          </a:p>
        </p:txBody>
      </p:sp>
      <p:pic>
        <p:nvPicPr>
          <p:cNvPr id="69" name="Picture 68">
            <a:extLst>
              <a:ext uri="{FF2B5EF4-FFF2-40B4-BE49-F238E27FC236}">
                <a16:creationId xmlns="" xmlns:a16="http://schemas.microsoft.com/office/drawing/2014/main" id="{396A7866-844E-8A40-AF0D-014F7445234E}"/>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5910987" y="4457705"/>
            <a:ext cx="1287336" cy="115930"/>
          </a:xfrm>
          <a:prstGeom prst="rect">
            <a:avLst/>
          </a:prstGeom>
        </p:spPr>
      </p:pic>
      <p:sp>
        <p:nvSpPr>
          <p:cNvPr id="87" name="TextBox 86">
            <a:extLst>
              <a:ext uri="{FF2B5EF4-FFF2-40B4-BE49-F238E27FC236}">
                <a16:creationId xmlns="" xmlns:a16="http://schemas.microsoft.com/office/drawing/2014/main" id="{1BE3C332-6429-AF43-AE34-3106DB1548E5}"/>
              </a:ext>
            </a:extLst>
          </p:cNvPr>
          <p:cNvSpPr txBox="1"/>
          <p:nvPr/>
        </p:nvSpPr>
        <p:spPr>
          <a:xfrm>
            <a:off x="5807917" y="413127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pic>
        <p:nvPicPr>
          <p:cNvPr id="88" name="Picture 87">
            <a:extLst>
              <a:ext uri="{FF2B5EF4-FFF2-40B4-BE49-F238E27FC236}">
                <a16:creationId xmlns="" xmlns:a16="http://schemas.microsoft.com/office/drawing/2014/main" id="{5050981B-8110-1A46-B25F-457434E24621}"/>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236589" y="4457705"/>
            <a:ext cx="1287336" cy="115930"/>
          </a:xfrm>
          <a:prstGeom prst="rect">
            <a:avLst/>
          </a:prstGeom>
        </p:spPr>
      </p:pic>
      <p:sp>
        <p:nvSpPr>
          <p:cNvPr id="89" name="TextBox 88">
            <a:extLst>
              <a:ext uri="{FF2B5EF4-FFF2-40B4-BE49-F238E27FC236}">
                <a16:creationId xmlns="" xmlns:a16="http://schemas.microsoft.com/office/drawing/2014/main" id="{18CD53CF-277B-A44F-81AB-58F67A508BCB}"/>
              </a:ext>
            </a:extLst>
          </p:cNvPr>
          <p:cNvSpPr txBox="1"/>
          <p:nvPr/>
        </p:nvSpPr>
        <p:spPr>
          <a:xfrm>
            <a:off x="7133519" y="413127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3" name="TextBox 2">
            <a:extLst>
              <a:ext uri="{FF2B5EF4-FFF2-40B4-BE49-F238E27FC236}">
                <a16:creationId xmlns="" xmlns:a16="http://schemas.microsoft.com/office/drawing/2014/main" id="{5BF90BF2-B671-2E46-BD70-FBA5F4544BA2}"/>
              </a:ext>
            </a:extLst>
          </p:cNvPr>
          <p:cNvSpPr txBox="1"/>
          <p:nvPr/>
        </p:nvSpPr>
        <p:spPr>
          <a:xfrm>
            <a:off x="7360109" y="2698089"/>
            <a:ext cx="1261469" cy="317965"/>
          </a:xfrm>
          <a:prstGeom prst="roundRect">
            <a:avLst/>
          </a:prstGeom>
          <a:solidFill>
            <a:schemeClr val="accent2"/>
          </a:solidFill>
        </p:spPr>
        <p:txBody>
          <a:bodyPr wrap="square" rtlCol="0">
            <a:spAutoFit/>
          </a:bodyPr>
          <a:lstStyle/>
          <a:p>
            <a:pPr algn="ctr"/>
            <a:r>
              <a:rPr lang="en-US" sz="1200" b="1" dirty="0">
                <a:solidFill>
                  <a:schemeClr val="bg1"/>
                </a:solidFill>
              </a:rPr>
              <a:t>Master VIP/DNS</a:t>
            </a:r>
          </a:p>
        </p:txBody>
      </p:sp>
      <p:cxnSp>
        <p:nvCxnSpPr>
          <p:cNvPr id="8" name="Straight Arrow Connector 7">
            <a:extLst>
              <a:ext uri="{FF2B5EF4-FFF2-40B4-BE49-F238E27FC236}">
                <a16:creationId xmlns="" xmlns:a16="http://schemas.microsoft.com/office/drawing/2014/main" id="{E0B1A3CC-D033-AA4A-B170-A3F169A959F5}"/>
              </a:ext>
            </a:extLst>
          </p:cNvPr>
          <p:cNvCxnSpPr>
            <a:cxnSpLocks/>
            <a:stCxn id="82" idx="2"/>
            <a:endCxn id="3" idx="0"/>
          </p:cNvCxnSpPr>
          <p:nvPr/>
        </p:nvCxnSpPr>
        <p:spPr>
          <a:xfrm>
            <a:off x="7411929" y="1287455"/>
            <a:ext cx="578915" cy="1410634"/>
          </a:xfrm>
          <a:prstGeom prst="straightConnector1">
            <a:avLst/>
          </a:prstGeom>
          <a:ln w="9525" cmpd="sng">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 xmlns:a16="http://schemas.microsoft.com/office/drawing/2014/main" id="{68564FBF-B4C2-2A4B-91A4-9E0BB8460BAA}"/>
              </a:ext>
            </a:extLst>
          </p:cNvPr>
          <p:cNvCxnSpPr>
            <a:cxnSpLocks/>
            <a:endCxn id="36" idx="0"/>
          </p:cNvCxnSpPr>
          <p:nvPr/>
        </p:nvCxnSpPr>
        <p:spPr>
          <a:xfrm flipH="1">
            <a:off x="5225313" y="1269960"/>
            <a:ext cx="2199878" cy="2257781"/>
          </a:xfrm>
          <a:prstGeom prst="straightConnector1">
            <a:avLst/>
          </a:prstGeom>
          <a:ln w="9525" cmpd="sng">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 xmlns:a16="http://schemas.microsoft.com/office/drawing/2014/main" id="{B3315AD5-2F03-E34E-BB89-1DF1206C957D}"/>
              </a:ext>
            </a:extLst>
          </p:cNvPr>
          <p:cNvSpPr txBox="1"/>
          <p:nvPr/>
        </p:nvSpPr>
        <p:spPr>
          <a:xfrm>
            <a:off x="2219356" y="3527743"/>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
        <p:nvSpPr>
          <p:cNvPr id="35" name="TextBox 34">
            <a:extLst>
              <a:ext uri="{FF2B5EF4-FFF2-40B4-BE49-F238E27FC236}">
                <a16:creationId xmlns="" xmlns:a16="http://schemas.microsoft.com/office/drawing/2014/main" id="{8E875782-4165-B345-90A0-FDEB3F730484}"/>
              </a:ext>
            </a:extLst>
          </p:cNvPr>
          <p:cNvSpPr txBox="1"/>
          <p:nvPr/>
        </p:nvSpPr>
        <p:spPr>
          <a:xfrm>
            <a:off x="3530946" y="3527742"/>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
        <p:nvSpPr>
          <p:cNvPr id="36" name="TextBox 35">
            <a:extLst>
              <a:ext uri="{FF2B5EF4-FFF2-40B4-BE49-F238E27FC236}">
                <a16:creationId xmlns="" xmlns:a16="http://schemas.microsoft.com/office/drawing/2014/main" id="{2EDB4DBC-DBDB-CA47-B094-F1DF37527959}"/>
              </a:ext>
            </a:extLst>
          </p:cNvPr>
          <p:cNvSpPr txBox="1"/>
          <p:nvPr/>
        </p:nvSpPr>
        <p:spPr>
          <a:xfrm>
            <a:off x="4883569" y="3527741"/>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
        <p:nvSpPr>
          <p:cNvPr id="37" name="TextBox 36">
            <a:extLst>
              <a:ext uri="{FF2B5EF4-FFF2-40B4-BE49-F238E27FC236}">
                <a16:creationId xmlns="" xmlns:a16="http://schemas.microsoft.com/office/drawing/2014/main" id="{6B99042D-F5F9-FF42-A9EA-06EA5A2A45C3}"/>
              </a:ext>
            </a:extLst>
          </p:cNvPr>
          <p:cNvSpPr txBox="1"/>
          <p:nvPr/>
        </p:nvSpPr>
        <p:spPr>
          <a:xfrm>
            <a:off x="6214679" y="3527740"/>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
        <p:nvSpPr>
          <p:cNvPr id="38" name="TextBox 37">
            <a:extLst>
              <a:ext uri="{FF2B5EF4-FFF2-40B4-BE49-F238E27FC236}">
                <a16:creationId xmlns="" xmlns:a16="http://schemas.microsoft.com/office/drawing/2014/main" id="{51C02F1C-0C73-A743-9FA5-2DD99A327098}"/>
              </a:ext>
            </a:extLst>
          </p:cNvPr>
          <p:cNvSpPr txBox="1"/>
          <p:nvPr/>
        </p:nvSpPr>
        <p:spPr>
          <a:xfrm>
            <a:off x="7614562" y="3527739"/>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cxnSp>
        <p:nvCxnSpPr>
          <p:cNvPr id="39" name="Straight Arrow Connector 38">
            <a:extLst>
              <a:ext uri="{FF2B5EF4-FFF2-40B4-BE49-F238E27FC236}">
                <a16:creationId xmlns="" xmlns:a16="http://schemas.microsoft.com/office/drawing/2014/main" id="{7630289D-AB24-4144-B093-068428C3A8B9}"/>
              </a:ext>
            </a:extLst>
          </p:cNvPr>
          <p:cNvCxnSpPr>
            <a:cxnSpLocks/>
            <a:stCxn id="71" idx="2"/>
            <a:endCxn id="33" idx="0"/>
          </p:cNvCxnSpPr>
          <p:nvPr/>
        </p:nvCxnSpPr>
        <p:spPr>
          <a:xfrm flipH="1">
            <a:off x="2807905" y="1269181"/>
            <a:ext cx="519990" cy="2387733"/>
          </a:xfrm>
          <a:prstGeom prst="straightConnector1">
            <a:avLst/>
          </a:prstGeom>
          <a:ln w="9525" cmpd="sng">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 xmlns:a16="http://schemas.microsoft.com/office/drawing/2014/main" id="{545252E6-793E-5F40-8387-C3C9625A3770}"/>
              </a:ext>
            </a:extLst>
          </p:cNvPr>
          <p:cNvCxnSpPr>
            <a:cxnSpLocks/>
            <a:stCxn id="33" idx="2"/>
            <a:endCxn id="58" idx="0"/>
          </p:cNvCxnSpPr>
          <p:nvPr/>
        </p:nvCxnSpPr>
        <p:spPr>
          <a:xfrm flipH="1">
            <a:off x="2561100" y="3929329"/>
            <a:ext cx="246805" cy="206495"/>
          </a:xfrm>
          <a:prstGeom prst="straightConnector1">
            <a:avLst/>
          </a:prstGeom>
          <a:ln w="9525" cmpd="sng">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 xmlns:a16="http://schemas.microsoft.com/office/drawing/2014/main" id="{3A491FBA-E987-D144-8CB5-981D451BAC91}"/>
              </a:ext>
            </a:extLst>
          </p:cNvPr>
          <p:cNvSpPr txBox="1"/>
          <p:nvPr/>
        </p:nvSpPr>
        <p:spPr>
          <a:xfrm>
            <a:off x="7556200" y="1535385"/>
            <a:ext cx="1175808" cy="253916"/>
          </a:xfrm>
          <a:prstGeom prst="rect">
            <a:avLst/>
          </a:prstGeom>
          <a:noFill/>
        </p:spPr>
        <p:txBody>
          <a:bodyPr wrap="square" rtlCol="0">
            <a:spAutoFit/>
          </a:bodyPr>
          <a:lstStyle/>
          <a:p>
            <a:r>
              <a:rPr lang="en-US" sz="1050" dirty="0">
                <a:solidFill>
                  <a:srgbClr val="7030A0"/>
                </a:solidFill>
              </a:rPr>
              <a:t>1. DNS request</a:t>
            </a:r>
          </a:p>
        </p:txBody>
      </p:sp>
      <p:cxnSp>
        <p:nvCxnSpPr>
          <p:cNvPr id="44" name="Straight Arrow Connector 43">
            <a:extLst>
              <a:ext uri="{FF2B5EF4-FFF2-40B4-BE49-F238E27FC236}">
                <a16:creationId xmlns="" xmlns:a16="http://schemas.microsoft.com/office/drawing/2014/main" id="{064A562D-A731-D146-8713-5024B75D128F}"/>
              </a:ext>
            </a:extLst>
          </p:cNvPr>
          <p:cNvCxnSpPr>
            <a:cxnSpLocks/>
            <a:stCxn id="3" idx="2"/>
            <a:endCxn id="36" idx="0"/>
          </p:cNvCxnSpPr>
          <p:nvPr/>
        </p:nvCxnSpPr>
        <p:spPr>
          <a:xfrm flipH="1">
            <a:off x="5225313" y="3016054"/>
            <a:ext cx="2765531" cy="511687"/>
          </a:xfrm>
          <a:prstGeom prst="straightConnector1">
            <a:avLst/>
          </a:prstGeom>
          <a:ln w="9525" cmpd="sng">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 xmlns:a16="http://schemas.microsoft.com/office/drawing/2014/main" id="{32869DFC-6103-1D48-A43F-1CA2BEDA0C67}"/>
              </a:ext>
            </a:extLst>
          </p:cNvPr>
          <p:cNvSpPr txBox="1"/>
          <p:nvPr/>
        </p:nvSpPr>
        <p:spPr>
          <a:xfrm>
            <a:off x="6266682" y="2850196"/>
            <a:ext cx="1118344" cy="415498"/>
          </a:xfrm>
          <a:prstGeom prst="rect">
            <a:avLst/>
          </a:prstGeom>
          <a:noFill/>
        </p:spPr>
        <p:txBody>
          <a:bodyPr wrap="square" rtlCol="0">
            <a:spAutoFit/>
          </a:bodyPr>
          <a:lstStyle/>
          <a:p>
            <a:r>
              <a:rPr lang="en-US" sz="1050" dirty="0">
                <a:solidFill>
                  <a:srgbClr val="7030A0"/>
                </a:solidFill>
              </a:rPr>
              <a:t>2. DNS referral to a VIP</a:t>
            </a:r>
          </a:p>
        </p:txBody>
      </p:sp>
      <p:sp>
        <p:nvSpPr>
          <p:cNvPr id="49" name="TextBox 48">
            <a:extLst>
              <a:ext uri="{FF2B5EF4-FFF2-40B4-BE49-F238E27FC236}">
                <a16:creationId xmlns="" xmlns:a16="http://schemas.microsoft.com/office/drawing/2014/main" id="{1F39D17D-D53A-6347-B582-0C5A8784C322}"/>
              </a:ext>
            </a:extLst>
          </p:cNvPr>
          <p:cNvSpPr txBox="1"/>
          <p:nvPr/>
        </p:nvSpPr>
        <p:spPr>
          <a:xfrm>
            <a:off x="4868190" y="2724395"/>
            <a:ext cx="972927" cy="415498"/>
          </a:xfrm>
          <a:prstGeom prst="rect">
            <a:avLst/>
          </a:prstGeom>
          <a:noFill/>
        </p:spPr>
        <p:txBody>
          <a:bodyPr wrap="square" rtlCol="0">
            <a:spAutoFit/>
          </a:bodyPr>
          <a:lstStyle/>
          <a:p>
            <a:r>
              <a:rPr lang="en-US" sz="1050" dirty="0">
                <a:solidFill>
                  <a:schemeClr val="accent1"/>
                </a:solidFill>
              </a:rPr>
              <a:t>3. I/O directly to a gateway</a:t>
            </a:r>
          </a:p>
        </p:txBody>
      </p:sp>
      <p:sp>
        <p:nvSpPr>
          <p:cNvPr id="51" name="TextBox 50">
            <a:extLst>
              <a:ext uri="{FF2B5EF4-FFF2-40B4-BE49-F238E27FC236}">
                <a16:creationId xmlns="" xmlns:a16="http://schemas.microsoft.com/office/drawing/2014/main" id="{E55E27E7-CF3F-6A46-AA32-B497F8830CD1}"/>
              </a:ext>
            </a:extLst>
          </p:cNvPr>
          <p:cNvSpPr txBox="1"/>
          <p:nvPr/>
        </p:nvSpPr>
        <p:spPr>
          <a:xfrm>
            <a:off x="586322" y="2745977"/>
            <a:ext cx="1435730" cy="415498"/>
          </a:xfrm>
          <a:prstGeom prst="rect">
            <a:avLst/>
          </a:prstGeom>
          <a:noFill/>
        </p:spPr>
        <p:txBody>
          <a:bodyPr wrap="square" rtlCol="0">
            <a:spAutoFit/>
          </a:bodyPr>
          <a:lstStyle/>
          <a:p>
            <a:r>
              <a:rPr lang="en-US" sz="1050" dirty="0">
                <a:solidFill>
                  <a:schemeClr val="accent1"/>
                </a:solidFill>
              </a:rPr>
              <a:t>Static mapping to a specific gateway</a:t>
            </a:r>
          </a:p>
        </p:txBody>
      </p:sp>
      <p:sp>
        <p:nvSpPr>
          <p:cNvPr id="33" name="TextBox 32">
            <a:extLst>
              <a:ext uri="{FF2B5EF4-FFF2-40B4-BE49-F238E27FC236}">
                <a16:creationId xmlns="" xmlns:a16="http://schemas.microsoft.com/office/drawing/2014/main" id="{B1D26D75-5135-E742-B200-58C561E02E23}"/>
              </a:ext>
            </a:extLst>
          </p:cNvPr>
          <p:cNvSpPr txBox="1"/>
          <p:nvPr/>
        </p:nvSpPr>
        <p:spPr>
          <a:xfrm>
            <a:off x="2466161" y="3656914"/>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Tree>
    <p:extLst>
      <p:ext uri="{BB962C8B-B14F-4D97-AF65-F5344CB8AC3E}">
        <p14:creationId xmlns:p14="http://schemas.microsoft.com/office/powerpoint/2010/main" val="1481229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10Gb Single Link Bandwidth</a:t>
            </a:r>
          </a:p>
        </p:txBody>
      </p:sp>
      <p:graphicFrame>
        <p:nvGraphicFramePr>
          <p:cNvPr id="6" name="Chart 5"/>
          <p:cNvGraphicFramePr>
            <a:graphicFrameLocks/>
          </p:cNvGraphicFramePr>
          <p:nvPr>
            <p:extLst>
              <p:ext uri="{D42A27DB-BD31-4B8C-83A1-F6EECF244321}">
                <p14:modId xmlns:p14="http://schemas.microsoft.com/office/powerpoint/2010/main" val="444600430"/>
              </p:ext>
            </p:extLst>
          </p:nvPr>
        </p:nvGraphicFramePr>
        <p:xfrm>
          <a:off x="365760" y="791441"/>
          <a:ext cx="8584276" cy="3718214"/>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p:cNvCxnSpPr/>
          <p:nvPr/>
        </p:nvCxnSpPr>
        <p:spPr>
          <a:xfrm>
            <a:off x="7661562" y="742950"/>
            <a:ext cx="20782" cy="3046268"/>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13964" y="907473"/>
            <a:ext cx="1246909" cy="261610"/>
          </a:xfrm>
          <a:prstGeom prst="rect">
            <a:avLst/>
          </a:prstGeom>
          <a:noFill/>
        </p:spPr>
        <p:txBody>
          <a:bodyPr wrap="square" rtlCol="0">
            <a:spAutoFit/>
          </a:bodyPr>
          <a:lstStyle/>
          <a:p>
            <a:r>
              <a:rPr lang="en-US" sz="1100" dirty="0"/>
              <a:t>10Gb = 1,250MB/s</a:t>
            </a:r>
          </a:p>
        </p:txBody>
      </p:sp>
      <p:cxnSp>
        <p:nvCxnSpPr>
          <p:cNvPr id="11" name="Straight Arrow Connector 10"/>
          <p:cNvCxnSpPr>
            <a:stCxn id="9" idx="2"/>
          </p:cNvCxnSpPr>
          <p:nvPr/>
        </p:nvCxnSpPr>
        <p:spPr>
          <a:xfrm flipH="1">
            <a:off x="7682345" y="1169083"/>
            <a:ext cx="755074" cy="902172"/>
          </a:xfrm>
          <a:prstGeom prst="straightConnector1">
            <a:avLst/>
          </a:prstGeom>
          <a:ln w="9525" cmpd="sng">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554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9F83D2-B8C0-F343-BCB3-CDC75D81C98D}"/>
              </a:ext>
            </a:extLst>
          </p:cNvPr>
          <p:cNvSpPr>
            <a:spLocks noGrp="1"/>
          </p:cNvSpPr>
          <p:nvPr>
            <p:ph type="title"/>
          </p:nvPr>
        </p:nvSpPr>
        <p:spPr/>
        <p:txBody>
          <a:bodyPr/>
          <a:lstStyle/>
          <a:p>
            <a:r>
              <a:rPr lang="en-US" dirty="0"/>
              <a:t>Englewood Lab Performance Testing – Running Now</a:t>
            </a:r>
          </a:p>
        </p:txBody>
      </p:sp>
      <p:sp>
        <p:nvSpPr>
          <p:cNvPr id="3" name="Text Placeholder 2">
            <a:extLst>
              <a:ext uri="{FF2B5EF4-FFF2-40B4-BE49-F238E27FC236}">
                <a16:creationId xmlns="" xmlns:a16="http://schemas.microsoft.com/office/drawing/2014/main" id="{0261111D-51C5-CC40-A3D3-21A7324A3DDE}"/>
              </a:ext>
            </a:extLst>
          </p:cNvPr>
          <p:cNvSpPr>
            <a:spLocks noGrp="1"/>
          </p:cNvSpPr>
          <p:nvPr>
            <p:ph type="body" idx="1"/>
          </p:nvPr>
        </p:nvSpPr>
        <p:spPr/>
        <p:txBody>
          <a:bodyPr/>
          <a:lstStyle/>
          <a:p>
            <a:r>
              <a:rPr lang="en-US" dirty="0"/>
              <a:t>Best Practices Guide, derived from testing these performance scenarios</a:t>
            </a:r>
          </a:p>
          <a:p>
            <a:pPr lvl="1"/>
            <a:r>
              <a:rPr lang="en-US" dirty="0"/>
              <a:t>10Gb Multi-Link Bandwidth</a:t>
            </a:r>
          </a:p>
          <a:p>
            <a:pPr lvl="1"/>
            <a:r>
              <a:rPr lang="en-US" dirty="0"/>
              <a:t>40Gb Single Link Bandwidth</a:t>
            </a:r>
          </a:p>
          <a:p>
            <a:pPr lvl="1"/>
            <a:r>
              <a:rPr lang="en-US" dirty="0"/>
              <a:t>40Gb Multi-Link Bandwidth</a:t>
            </a:r>
          </a:p>
          <a:p>
            <a:pPr lvl="1"/>
            <a:r>
              <a:rPr lang="en-US" dirty="0"/>
              <a:t>10Gb IOPs</a:t>
            </a:r>
          </a:p>
          <a:p>
            <a:pPr lvl="1"/>
            <a:r>
              <a:rPr lang="en-US" dirty="0"/>
              <a:t>40Gb IOPs</a:t>
            </a:r>
          </a:p>
          <a:p>
            <a:pPr lvl="1"/>
            <a:r>
              <a:rPr lang="en-US" dirty="0"/>
              <a:t>Browsing/Metadata</a:t>
            </a:r>
          </a:p>
          <a:p>
            <a:pPr lvl="1"/>
            <a:r>
              <a:rPr lang="en-US" dirty="0"/>
              <a:t>M&amp;E Streaming</a:t>
            </a:r>
          </a:p>
          <a:p>
            <a:pPr lvl="1"/>
            <a:r>
              <a:rPr lang="en-US" dirty="0"/>
              <a:t>SPECFS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9061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A38E93-28EA-334E-BF29-F00F8D1F0845}"/>
              </a:ext>
            </a:extLst>
          </p:cNvPr>
          <p:cNvSpPr>
            <a:spLocks noGrp="1"/>
          </p:cNvSpPr>
          <p:nvPr>
            <p:ph type="title"/>
          </p:nvPr>
        </p:nvSpPr>
        <p:spPr/>
        <p:txBody>
          <a:bodyPr/>
          <a:lstStyle/>
          <a:p>
            <a:r>
              <a:rPr lang="en-US" dirty="0"/>
              <a:t>Compatibility Matrix</a:t>
            </a:r>
          </a:p>
        </p:txBody>
      </p:sp>
      <p:sp>
        <p:nvSpPr>
          <p:cNvPr id="3" name="Text Placeholder 2">
            <a:extLst>
              <a:ext uri="{FF2B5EF4-FFF2-40B4-BE49-F238E27FC236}">
                <a16:creationId xmlns="" xmlns:a16="http://schemas.microsoft.com/office/drawing/2014/main" id="{8047B1E8-23F1-DF48-B9D4-ACE89D631867}"/>
              </a:ext>
            </a:extLst>
          </p:cNvPr>
          <p:cNvSpPr>
            <a:spLocks noGrp="1"/>
          </p:cNvSpPr>
          <p:nvPr>
            <p:ph type="body" idx="1"/>
          </p:nvPr>
        </p:nvSpPr>
        <p:spPr/>
        <p:txBody>
          <a:bodyPr/>
          <a:lstStyle/>
          <a:p>
            <a:r>
              <a:rPr lang="en-US" sz="1800" dirty="0"/>
              <a:t>NAS 2.0.0 supports</a:t>
            </a:r>
          </a:p>
          <a:p>
            <a:pPr lvl="1"/>
            <a:r>
              <a:rPr lang="en-US" sz="1400" dirty="0"/>
              <a:t>M-Series</a:t>
            </a:r>
          </a:p>
          <a:p>
            <a:pPr lvl="1"/>
            <a:r>
              <a:rPr lang="en-US" sz="1400" dirty="0"/>
              <a:t>G-Series</a:t>
            </a:r>
          </a:p>
          <a:p>
            <a:pPr lvl="1"/>
            <a:r>
              <a:rPr lang="en-US" sz="1400" dirty="0"/>
              <a:t>Xcellis Workflow Director</a:t>
            </a:r>
          </a:p>
          <a:p>
            <a:pPr lvl="1"/>
            <a:r>
              <a:rPr lang="en-US" sz="1400" dirty="0"/>
              <a:t>Xcellis Workflow Extender</a:t>
            </a:r>
          </a:p>
          <a:p>
            <a:r>
              <a:rPr lang="en-US" sz="1800" dirty="0"/>
              <a:t>NAS 2.0.0 supports mixing node types in a single cluster</a:t>
            </a:r>
          </a:p>
          <a:p>
            <a:r>
              <a:rPr lang="en-US" sz="1800" dirty="0"/>
              <a:t>MDCs and gateways can be mixed in a single cluster</a:t>
            </a:r>
          </a:p>
          <a:p>
            <a:r>
              <a:rPr lang="en-US" sz="1800" dirty="0"/>
              <a:t>Dual node MDCs can be configured as active/active</a:t>
            </a:r>
          </a:p>
          <a:p>
            <a:r>
              <a:rPr lang="en-US" sz="1800" dirty="0"/>
              <a:t>StorNext 5.4 or greater is required</a:t>
            </a:r>
          </a:p>
          <a:p>
            <a:r>
              <a:rPr lang="en-US" sz="1800" dirty="0"/>
              <a:t>StorNext 6.0 is required for</a:t>
            </a:r>
          </a:p>
          <a:p>
            <a:pPr lvl="1"/>
            <a:r>
              <a:rPr lang="en-US" sz="1400" dirty="0"/>
              <a:t>DNS based load balancing</a:t>
            </a:r>
          </a:p>
          <a:p>
            <a:pPr lvl="1"/>
            <a:r>
              <a:rPr lang="en-US" sz="1400" dirty="0"/>
              <a:t>StorNext 6.0 metadata performance enhancements</a:t>
            </a:r>
          </a:p>
        </p:txBody>
      </p:sp>
    </p:spTree>
    <p:extLst>
      <p:ext uri="{BB962C8B-B14F-4D97-AF65-F5344CB8AC3E}">
        <p14:creationId xmlns:p14="http://schemas.microsoft.com/office/powerpoint/2010/main" val="12367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872458-AE29-4D51-80BA-01E8224CFC3C}"/>
              </a:ext>
            </a:extLst>
          </p:cNvPr>
          <p:cNvSpPr>
            <a:spLocks noGrp="1"/>
          </p:cNvSpPr>
          <p:nvPr>
            <p:ph type="title"/>
          </p:nvPr>
        </p:nvSpPr>
        <p:spPr/>
        <p:txBody>
          <a:bodyPr/>
          <a:lstStyle/>
          <a:p>
            <a:r>
              <a:rPr lang="en-US" dirty="0"/>
              <a:t>How Are We Marketing it? | </a:t>
            </a:r>
            <a:r>
              <a:rPr lang="en-US" dirty="0" err="1">
                <a:solidFill>
                  <a:schemeClr val="accent6"/>
                </a:solidFill>
              </a:rPr>
              <a:t>Xcellis</a:t>
            </a:r>
            <a:r>
              <a:rPr lang="en-US" dirty="0">
                <a:solidFill>
                  <a:schemeClr val="accent6"/>
                </a:solidFill>
              </a:rPr>
              <a:t> Scale-out NAS</a:t>
            </a:r>
          </a:p>
        </p:txBody>
      </p:sp>
      <p:sp>
        <p:nvSpPr>
          <p:cNvPr id="3" name="Text Placeholder 2">
            <a:extLst>
              <a:ext uri="{FF2B5EF4-FFF2-40B4-BE49-F238E27FC236}">
                <a16:creationId xmlns="" xmlns:a16="http://schemas.microsoft.com/office/drawing/2014/main" id="{E4AA69AB-C3BC-4EB2-8C6D-ED99EC6409DF}"/>
              </a:ext>
            </a:extLst>
          </p:cNvPr>
          <p:cNvSpPr>
            <a:spLocks noGrp="1"/>
          </p:cNvSpPr>
          <p:nvPr>
            <p:ph type="body" idx="1"/>
          </p:nvPr>
        </p:nvSpPr>
        <p:spPr/>
        <p:txBody>
          <a:bodyPr/>
          <a:lstStyle/>
          <a:p>
            <a:r>
              <a:rPr lang="en-US" dirty="0"/>
              <a:t>New customers / opportunities</a:t>
            </a:r>
          </a:p>
          <a:p>
            <a:pPr lvl="1"/>
            <a:r>
              <a:rPr lang="en-US" dirty="0"/>
              <a:t>Scale-out NAS</a:t>
            </a:r>
          </a:p>
          <a:p>
            <a:pPr lvl="1"/>
            <a:r>
              <a:rPr lang="en-US" dirty="0"/>
              <a:t>Xcellis</a:t>
            </a:r>
            <a:r>
              <a:rPr lang="en-US" baseline="30000" dirty="0"/>
              <a:t>®</a:t>
            </a:r>
            <a:r>
              <a:rPr lang="en-US" dirty="0"/>
              <a:t> Scale-out NAS, the industry’s first workflow storage appliance to provide the management capabilities and robust features of enterprise Scale-out NAS with the cost-effective scaling organizations need to address modern data growth</a:t>
            </a:r>
          </a:p>
          <a:p>
            <a:pPr lvl="1"/>
            <a:r>
              <a:rPr lang="en-US" dirty="0"/>
              <a:t>Directly competes with Isilon, NetApp FAS, </a:t>
            </a:r>
            <a:r>
              <a:rPr lang="en-US" dirty="0" err="1"/>
              <a:t>Qumulo</a:t>
            </a:r>
            <a:r>
              <a:rPr lang="en-US" dirty="0"/>
              <a:t>, et al.</a:t>
            </a:r>
          </a:p>
          <a:p>
            <a:endParaRPr lang="en-US" dirty="0"/>
          </a:p>
          <a:p>
            <a:r>
              <a:rPr lang="en-US" dirty="0"/>
              <a:t>Existing Customers</a:t>
            </a:r>
          </a:p>
          <a:p>
            <a:pPr lvl="1"/>
            <a:r>
              <a:rPr lang="en-US" dirty="0"/>
              <a:t>Emphasis on significant release / what’s new</a:t>
            </a:r>
          </a:p>
          <a:p>
            <a:endParaRPr lang="en-US" dirty="0"/>
          </a:p>
        </p:txBody>
      </p:sp>
    </p:spTree>
    <p:extLst>
      <p:ext uri="{BB962C8B-B14F-4D97-AF65-F5344CB8AC3E}">
        <p14:creationId xmlns:p14="http://schemas.microsoft.com/office/powerpoint/2010/main" val="65667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94EF68-172A-654A-A5C9-4D6CF879F9CF}"/>
              </a:ext>
            </a:extLst>
          </p:cNvPr>
          <p:cNvSpPr>
            <a:spLocks noGrp="1"/>
          </p:cNvSpPr>
          <p:nvPr>
            <p:ph type="title"/>
          </p:nvPr>
        </p:nvSpPr>
        <p:spPr/>
        <p:txBody>
          <a:bodyPr/>
          <a:lstStyle/>
          <a:p>
            <a:r>
              <a:rPr lang="en-US" dirty="0"/>
              <a:t>Scale-Out Topology</a:t>
            </a:r>
          </a:p>
        </p:txBody>
      </p:sp>
      <p:pic>
        <p:nvPicPr>
          <p:cNvPr id="5" name="Picture 4">
            <a:extLst>
              <a:ext uri="{FF2B5EF4-FFF2-40B4-BE49-F238E27FC236}">
                <a16:creationId xmlns="" xmlns:a16="http://schemas.microsoft.com/office/drawing/2014/main" id="{EDBB798E-402A-0242-823C-4E1E63AD7F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1016" y="3479775"/>
            <a:ext cx="1287336" cy="234455"/>
          </a:xfrm>
          <a:prstGeom prst="rect">
            <a:avLst/>
          </a:prstGeom>
        </p:spPr>
      </p:pic>
      <p:pic>
        <p:nvPicPr>
          <p:cNvPr id="6" name="Picture 5">
            <a:extLst>
              <a:ext uri="{FF2B5EF4-FFF2-40B4-BE49-F238E27FC236}">
                <a16:creationId xmlns="" xmlns:a16="http://schemas.microsoft.com/office/drawing/2014/main" id="{BD924BE7-826C-E74F-A40B-AAC022BDE4A1}"/>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645273" y="2464343"/>
            <a:ext cx="1287336" cy="115930"/>
          </a:xfrm>
          <a:prstGeom prst="rect">
            <a:avLst/>
          </a:prstGeom>
        </p:spPr>
      </p:pic>
      <p:sp>
        <p:nvSpPr>
          <p:cNvPr id="7" name="TextBox 6">
            <a:extLst>
              <a:ext uri="{FF2B5EF4-FFF2-40B4-BE49-F238E27FC236}">
                <a16:creationId xmlns="" xmlns:a16="http://schemas.microsoft.com/office/drawing/2014/main" id="{265DC15B-7FAD-A44A-A531-2E7C9E863064}"/>
              </a:ext>
            </a:extLst>
          </p:cNvPr>
          <p:cNvSpPr txBox="1"/>
          <p:nvPr/>
        </p:nvSpPr>
        <p:spPr>
          <a:xfrm>
            <a:off x="2485674" y="214795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Primary MDC/Gateway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9" name="TextBox 8">
            <a:extLst>
              <a:ext uri="{FF2B5EF4-FFF2-40B4-BE49-F238E27FC236}">
                <a16:creationId xmlns="" xmlns:a16="http://schemas.microsoft.com/office/drawing/2014/main" id="{FF796AF2-CFBC-B04D-B9BC-5B4268110B97}"/>
              </a:ext>
            </a:extLst>
          </p:cNvPr>
          <p:cNvSpPr txBox="1"/>
          <p:nvPr/>
        </p:nvSpPr>
        <p:spPr>
          <a:xfrm>
            <a:off x="1880370" y="4424552"/>
            <a:ext cx="1645574" cy="300082"/>
          </a:xfrm>
          <a:prstGeom prst="rect">
            <a:avLst/>
          </a:prstGeom>
          <a:solidFill>
            <a:schemeClr val="bg1"/>
          </a:solid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User Data Array or</a:t>
            </a:r>
          </a:p>
          <a:p>
            <a:pPr algn="ctr" defTabSz="685800" fontAlgn="auto">
              <a:spcBef>
                <a:spcPts val="0"/>
              </a:spcBef>
              <a:spcAft>
                <a:spcPts val="0"/>
              </a:spcAft>
              <a:defRPr/>
            </a:pPr>
            <a:r>
              <a:rPr lang="en-US" sz="675" b="1" dirty="0">
                <a:solidFill>
                  <a:srgbClr val="454545"/>
                </a:solidFill>
                <a:latin typeface="Calibri"/>
                <a:ea typeface="+mn-ea"/>
                <a:cs typeface="+mn-cs"/>
              </a:rPr>
              <a:t>Combined MD/Data Array</a:t>
            </a:r>
          </a:p>
        </p:txBody>
      </p:sp>
      <p:sp>
        <p:nvSpPr>
          <p:cNvPr id="32" name="TextBox 31">
            <a:extLst>
              <a:ext uri="{FF2B5EF4-FFF2-40B4-BE49-F238E27FC236}">
                <a16:creationId xmlns="" xmlns:a16="http://schemas.microsoft.com/office/drawing/2014/main" id="{E5284B67-4BB6-8543-A523-C1DE3C9666A9}"/>
              </a:ext>
            </a:extLst>
          </p:cNvPr>
          <p:cNvSpPr txBox="1"/>
          <p:nvPr/>
        </p:nvSpPr>
        <p:spPr>
          <a:xfrm>
            <a:off x="643439" y="3684132"/>
            <a:ext cx="1645574" cy="230832"/>
          </a:xfrm>
          <a:prstGeom prst="rect">
            <a:avLst/>
          </a:prstGeom>
          <a:noFill/>
        </p:spPr>
        <p:txBody>
          <a:bodyPr wrap="square" rtlCol="0">
            <a:spAutoFit/>
          </a:bodyPr>
          <a:lstStyle/>
          <a:p>
            <a:pPr algn="ctr" defTabSz="685800" fontAlgn="auto">
              <a:spcBef>
                <a:spcPts val="0"/>
              </a:spcBef>
              <a:spcAft>
                <a:spcPts val="0"/>
              </a:spcAft>
              <a:defRPr/>
            </a:pPr>
            <a:r>
              <a:rPr lang="en-US" sz="900" b="1" dirty="0">
                <a:solidFill>
                  <a:srgbClr val="454545"/>
                </a:solidFill>
                <a:latin typeface="Calibri"/>
                <a:ea typeface="+mn-ea"/>
                <a:cs typeface="+mn-cs"/>
              </a:rPr>
              <a:t>Storage Backend</a:t>
            </a:r>
          </a:p>
        </p:txBody>
      </p:sp>
      <p:pic>
        <p:nvPicPr>
          <p:cNvPr id="35" name="Picture 34">
            <a:extLst>
              <a:ext uri="{FF2B5EF4-FFF2-40B4-BE49-F238E27FC236}">
                <a16:creationId xmlns="" xmlns:a16="http://schemas.microsoft.com/office/drawing/2014/main" id="{CAAFCFB9-E111-AE48-9FC8-2B9BBB8110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1016" y="3711303"/>
            <a:ext cx="1287336" cy="234455"/>
          </a:xfrm>
          <a:prstGeom prst="rect">
            <a:avLst/>
          </a:prstGeom>
        </p:spPr>
      </p:pic>
      <p:pic>
        <p:nvPicPr>
          <p:cNvPr id="36" name="Picture 35">
            <a:extLst>
              <a:ext uri="{FF2B5EF4-FFF2-40B4-BE49-F238E27FC236}">
                <a16:creationId xmlns="" xmlns:a16="http://schemas.microsoft.com/office/drawing/2014/main" id="{DA750D6D-74F6-5743-A6C0-F4A1A54D8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1016" y="3940860"/>
            <a:ext cx="1287336" cy="234455"/>
          </a:xfrm>
          <a:prstGeom prst="rect">
            <a:avLst/>
          </a:prstGeom>
        </p:spPr>
      </p:pic>
      <p:pic>
        <p:nvPicPr>
          <p:cNvPr id="37" name="Picture 36">
            <a:extLst>
              <a:ext uri="{FF2B5EF4-FFF2-40B4-BE49-F238E27FC236}">
                <a16:creationId xmlns="" xmlns:a16="http://schemas.microsoft.com/office/drawing/2014/main" id="{574EF6A6-0667-5048-A6B0-AB6000BD58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1016" y="4172388"/>
            <a:ext cx="1287336" cy="234455"/>
          </a:xfrm>
          <a:prstGeom prst="rect">
            <a:avLst/>
          </a:prstGeom>
        </p:spPr>
      </p:pic>
      <p:pic>
        <p:nvPicPr>
          <p:cNvPr id="38" name="Picture 37">
            <a:extLst>
              <a:ext uri="{FF2B5EF4-FFF2-40B4-BE49-F238E27FC236}">
                <a16:creationId xmlns="" xmlns:a16="http://schemas.microsoft.com/office/drawing/2014/main" id="{39DF4901-1FCF-764C-B335-9CFCCDF4E2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4516" y="3479775"/>
            <a:ext cx="1287336" cy="234455"/>
          </a:xfrm>
          <a:prstGeom prst="rect">
            <a:avLst/>
          </a:prstGeom>
        </p:spPr>
      </p:pic>
      <p:sp>
        <p:nvSpPr>
          <p:cNvPr id="39" name="TextBox 38">
            <a:extLst>
              <a:ext uri="{FF2B5EF4-FFF2-40B4-BE49-F238E27FC236}">
                <a16:creationId xmlns="" xmlns:a16="http://schemas.microsoft.com/office/drawing/2014/main" id="{55F2B291-BA12-8C47-8103-E6B3283920EB}"/>
              </a:ext>
            </a:extLst>
          </p:cNvPr>
          <p:cNvSpPr txBox="1"/>
          <p:nvPr/>
        </p:nvSpPr>
        <p:spPr>
          <a:xfrm>
            <a:off x="3213870" y="4424552"/>
            <a:ext cx="1645574" cy="300082"/>
          </a:xfrm>
          <a:prstGeom prst="rect">
            <a:avLst/>
          </a:prstGeom>
          <a:solidFill>
            <a:schemeClr val="bg1"/>
          </a:solid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rPr>
              <a:t>User Data Array or</a:t>
            </a:r>
          </a:p>
          <a:p>
            <a:pPr algn="ctr" defTabSz="685800" fontAlgn="auto">
              <a:spcBef>
                <a:spcPts val="0"/>
              </a:spcBef>
              <a:spcAft>
                <a:spcPts val="0"/>
              </a:spcAft>
              <a:defRPr/>
            </a:pPr>
            <a:r>
              <a:rPr lang="en-US" sz="675" b="1" dirty="0">
                <a:solidFill>
                  <a:srgbClr val="454545"/>
                </a:solidFill>
                <a:latin typeface="Calibri"/>
              </a:rPr>
              <a:t>Combined MD/Data Array</a:t>
            </a:r>
          </a:p>
        </p:txBody>
      </p:sp>
      <p:pic>
        <p:nvPicPr>
          <p:cNvPr id="40" name="Picture 39">
            <a:extLst>
              <a:ext uri="{FF2B5EF4-FFF2-40B4-BE49-F238E27FC236}">
                <a16:creationId xmlns="" xmlns:a16="http://schemas.microsoft.com/office/drawing/2014/main" id="{FCCF037C-012C-7643-B4C5-5EBB9313AD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4516" y="3711303"/>
            <a:ext cx="1287336" cy="234455"/>
          </a:xfrm>
          <a:prstGeom prst="rect">
            <a:avLst/>
          </a:prstGeom>
        </p:spPr>
      </p:pic>
      <p:pic>
        <p:nvPicPr>
          <p:cNvPr id="41" name="Picture 40">
            <a:extLst>
              <a:ext uri="{FF2B5EF4-FFF2-40B4-BE49-F238E27FC236}">
                <a16:creationId xmlns="" xmlns:a16="http://schemas.microsoft.com/office/drawing/2014/main" id="{94EF9FC6-A6A3-AF46-8C3F-F2A71F11C9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4516" y="3940860"/>
            <a:ext cx="1287336" cy="234455"/>
          </a:xfrm>
          <a:prstGeom prst="rect">
            <a:avLst/>
          </a:prstGeom>
        </p:spPr>
      </p:pic>
      <p:pic>
        <p:nvPicPr>
          <p:cNvPr id="42" name="Picture 41">
            <a:extLst>
              <a:ext uri="{FF2B5EF4-FFF2-40B4-BE49-F238E27FC236}">
                <a16:creationId xmlns="" xmlns:a16="http://schemas.microsoft.com/office/drawing/2014/main" id="{0301B356-DA22-E24E-9D8E-37A4A7971D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4516" y="4172388"/>
            <a:ext cx="1287336" cy="234455"/>
          </a:xfrm>
          <a:prstGeom prst="rect">
            <a:avLst/>
          </a:prstGeom>
        </p:spPr>
      </p:pic>
      <p:pic>
        <p:nvPicPr>
          <p:cNvPr id="43" name="Picture 42">
            <a:extLst>
              <a:ext uri="{FF2B5EF4-FFF2-40B4-BE49-F238E27FC236}">
                <a16:creationId xmlns="" xmlns:a16="http://schemas.microsoft.com/office/drawing/2014/main" id="{E4243EF6-A890-ED42-9B97-014BF73977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4366" y="3476849"/>
            <a:ext cx="1287336" cy="234455"/>
          </a:xfrm>
          <a:prstGeom prst="rect">
            <a:avLst/>
          </a:prstGeom>
        </p:spPr>
      </p:pic>
      <p:sp>
        <p:nvSpPr>
          <p:cNvPr id="44" name="TextBox 43">
            <a:extLst>
              <a:ext uri="{FF2B5EF4-FFF2-40B4-BE49-F238E27FC236}">
                <a16:creationId xmlns="" xmlns:a16="http://schemas.microsoft.com/office/drawing/2014/main" id="{A3697261-41C0-C74A-BD23-2B6B6ECFE5C7}"/>
              </a:ext>
            </a:extLst>
          </p:cNvPr>
          <p:cNvSpPr txBox="1"/>
          <p:nvPr/>
        </p:nvSpPr>
        <p:spPr>
          <a:xfrm>
            <a:off x="4553720" y="4421626"/>
            <a:ext cx="1645574" cy="300082"/>
          </a:xfrm>
          <a:prstGeom prst="rect">
            <a:avLst/>
          </a:prstGeom>
          <a:solidFill>
            <a:schemeClr val="bg1"/>
          </a:solid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rPr>
              <a:t>User Data Array or</a:t>
            </a:r>
          </a:p>
          <a:p>
            <a:pPr algn="ctr" defTabSz="685800" fontAlgn="auto">
              <a:spcBef>
                <a:spcPts val="0"/>
              </a:spcBef>
              <a:spcAft>
                <a:spcPts val="0"/>
              </a:spcAft>
              <a:defRPr/>
            </a:pPr>
            <a:r>
              <a:rPr lang="en-US" sz="675" b="1" dirty="0">
                <a:solidFill>
                  <a:srgbClr val="454545"/>
                </a:solidFill>
                <a:latin typeface="Calibri"/>
              </a:rPr>
              <a:t>Combined MD/Data Array</a:t>
            </a:r>
          </a:p>
        </p:txBody>
      </p:sp>
      <p:pic>
        <p:nvPicPr>
          <p:cNvPr id="45" name="Picture 44">
            <a:extLst>
              <a:ext uri="{FF2B5EF4-FFF2-40B4-BE49-F238E27FC236}">
                <a16:creationId xmlns="" xmlns:a16="http://schemas.microsoft.com/office/drawing/2014/main" id="{0851FD5F-E800-AF45-A6F5-000A9BB72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4366" y="3708377"/>
            <a:ext cx="1287336" cy="234455"/>
          </a:xfrm>
          <a:prstGeom prst="rect">
            <a:avLst/>
          </a:prstGeom>
        </p:spPr>
      </p:pic>
      <p:pic>
        <p:nvPicPr>
          <p:cNvPr id="46" name="Picture 45">
            <a:extLst>
              <a:ext uri="{FF2B5EF4-FFF2-40B4-BE49-F238E27FC236}">
                <a16:creationId xmlns="" xmlns:a16="http://schemas.microsoft.com/office/drawing/2014/main" id="{218F1539-C726-D943-AB44-459AB741C6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4366" y="3937934"/>
            <a:ext cx="1287336" cy="234455"/>
          </a:xfrm>
          <a:prstGeom prst="rect">
            <a:avLst/>
          </a:prstGeom>
        </p:spPr>
      </p:pic>
      <p:pic>
        <p:nvPicPr>
          <p:cNvPr id="47" name="Picture 46">
            <a:extLst>
              <a:ext uri="{FF2B5EF4-FFF2-40B4-BE49-F238E27FC236}">
                <a16:creationId xmlns="" xmlns:a16="http://schemas.microsoft.com/office/drawing/2014/main" id="{E98663AB-1B6A-6242-B74A-1BF2C50605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4366" y="4169462"/>
            <a:ext cx="1287336" cy="234455"/>
          </a:xfrm>
          <a:prstGeom prst="rect">
            <a:avLst/>
          </a:prstGeom>
        </p:spPr>
      </p:pic>
      <p:pic>
        <p:nvPicPr>
          <p:cNvPr id="48" name="Picture 47">
            <a:extLst>
              <a:ext uri="{FF2B5EF4-FFF2-40B4-BE49-F238E27FC236}">
                <a16:creationId xmlns="" xmlns:a16="http://schemas.microsoft.com/office/drawing/2014/main" id="{14A68834-BB34-4443-AFE7-B19B8678E1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7866" y="3476849"/>
            <a:ext cx="1287336" cy="234455"/>
          </a:xfrm>
          <a:prstGeom prst="rect">
            <a:avLst/>
          </a:prstGeom>
        </p:spPr>
      </p:pic>
      <p:sp>
        <p:nvSpPr>
          <p:cNvPr id="49" name="TextBox 48">
            <a:extLst>
              <a:ext uri="{FF2B5EF4-FFF2-40B4-BE49-F238E27FC236}">
                <a16:creationId xmlns="" xmlns:a16="http://schemas.microsoft.com/office/drawing/2014/main" id="{A106A9A5-CD7E-ED43-817E-224CA162A278}"/>
              </a:ext>
            </a:extLst>
          </p:cNvPr>
          <p:cNvSpPr txBox="1"/>
          <p:nvPr/>
        </p:nvSpPr>
        <p:spPr>
          <a:xfrm>
            <a:off x="5887220" y="4421626"/>
            <a:ext cx="1645574" cy="300082"/>
          </a:xfrm>
          <a:prstGeom prst="rect">
            <a:avLst/>
          </a:prstGeom>
          <a:solidFill>
            <a:schemeClr val="bg1"/>
          </a:solid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rPr>
              <a:t>User Data Array or</a:t>
            </a:r>
          </a:p>
          <a:p>
            <a:pPr algn="ctr" defTabSz="685800" fontAlgn="auto">
              <a:spcBef>
                <a:spcPts val="0"/>
              </a:spcBef>
              <a:spcAft>
                <a:spcPts val="0"/>
              </a:spcAft>
              <a:defRPr/>
            </a:pPr>
            <a:r>
              <a:rPr lang="en-US" sz="675" b="1" dirty="0">
                <a:solidFill>
                  <a:srgbClr val="454545"/>
                </a:solidFill>
                <a:latin typeface="Calibri"/>
              </a:rPr>
              <a:t>Combined MD/Data Array</a:t>
            </a:r>
          </a:p>
        </p:txBody>
      </p:sp>
      <p:pic>
        <p:nvPicPr>
          <p:cNvPr id="50" name="Picture 49">
            <a:extLst>
              <a:ext uri="{FF2B5EF4-FFF2-40B4-BE49-F238E27FC236}">
                <a16:creationId xmlns="" xmlns:a16="http://schemas.microsoft.com/office/drawing/2014/main" id="{4B15A8B5-2A05-F94B-8F01-D23E63F4BD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7866" y="3708377"/>
            <a:ext cx="1287336" cy="234455"/>
          </a:xfrm>
          <a:prstGeom prst="rect">
            <a:avLst/>
          </a:prstGeom>
        </p:spPr>
      </p:pic>
      <p:pic>
        <p:nvPicPr>
          <p:cNvPr id="51" name="Picture 50">
            <a:extLst>
              <a:ext uri="{FF2B5EF4-FFF2-40B4-BE49-F238E27FC236}">
                <a16:creationId xmlns="" xmlns:a16="http://schemas.microsoft.com/office/drawing/2014/main" id="{76516D31-9097-1240-B71A-032C746BE0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7866" y="3937934"/>
            <a:ext cx="1287336" cy="234455"/>
          </a:xfrm>
          <a:prstGeom prst="rect">
            <a:avLst/>
          </a:prstGeom>
        </p:spPr>
      </p:pic>
      <p:pic>
        <p:nvPicPr>
          <p:cNvPr id="52" name="Picture 51">
            <a:extLst>
              <a:ext uri="{FF2B5EF4-FFF2-40B4-BE49-F238E27FC236}">
                <a16:creationId xmlns="" xmlns:a16="http://schemas.microsoft.com/office/drawing/2014/main" id="{0BF22BD5-5C46-B84B-B86C-089F266670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7866" y="4169462"/>
            <a:ext cx="1287336" cy="234455"/>
          </a:xfrm>
          <a:prstGeom prst="rect">
            <a:avLst/>
          </a:prstGeom>
        </p:spPr>
      </p:pic>
      <p:pic>
        <p:nvPicPr>
          <p:cNvPr id="53" name="Picture 52">
            <a:extLst>
              <a:ext uri="{FF2B5EF4-FFF2-40B4-BE49-F238E27FC236}">
                <a16:creationId xmlns="" xmlns:a16="http://schemas.microsoft.com/office/drawing/2014/main" id="{1E5696F6-E24D-6540-844B-6D421EAA4B04}"/>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978773" y="2464343"/>
            <a:ext cx="1287336" cy="115930"/>
          </a:xfrm>
          <a:prstGeom prst="rect">
            <a:avLst/>
          </a:prstGeom>
        </p:spPr>
      </p:pic>
      <p:pic>
        <p:nvPicPr>
          <p:cNvPr id="54" name="Picture 53">
            <a:extLst>
              <a:ext uri="{FF2B5EF4-FFF2-40B4-BE49-F238E27FC236}">
                <a16:creationId xmlns="" xmlns:a16="http://schemas.microsoft.com/office/drawing/2014/main" id="{8E8C610B-1596-4B46-B6FC-6CF90BC5CFEB}"/>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307096" y="2466480"/>
            <a:ext cx="1287336" cy="115930"/>
          </a:xfrm>
          <a:prstGeom prst="rect">
            <a:avLst/>
          </a:prstGeom>
        </p:spPr>
      </p:pic>
      <p:pic>
        <p:nvPicPr>
          <p:cNvPr id="55" name="Picture 54">
            <a:extLst>
              <a:ext uri="{FF2B5EF4-FFF2-40B4-BE49-F238E27FC236}">
                <a16:creationId xmlns="" xmlns:a16="http://schemas.microsoft.com/office/drawing/2014/main" id="{995ACC2F-84EC-134E-B365-F996FBBB7A1F}"/>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640596" y="2466480"/>
            <a:ext cx="1287336" cy="115930"/>
          </a:xfrm>
          <a:prstGeom prst="rect">
            <a:avLst/>
          </a:prstGeom>
        </p:spPr>
      </p:pic>
      <p:sp>
        <p:nvSpPr>
          <p:cNvPr id="56" name="Cloud 55">
            <a:extLst>
              <a:ext uri="{FF2B5EF4-FFF2-40B4-BE49-F238E27FC236}">
                <a16:creationId xmlns="" xmlns:a16="http://schemas.microsoft.com/office/drawing/2014/main" id="{FE17360A-C226-6D4A-A9EA-E8E33E8951E4}"/>
              </a:ext>
            </a:extLst>
          </p:cNvPr>
          <p:cNvSpPr/>
          <p:nvPr/>
        </p:nvSpPr>
        <p:spPr>
          <a:xfrm>
            <a:off x="3149648" y="2655353"/>
            <a:ext cx="4232922" cy="750783"/>
          </a:xfrm>
          <a:prstGeom prst="clou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dirty="0">
              <a:solidFill>
                <a:srgbClr val="FFFFFF"/>
              </a:solidFill>
              <a:latin typeface="Calibri"/>
            </a:endParaRPr>
          </a:p>
        </p:txBody>
      </p:sp>
      <p:sp>
        <p:nvSpPr>
          <p:cNvPr id="57" name="TextBox 56">
            <a:extLst>
              <a:ext uri="{FF2B5EF4-FFF2-40B4-BE49-F238E27FC236}">
                <a16:creationId xmlns="" xmlns:a16="http://schemas.microsoft.com/office/drawing/2014/main" id="{C4838F1E-5724-2048-9D19-E005E6D81BA9}"/>
              </a:ext>
            </a:extLst>
          </p:cNvPr>
          <p:cNvSpPr txBox="1"/>
          <p:nvPr/>
        </p:nvSpPr>
        <p:spPr>
          <a:xfrm>
            <a:off x="3989909" y="2885884"/>
            <a:ext cx="2682081" cy="300082"/>
          </a:xfrm>
          <a:prstGeom prst="rect">
            <a:avLst/>
          </a:prstGeom>
          <a:noFill/>
        </p:spPr>
        <p:txBody>
          <a:bodyPr wrap="none" rtlCol="0">
            <a:spAutoFit/>
          </a:bodyPr>
          <a:lstStyle/>
          <a:p>
            <a:pPr defTabSz="685800" fontAlgn="auto">
              <a:spcBef>
                <a:spcPts val="0"/>
              </a:spcBef>
              <a:spcAft>
                <a:spcPts val="0"/>
              </a:spcAft>
              <a:defRPr/>
            </a:pPr>
            <a:r>
              <a:rPr lang="en-US" sz="1350" dirty="0">
                <a:solidFill>
                  <a:srgbClr val="454545"/>
                </a:solidFill>
                <a:latin typeface="Calibri"/>
                <a:ea typeface="+mn-ea"/>
                <a:cs typeface="+mn-cs"/>
              </a:rPr>
              <a:t>Ethernet, FC, or IB Storage Network</a:t>
            </a:r>
          </a:p>
        </p:txBody>
      </p:sp>
      <p:sp>
        <p:nvSpPr>
          <p:cNvPr id="58" name="TextBox 57">
            <a:extLst>
              <a:ext uri="{FF2B5EF4-FFF2-40B4-BE49-F238E27FC236}">
                <a16:creationId xmlns="" xmlns:a16="http://schemas.microsoft.com/office/drawing/2014/main" id="{50303D95-4349-0342-B4F3-3F195DD27C0C}"/>
              </a:ext>
            </a:extLst>
          </p:cNvPr>
          <p:cNvSpPr txBox="1"/>
          <p:nvPr/>
        </p:nvSpPr>
        <p:spPr>
          <a:xfrm>
            <a:off x="3797264" y="2142462"/>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Standby MDC/Gateway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0" name="TextBox 59">
            <a:extLst>
              <a:ext uri="{FF2B5EF4-FFF2-40B4-BE49-F238E27FC236}">
                <a16:creationId xmlns="" xmlns:a16="http://schemas.microsoft.com/office/drawing/2014/main" id="{9D5242E7-8264-9D4F-80CA-478754BBE430}"/>
              </a:ext>
            </a:extLst>
          </p:cNvPr>
          <p:cNvSpPr txBox="1"/>
          <p:nvPr/>
        </p:nvSpPr>
        <p:spPr>
          <a:xfrm>
            <a:off x="5108854" y="2147212"/>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1" name="TextBox 60">
            <a:extLst>
              <a:ext uri="{FF2B5EF4-FFF2-40B4-BE49-F238E27FC236}">
                <a16:creationId xmlns="" xmlns:a16="http://schemas.microsoft.com/office/drawing/2014/main" id="{3A00482A-66AD-834A-B430-3B123888C00A}"/>
              </a:ext>
            </a:extLst>
          </p:cNvPr>
          <p:cNvSpPr txBox="1"/>
          <p:nvPr/>
        </p:nvSpPr>
        <p:spPr>
          <a:xfrm>
            <a:off x="6537526" y="2140049"/>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2" name="Cloud 61">
            <a:extLst>
              <a:ext uri="{FF2B5EF4-FFF2-40B4-BE49-F238E27FC236}">
                <a16:creationId xmlns="" xmlns:a16="http://schemas.microsoft.com/office/drawing/2014/main" id="{1FA6A5F0-8EF9-DB44-B837-690423ECF0FA}"/>
              </a:ext>
            </a:extLst>
          </p:cNvPr>
          <p:cNvSpPr/>
          <p:nvPr/>
        </p:nvSpPr>
        <p:spPr>
          <a:xfrm>
            <a:off x="3149648" y="1397255"/>
            <a:ext cx="4232922" cy="626204"/>
          </a:xfrm>
          <a:prstGeom prst="clou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dirty="0">
              <a:solidFill>
                <a:srgbClr val="FFFFFF"/>
              </a:solidFill>
              <a:latin typeface="Calibri"/>
            </a:endParaRPr>
          </a:p>
        </p:txBody>
      </p:sp>
      <p:sp>
        <p:nvSpPr>
          <p:cNvPr id="63" name="TextBox 62">
            <a:extLst>
              <a:ext uri="{FF2B5EF4-FFF2-40B4-BE49-F238E27FC236}">
                <a16:creationId xmlns="" xmlns:a16="http://schemas.microsoft.com/office/drawing/2014/main" id="{D1A531F1-6C90-C941-A095-C74DA33ABD5F}"/>
              </a:ext>
            </a:extLst>
          </p:cNvPr>
          <p:cNvSpPr txBox="1"/>
          <p:nvPr/>
        </p:nvSpPr>
        <p:spPr>
          <a:xfrm>
            <a:off x="4210082" y="1442419"/>
            <a:ext cx="2112053" cy="507831"/>
          </a:xfrm>
          <a:prstGeom prst="rect">
            <a:avLst/>
          </a:prstGeom>
          <a:noFill/>
        </p:spPr>
        <p:txBody>
          <a:bodyPr wrap="none" rtlCol="0">
            <a:spAutoFit/>
          </a:bodyPr>
          <a:lstStyle/>
          <a:p>
            <a:pPr defTabSz="685800" fontAlgn="auto">
              <a:spcBef>
                <a:spcPts val="0"/>
              </a:spcBef>
              <a:spcAft>
                <a:spcPts val="0"/>
              </a:spcAft>
              <a:defRPr/>
            </a:pPr>
            <a:r>
              <a:rPr lang="en-US" sz="1350" dirty="0">
                <a:solidFill>
                  <a:srgbClr val="454545"/>
                </a:solidFill>
                <a:latin typeface="Calibri"/>
                <a:ea typeface="+mn-ea"/>
                <a:cs typeface="+mn-cs"/>
              </a:rPr>
              <a:t>Ethernet DLC/NAS Network</a:t>
            </a:r>
          </a:p>
          <a:p>
            <a:pPr algn="ctr" defTabSz="685800" fontAlgn="auto">
              <a:spcBef>
                <a:spcPts val="0"/>
              </a:spcBef>
              <a:spcAft>
                <a:spcPts val="0"/>
              </a:spcAft>
              <a:defRPr/>
            </a:pPr>
            <a:r>
              <a:rPr lang="en-US" sz="1350" dirty="0">
                <a:solidFill>
                  <a:srgbClr val="454545"/>
                </a:solidFill>
                <a:latin typeface="Calibri"/>
                <a:ea typeface="+mn-ea"/>
                <a:cs typeface="+mn-cs"/>
              </a:rPr>
              <a:t>1Gb, 10Gb, 40Gb, </a:t>
            </a:r>
            <a:r>
              <a:rPr lang="en-US" sz="1350" dirty="0" err="1">
                <a:solidFill>
                  <a:srgbClr val="454545"/>
                </a:solidFill>
                <a:latin typeface="Calibri"/>
                <a:ea typeface="+mn-ea"/>
                <a:cs typeface="+mn-cs"/>
              </a:rPr>
              <a:t>IPoIB</a:t>
            </a:r>
            <a:endParaRPr lang="en-US" sz="1350" dirty="0">
              <a:solidFill>
                <a:srgbClr val="454545"/>
              </a:solidFill>
              <a:latin typeface="Calibri"/>
              <a:ea typeface="+mn-ea"/>
              <a:cs typeface="+mn-cs"/>
            </a:endParaRPr>
          </a:p>
        </p:txBody>
      </p:sp>
      <p:cxnSp>
        <p:nvCxnSpPr>
          <p:cNvPr id="65" name="Straight Arrow Connector 64">
            <a:extLst>
              <a:ext uri="{FF2B5EF4-FFF2-40B4-BE49-F238E27FC236}">
                <a16:creationId xmlns="" xmlns:a16="http://schemas.microsoft.com/office/drawing/2014/main" id="{60BF575A-A41C-3942-A2B9-231A124E7EBD}"/>
              </a:ext>
            </a:extLst>
          </p:cNvPr>
          <p:cNvCxnSpPr>
            <a:cxnSpLocks/>
            <a:stCxn id="56" idx="2"/>
          </p:cNvCxnSpPr>
          <p:nvPr/>
        </p:nvCxnSpPr>
        <p:spPr>
          <a:xfrm flipH="1">
            <a:off x="574964" y="3030745"/>
            <a:ext cx="2587814" cy="0"/>
          </a:xfrm>
          <a:prstGeom prst="straightConnector1">
            <a:avLst/>
          </a:prstGeom>
          <a:ln w="952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66" name="Picture 65">
            <a:extLst>
              <a:ext uri="{FF2B5EF4-FFF2-40B4-BE49-F238E27FC236}">
                <a16:creationId xmlns="" xmlns:a16="http://schemas.microsoft.com/office/drawing/2014/main" id="{31C51BF3-DE45-494D-8927-6E365D414C26}"/>
              </a:ext>
            </a:extLst>
          </p:cNvPr>
          <p:cNvPicPr>
            <a:picLocks noChangeAspect="1"/>
          </p:cNvPicPr>
          <p:nvPr/>
        </p:nvPicPr>
        <p:blipFill rotWithShape="1">
          <a:blip r:embed="rId5"/>
          <a:srcRect l="430" t="67531" r="78917"/>
          <a:stretch/>
        </p:blipFill>
        <p:spPr>
          <a:xfrm>
            <a:off x="115126" y="2580273"/>
            <a:ext cx="356491" cy="317965"/>
          </a:xfrm>
          <a:prstGeom prst="rect">
            <a:avLst/>
          </a:prstGeom>
        </p:spPr>
      </p:pic>
      <p:pic>
        <p:nvPicPr>
          <p:cNvPr id="67" name="Picture 66">
            <a:extLst>
              <a:ext uri="{FF2B5EF4-FFF2-40B4-BE49-F238E27FC236}">
                <a16:creationId xmlns="" xmlns:a16="http://schemas.microsoft.com/office/drawing/2014/main" id="{60748F2A-2DF4-6645-B226-130625673520}"/>
              </a:ext>
            </a:extLst>
          </p:cNvPr>
          <p:cNvPicPr>
            <a:picLocks noChangeAspect="1"/>
          </p:cNvPicPr>
          <p:nvPr/>
        </p:nvPicPr>
        <p:blipFill rotWithShape="1">
          <a:blip r:embed="rId5"/>
          <a:srcRect l="430" t="67531" r="78917"/>
          <a:stretch/>
        </p:blipFill>
        <p:spPr>
          <a:xfrm>
            <a:off x="115126" y="2898821"/>
            <a:ext cx="356491" cy="317965"/>
          </a:xfrm>
          <a:prstGeom prst="rect">
            <a:avLst/>
          </a:prstGeom>
        </p:spPr>
      </p:pic>
      <p:pic>
        <p:nvPicPr>
          <p:cNvPr id="68" name="Picture 67">
            <a:extLst>
              <a:ext uri="{FF2B5EF4-FFF2-40B4-BE49-F238E27FC236}">
                <a16:creationId xmlns="" xmlns:a16="http://schemas.microsoft.com/office/drawing/2014/main" id="{7C263C1F-B019-1740-BA5C-2A45396792E5}"/>
              </a:ext>
            </a:extLst>
          </p:cNvPr>
          <p:cNvPicPr>
            <a:picLocks noChangeAspect="1"/>
          </p:cNvPicPr>
          <p:nvPr/>
        </p:nvPicPr>
        <p:blipFill rotWithShape="1">
          <a:blip r:embed="rId5"/>
          <a:srcRect l="430" t="67531" r="78917"/>
          <a:stretch/>
        </p:blipFill>
        <p:spPr>
          <a:xfrm>
            <a:off x="110162" y="3239099"/>
            <a:ext cx="356491" cy="317965"/>
          </a:xfrm>
          <a:prstGeom prst="rect">
            <a:avLst/>
          </a:prstGeom>
        </p:spPr>
      </p:pic>
      <p:sp>
        <p:nvSpPr>
          <p:cNvPr id="70" name="TextBox 69">
            <a:extLst>
              <a:ext uri="{FF2B5EF4-FFF2-40B4-BE49-F238E27FC236}">
                <a16:creationId xmlns="" xmlns:a16="http://schemas.microsoft.com/office/drawing/2014/main" id="{6FCF901C-6E1E-E049-B0E0-701432EAA0D8}"/>
              </a:ext>
            </a:extLst>
          </p:cNvPr>
          <p:cNvSpPr txBox="1"/>
          <p:nvPr/>
        </p:nvSpPr>
        <p:spPr>
          <a:xfrm>
            <a:off x="574964" y="3038007"/>
            <a:ext cx="1549428" cy="323165"/>
          </a:xfrm>
          <a:prstGeom prst="rect">
            <a:avLst/>
          </a:prstGeom>
          <a:noFill/>
        </p:spPr>
        <p:txBody>
          <a:bodyPr wrap="square" rtlCol="0">
            <a:spAutoFit/>
          </a:bodyPr>
          <a:lstStyle/>
          <a:p>
            <a:pPr defTabSz="685800" fontAlgn="auto">
              <a:spcBef>
                <a:spcPts val="0"/>
              </a:spcBef>
              <a:spcAft>
                <a:spcPts val="0"/>
              </a:spcAft>
              <a:defRPr/>
            </a:pPr>
            <a:r>
              <a:rPr lang="en-US" sz="750" i="1" dirty="0">
                <a:solidFill>
                  <a:srgbClr val="454545"/>
                </a:solidFill>
                <a:latin typeface="Calibri"/>
                <a:ea typeface="+mn-ea"/>
                <a:cs typeface="+mn-cs"/>
              </a:rPr>
              <a:t>StorNext SAN Clients connect directly to the storage backend</a:t>
            </a:r>
          </a:p>
        </p:txBody>
      </p:sp>
      <p:pic>
        <p:nvPicPr>
          <p:cNvPr id="71" name="Picture 70">
            <a:extLst>
              <a:ext uri="{FF2B5EF4-FFF2-40B4-BE49-F238E27FC236}">
                <a16:creationId xmlns="" xmlns:a16="http://schemas.microsoft.com/office/drawing/2014/main" id="{381EB7D6-EE55-ED4D-82CF-31C3BCDB766E}"/>
              </a:ext>
            </a:extLst>
          </p:cNvPr>
          <p:cNvPicPr>
            <a:picLocks noChangeAspect="1"/>
          </p:cNvPicPr>
          <p:nvPr/>
        </p:nvPicPr>
        <p:blipFill rotWithShape="1">
          <a:blip r:embed="rId5"/>
          <a:srcRect l="430" t="67531" r="78917"/>
          <a:stretch/>
        </p:blipFill>
        <p:spPr>
          <a:xfrm>
            <a:off x="3149649" y="951216"/>
            <a:ext cx="356491" cy="317965"/>
          </a:xfrm>
          <a:prstGeom prst="rect">
            <a:avLst/>
          </a:prstGeom>
        </p:spPr>
      </p:pic>
      <p:pic>
        <p:nvPicPr>
          <p:cNvPr id="72" name="Picture 71">
            <a:extLst>
              <a:ext uri="{FF2B5EF4-FFF2-40B4-BE49-F238E27FC236}">
                <a16:creationId xmlns="" xmlns:a16="http://schemas.microsoft.com/office/drawing/2014/main" id="{4339EDCA-A343-B34C-9BCE-F82C940ECB00}"/>
              </a:ext>
            </a:extLst>
          </p:cNvPr>
          <p:cNvPicPr>
            <a:picLocks noChangeAspect="1"/>
          </p:cNvPicPr>
          <p:nvPr/>
        </p:nvPicPr>
        <p:blipFill rotWithShape="1">
          <a:blip r:embed="rId5"/>
          <a:srcRect l="430" t="67531" r="78917"/>
          <a:stretch/>
        </p:blipFill>
        <p:spPr>
          <a:xfrm>
            <a:off x="3521029" y="951216"/>
            <a:ext cx="356491" cy="317965"/>
          </a:xfrm>
          <a:prstGeom prst="rect">
            <a:avLst/>
          </a:prstGeom>
        </p:spPr>
      </p:pic>
      <p:pic>
        <p:nvPicPr>
          <p:cNvPr id="73" name="Picture 72">
            <a:extLst>
              <a:ext uri="{FF2B5EF4-FFF2-40B4-BE49-F238E27FC236}">
                <a16:creationId xmlns="" xmlns:a16="http://schemas.microsoft.com/office/drawing/2014/main" id="{23930048-82BD-D54A-BA14-939E2954D533}"/>
              </a:ext>
            </a:extLst>
          </p:cNvPr>
          <p:cNvPicPr>
            <a:picLocks noChangeAspect="1"/>
          </p:cNvPicPr>
          <p:nvPr/>
        </p:nvPicPr>
        <p:blipFill rotWithShape="1">
          <a:blip r:embed="rId5"/>
          <a:srcRect l="430" t="67531" r="78917"/>
          <a:stretch/>
        </p:blipFill>
        <p:spPr>
          <a:xfrm>
            <a:off x="3892179" y="956892"/>
            <a:ext cx="356491" cy="317965"/>
          </a:xfrm>
          <a:prstGeom prst="rect">
            <a:avLst/>
          </a:prstGeom>
        </p:spPr>
      </p:pic>
      <p:pic>
        <p:nvPicPr>
          <p:cNvPr id="74" name="Picture 73">
            <a:extLst>
              <a:ext uri="{FF2B5EF4-FFF2-40B4-BE49-F238E27FC236}">
                <a16:creationId xmlns="" xmlns:a16="http://schemas.microsoft.com/office/drawing/2014/main" id="{386B8F10-7C7C-A34E-A256-FE3E72D68518}"/>
              </a:ext>
            </a:extLst>
          </p:cNvPr>
          <p:cNvPicPr>
            <a:picLocks noChangeAspect="1"/>
          </p:cNvPicPr>
          <p:nvPr/>
        </p:nvPicPr>
        <p:blipFill rotWithShape="1">
          <a:blip r:embed="rId5"/>
          <a:srcRect l="430" t="67531" r="78917"/>
          <a:stretch/>
        </p:blipFill>
        <p:spPr>
          <a:xfrm>
            <a:off x="4263560" y="956892"/>
            <a:ext cx="356491" cy="317965"/>
          </a:xfrm>
          <a:prstGeom prst="rect">
            <a:avLst/>
          </a:prstGeom>
        </p:spPr>
      </p:pic>
      <p:pic>
        <p:nvPicPr>
          <p:cNvPr id="75" name="Picture 74">
            <a:extLst>
              <a:ext uri="{FF2B5EF4-FFF2-40B4-BE49-F238E27FC236}">
                <a16:creationId xmlns="" xmlns:a16="http://schemas.microsoft.com/office/drawing/2014/main" id="{DBA62B5C-F7FE-3D44-BA0A-5FE7B1F0DE7C}"/>
              </a:ext>
            </a:extLst>
          </p:cNvPr>
          <p:cNvPicPr>
            <a:picLocks noChangeAspect="1"/>
          </p:cNvPicPr>
          <p:nvPr/>
        </p:nvPicPr>
        <p:blipFill rotWithShape="1">
          <a:blip r:embed="rId5"/>
          <a:srcRect l="430" t="67531" r="78917"/>
          <a:stretch/>
        </p:blipFill>
        <p:spPr>
          <a:xfrm>
            <a:off x="4634710" y="957047"/>
            <a:ext cx="356491" cy="317965"/>
          </a:xfrm>
          <a:prstGeom prst="rect">
            <a:avLst/>
          </a:prstGeom>
        </p:spPr>
      </p:pic>
      <p:pic>
        <p:nvPicPr>
          <p:cNvPr id="76" name="Picture 75">
            <a:extLst>
              <a:ext uri="{FF2B5EF4-FFF2-40B4-BE49-F238E27FC236}">
                <a16:creationId xmlns="" xmlns:a16="http://schemas.microsoft.com/office/drawing/2014/main" id="{6C39036A-0F3F-6341-A0EB-503A3EC9C65B}"/>
              </a:ext>
            </a:extLst>
          </p:cNvPr>
          <p:cNvPicPr>
            <a:picLocks noChangeAspect="1"/>
          </p:cNvPicPr>
          <p:nvPr/>
        </p:nvPicPr>
        <p:blipFill rotWithShape="1">
          <a:blip r:embed="rId5"/>
          <a:srcRect l="430" t="67531" r="78917"/>
          <a:stretch/>
        </p:blipFill>
        <p:spPr>
          <a:xfrm>
            <a:off x="5006091" y="957047"/>
            <a:ext cx="356491" cy="317965"/>
          </a:xfrm>
          <a:prstGeom prst="rect">
            <a:avLst/>
          </a:prstGeom>
        </p:spPr>
      </p:pic>
      <p:pic>
        <p:nvPicPr>
          <p:cNvPr id="77" name="Picture 76">
            <a:extLst>
              <a:ext uri="{FF2B5EF4-FFF2-40B4-BE49-F238E27FC236}">
                <a16:creationId xmlns="" xmlns:a16="http://schemas.microsoft.com/office/drawing/2014/main" id="{23DD0942-EDCE-E04C-BBEF-D7FC89B1E36F}"/>
              </a:ext>
            </a:extLst>
          </p:cNvPr>
          <p:cNvPicPr>
            <a:picLocks noChangeAspect="1"/>
          </p:cNvPicPr>
          <p:nvPr/>
        </p:nvPicPr>
        <p:blipFill rotWithShape="1">
          <a:blip r:embed="rId5"/>
          <a:srcRect l="430" t="67531" r="78917"/>
          <a:stretch/>
        </p:blipFill>
        <p:spPr>
          <a:xfrm>
            <a:off x="5377241" y="962723"/>
            <a:ext cx="356491" cy="317965"/>
          </a:xfrm>
          <a:prstGeom prst="rect">
            <a:avLst/>
          </a:prstGeom>
        </p:spPr>
      </p:pic>
      <p:pic>
        <p:nvPicPr>
          <p:cNvPr id="78" name="Picture 77">
            <a:extLst>
              <a:ext uri="{FF2B5EF4-FFF2-40B4-BE49-F238E27FC236}">
                <a16:creationId xmlns="" xmlns:a16="http://schemas.microsoft.com/office/drawing/2014/main" id="{081B7AF9-F667-BB42-B068-082B0498FFB9}"/>
              </a:ext>
            </a:extLst>
          </p:cNvPr>
          <p:cNvPicPr>
            <a:picLocks noChangeAspect="1"/>
          </p:cNvPicPr>
          <p:nvPr/>
        </p:nvPicPr>
        <p:blipFill rotWithShape="1">
          <a:blip r:embed="rId5"/>
          <a:srcRect l="430" t="67531" r="78917"/>
          <a:stretch/>
        </p:blipFill>
        <p:spPr>
          <a:xfrm>
            <a:off x="5748621" y="962723"/>
            <a:ext cx="356491" cy="317965"/>
          </a:xfrm>
          <a:prstGeom prst="rect">
            <a:avLst/>
          </a:prstGeom>
        </p:spPr>
      </p:pic>
      <p:pic>
        <p:nvPicPr>
          <p:cNvPr id="79" name="Picture 78">
            <a:extLst>
              <a:ext uri="{FF2B5EF4-FFF2-40B4-BE49-F238E27FC236}">
                <a16:creationId xmlns="" xmlns:a16="http://schemas.microsoft.com/office/drawing/2014/main" id="{5CC0C698-8CEC-154D-9EBA-1FBD80A62ED2}"/>
              </a:ext>
            </a:extLst>
          </p:cNvPr>
          <p:cNvPicPr>
            <a:picLocks noChangeAspect="1"/>
          </p:cNvPicPr>
          <p:nvPr/>
        </p:nvPicPr>
        <p:blipFill rotWithShape="1">
          <a:blip r:embed="rId5"/>
          <a:srcRect l="430" t="67531" r="78917"/>
          <a:stretch/>
        </p:blipFill>
        <p:spPr>
          <a:xfrm>
            <a:off x="6119772" y="963814"/>
            <a:ext cx="356491" cy="317965"/>
          </a:xfrm>
          <a:prstGeom prst="rect">
            <a:avLst/>
          </a:prstGeom>
        </p:spPr>
      </p:pic>
      <p:pic>
        <p:nvPicPr>
          <p:cNvPr id="80" name="Picture 79">
            <a:extLst>
              <a:ext uri="{FF2B5EF4-FFF2-40B4-BE49-F238E27FC236}">
                <a16:creationId xmlns="" xmlns:a16="http://schemas.microsoft.com/office/drawing/2014/main" id="{5FB77D2D-82BA-0A4E-9E3D-FBC2EE217E18}"/>
              </a:ext>
            </a:extLst>
          </p:cNvPr>
          <p:cNvPicPr>
            <a:picLocks noChangeAspect="1"/>
          </p:cNvPicPr>
          <p:nvPr/>
        </p:nvPicPr>
        <p:blipFill rotWithShape="1">
          <a:blip r:embed="rId5"/>
          <a:srcRect l="430" t="67531" r="78917"/>
          <a:stretch/>
        </p:blipFill>
        <p:spPr>
          <a:xfrm>
            <a:off x="6491152" y="963814"/>
            <a:ext cx="356491" cy="317965"/>
          </a:xfrm>
          <a:prstGeom prst="rect">
            <a:avLst/>
          </a:prstGeom>
        </p:spPr>
      </p:pic>
      <p:pic>
        <p:nvPicPr>
          <p:cNvPr id="81" name="Picture 80">
            <a:extLst>
              <a:ext uri="{FF2B5EF4-FFF2-40B4-BE49-F238E27FC236}">
                <a16:creationId xmlns="" xmlns:a16="http://schemas.microsoft.com/office/drawing/2014/main" id="{4E7AE997-5F82-4C46-8A9D-F48647209131}"/>
              </a:ext>
            </a:extLst>
          </p:cNvPr>
          <p:cNvPicPr>
            <a:picLocks noChangeAspect="1"/>
          </p:cNvPicPr>
          <p:nvPr/>
        </p:nvPicPr>
        <p:blipFill rotWithShape="1">
          <a:blip r:embed="rId5"/>
          <a:srcRect l="430" t="67531" r="78917"/>
          <a:stretch/>
        </p:blipFill>
        <p:spPr>
          <a:xfrm>
            <a:off x="6862302" y="969490"/>
            <a:ext cx="356491" cy="317965"/>
          </a:xfrm>
          <a:prstGeom prst="rect">
            <a:avLst/>
          </a:prstGeom>
        </p:spPr>
      </p:pic>
      <p:pic>
        <p:nvPicPr>
          <p:cNvPr id="82" name="Picture 81">
            <a:extLst>
              <a:ext uri="{FF2B5EF4-FFF2-40B4-BE49-F238E27FC236}">
                <a16:creationId xmlns="" xmlns:a16="http://schemas.microsoft.com/office/drawing/2014/main" id="{30DFC32D-58D9-5C4D-A70B-0ACDD902CD72}"/>
              </a:ext>
            </a:extLst>
          </p:cNvPr>
          <p:cNvPicPr>
            <a:picLocks noChangeAspect="1"/>
          </p:cNvPicPr>
          <p:nvPr/>
        </p:nvPicPr>
        <p:blipFill rotWithShape="1">
          <a:blip r:embed="rId5"/>
          <a:srcRect l="430" t="67531" r="78917"/>
          <a:stretch/>
        </p:blipFill>
        <p:spPr>
          <a:xfrm>
            <a:off x="7233683" y="969490"/>
            <a:ext cx="356491" cy="317965"/>
          </a:xfrm>
          <a:prstGeom prst="rect">
            <a:avLst/>
          </a:prstGeom>
        </p:spPr>
      </p:pic>
      <p:sp>
        <p:nvSpPr>
          <p:cNvPr id="83" name="TextBox 82">
            <a:extLst>
              <a:ext uri="{FF2B5EF4-FFF2-40B4-BE49-F238E27FC236}">
                <a16:creationId xmlns="" xmlns:a16="http://schemas.microsoft.com/office/drawing/2014/main" id="{D37DE310-9101-3B41-8283-7E82484EBF8A}"/>
              </a:ext>
            </a:extLst>
          </p:cNvPr>
          <p:cNvSpPr txBox="1"/>
          <p:nvPr/>
        </p:nvSpPr>
        <p:spPr>
          <a:xfrm>
            <a:off x="2006949" y="972317"/>
            <a:ext cx="1506635" cy="207749"/>
          </a:xfrm>
          <a:prstGeom prst="rect">
            <a:avLst/>
          </a:prstGeom>
          <a:noFill/>
        </p:spPr>
        <p:txBody>
          <a:bodyPr wrap="square" rtlCol="0">
            <a:spAutoFit/>
          </a:bodyPr>
          <a:lstStyle/>
          <a:p>
            <a:pPr defTabSz="685800" fontAlgn="auto">
              <a:spcBef>
                <a:spcPts val="0"/>
              </a:spcBef>
              <a:spcAft>
                <a:spcPts val="0"/>
              </a:spcAft>
              <a:defRPr/>
            </a:pPr>
            <a:r>
              <a:rPr lang="en-US" sz="750" i="1" dirty="0">
                <a:solidFill>
                  <a:srgbClr val="454545"/>
                </a:solidFill>
                <a:latin typeface="Calibri"/>
                <a:ea typeface="+mn-ea"/>
                <a:cs typeface="+mn-cs"/>
              </a:rPr>
              <a:t>DLC, SMB, and NFS clients</a:t>
            </a:r>
          </a:p>
        </p:txBody>
      </p:sp>
      <p:sp>
        <p:nvSpPr>
          <p:cNvPr id="59" name="TextBox 58">
            <a:extLst>
              <a:ext uri="{FF2B5EF4-FFF2-40B4-BE49-F238E27FC236}">
                <a16:creationId xmlns="" xmlns:a16="http://schemas.microsoft.com/office/drawing/2014/main" id="{79A0BD84-305E-1F4D-A373-BBCC61848C2C}"/>
              </a:ext>
            </a:extLst>
          </p:cNvPr>
          <p:cNvSpPr txBox="1"/>
          <p:nvPr/>
        </p:nvSpPr>
        <p:spPr>
          <a:xfrm>
            <a:off x="856353" y="3892109"/>
            <a:ext cx="1219746" cy="438582"/>
          </a:xfrm>
          <a:prstGeom prst="rect">
            <a:avLst/>
          </a:prstGeom>
          <a:noFill/>
        </p:spPr>
        <p:txBody>
          <a:bodyPr wrap="square" rtlCol="0">
            <a:spAutoFit/>
          </a:bodyPr>
          <a:lstStyle/>
          <a:p>
            <a:pPr defTabSz="685800" fontAlgn="auto">
              <a:spcBef>
                <a:spcPts val="0"/>
              </a:spcBef>
              <a:spcAft>
                <a:spcPts val="0"/>
              </a:spcAft>
              <a:defRPr/>
            </a:pPr>
            <a:r>
              <a:rPr lang="en-US" sz="750" i="1" dirty="0">
                <a:solidFill>
                  <a:srgbClr val="454545"/>
                </a:solidFill>
                <a:latin typeface="Calibri"/>
                <a:ea typeface="+mn-ea"/>
                <a:cs typeface="+mn-cs"/>
              </a:rPr>
              <a:t>Independently scale-out performance and scale-up capacity</a:t>
            </a:r>
          </a:p>
        </p:txBody>
      </p:sp>
      <p:sp>
        <p:nvSpPr>
          <p:cNvPr id="64" name="TextBox 63">
            <a:extLst>
              <a:ext uri="{FF2B5EF4-FFF2-40B4-BE49-F238E27FC236}">
                <a16:creationId xmlns="" xmlns:a16="http://schemas.microsoft.com/office/drawing/2014/main" id="{09863D76-50BF-264E-88BD-62049F380C42}"/>
              </a:ext>
            </a:extLst>
          </p:cNvPr>
          <p:cNvSpPr txBox="1"/>
          <p:nvPr/>
        </p:nvSpPr>
        <p:spPr>
          <a:xfrm>
            <a:off x="1489613" y="2309435"/>
            <a:ext cx="1156962" cy="323165"/>
          </a:xfrm>
          <a:prstGeom prst="rect">
            <a:avLst/>
          </a:prstGeom>
          <a:noFill/>
        </p:spPr>
        <p:txBody>
          <a:bodyPr wrap="square" rtlCol="0">
            <a:spAutoFit/>
          </a:bodyPr>
          <a:lstStyle/>
          <a:p>
            <a:pPr defTabSz="685800" fontAlgn="auto">
              <a:spcBef>
                <a:spcPts val="0"/>
              </a:spcBef>
              <a:spcAft>
                <a:spcPts val="0"/>
              </a:spcAft>
              <a:defRPr/>
            </a:pPr>
            <a:r>
              <a:rPr lang="en-US" sz="750" i="1" dirty="0">
                <a:solidFill>
                  <a:srgbClr val="454545"/>
                </a:solidFill>
                <a:latin typeface="Calibri"/>
                <a:ea typeface="+mn-ea"/>
                <a:cs typeface="+mn-cs"/>
              </a:rPr>
              <a:t>Independently scale-out DLC/NAS performance</a:t>
            </a:r>
          </a:p>
        </p:txBody>
      </p:sp>
      <p:pic>
        <p:nvPicPr>
          <p:cNvPr id="84" name="Picture 83">
            <a:extLst>
              <a:ext uri="{FF2B5EF4-FFF2-40B4-BE49-F238E27FC236}">
                <a16:creationId xmlns="" xmlns:a16="http://schemas.microsoft.com/office/drawing/2014/main" id="{C34732F3-A122-064D-86DB-6DE00DE8C265}"/>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7382570" y="3473922"/>
            <a:ext cx="1287336" cy="234455"/>
          </a:xfrm>
          <a:prstGeom prst="rect">
            <a:avLst/>
          </a:prstGeom>
        </p:spPr>
      </p:pic>
      <p:sp>
        <p:nvSpPr>
          <p:cNvPr id="85" name="TextBox 84">
            <a:extLst>
              <a:ext uri="{FF2B5EF4-FFF2-40B4-BE49-F238E27FC236}">
                <a16:creationId xmlns="" xmlns:a16="http://schemas.microsoft.com/office/drawing/2014/main" id="{E2052D9F-DD96-534D-9218-F38B192AA628}"/>
              </a:ext>
            </a:extLst>
          </p:cNvPr>
          <p:cNvSpPr txBox="1"/>
          <p:nvPr/>
        </p:nvSpPr>
        <p:spPr>
          <a:xfrm>
            <a:off x="7927932" y="3753378"/>
            <a:ext cx="1219746" cy="207749"/>
          </a:xfrm>
          <a:prstGeom prst="rect">
            <a:avLst/>
          </a:prstGeom>
          <a:noFill/>
        </p:spPr>
        <p:txBody>
          <a:bodyPr wrap="square" rtlCol="0">
            <a:spAutoFit/>
          </a:bodyPr>
          <a:lstStyle/>
          <a:p>
            <a:pPr defTabSz="685800" fontAlgn="auto">
              <a:spcBef>
                <a:spcPts val="0"/>
              </a:spcBef>
              <a:spcAft>
                <a:spcPts val="0"/>
              </a:spcAft>
              <a:defRPr/>
            </a:pPr>
            <a:r>
              <a:rPr lang="en-US" sz="750" i="1" dirty="0">
                <a:solidFill>
                  <a:srgbClr val="454545"/>
                </a:solidFill>
                <a:latin typeface="Calibri"/>
                <a:ea typeface="+mn-ea"/>
                <a:cs typeface="+mn-cs"/>
              </a:rPr>
              <a:t>Optional Metadata Array</a:t>
            </a:r>
          </a:p>
        </p:txBody>
      </p:sp>
      <p:sp>
        <p:nvSpPr>
          <p:cNvPr id="86" name="TextBox 85">
            <a:extLst>
              <a:ext uri="{FF2B5EF4-FFF2-40B4-BE49-F238E27FC236}">
                <a16:creationId xmlns="" xmlns:a16="http://schemas.microsoft.com/office/drawing/2014/main" id="{D1427533-430D-5540-AA13-31BDFA2F3517}"/>
              </a:ext>
            </a:extLst>
          </p:cNvPr>
          <p:cNvSpPr txBox="1"/>
          <p:nvPr/>
        </p:nvSpPr>
        <p:spPr>
          <a:xfrm>
            <a:off x="1245307" y="2104040"/>
            <a:ext cx="1645574" cy="230832"/>
          </a:xfrm>
          <a:prstGeom prst="rect">
            <a:avLst/>
          </a:prstGeom>
          <a:noFill/>
        </p:spPr>
        <p:txBody>
          <a:bodyPr wrap="square" rtlCol="0">
            <a:spAutoFit/>
          </a:bodyPr>
          <a:lstStyle/>
          <a:p>
            <a:pPr algn="ctr" defTabSz="685800" fontAlgn="auto">
              <a:spcBef>
                <a:spcPts val="0"/>
              </a:spcBef>
              <a:spcAft>
                <a:spcPts val="0"/>
              </a:spcAft>
              <a:defRPr/>
            </a:pPr>
            <a:r>
              <a:rPr lang="en-US" sz="900" b="1" dirty="0">
                <a:solidFill>
                  <a:srgbClr val="454545"/>
                </a:solidFill>
                <a:latin typeface="Calibri"/>
                <a:ea typeface="+mn-ea"/>
                <a:cs typeface="+mn-cs"/>
              </a:rPr>
              <a:t>NAS Front-End</a:t>
            </a:r>
          </a:p>
        </p:txBody>
      </p:sp>
    </p:spTree>
    <p:extLst>
      <p:ext uri="{BB962C8B-B14F-4D97-AF65-F5344CB8AC3E}">
        <p14:creationId xmlns:p14="http://schemas.microsoft.com/office/powerpoint/2010/main" val="2766038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 2.0.0 – Released Now</a:t>
            </a:r>
          </a:p>
        </p:txBody>
      </p:sp>
      <p:sp>
        <p:nvSpPr>
          <p:cNvPr id="3" name="Text Placeholder 2"/>
          <p:cNvSpPr>
            <a:spLocks noGrp="1"/>
          </p:cNvSpPr>
          <p:nvPr>
            <p:ph type="body" idx="1"/>
          </p:nvPr>
        </p:nvSpPr>
        <p:spPr/>
        <p:txBody>
          <a:bodyPr/>
          <a:lstStyle/>
          <a:p>
            <a:r>
              <a:rPr lang="en-US" sz="1800" dirty="0"/>
              <a:t>Primary themes: Scale Out and Ease of Use</a:t>
            </a:r>
          </a:p>
          <a:p>
            <a:r>
              <a:rPr lang="en-US" sz="1800" dirty="0"/>
              <a:t>Distribute clients across the cluster nodes to scale bandwidth as XWEs are added</a:t>
            </a:r>
          </a:p>
          <a:p>
            <a:r>
              <a:rPr lang="en-US" sz="1800" dirty="0"/>
              <a:t>New Virtual IP (VIP) mechanism</a:t>
            </a:r>
          </a:p>
          <a:p>
            <a:pPr lvl="1"/>
            <a:r>
              <a:rPr lang="en-US" sz="1500" dirty="0"/>
              <a:t>Master VIP for client connections</a:t>
            </a:r>
          </a:p>
          <a:p>
            <a:pPr lvl="1"/>
            <a:r>
              <a:rPr lang="en-US" sz="1500" dirty="0"/>
              <a:t>Master VIP for management network to allow separate client and management networks</a:t>
            </a:r>
          </a:p>
          <a:p>
            <a:pPr lvl="1"/>
            <a:r>
              <a:rPr lang="en-US" sz="1500" dirty="0"/>
              <a:t>VIP pool for direct client I/O connection</a:t>
            </a:r>
          </a:p>
          <a:p>
            <a:r>
              <a:rPr lang="en-US" sz="1800" dirty="0"/>
              <a:t>New VIP pool feature</a:t>
            </a:r>
          </a:p>
          <a:p>
            <a:pPr lvl="1"/>
            <a:r>
              <a:rPr lang="en-US" sz="1500" dirty="0"/>
              <a:t>A pool of VIPs for improved client balance</a:t>
            </a:r>
          </a:p>
          <a:p>
            <a:pPr lvl="1"/>
            <a:r>
              <a:rPr lang="en-US" sz="1500" dirty="0"/>
              <a:t>At least one VIP per node, each node can have many VIPs</a:t>
            </a:r>
          </a:p>
          <a:p>
            <a:pPr lvl="1"/>
            <a:r>
              <a:rPr lang="en-US" sz="1500" dirty="0"/>
              <a:t>A client gets pointed to a VIP, and the VIP moves in the event of a failure</a:t>
            </a:r>
          </a:p>
          <a:p>
            <a:pPr lvl="1"/>
            <a:r>
              <a:rPr lang="en-US" sz="1500" dirty="0"/>
              <a:t>In a future release, the VIP could move for maintenance or rebalancing clients across nodes</a:t>
            </a:r>
          </a:p>
        </p:txBody>
      </p:sp>
    </p:spTree>
    <p:extLst>
      <p:ext uri="{BB962C8B-B14F-4D97-AF65-F5344CB8AC3E}">
        <p14:creationId xmlns:p14="http://schemas.microsoft.com/office/powerpoint/2010/main" val="154077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 2.0.0: Client Distribution</a:t>
            </a:r>
          </a:p>
        </p:txBody>
      </p:sp>
      <p:sp>
        <p:nvSpPr>
          <p:cNvPr id="3" name="Text Placeholder 2"/>
          <p:cNvSpPr>
            <a:spLocks noGrp="1"/>
          </p:cNvSpPr>
          <p:nvPr>
            <p:ph type="body" idx="1"/>
          </p:nvPr>
        </p:nvSpPr>
        <p:spPr/>
        <p:txBody>
          <a:bodyPr/>
          <a:lstStyle/>
          <a:p>
            <a:r>
              <a:rPr lang="en-US" sz="1800" dirty="0"/>
              <a:t>DNS-based scale-out load balancing</a:t>
            </a:r>
          </a:p>
          <a:p>
            <a:pPr lvl="1"/>
            <a:r>
              <a:rPr lang="en-US" sz="1500" dirty="0"/>
              <a:t>Integrated NFS locks into the cluster</a:t>
            </a:r>
          </a:p>
          <a:p>
            <a:pPr lvl="1"/>
            <a:r>
              <a:rPr lang="en-US" sz="1500" dirty="0"/>
              <a:t>Internal DNS server provides algorithmic distribution of clients</a:t>
            </a:r>
          </a:p>
          <a:p>
            <a:pPr lvl="1"/>
            <a:r>
              <a:rPr lang="en-US" sz="1500" dirty="0"/>
              <a:t>Works for NFS v3 and SMB</a:t>
            </a:r>
          </a:p>
          <a:p>
            <a:pPr lvl="1"/>
            <a:r>
              <a:rPr lang="en-US" sz="1500" dirty="0"/>
              <a:t>Future: NFS v4</a:t>
            </a:r>
          </a:p>
          <a:p>
            <a:r>
              <a:rPr lang="en-US" sz="1900" dirty="0"/>
              <a:t>Support for up to 16 nodes</a:t>
            </a:r>
          </a:p>
          <a:p>
            <a:r>
              <a:rPr lang="en-US" sz="1800" dirty="0"/>
              <a:t>Flatten the compatibility matrix to make Xcellis/Artico scaling work the same way</a:t>
            </a:r>
          </a:p>
          <a:p>
            <a:pPr lvl="1"/>
            <a:r>
              <a:rPr lang="en-US" sz="1400" dirty="0"/>
              <a:t>Active/Active nodes with new VIP mechanism and load balancing options </a:t>
            </a:r>
          </a:p>
          <a:p>
            <a:pPr lvl="1"/>
            <a:r>
              <a:rPr lang="en-US" sz="1400" dirty="0"/>
              <a:t>Ability to combine MDC NAS nodes and Xcellis Workflow Extender nodes</a:t>
            </a:r>
          </a:p>
          <a:p>
            <a:endParaRPr lang="en-US" sz="2400" dirty="0"/>
          </a:p>
        </p:txBody>
      </p:sp>
    </p:spTree>
    <p:extLst>
      <p:ext uri="{BB962C8B-B14F-4D97-AF65-F5344CB8AC3E}">
        <p14:creationId xmlns:p14="http://schemas.microsoft.com/office/powerpoint/2010/main" val="121128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 2.0.0: Other Improvements</a:t>
            </a:r>
          </a:p>
        </p:txBody>
      </p:sp>
      <p:sp>
        <p:nvSpPr>
          <p:cNvPr id="3" name="Text Placeholder 2"/>
          <p:cNvSpPr>
            <a:spLocks noGrp="1"/>
          </p:cNvSpPr>
          <p:nvPr>
            <p:ph type="body" idx="1"/>
          </p:nvPr>
        </p:nvSpPr>
        <p:spPr/>
        <p:txBody>
          <a:bodyPr/>
          <a:lstStyle/>
          <a:p>
            <a:r>
              <a:rPr lang="en-US" dirty="0"/>
              <a:t>Update Samba to latest version (4.6.8)</a:t>
            </a:r>
          </a:p>
          <a:p>
            <a:pPr lvl="1"/>
            <a:r>
              <a:rPr lang="en-US" dirty="0"/>
              <a:t>Security updates</a:t>
            </a:r>
          </a:p>
          <a:p>
            <a:pPr lvl="1"/>
            <a:r>
              <a:rPr lang="en-US" dirty="0"/>
              <a:t>Required for new scale-out features</a:t>
            </a:r>
          </a:p>
          <a:p>
            <a:pPr lvl="1"/>
            <a:r>
              <a:rPr lang="en-US" dirty="0"/>
              <a:t>New build process to make it much easier to keep up with Samba releases</a:t>
            </a:r>
          </a:p>
          <a:p>
            <a:r>
              <a:rPr lang="en-US" dirty="0"/>
              <a:t>Metadata performance improvements with new SN6 API integration</a:t>
            </a:r>
          </a:p>
          <a:p>
            <a:r>
              <a:rPr lang="en-US" dirty="0"/>
              <a:t>All new NAS GUI</a:t>
            </a:r>
          </a:p>
          <a:p>
            <a:pPr lvl="1"/>
            <a:r>
              <a:rPr lang="en-US" dirty="0"/>
              <a:t>Improve reliability by directly accessing WSAPIs instead of importing configurations</a:t>
            </a:r>
          </a:p>
          <a:p>
            <a:pPr lvl="1"/>
            <a:r>
              <a:rPr lang="en-US" dirty="0"/>
              <a:t>Improved cluster management</a:t>
            </a:r>
          </a:p>
          <a:p>
            <a:pPr lvl="1"/>
            <a:r>
              <a:rPr lang="en-US" dirty="0"/>
              <a:t>More share options</a:t>
            </a:r>
          </a:p>
          <a:p>
            <a:pPr lvl="1"/>
            <a:r>
              <a:rPr lang="en-US" dirty="0"/>
              <a:t>Incorporate new networking and load balancing operations</a:t>
            </a:r>
          </a:p>
          <a:p>
            <a:pPr lvl="1"/>
            <a:r>
              <a:rPr lang="en-US" dirty="0"/>
              <a:t>Configuration and day-to-day activates can all be done without CLI</a:t>
            </a:r>
          </a:p>
        </p:txBody>
      </p:sp>
    </p:spTree>
    <p:extLst>
      <p:ext uri="{BB962C8B-B14F-4D97-AF65-F5344CB8AC3E}">
        <p14:creationId xmlns:p14="http://schemas.microsoft.com/office/powerpoint/2010/main" val="348928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94EF68-172A-654A-A5C9-4D6CF879F9CF}"/>
              </a:ext>
            </a:extLst>
          </p:cNvPr>
          <p:cNvSpPr>
            <a:spLocks noGrp="1"/>
          </p:cNvSpPr>
          <p:nvPr>
            <p:ph type="title"/>
          </p:nvPr>
        </p:nvSpPr>
        <p:spPr/>
        <p:txBody>
          <a:bodyPr/>
          <a:lstStyle/>
          <a:p>
            <a:r>
              <a:rPr lang="en-US" dirty="0"/>
              <a:t>Scale-Out NAS: Master VIP</a:t>
            </a:r>
          </a:p>
        </p:txBody>
      </p:sp>
      <p:pic>
        <p:nvPicPr>
          <p:cNvPr id="6" name="Picture 5">
            <a:extLst>
              <a:ext uri="{FF2B5EF4-FFF2-40B4-BE49-F238E27FC236}">
                <a16:creationId xmlns="" xmlns:a16="http://schemas.microsoft.com/office/drawing/2014/main" id="{BD924BE7-826C-E74F-A40B-AAC022BDE4A1}"/>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586322" y="4457705"/>
            <a:ext cx="1287336" cy="115930"/>
          </a:xfrm>
          <a:prstGeom prst="rect">
            <a:avLst/>
          </a:prstGeom>
        </p:spPr>
      </p:pic>
      <p:sp>
        <p:nvSpPr>
          <p:cNvPr id="7" name="TextBox 6">
            <a:extLst>
              <a:ext uri="{FF2B5EF4-FFF2-40B4-BE49-F238E27FC236}">
                <a16:creationId xmlns="" xmlns:a16="http://schemas.microsoft.com/office/drawing/2014/main" id="{265DC15B-7FAD-A44A-A531-2E7C9E863064}"/>
              </a:ext>
            </a:extLst>
          </p:cNvPr>
          <p:cNvSpPr txBox="1"/>
          <p:nvPr/>
        </p:nvSpPr>
        <p:spPr>
          <a:xfrm>
            <a:off x="426723" y="4141316"/>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Primary MDC/Gateway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pic>
        <p:nvPicPr>
          <p:cNvPr id="53" name="Picture 52">
            <a:extLst>
              <a:ext uri="{FF2B5EF4-FFF2-40B4-BE49-F238E27FC236}">
                <a16:creationId xmlns="" xmlns:a16="http://schemas.microsoft.com/office/drawing/2014/main" id="{1E5696F6-E24D-6540-844B-6D421EAA4B04}"/>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919822" y="4457705"/>
            <a:ext cx="1287336" cy="115930"/>
          </a:xfrm>
          <a:prstGeom prst="rect">
            <a:avLst/>
          </a:prstGeom>
        </p:spPr>
      </p:pic>
      <p:pic>
        <p:nvPicPr>
          <p:cNvPr id="54" name="Picture 53">
            <a:extLst>
              <a:ext uri="{FF2B5EF4-FFF2-40B4-BE49-F238E27FC236}">
                <a16:creationId xmlns="" xmlns:a16="http://schemas.microsoft.com/office/drawing/2014/main" id="{8E8C610B-1596-4B46-B6FC-6CF90BC5CFEB}"/>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3248145" y="4459842"/>
            <a:ext cx="1287336" cy="115930"/>
          </a:xfrm>
          <a:prstGeom prst="rect">
            <a:avLst/>
          </a:prstGeom>
        </p:spPr>
      </p:pic>
      <p:pic>
        <p:nvPicPr>
          <p:cNvPr id="55" name="Picture 54">
            <a:extLst>
              <a:ext uri="{FF2B5EF4-FFF2-40B4-BE49-F238E27FC236}">
                <a16:creationId xmlns="" xmlns:a16="http://schemas.microsoft.com/office/drawing/2014/main" id="{995ACC2F-84EC-134E-B365-F996FBBB7A1F}"/>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4581645" y="4459842"/>
            <a:ext cx="1287336" cy="115930"/>
          </a:xfrm>
          <a:prstGeom prst="rect">
            <a:avLst/>
          </a:prstGeom>
        </p:spPr>
      </p:pic>
      <p:sp>
        <p:nvSpPr>
          <p:cNvPr id="58" name="TextBox 57">
            <a:extLst>
              <a:ext uri="{FF2B5EF4-FFF2-40B4-BE49-F238E27FC236}">
                <a16:creationId xmlns="" xmlns:a16="http://schemas.microsoft.com/office/drawing/2014/main" id="{50303D95-4349-0342-B4F3-3F195DD27C0C}"/>
              </a:ext>
            </a:extLst>
          </p:cNvPr>
          <p:cNvSpPr txBox="1"/>
          <p:nvPr/>
        </p:nvSpPr>
        <p:spPr>
          <a:xfrm>
            <a:off x="1738313" y="413582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Standby MDC/Gateway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0" name="TextBox 59">
            <a:extLst>
              <a:ext uri="{FF2B5EF4-FFF2-40B4-BE49-F238E27FC236}">
                <a16:creationId xmlns="" xmlns:a16="http://schemas.microsoft.com/office/drawing/2014/main" id="{9D5242E7-8264-9D4F-80CA-478754BBE430}"/>
              </a:ext>
            </a:extLst>
          </p:cNvPr>
          <p:cNvSpPr txBox="1"/>
          <p:nvPr/>
        </p:nvSpPr>
        <p:spPr>
          <a:xfrm>
            <a:off x="3049903" y="414057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1" name="TextBox 60">
            <a:extLst>
              <a:ext uri="{FF2B5EF4-FFF2-40B4-BE49-F238E27FC236}">
                <a16:creationId xmlns="" xmlns:a16="http://schemas.microsoft.com/office/drawing/2014/main" id="{3A00482A-66AD-834A-B430-3B123888C00A}"/>
              </a:ext>
            </a:extLst>
          </p:cNvPr>
          <p:cNvSpPr txBox="1"/>
          <p:nvPr/>
        </p:nvSpPr>
        <p:spPr>
          <a:xfrm>
            <a:off x="4478575" y="4133411"/>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2" name="Cloud 61">
            <a:extLst>
              <a:ext uri="{FF2B5EF4-FFF2-40B4-BE49-F238E27FC236}">
                <a16:creationId xmlns="" xmlns:a16="http://schemas.microsoft.com/office/drawing/2014/main" id="{1FA6A5F0-8EF9-DB44-B837-690423ECF0FA}"/>
              </a:ext>
            </a:extLst>
          </p:cNvPr>
          <p:cNvSpPr/>
          <p:nvPr/>
        </p:nvSpPr>
        <p:spPr>
          <a:xfrm>
            <a:off x="651249" y="1822245"/>
            <a:ext cx="7937603" cy="626204"/>
          </a:xfrm>
          <a:prstGeom prst="clou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dirty="0">
              <a:solidFill>
                <a:srgbClr val="FFFFFF"/>
              </a:solidFill>
              <a:latin typeface="Calibri"/>
            </a:endParaRPr>
          </a:p>
        </p:txBody>
      </p:sp>
      <p:sp>
        <p:nvSpPr>
          <p:cNvPr id="63" name="TextBox 62">
            <a:extLst>
              <a:ext uri="{FF2B5EF4-FFF2-40B4-BE49-F238E27FC236}">
                <a16:creationId xmlns="" xmlns:a16="http://schemas.microsoft.com/office/drawing/2014/main" id="{D1A531F1-6C90-C941-A095-C74DA33ABD5F}"/>
              </a:ext>
            </a:extLst>
          </p:cNvPr>
          <p:cNvSpPr txBox="1"/>
          <p:nvPr/>
        </p:nvSpPr>
        <p:spPr>
          <a:xfrm>
            <a:off x="3756928" y="1881431"/>
            <a:ext cx="2112053" cy="507831"/>
          </a:xfrm>
          <a:prstGeom prst="rect">
            <a:avLst/>
          </a:prstGeom>
          <a:noFill/>
        </p:spPr>
        <p:txBody>
          <a:bodyPr wrap="none" rtlCol="0">
            <a:spAutoFit/>
          </a:bodyPr>
          <a:lstStyle/>
          <a:p>
            <a:pPr defTabSz="685800" fontAlgn="auto">
              <a:spcBef>
                <a:spcPts val="0"/>
              </a:spcBef>
              <a:spcAft>
                <a:spcPts val="0"/>
              </a:spcAft>
              <a:defRPr/>
            </a:pPr>
            <a:r>
              <a:rPr lang="en-US" sz="1350" dirty="0">
                <a:solidFill>
                  <a:srgbClr val="454545"/>
                </a:solidFill>
                <a:latin typeface="Calibri"/>
                <a:ea typeface="+mn-ea"/>
                <a:cs typeface="+mn-cs"/>
              </a:rPr>
              <a:t>Ethernet DLC/NAS Network</a:t>
            </a:r>
          </a:p>
          <a:p>
            <a:pPr algn="ctr" defTabSz="685800" fontAlgn="auto">
              <a:spcBef>
                <a:spcPts val="0"/>
              </a:spcBef>
              <a:spcAft>
                <a:spcPts val="0"/>
              </a:spcAft>
              <a:defRPr/>
            </a:pPr>
            <a:r>
              <a:rPr lang="en-US" sz="1350" dirty="0">
                <a:solidFill>
                  <a:srgbClr val="454545"/>
                </a:solidFill>
                <a:latin typeface="Calibri"/>
                <a:ea typeface="+mn-ea"/>
                <a:cs typeface="+mn-cs"/>
              </a:rPr>
              <a:t>1Gb, 10Gb, 40Gb, </a:t>
            </a:r>
            <a:r>
              <a:rPr lang="en-US" sz="1350" dirty="0" err="1">
                <a:solidFill>
                  <a:srgbClr val="454545"/>
                </a:solidFill>
                <a:latin typeface="Calibri"/>
                <a:ea typeface="+mn-ea"/>
                <a:cs typeface="+mn-cs"/>
              </a:rPr>
              <a:t>IPoIB</a:t>
            </a:r>
            <a:endParaRPr lang="en-US" sz="1350" dirty="0">
              <a:solidFill>
                <a:srgbClr val="454545"/>
              </a:solidFill>
              <a:latin typeface="Calibri"/>
              <a:ea typeface="+mn-ea"/>
              <a:cs typeface="+mn-cs"/>
            </a:endParaRPr>
          </a:p>
        </p:txBody>
      </p:sp>
      <p:pic>
        <p:nvPicPr>
          <p:cNvPr id="71" name="Picture 70">
            <a:extLst>
              <a:ext uri="{FF2B5EF4-FFF2-40B4-BE49-F238E27FC236}">
                <a16:creationId xmlns="" xmlns:a16="http://schemas.microsoft.com/office/drawing/2014/main" id="{381EB7D6-EE55-ED4D-82CF-31C3BCDB766E}"/>
              </a:ext>
            </a:extLst>
          </p:cNvPr>
          <p:cNvPicPr>
            <a:picLocks noChangeAspect="1"/>
          </p:cNvPicPr>
          <p:nvPr/>
        </p:nvPicPr>
        <p:blipFill rotWithShape="1">
          <a:blip r:embed="rId4"/>
          <a:srcRect l="430" t="67531" r="78917"/>
          <a:stretch/>
        </p:blipFill>
        <p:spPr>
          <a:xfrm>
            <a:off x="3149649" y="951216"/>
            <a:ext cx="356491" cy="317965"/>
          </a:xfrm>
          <a:prstGeom prst="rect">
            <a:avLst/>
          </a:prstGeom>
        </p:spPr>
      </p:pic>
      <p:pic>
        <p:nvPicPr>
          <p:cNvPr id="72" name="Picture 71">
            <a:extLst>
              <a:ext uri="{FF2B5EF4-FFF2-40B4-BE49-F238E27FC236}">
                <a16:creationId xmlns="" xmlns:a16="http://schemas.microsoft.com/office/drawing/2014/main" id="{4339EDCA-A343-B34C-9BCE-F82C940ECB00}"/>
              </a:ext>
            </a:extLst>
          </p:cNvPr>
          <p:cNvPicPr>
            <a:picLocks noChangeAspect="1"/>
          </p:cNvPicPr>
          <p:nvPr/>
        </p:nvPicPr>
        <p:blipFill rotWithShape="1">
          <a:blip r:embed="rId4"/>
          <a:srcRect l="430" t="67531" r="78917"/>
          <a:stretch/>
        </p:blipFill>
        <p:spPr>
          <a:xfrm>
            <a:off x="3521029" y="951216"/>
            <a:ext cx="356491" cy="317965"/>
          </a:xfrm>
          <a:prstGeom prst="rect">
            <a:avLst/>
          </a:prstGeom>
        </p:spPr>
      </p:pic>
      <p:pic>
        <p:nvPicPr>
          <p:cNvPr id="73" name="Picture 72">
            <a:extLst>
              <a:ext uri="{FF2B5EF4-FFF2-40B4-BE49-F238E27FC236}">
                <a16:creationId xmlns="" xmlns:a16="http://schemas.microsoft.com/office/drawing/2014/main" id="{23930048-82BD-D54A-BA14-939E2954D533}"/>
              </a:ext>
            </a:extLst>
          </p:cNvPr>
          <p:cNvPicPr>
            <a:picLocks noChangeAspect="1"/>
          </p:cNvPicPr>
          <p:nvPr/>
        </p:nvPicPr>
        <p:blipFill rotWithShape="1">
          <a:blip r:embed="rId4"/>
          <a:srcRect l="430" t="67531" r="78917"/>
          <a:stretch/>
        </p:blipFill>
        <p:spPr>
          <a:xfrm>
            <a:off x="3892179" y="956892"/>
            <a:ext cx="356491" cy="317965"/>
          </a:xfrm>
          <a:prstGeom prst="rect">
            <a:avLst/>
          </a:prstGeom>
        </p:spPr>
      </p:pic>
      <p:pic>
        <p:nvPicPr>
          <p:cNvPr id="74" name="Picture 73">
            <a:extLst>
              <a:ext uri="{FF2B5EF4-FFF2-40B4-BE49-F238E27FC236}">
                <a16:creationId xmlns="" xmlns:a16="http://schemas.microsoft.com/office/drawing/2014/main" id="{386B8F10-7C7C-A34E-A256-FE3E72D68518}"/>
              </a:ext>
            </a:extLst>
          </p:cNvPr>
          <p:cNvPicPr>
            <a:picLocks noChangeAspect="1"/>
          </p:cNvPicPr>
          <p:nvPr/>
        </p:nvPicPr>
        <p:blipFill rotWithShape="1">
          <a:blip r:embed="rId4"/>
          <a:srcRect l="430" t="67531" r="78917"/>
          <a:stretch/>
        </p:blipFill>
        <p:spPr>
          <a:xfrm>
            <a:off x="4263560" y="956892"/>
            <a:ext cx="356491" cy="317965"/>
          </a:xfrm>
          <a:prstGeom prst="rect">
            <a:avLst/>
          </a:prstGeom>
        </p:spPr>
      </p:pic>
      <p:pic>
        <p:nvPicPr>
          <p:cNvPr id="75" name="Picture 74">
            <a:extLst>
              <a:ext uri="{FF2B5EF4-FFF2-40B4-BE49-F238E27FC236}">
                <a16:creationId xmlns="" xmlns:a16="http://schemas.microsoft.com/office/drawing/2014/main" id="{DBA62B5C-F7FE-3D44-BA0A-5FE7B1F0DE7C}"/>
              </a:ext>
            </a:extLst>
          </p:cNvPr>
          <p:cNvPicPr>
            <a:picLocks noChangeAspect="1"/>
          </p:cNvPicPr>
          <p:nvPr/>
        </p:nvPicPr>
        <p:blipFill rotWithShape="1">
          <a:blip r:embed="rId4"/>
          <a:srcRect l="430" t="67531" r="78917"/>
          <a:stretch/>
        </p:blipFill>
        <p:spPr>
          <a:xfrm>
            <a:off x="4634710" y="957047"/>
            <a:ext cx="356491" cy="317965"/>
          </a:xfrm>
          <a:prstGeom prst="rect">
            <a:avLst/>
          </a:prstGeom>
        </p:spPr>
      </p:pic>
      <p:pic>
        <p:nvPicPr>
          <p:cNvPr id="76" name="Picture 75">
            <a:extLst>
              <a:ext uri="{FF2B5EF4-FFF2-40B4-BE49-F238E27FC236}">
                <a16:creationId xmlns="" xmlns:a16="http://schemas.microsoft.com/office/drawing/2014/main" id="{6C39036A-0F3F-6341-A0EB-503A3EC9C65B}"/>
              </a:ext>
            </a:extLst>
          </p:cNvPr>
          <p:cNvPicPr>
            <a:picLocks noChangeAspect="1"/>
          </p:cNvPicPr>
          <p:nvPr/>
        </p:nvPicPr>
        <p:blipFill rotWithShape="1">
          <a:blip r:embed="rId4"/>
          <a:srcRect l="430" t="67531" r="78917"/>
          <a:stretch/>
        </p:blipFill>
        <p:spPr>
          <a:xfrm>
            <a:off x="5006091" y="957047"/>
            <a:ext cx="356491" cy="317965"/>
          </a:xfrm>
          <a:prstGeom prst="rect">
            <a:avLst/>
          </a:prstGeom>
        </p:spPr>
      </p:pic>
      <p:pic>
        <p:nvPicPr>
          <p:cNvPr id="77" name="Picture 76">
            <a:extLst>
              <a:ext uri="{FF2B5EF4-FFF2-40B4-BE49-F238E27FC236}">
                <a16:creationId xmlns="" xmlns:a16="http://schemas.microsoft.com/office/drawing/2014/main" id="{23DD0942-EDCE-E04C-BBEF-D7FC89B1E36F}"/>
              </a:ext>
            </a:extLst>
          </p:cNvPr>
          <p:cNvPicPr>
            <a:picLocks noChangeAspect="1"/>
          </p:cNvPicPr>
          <p:nvPr/>
        </p:nvPicPr>
        <p:blipFill rotWithShape="1">
          <a:blip r:embed="rId4"/>
          <a:srcRect l="430" t="67531" r="78917"/>
          <a:stretch/>
        </p:blipFill>
        <p:spPr>
          <a:xfrm>
            <a:off x="5377241" y="962723"/>
            <a:ext cx="356491" cy="317965"/>
          </a:xfrm>
          <a:prstGeom prst="rect">
            <a:avLst/>
          </a:prstGeom>
        </p:spPr>
      </p:pic>
      <p:pic>
        <p:nvPicPr>
          <p:cNvPr id="78" name="Picture 77">
            <a:extLst>
              <a:ext uri="{FF2B5EF4-FFF2-40B4-BE49-F238E27FC236}">
                <a16:creationId xmlns="" xmlns:a16="http://schemas.microsoft.com/office/drawing/2014/main" id="{081B7AF9-F667-BB42-B068-082B0498FFB9}"/>
              </a:ext>
            </a:extLst>
          </p:cNvPr>
          <p:cNvPicPr>
            <a:picLocks noChangeAspect="1"/>
          </p:cNvPicPr>
          <p:nvPr/>
        </p:nvPicPr>
        <p:blipFill rotWithShape="1">
          <a:blip r:embed="rId4"/>
          <a:srcRect l="430" t="67531" r="78917"/>
          <a:stretch/>
        </p:blipFill>
        <p:spPr>
          <a:xfrm>
            <a:off x="5748621" y="962723"/>
            <a:ext cx="356491" cy="317965"/>
          </a:xfrm>
          <a:prstGeom prst="rect">
            <a:avLst/>
          </a:prstGeom>
        </p:spPr>
      </p:pic>
      <p:pic>
        <p:nvPicPr>
          <p:cNvPr id="79" name="Picture 78">
            <a:extLst>
              <a:ext uri="{FF2B5EF4-FFF2-40B4-BE49-F238E27FC236}">
                <a16:creationId xmlns="" xmlns:a16="http://schemas.microsoft.com/office/drawing/2014/main" id="{5CC0C698-8CEC-154D-9EBA-1FBD80A62ED2}"/>
              </a:ext>
            </a:extLst>
          </p:cNvPr>
          <p:cNvPicPr>
            <a:picLocks noChangeAspect="1"/>
          </p:cNvPicPr>
          <p:nvPr/>
        </p:nvPicPr>
        <p:blipFill rotWithShape="1">
          <a:blip r:embed="rId4"/>
          <a:srcRect l="430" t="67531" r="78917"/>
          <a:stretch/>
        </p:blipFill>
        <p:spPr>
          <a:xfrm>
            <a:off x="6119772" y="963814"/>
            <a:ext cx="356491" cy="317965"/>
          </a:xfrm>
          <a:prstGeom prst="rect">
            <a:avLst/>
          </a:prstGeom>
        </p:spPr>
      </p:pic>
      <p:pic>
        <p:nvPicPr>
          <p:cNvPr id="80" name="Picture 79">
            <a:extLst>
              <a:ext uri="{FF2B5EF4-FFF2-40B4-BE49-F238E27FC236}">
                <a16:creationId xmlns="" xmlns:a16="http://schemas.microsoft.com/office/drawing/2014/main" id="{5FB77D2D-82BA-0A4E-9E3D-FBC2EE217E18}"/>
              </a:ext>
            </a:extLst>
          </p:cNvPr>
          <p:cNvPicPr>
            <a:picLocks noChangeAspect="1"/>
          </p:cNvPicPr>
          <p:nvPr/>
        </p:nvPicPr>
        <p:blipFill rotWithShape="1">
          <a:blip r:embed="rId4"/>
          <a:srcRect l="430" t="67531" r="78917"/>
          <a:stretch/>
        </p:blipFill>
        <p:spPr>
          <a:xfrm>
            <a:off x="6491152" y="963814"/>
            <a:ext cx="356491" cy="317965"/>
          </a:xfrm>
          <a:prstGeom prst="rect">
            <a:avLst/>
          </a:prstGeom>
        </p:spPr>
      </p:pic>
      <p:pic>
        <p:nvPicPr>
          <p:cNvPr id="81" name="Picture 80">
            <a:extLst>
              <a:ext uri="{FF2B5EF4-FFF2-40B4-BE49-F238E27FC236}">
                <a16:creationId xmlns="" xmlns:a16="http://schemas.microsoft.com/office/drawing/2014/main" id="{4E7AE997-5F82-4C46-8A9D-F48647209131}"/>
              </a:ext>
            </a:extLst>
          </p:cNvPr>
          <p:cNvPicPr>
            <a:picLocks noChangeAspect="1"/>
          </p:cNvPicPr>
          <p:nvPr/>
        </p:nvPicPr>
        <p:blipFill rotWithShape="1">
          <a:blip r:embed="rId4"/>
          <a:srcRect l="430" t="67531" r="78917"/>
          <a:stretch/>
        </p:blipFill>
        <p:spPr>
          <a:xfrm>
            <a:off x="6862302" y="969490"/>
            <a:ext cx="356491" cy="317965"/>
          </a:xfrm>
          <a:prstGeom prst="rect">
            <a:avLst/>
          </a:prstGeom>
        </p:spPr>
      </p:pic>
      <p:pic>
        <p:nvPicPr>
          <p:cNvPr id="82" name="Picture 81">
            <a:extLst>
              <a:ext uri="{FF2B5EF4-FFF2-40B4-BE49-F238E27FC236}">
                <a16:creationId xmlns="" xmlns:a16="http://schemas.microsoft.com/office/drawing/2014/main" id="{30DFC32D-58D9-5C4D-A70B-0ACDD902CD72}"/>
              </a:ext>
            </a:extLst>
          </p:cNvPr>
          <p:cNvPicPr>
            <a:picLocks noChangeAspect="1"/>
          </p:cNvPicPr>
          <p:nvPr/>
        </p:nvPicPr>
        <p:blipFill rotWithShape="1">
          <a:blip r:embed="rId4"/>
          <a:srcRect l="430" t="67531" r="78917"/>
          <a:stretch/>
        </p:blipFill>
        <p:spPr>
          <a:xfrm>
            <a:off x="7233683" y="969490"/>
            <a:ext cx="356491" cy="317965"/>
          </a:xfrm>
          <a:prstGeom prst="rect">
            <a:avLst/>
          </a:prstGeom>
        </p:spPr>
      </p:pic>
      <p:sp>
        <p:nvSpPr>
          <p:cNvPr id="83" name="TextBox 82">
            <a:extLst>
              <a:ext uri="{FF2B5EF4-FFF2-40B4-BE49-F238E27FC236}">
                <a16:creationId xmlns="" xmlns:a16="http://schemas.microsoft.com/office/drawing/2014/main" id="{D37DE310-9101-3B41-8283-7E82484EBF8A}"/>
              </a:ext>
            </a:extLst>
          </p:cNvPr>
          <p:cNvSpPr txBox="1"/>
          <p:nvPr/>
        </p:nvSpPr>
        <p:spPr>
          <a:xfrm>
            <a:off x="2006949" y="972317"/>
            <a:ext cx="1506635" cy="207749"/>
          </a:xfrm>
          <a:prstGeom prst="rect">
            <a:avLst/>
          </a:prstGeom>
          <a:noFill/>
        </p:spPr>
        <p:txBody>
          <a:bodyPr wrap="square" rtlCol="0">
            <a:spAutoFit/>
          </a:bodyPr>
          <a:lstStyle/>
          <a:p>
            <a:pPr defTabSz="685800" fontAlgn="auto">
              <a:spcBef>
                <a:spcPts val="0"/>
              </a:spcBef>
              <a:spcAft>
                <a:spcPts val="0"/>
              </a:spcAft>
              <a:defRPr/>
            </a:pPr>
            <a:r>
              <a:rPr lang="en-US" sz="750" i="1" dirty="0">
                <a:solidFill>
                  <a:srgbClr val="454545"/>
                </a:solidFill>
                <a:latin typeface="Calibri"/>
                <a:ea typeface="+mn-ea"/>
                <a:cs typeface="+mn-cs"/>
              </a:rPr>
              <a:t>SMB, and NFS clients</a:t>
            </a:r>
          </a:p>
        </p:txBody>
      </p:sp>
      <p:pic>
        <p:nvPicPr>
          <p:cNvPr id="69" name="Picture 68">
            <a:extLst>
              <a:ext uri="{FF2B5EF4-FFF2-40B4-BE49-F238E27FC236}">
                <a16:creationId xmlns="" xmlns:a16="http://schemas.microsoft.com/office/drawing/2014/main" id="{396A7866-844E-8A40-AF0D-014F7445234E}"/>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5910987" y="4457705"/>
            <a:ext cx="1287336" cy="115930"/>
          </a:xfrm>
          <a:prstGeom prst="rect">
            <a:avLst/>
          </a:prstGeom>
        </p:spPr>
      </p:pic>
      <p:sp>
        <p:nvSpPr>
          <p:cNvPr id="87" name="TextBox 86">
            <a:extLst>
              <a:ext uri="{FF2B5EF4-FFF2-40B4-BE49-F238E27FC236}">
                <a16:creationId xmlns="" xmlns:a16="http://schemas.microsoft.com/office/drawing/2014/main" id="{1BE3C332-6429-AF43-AE34-3106DB1548E5}"/>
              </a:ext>
            </a:extLst>
          </p:cNvPr>
          <p:cNvSpPr txBox="1"/>
          <p:nvPr/>
        </p:nvSpPr>
        <p:spPr>
          <a:xfrm>
            <a:off x="5807917" y="413127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pic>
        <p:nvPicPr>
          <p:cNvPr id="88" name="Picture 87">
            <a:extLst>
              <a:ext uri="{FF2B5EF4-FFF2-40B4-BE49-F238E27FC236}">
                <a16:creationId xmlns="" xmlns:a16="http://schemas.microsoft.com/office/drawing/2014/main" id="{5050981B-8110-1A46-B25F-457434E24621}"/>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236589" y="4457705"/>
            <a:ext cx="1287336" cy="115930"/>
          </a:xfrm>
          <a:prstGeom prst="rect">
            <a:avLst/>
          </a:prstGeom>
        </p:spPr>
      </p:pic>
      <p:sp>
        <p:nvSpPr>
          <p:cNvPr id="89" name="TextBox 88">
            <a:extLst>
              <a:ext uri="{FF2B5EF4-FFF2-40B4-BE49-F238E27FC236}">
                <a16:creationId xmlns="" xmlns:a16="http://schemas.microsoft.com/office/drawing/2014/main" id="{18CD53CF-277B-A44F-81AB-58F67A508BCB}"/>
              </a:ext>
            </a:extLst>
          </p:cNvPr>
          <p:cNvSpPr txBox="1"/>
          <p:nvPr/>
        </p:nvSpPr>
        <p:spPr>
          <a:xfrm>
            <a:off x="7133519" y="413127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3" name="TextBox 2">
            <a:extLst>
              <a:ext uri="{FF2B5EF4-FFF2-40B4-BE49-F238E27FC236}">
                <a16:creationId xmlns="" xmlns:a16="http://schemas.microsoft.com/office/drawing/2014/main" id="{5BF90BF2-B671-2E46-BD70-FBA5F4544BA2}"/>
              </a:ext>
            </a:extLst>
          </p:cNvPr>
          <p:cNvSpPr txBox="1"/>
          <p:nvPr/>
        </p:nvSpPr>
        <p:spPr>
          <a:xfrm>
            <a:off x="7360109" y="2698089"/>
            <a:ext cx="1261469" cy="317965"/>
          </a:xfrm>
          <a:prstGeom prst="roundRect">
            <a:avLst/>
          </a:prstGeom>
          <a:solidFill>
            <a:schemeClr val="accent2"/>
          </a:solidFill>
        </p:spPr>
        <p:txBody>
          <a:bodyPr wrap="square" rtlCol="0">
            <a:spAutoFit/>
          </a:bodyPr>
          <a:lstStyle/>
          <a:p>
            <a:pPr algn="ctr"/>
            <a:r>
              <a:rPr lang="en-US" sz="1200" b="1" dirty="0">
                <a:solidFill>
                  <a:schemeClr val="bg1"/>
                </a:solidFill>
              </a:rPr>
              <a:t>Master VIP</a:t>
            </a:r>
          </a:p>
        </p:txBody>
      </p:sp>
      <p:cxnSp>
        <p:nvCxnSpPr>
          <p:cNvPr id="8" name="Straight Arrow Connector 7">
            <a:extLst>
              <a:ext uri="{FF2B5EF4-FFF2-40B4-BE49-F238E27FC236}">
                <a16:creationId xmlns="" xmlns:a16="http://schemas.microsoft.com/office/drawing/2014/main" id="{E0B1A3CC-D033-AA4A-B170-A3F169A959F5}"/>
              </a:ext>
            </a:extLst>
          </p:cNvPr>
          <p:cNvCxnSpPr>
            <a:cxnSpLocks/>
            <a:stCxn id="82" idx="2"/>
            <a:endCxn id="3" idx="0"/>
          </p:cNvCxnSpPr>
          <p:nvPr/>
        </p:nvCxnSpPr>
        <p:spPr>
          <a:xfrm>
            <a:off x="7411929" y="1287455"/>
            <a:ext cx="578915" cy="1410634"/>
          </a:xfrm>
          <a:prstGeom prst="straightConnector1">
            <a:avLst/>
          </a:prstGeom>
          <a:ln w="9525" cmpd="sng">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 xmlns:a16="http://schemas.microsoft.com/office/drawing/2014/main" id="{68564FBF-B4C2-2A4B-91A4-9E0BB8460BAA}"/>
              </a:ext>
            </a:extLst>
          </p:cNvPr>
          <p:cNvCxnSpPr>
            <a:cxnSpLocks/>
            <a:stCxn id="3" idx="2"/>
            <a:endCxn id="89" idx="0"/>
          </p:cNvCxnSpPr>
          <p:nvPr/>
        </p:nvCxnSpPr>
        <p:spPr>
          <a:xfrm flipH="1">
            <a:off x="7956306" y="3016054"/>
            <a:ext cx="34538" cy="1115220"/>
          </a:xfrm>
          <a:prstGeom prst="straightConnector1">
            <a:avLst/>
          </a:prstGeom>
          <a:ln w="9525" cmpd="sng">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223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94EF68-172A-654A-A5C9-4D6CF879F9CF}"/>
              </a:ext>
            </a:extLst>
          </p:cNvPr>
          <p:cNvSpPr>
            <a:spLocks noGrp="1"/>
          </p:cNvSpPr>
          <p:nvPr>
            <p:ph type="title"/>
          </p:nvPr>
        </p:nvSpPr>
        <p:spPr/>
        <p:txBody>
          <a:bodyPr/>
          <a:lstStyle/>
          <a:p>
            <a:r>
              <a:rPr lang="en-US" dirty="0"/>
              <a:t>Scale-Out NAS: VIP Pool</a:t>
            </a:r>
          </a:p>
        </p:txBody>
      </p:sp>
      <p:pic>
        <p:nvPicPr>
          <p:cNvPr id="6" name="Picture 5">
            <a:extLst>
              <a:ext uri="{FF2B5EF4-FFF2-40B4-BE49-F238E27FC236}">
                <a16:creationId xmlns="" xmlns:a16="http://schemas.microsoft.com/office/drawing/2014/main" id="{BD924BE7-826C-E74F-A40B-AAC022BDE4A1}"/>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586322" y="4457705"/>
            <a:ext cx="1287336" cy="115930"/>
          </a:xfrm>
          <a:prstGeom prst="rect">
            <a:avLst/>
          </a:prstGeom>
        </p:spPr>
      </p:pic>
      <p:sp>
        <p:nvSpPr>
          <p:cNvPr id="7" name="TextBox 6">
            <a:extLst>
              <a:ext uri="{FF2B5EF4-FFF2-40B4-BE49-F238E27FC236}">
                <a16:creationId xmlns="" xmlns:a16="http://schemas.microsoft.com/office/drawing/2014/main" id="{265DC15B-7FAD-A44A-A531-2E7C9E863064}"/>
              </a:ext>
            </a:extLst>
          </p:cNvPr>
          <p:cNvSpPr txBox="1"/>
          <p:nvPr/>
        </p:nvSpPr>
        <p:spPr>
          <a:xfrm>
            <a:off x="426723" y="4141316"/>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Primary MDC/Gateway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pic>
        <p:nvPicPr>
          <p:cNvPr id="53" name="Picture 52">
            <a:extLst>
              <a:ext uri="{FF2B5EF4-FFF2-40B4-BE49-F238E27FC236}">
                <a16:creationId xmlns="" xmlns:a16="http://schemas.microsoft.com/office/drawing/2014/main" id="{1E5696F6-E24D-6540-844B-6D421EAA4B04}"/>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919822" y="4457705"/>
            <a:ext cx="1287336" cy="115930"/>
          </a:xfrm>
          <a:prstGeom prst="rect">
            <a:avLst/>
          </a:prstGeom>
        </p:spPr>
      </p:pic>
      <p:pic>
        <p:nvPicPr>
          <p:cNvPr id="54" name="Picture 53">
            <a:extLst>
              <a:ext uri="{FF2B5EF4-FFF2-40B4-BE49-F238E27FC236}">
                <a16:creationId xmlns="" xmlns:a16="http://schemas.microsoft.com/office/drawing/2014/main" id="{8E8C610B-1596-4B46-B6FC-6CF90BC5CFEB}"/>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3248145" y="4459842"/>
            <a:ext cx="1287336" cy="115930"/>
          </a:xfrm>
          <a:prstGeom prst="rect">
            <a:avLst/>
          </a:prstGeom>
        </p:spPr>
      </p:pic>
      <p:pic>
        <p:nvPicPr>
          <p:cNvPr id="55" name="Picture 54">
            <a:extLst>
              <a:ext uri="{FF2B5EF4-FFF2-40B4-BE49-F238E27FC236}">
                <a16:creationId xmlns="" xmlns:a16="http://schemas.microsoft.com/office/drawing/2014/main" id="{995ACC2F-84EC-134E-B365-F996FBBB7A1F}"/>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4581645" y="4459842"/>
            <a:ext cx="1287336" cy="115930"/>
          </a:xfrm>
          <a:prstGeom prst="rect">
            <a:avLst/>
          </a:prstGeom>
        </p:spPr>
      </p:pic>
      <p:sp>
        <p:nvSpPr>
          <p:cNvPr id="58" name="TextBox 57">
            <a:extLst>
              <a:ext uri="{FF2B5EF4-FFF2-40B4-BE49-F238E27FC236}">
                <a16:creationId xmlns="" xmlns:a16="http://schemas.microsoft.com/office/drawing/2014/main" id="{50303D95-4349-0342-B4F3-3F195DD27C0C}"/>
              </a:ext>
            </a:extLst>
          </p:cNvPr>
          <p:cNvSpPr txBox="1"/>
          <p:nvPr/>
        </p:nvSpPr>
        <p:spPr>
          <a:xfrm>
            <a:off x="1738313" y="413582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Standby MDC/Gateway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0" name="TextBox 59">
            <a:extLst>
              <a:ext uri="{FF2B5EF4-FFF2-40B4-BE49-F238E27FC236}">
                <a16:creationId xmlns="" xmlns:a16="http://schemas.microsoft.com/office/drawing/2014/main" id="{9D5242E7-8264-9D4F-80CA-478754BBE430}"/>
              </a:ext>
            </a:extLst>
          </p:cNvPr>
          <p:cNvSpPr txBox="1"/>
          <p:nvPr/>
        </p:nvSpPr>
        <p:spPr>
          <a:xfrm>
            <a:off x="3049903" y="414057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1" name="TextBox 60">
            <a:extLst>
              <a:ext uri="{FF2B5EF4-FFF2-40B4-BE49-F238E27FC236}">
                <a16:creationId xmlns="" xmlns:a16="http://schemas.microsoft.com/office/drawing/2014/main" id="{3A00482A-66AD-834A-B430-3B123888C00A}"/>
              </a:ext>
            </a:extLst>
          </p:cNvPr>
          <p:cNvSpPr txBox="1"/>
          <p:nvPr/>
        </p:nvSpPr>
        <p:spPr>
          <a:xfrm>
            <a:off x="4478575" y="4133411"/>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2" name="Cloud 61">
            <a:extLst>
              <a:ext uri="{FF2B5EF4-FFF2-40B4-BE49-F238E27FC236}">
                <a16:creationId xmlns="" xmlns:a16="http://schemas.microsoft.com/office/drawing/2014/main" id="{1FA6A5F0-8EF9-DB44-B837-690423ECF0FA}"/>
              </a:ext>
            </a:extLst>
          </p:cNvPr>
          <p:cNvSpPr/>
          <p:nvPr/>
        </p:nvSpPr>
        <p:spPr>
          <a:xfrm>
            <a:off x="651249" y="1822245"/>
            <a:ext cx="7937603" cy="626204"/>
          </a:xfrm>
          <a:prstGeom prst="clou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dirty="0">
              <a:solidFill>
                <a:srgbClr val="FFFFFF"/>
              </a:solidFill>
              <a:latin typeface="Calibri"/>
            </a:endParaRPr>
          </a:p>
        </p:txBody>
      </p:sp>
      <p:sp>
        <p:nvSpPr>
          <p:cNvPr id="63" name="TextBox 62">
            <a:extLst>
              <a:ext uri="{FF2B5EF4-FFF2-40B4-BE49-F238E27FC236}">
                <a16:creationId xmlns="" xmlns:a16="http://schemas.microsoft.com/office/drawing/2014/main" id="{D1A531F1-6C90-C941-A095-C74DA33ABD5F}"/>
              </a:ext>
            </a:extLst>
          </p:cNvPr>
          <p:cNvSpPr txBox="1"/>
          <p:nvPr/>
        </p:nvSpPr>
        <p:spPr>
          <a:xfrm>
            <a:off x="3756928" y="1881431"/>
            <a:ext cx="2112053" cy="507831"/>
          </a:xfrm>
          <a:prstGeom prst="rect">
            <a:avLst/>
          </a:prstGeom>
          <a:noFill/>
        </p:spPr>
        <p:txBody>
          <a:bodyPr wrap="none" rtlCol="0">
            <a:spAutoFit/>
          </a:bodyPr>
          <a:lstStyle/>
          <a:p>
            <a:pPr defTabSz="685800" fontAlgn="auto">
              <a:spcBef>
                <a:spcPts val="0"/>
              </a:spcBef>
              <a:spcAft>
                <a:spcPts val="0"/>
              </a:spcAft>
              <a:defRPr/>
            </a:pPr>
            <a:r>
              <a:rPr lang="en-US" sz="1350" dirty="0">
                <a:solidFill>
                  <a:srgbClr val="454545"/>
                </a:solidFill>
                <a:latin typeface="Calibri"/>
                <a:ea typeface="+mn-ea"/>
                <a:cs typeface="+mn-cs"/>
              </a:rPr>
              <a:t>Ethernet DLC/NAS Network</a:t>
            </a:r>
          </a:p>
          <a:p>
            <a:pPr algn="ctr" defTabSz="685800" fontAlgn="auto">
              <a:spcBef>
                <a:spcPts val="0"/>
              </a:spcBef>
              <a:spcAft>
                <a:spcPts val="0"/>
              </a:spcAft>
              <a:defRPr/>
            </a:pPr>
            <a:r>
              <a:rPr lang="en-US" sz="1350" dirty="0">
                <a:solidFill>
                  <a:srgbClr val="454545"/>
                </a:solidFill>
                <a:latin typeface="Calibri"/>
                <a:ea typeface="+mn-ea"/>
                <a:cs typeface="+mn-cs"/>
              </a:rPr>
              <a:t>1Gb, 10Gb, 40Gb, </a:t>
            </a:r>
            <a:r>
              <a:rPr lang="en-US" sz="1350" dirty="0" err="1">
                <a:solidFill>
                  <a:srgbClr val="454545"/>
                </a:solidFill>
                <a:latin typeface="Calibri"/>
                <a:ea typeface="+mn-ea"/>
                <a:cs typeface="+mn-cs"/>
              </a:rPr>
              <a:t>IPoIB</a:t>
            </a:r>
            <a:endParaRPr lang="en-US" sz="1350" dirty="0">
              <a:solidFill>
                <a:srgbClr val="454545"/>
              </a:solidFill>
              <a:latin typeface="Calibri"/>
              <a:ea typeface="+mn-ea"/>
              <a:cs typeface="+mn-cs"/>
            </a:endParaRPr>
          </a:p>
        </p:txBody>
      </p:sp>
      <p:pic>
        <p:nvPicPr>
          <p:cNvPr id="71" name="Picture 70">
            <a:extLst>
              <a:ext uri="{FF2B5EF4-FFF2-40B4-BE49-F238E27FC236}">
                <a16:creationId xmlns="" xmlns:a16="http://schemas.microsoft.com/office/drawing/2014/main" id="{381EB7D6-EE55-ED4D-82CF-31C3BCDB766E}"/>
              </a:ext>
            </a:extLst>
          </p:cNvPr>
          <p:cNvPicPr>
            <a:picLocks noChangeAspect="1"/>
          </p:cNvPicPr>
          <p:nvPr/>
        </p:nvPicPr>
        <p:blipFill rotWithShape="1">
          <a:blip r:embed="rId4"/>
          <a:srcRect l="430" t="67531" r="78917"/>
          <a:stretch/>
        </p:blipFill>
        <p:spPr>
          <a:xfrm>
            <a:off x="3149649" y="951216"/>
            <a:ext cx="356491" cy="317965"/>
          </a:xfrm>
          <a:prstGeom prst="rect">
            <a:avLst/>
          </a:prstGeom>
        </p:spPr>
      </p:pic>
      <p:pic>
        <p:nvPicPr>
          <p:cNvPr id="72" name="Picture 71">
            <a:extLst>
              <a:ext uri="{FF2B5EF4-FFF2-40B4-BE49-F238E27FC236}">
                <a16:creationId xmlns="" xmlns:a16="http://schemas.microsoft.com/office/drawing/2014/main" id="{4339EDCA-A343-B34C-9BCE-F82C940ECB00}"/>
              </a:ext>
            </a:extLst>
          </p:cNvPr>
          <p:cNvPicPr>
            <a:picLocks noChangeAspect="1"/>
          </p:cNvPicPr>
          <p:nvPr/>
        </p:nvPicPr>
        <p:blipFill rotWithShape="1">
          <a:blip r:embed="rId4"/>
          <a:srcRect l="430" t="67531" r="78917"/>
          <a:stretch/>
        </p:blipFill>
        <p:spPr>
          <a:xfrm>
            <a:off x="3521029" y="951216"/>
            <a:ext cx="356491" cy="317965"/>
          </a:xfrm>
          <a:prstGeom prst="rect">
            <a:avLst/>
          </a:prstGeom>
        </p:spPr>
      </p:pic>
      <p:pic>
        <p:nvPicPr>
          <p:cNvPr id="73" name="Picture 72">
            <a:extLst>
              <a:ext uri="{FF2B5EF4-FFF2-40B4-BE49-F238E27FC236}">
                <a16:creationId xmlns="" xmlns:a16="http://schemas.microsoft.com/office/drawing/2014/main" id="{23930048-82BD-D54A-BA14-939E2954D533}"/>
              </a:ext>
            </a:extLst>
          </p:cNvPr>
          <p:cNvPicPr>
            <a:picLocks noChangeAspect="1"/>
          </p:cNvPicPr>
          <p:nvPr/>
        </p:nvPicPr>
        <p:blipFill rotWithShape="1">
          <a:blip r:embed="rId4"/>
          <a:srcRect l="430" t="67531" r="78917"/>
          <a:stretch/>
        </p:blipFill>
        <p:spPr>
          <a:xfrm>
            <a:off x="3892179" y="956892"/>
            <a:ext cx="356491" cy="317965"/>
          </a:xfrm>
          <a:prstGeom prst="rect">
            <a:avLst/>
          </a:prstGeom>
        </p:spPr>
      </p:pic>
      <p:pic>
        <p:nvPicPr>
          <p:cNvPr id="74" name="Picture 73">
            <a:extLst>
              <a:ext uri="{FF2B5EF4-FFF2-40B4-BE49-F238E27FC236}">
                <a16:creationId xmlns="" xmlns:a16="http://schemas.microsoft.com/office/drawing/2014/main" id="{386B8F10-7C7C-A34E-A256-FE3E72D68518}"/>
              </a:ext>
            </a:extLst>
          </p:cNvPr>
          <p:cNvPicPr>
            <a:picLocks noChangeAspect="1"/>
          </p:cNvPicPr>
          <p:nvPr/>
        </p:nvPicPr>
        <p:blipFill rotWithShape="1">
          <a:blip r:embed="rId4"/>
          <a:srcRect l="430" t="67531" r="78917"/>
          <a:stretch/>
        </p:blipFill>
        <p:spPr>
          <a:xfrm>
            <a:off x="4263560" y="956892"/>
            <a:ext cx="356491" cy="317965"/>
          </a:xfrm>
          <a:prstGeom prst="rect">
            <a:avLst/>
          </a:prstGeom>
        </p:spPr>
      </p:pic>
      <p:pic>
        <p:nvPicPr>
          <p:cNvPr id="75" name="Picture 74">
            <a:extLst>
              <a:ext uri="{FF2B5EF4-FFF2-40B4-BE49-F238E27FC236}">
                <a16:creationId xmlns="" xmlns:a16="http://schemas.microsoft.com/office/drawing/2014/main" id="{DBA62B5C-F7FE-3D44-BA0A-5FE7B1F0DE7C}"/>
              </a:ext>
            </a:extLst>
          </p:cNvPr>
          <p:cNvPicPr>
            <a:picLocks noChangeAspect="1"/>
          </p:cNvPicPr>
          <p:nvPr/>
        </p:nvPicPr>
        <p:blipFill rotWithShape="1">
          <a:blip r:embed="rId4"/>
          <a:srcRect l="430" t="67531" r="78917"/>
          <a:stretch/>
        </p:blipFill>
        <p:spPr>
          <a:xfrm>
            <a:off x="4634710" y="957047"/>
            <a:ext cx="356491" cy="317965"/>
          </a:xfrm>
          <a:prstGeom prst="rect">
            <a:avLst/>
          </a:prstGeom>
        </p:spPr>
      </p:pic>
      <p:pic>
        <p:nvPicPr>
          <p:cNvPr id="76" name="Picture 75">
            <a:extLst>
              <a:ext uri="{FF2B5EF4-FFF2-40B4-BE49-F238E27FC236}">
                <a16:creationId xmlns="" xmlns:a16="http://schemas.microsoft.com/office/drawing/2014/main" id="{6C39036A-0F3F-6341-A0EB-503A3EC9C65B}"/>
              </a:ext>
            </a:extLst>
          </p:cNvPr>
          <p:cNvPicPr>
            <a:picLocks noChangeAspect="1"/>
          </p:cNvPicPr>
          <p:nvPr/>
        </p:nvPicPr>
        <p:blipFill rotWithShape="1">
          <a:blip r:embed="rId4"/>
          <a:srcRect l="430" t="67531" r="78917"/>
          <a:stretch/>
        </p:blipFill>
        <p:spPr>
          <a:xfrm>
            <a:off x="5006091" y="957047"/>
            <a:ext cx="356491" cy="317965"/>
          </a:xfrm>
          <a:prstGeom prst="rect">
            <a:avLst/>
          </a:prstGeom>
        </p:spPr>
      </p:pic>
      <p:pic>
        <p:nvPicPr>
          <p:cNvPr id="77" name="Picture 76">
            <a:extLst>
              <a:ext uri="{FF2B5EF4-FFF2-40B4-BE49-F238E27FC236}">
                <a16:creationId xmlns="" xmlns:a16="http://schemas.microsoft.com/office/drawing/2014/main" id="{23DD0942-EDCE-E04C-BBEF-D7FC89B1E36F}"/>
              </a:ext>
            </a:extLst>
          </p:cNvPr>
          <p:cNvPicPr>
            <a:picLocks noChangeAspect="1"/>
          </p:cNvPicPr>
          <p:nvPr/>
        </p:nvPicPr>
        <p:blipFill rotWithShape="1">
          <a:blip r:embed="rId4"/>
          <a:srcRect l="430" t="67531" r="78917"/>
          <a:stretch/>
        </p:blipFill>
        <p:spPr>
          <a:xfrm>
            <a:off x="5377241" y="962723"/>
            <a:ext cx="356491" cy="317965"/>
          </a:xfrm>
          <a:prstGeom prst="rect">
            <a:avLst/>
          </a:prstGeom>
        </p:spPr>
      </p:pic>
      <p:pic>
        <p:nvPicPr>
          <p:cNvPr id="78" name="Picture 77">
            <a:extLst>
              <a:ext uri="{FF2B5EF4-FFF2-40B4-BE49-F238E27FC236}">
                <a16:creationId xmlns="" xmlns:a16="http://schemas.microsoft.com/office/drawing/2014/main" id="{081B7AF9-F667-BB42-B068-082B0498FFB9}"/>
              </a:ext>
            </a:extLst>
          </p:cNvPr>
          <p:cNvPicPr>
            <a:picLocks noChangeAspect="1"/>
          </p:cNvPicPr>
          <p:nvPr/>
        </p:nvPicPr>
        <p:blipFill rotWithShape="1">
          <a:blip r:embed="rId4"/>
          <a:srcRect l="430" t="67531" r="78917"/>
          <a:stretch/>
        </p:blipFill>
        <p:spPr>
          <a:xfrm>
            <a:off x="5748621" y="962723"/>
            <a:ext cx="356491" cy="317965"/>
          </a:xfrm>
          <a:prstGeom prst="rect">
            <a:avLst/>
          </a:prstGeom>
        </p:spPr>
      </p:pic>
      <p:pic>
        <p:nvPicPr>
          <p:cNvPr id="79" name="Picture 78">
            <a:extLst>
              <a:ext uri="{FF2B5EF4-FFF2-40B4-BE49-F238E27FC236}">
                <a16:creationId xmlns="" xmlns:a16="http://schemas.microsoft.com/office/drawing/2014/main" id="{5CC0C698-8CEC-154D-9EBA-1FBD80A62ED2}"/>
              </a:ext>
            </a:extLst>
          </p:cNvPr>
          <p:cNvPicPr>
            <a:picLocks noChangeAspect="1"/>
          </p:cNvPicPr>
          <p:nvPr/>
        </p:nvPicPr>
        <p:blipFill rotWithShape="1">
          <a:blip r:embed="rId4"/>
          <a:srcRect l="430" t="67531" r="78917"/>
          <a:stretch/>
        </p:blipFill>
        <p:spPr>
          <a:xfrm>
            <a:off x="6119772" y="963814"/>
            <a:ext cx="356491" cy="317965"/>
          </a:xfrm>
          <a:prstGeom prst="rect">
            <a:avLst/>
          </a:prstGeom>
        </p:spPr>
      </p:pic>
      <p:pic>
        <p:nvPicPr>
          <p:cNvPr id="80" name="Picture 79">
            <a:extLst>
              <a:ext uri="{FF2B5EF4-FFF2-40B4-BE49-F238E27FC236}">
                <a16:creationId xmlns="" xmlns:a16="http://schemas.microsoft.com/office/drawing/2014/main" id="{5FB77D2D-82BA-0A4E-9E3D-FBC2EE217E18}"/>
              </a:ext>
            </a:extLst>
          </p:cNvPr>
          <p:cNvPicPr>
            <a:picLocks noChangeAspect="1"/>
          </p:cNvPicPr>
          <p:nvPr/>
        </p:nvPicPr>
        <p:blipFill rotWithShape="1">
          <a:blip r:embed="rId4"/>
          <a:srcRect l="430" t="67531" r="78917"/>
          <a:stretch/>
        </p:blipFill>
        <p:spPr>
          <a:xfrm>
            <a:off x="6491152" y="963814"/>
            <a:ext cx="356491" cy="317965"/>
          </a:xfrm>
          <a:prstGeom prst="rect">
            <a:avLst/>
          </a:prstGeom>
        </p:spPr>
      </p:pic>
      <p:pic>
        <p:nvPicPr>
          <p:cNvPr id="81" name="Picture 80">
            <a:extLst>
              <a:ext uri="{FF2B5EF4-FFF2-40B4-BE49-F238E27FC236}">
                <a16:creationId xmlns="" xmlns:a16="http://schemas.microsoft.com/office/drawing/2014/main" id="{4E7AE997-5F82-4C46-8A9D-F48647209131}"/>
              </a:ext>
            </a:extLst>
          </p:cNvPr>
          <p:cNvPicPr>
            <a:picLocks noChangeAspect="1"/>
          </p:cNvPicPr>
          <p:nvPr/>
        </p:nvPicPr>
        <p:blipFill rotWithShape="1">
          <a:blip r:embed="rId4"/>
          <a:srcRect l="430" t="67531" r="78917"/>
          <a:stretch/>
        </p:blipFill>
        <p:spPr>
          <a:xfrm>
            <a:off x="6862302" y="969490"/>
            <a:ext cx="356491" cy="317965"/>
          </a:xfrm>
          <a:prstGeom prst="rect">
            <a:avLst/>
          </a:prstGeom>
        </p:spPr>
      </p:pic>
      <p:pic>
        <p:nvPicPr>
          <p:cNvPr id="82" name="Picture 81">
            <a:extLst>
              <a:ext uri="{FF2B5EF4-FFF2-40B4-BE49-F238E27FC236}">
                <a16:creationId xmlns="" xmlns:a16="http://schemas.microsoft.com/office/drawing/2014/main" id="{30DFC32D-58D9-5C4D-A70B-0ACDD902CD72}"/>
              </a:ext>
            </a:extLst>
          </p:cNvPr>
          <p:cNvPicPr>
            <a:picLocks noChangeAspect="1"/>
          </p:cNvPicPr>
          <p:nvPr/>
        </p:nvPicPr>
        <p:blipFill rotWithShape="1">
          <a:blip r:embed="rId4"/>
          <a:srcRect l="430" t="67531" r="78917"/>
          <a:stretch/>
        </p:blipFill>
        <p:spPr>
          <a:xfrm>
            <a:off x="7233683" y="969490"/>
            <a:ext cx="356491" cy="317965"/>
          </a:xfrm>
          <a:prstGeom prst="rect">
            <a:avLst/>
          </a:prstGeom>
        </p:spPr>
      </p:pic>
      <p:sp>
        <p:nvSpPr>
          <p:cNvPr id="83" name="TextBox 82">
            <a:extLst>
              <a:ext uri="{FF2B5EF4-FFF2-40B4-BE49-F238E27FC236}">
                <a16:creationId xmlns="" xmlns:a16="http://schemas.microsoft.com/office/drawing/2014/main" id="{D37DE310-9101-3B41-8283-7E82484EBF8A}"/>
              </a:ext>
            </a:extLst>
          </p:cNvPr>
          <p:cNvSpPr txBox="1"/>
          <p:nvPr/>
        </p:nvSpPr>
        <p:spPr>
          <a:xfrm>
            <a:off x="2006949" y="972317"/>
            <a:ext cx="1506635" cy="207749"/>
          </a:xfrm>
          <a:prstGeom prst="rect">
            <a:avLst/>
          </a:prstGeom>
          <a:noFill/>
        </p:spPr>
        <p:txBody>
          <a:bodyPr wrap="square" rtlCol="0">
            <a:spAutoFit/>
          </a:bodyPr>
          <a:lstStyle/>
          <a:p>
            <a:pPr defTabSz="685800" fontAlgn="auto">
              <a:spcBef>
                <a:spcPts val="0"/>
              </a:spcBef>
              <a:spcAft>
                <a:spcPts val="0"/>
              </a:spcAft>
              <a:defRPr/>
            </a:pPr>
            <a:r>
              <a:rPr lang="en-US" sz="750" i="1" dirty="0">
                <a:solidFill>
                  <a:srgbClr val="454545"/>
                </a:solidFill>
                <a:latin typeface="Calibri"/>
                <a:ea typeface="+mn-ea"/>
                <a:cs typeface="+mn-cs"/>
              </a:rPr>
              <a:t>SMB, and NFS clients</a:t>
            </a:r>
          </a:p>
        </p:txBody>
      </p:sp>
      <p:pic>
        <p:nvPicPr>
          <p:cNvPr id="69" name="Picture 68">
            <a:extLst>
              <a:ext uri="{FF2B5EF4-FFF2-40B4-BE49-F238E27FC236}">
                <a16:creationId xmlns="" xmlns:a16="http://schemas.microsoft.com/office/drawing/2014/main" id="{396A7866-844E-8A40-AF0D-014F7445234E}"/>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5910987" y="4457705"/>
            <a:ext cx="1287336" cy="115930"/>
          </a:xfrm>
          <a:prstGeom prst="rect">
            <a:avLst/>
          </a:prstGeom>
        </p:spPr>
      </p:pic>
      <p:sp>
        <p:nvSpPr>
          <p:cNvPr id="87" name="TextBox 86">
            <a:extLst>
              <a:ext uri="{FF2B5EF4-FFF2-40B4-BE49-F238E27FC236}">
                <a16:creationId xmlns="" xmlns:a16="http://schemas.microsoft.com/office/drawing/2014/main" id="{1BE3C332-6429-AF43-AE34-3106DB1548E5}"/>
              </a:ext>
            </a:extLst>
          </p:cNvPr>
          <p:cNvSpPr txBox="1"/>
          <p:nvPr/>
        </p:nvSpPr>
        <p:spPr>
          <a:xfrm>
            <a:off x="5807917" y="413127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pic>
        <p:nvPicPr>
          <p:cNvPr id="88" name="Picture 87">
            <a:extLst>
              <a:ext uri="{FF2B5EF4-FFF2-40B4-BE49-F238E27FC236}">
                <a16:creationId xmlns="" xmlns:a16="http://schemas.microsoft.com/office/drawing/2014/main" id="{5050981B-8110-1A46-B25F-457434E24621}"/>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236589" y="4457705"/>
            <a:ext cx="1287336" cy="115930"/>
          </a:xfrm>
          <a:prstGeom prst="rect">
            <a:avLst/>
          </a:prstGeom>
        </p:spPr>
      </p:pic>
      <p:sp>
        <p:nvSpPr>
          <p:cNvPr id="89" name="TextBox 88">
            <a:extLst>
              <a:ext uri="{FF2B5EF4-FFF2-40B4-BE49-F238E27FC236}">
                <a16:creationId xmlns="" xmlns:a16="http://schemas.microsoft.com/office/drawing/2014/main" id="{18CD53CF-277B-A44F-81AB-58F67A508BCB}"/>
              </a:ext>
            </a:extLst>
          </p:cNvPr>
          <p:cNvSpPr txBox="1"/>
          <p:nvPr/>
        </p:nvSpPr>
        <p:spPr>
          <a:xfrm>
            <a:off x="7133519" y="413127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3" name="TextBox 2">
            <a:extLst>
              <a:ext uri="{FF2B5EF4-FFF2-40B4-BE49-F238E27FC236}">
                <a16:creationId xmlns="" xmlns:a16="http://schemas.microsoft.com/office/drawing/2014/main" id="{5BF90BF2-B671-2E46-BD70-FBA5F4544BA2}"/>
              </a:ext>
            </a:extLst>
          </p:cNvPr>
          <p:cNvSpPr txBox="1"/>
          <p:nvPr/>
        </p:nvSpPr>
        <p:spPr>
          <a:xfrm>
            <a:off x="7360109" y="2698089"/>
            <a:ext cx="1261469" cy="317965"/>
          </a:xfrm>
          <a:prstGeom prst="roundRect">
            <a:avLst/>
          </a:prstGeom>
          <a:solidFill>
            <a:schemeClr val="accent2"/>
          </a:solidFill>
        </p:spPr>
        <p:txBody>
          <a:bodyPr wrap="square" rtlCol="0">
            <a:spAutoFit/>
          </a:bodyPr>
          <a:lstStyle/>
          <a:p>
            <a:pPr algn="ctr"/>
            <a:r>
              <a:rPr lang="en-US" sz="1200" b="1" dirty="0">
                <a:solidFill>
                  <a:schemeClr val="bg1"/>
                </a:solidFill>
              </a:rPr>
              <a:t>Master VIP</a:t>
            </a:r>
          </a:p>
        </p:txBody>
      </p:sp>
      <p:cxnSp>
        <p:nvCxnSpPr>
          <p:cNvPr id="8" name="Straight Arrow Connector 7">
            <a:extLst>
              <a:ext uri="{FF2B5EF4-FFF2-40B4-BE49-F238E27FC236}">
                <a16:creationId xmlns="" xmlns:a16="http://schemas.microsoft.com/office/drawing/2014/main" id="{E0B1A3CC-D033-AA4A-B170-A3F169A959F5}"/>
              </a:ext>
            </a:extLst>
          </p:cNvPr>
          <p:cNvCxnSpPr>
            <a:cxnSpLocks/>
            <a:stCxn id="82" idx="2"/>
            <a:endCxn id="3" idx="0"/>
          </p:cNvCxnSpPr>
          <p:nvPr/>
        </p:nvCxnSpPr>
        <p:spPr>
          <a:xfrm>
            <a:off x="7411929" y="1287455"/>
            <a:ext cx="578915" cy="1410634"/>
          </a:xfrm>
          <a:prstGeom prst="straightConnector1">
            <a:avLst/>
          </a:prstGeom>
          <a:ln w="9525" cmpd="sng">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 xmlns:a16="http://schemas.microsoft.com/office/drawing/2014/main" id="{68564FBF-B4C2-2A4B-91A4-9E0BB8460BAA}"/>
              </a:ext>
            </a:extLst>
          </p:cNvPr>
          <p:cNvCxnSpPr>
            <a:cxnSpLocks/>
            <a:stCxn id="3" idx="2"/>
            <a:endCxn id="89" idx="0"/>
          </p:cNvCxnSpPr>
          <p:nvPr/>
        </p:nvCxnSpPr>
        <p:spPr>
          <a:xfrm flipH="1">
            <a:off x="7956306" y="3016054"/>
            <a:ext cx="34538" cy="1115220"/>
          </a:xfrm>
          <a:prstGeom prst="straightConnector1">
            <a:avLst/>
          </a:prstGeom>
          <a:ln w="9525" cmpd="sng">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 xmlns:a16="http://schemas.microsoft.com/office/drawing/2014/main" id="{B1D26D75-5135-E742-B200-58C561E02E23}"/>
              </a:ext>
            </a:extLst>
          </p:cNvPr>
          <p:cNvSpPr txBox="1"/>
          <p:nvPr/>
        </p:nvSpPr>
        <p:spPr>
          <a:xfrm>
            <a:off x="888246" y="3527744"/>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
        <p:nvSpPr>
          <p:cNvPr id="34" name="TextBox 33">
            <a:extLst>
              <a:ext uri="{FF2B5EF4-FFF2-40B4-BE49-F238E27FC236}">
                <a16:creationId xmlns="" xmlns:a16="http://schemas.microsoft.com/office/drawing/2014/main" id="{B3315AD5-2F03-E34E-BB89-1DF1206C957D}"/>
              </a:ext>
            </a:extLst>
          </p:cNvPr>
          <p:cNvSpPr txBox="1"/>
          <p:nvPr/>
        </p:nvSpPr>
        <p:spPr>
          <a:xfrm>
            <a:off x="2219356" y="3527743"/>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
        <p:nvSpPr>
          <p:cNvPr id="35" name="TextBox 34">
            <a:extLst>
              <a:ext uri="{FF2B5EF4-FFF2-40B4-BE49-F238E27FC236}">
                <a16:creationId xmlns="" xmlns:a16="http://schemas.microsoft.com/office/drawing/2014/main" id="{8E875782-4165-B345-90A0-FDEB3F730484}"/>
              </a:ext>
            </a:extLst>
          </p:cNvPr>
          <p:cNvSpPr txBox="1"/>
          <p:nvPr/>
        </p:nvSpPr>
        <p:spPr>
          <a:xfrm>
            <a:off x="3530946" y="3527742"/>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
        <p:nvSpPr>
          <p:cNvPr id="36" name="TextBox 35">
            <a:extLst>
              <a:ext uri="{FF2B5EF4-FFF2-40B4-BE49-F238E27FC236}">
                <a16:creationId xmlns="" xmlns:a16="http://schemas.microsoft.com/office/drawing/2014/main" id="{2EDB4DBC-DBDB-CA47-B094-F1DF37527959}"/>
              </a:ext>
            </a:extLst>
          </p:cNvPr>
          <p:cNvSpPr txBox="1"/>
          <p:nvPr/>
        </p:nvSpPr>
        <p:spPr>
          <a:xfrm>
            <a:off x="4883569" y="3527741"/>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
        <p:nvSpPr>
          <p:cNvPr id="37" name="TextBox 36">
            <a:extLst>
              <a:ext uri="{FF2B5EF4-FFF2-40B4-BE49-F238E27FC236}">
                <a16:creationId xmlns="" xmlns:a16="http://schemas.microsoft.com/office/drawing/2014/main" id="{6B99042D-F5F9-FF42-A9EA-06EA5A2A45C3}"/>
              </a:ext>
            </a:extLst>
          </p:cNvPr>
          <p:cNvSpPr txBox="1"/>
          <p:nvPr/>
        </p:nvSpPr>
        <p:spPr>
          <a:xfrm>
            <a:off x="6214679" y="3527740"/>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
        <p:nvSpPr>
          <p:cNvPr id="38" name="TextBox 37">
            <a:extLst>
              <a:ext uri="{FF2B5EF4-FFF2-40B4-BE49-F238E27FC236}">
                <a16:creationId xmlns="" xmlns:a16="http://schemas.microsoft.com/office/drawing/2014/main" id="{51C02F1C-0C73-A743-9FA5-2DD99A327098}"/>
              </a:ext>
            </a:extLst>
          </p:cNvPr>
          <p:cNvSpPr txBox="1"/>
          <p:nvPr/>
        </p:nvSpPr>
        <p:spPr>
          <a:xfrm>
            <a:off x="7614562" y="3527739"/>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cxnSp>
        <p:nvCxnSpPr>
          <p:cNvPr id="39" name="Straight Arrow Connector 38">
            <a:extLst>
              <a:ext uri="{FF2B5EF4-FFF2-40B4-BE49-F238E27FC236}">
                <a16:creationId xmlns="" xmlns:a16="http://schemas.microsoft.com/office/drawing/2014/main" id="{7630289D-AB24-4144-B093-068428C3A8B9}"/>
              </a:ext>
            </a:extLst>
          </p:cNvPr>
          <p:cNvCxnSpPr>
            <a:cxnSpLocks/>
            <a:stCxn id="71" idx="2"/>
            <a:endCxn id="33" idx="0"/>
          </p:cNvCxnSpPr>
          <p:nvPr/>
        </p:nvCxnSpPr>
        <p:spPr>
          <a:xfrm flipH="1">
            <a:off x="1229990" y="1269181"/>
            <a:ext cx="2097905" cy="2258563"/>
          </a:xfrm>
          <a:prstGeom prst="straightConnector1">
            <a:avLst/>
          </a:prstGeom>
          <a:ln w="9525" cmpd="sng">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 xmlns:a16="http://schemas.microsoft.com/office/drawing/2014/main" id="{545252E6-793E-5F40-8387-C3C9625A3770}"/>
              </a:ext>
            </a:extLst>
          </p:cNvPr>
          <p:cNvCxnSpPr>
            <a:cxnSpLocks/>
            <a:stCxn id="33" idx="2"/>
            <a:endCxn id="7" idx="0"/>
          </p:cNvCxnSpPr>
          <p:nvPr/>
        </p:nvCxnSpPr>
        <p:spPr>
          <a:xfrm>
            <a:off x="1229990" y="3800159"/>
            <a:ext cx="19520" cy="341157"/>
          </a:xfrm>
          <a:prstGeom prst="straightConnector1">
            <a:avLst/>
          </a:prstGeom>
          <a:ln w="9525" cmpd="sng">
            <a:tailEnd type="triangle"/>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 xmlns:a16="http://schemas.microsoft.com/office/drawing/2014/main" id="{04E3254B-278F-8841-B64E-87C81712AFBC}"/>
              </a:ext>
            </a:extLst>
          </p:cNvPr>
          <p:cNvSpPr txBox="1"/>
          <p:nvPr/>
        </p:nvSpPr>
        <p:spPr>
          <a:xfrm>
            <a:off x="586322" y="2745977"/>
            <a:ext cx="1435730" cy="415498"/>
          </a:xfrm>
          <a:prstGeom prst="rect">
            <a:avLst/>
          </a:prstGeom>
          <a:noFill/>
        </p:spPr>
        <p:txBody>
          <a:bodyPr wrap="square" rtlCol="0">
            <a:spAutoFit/>
          </a:bodyPr>
          <a:lstStyle/>
          <a:p>
            <a:r>
              <a:rPr lang="en-US" sz="1050" dirty="0">
                <a:solidFill>
                  <a:schemeClr val="accent1"/>
                </a:solidFill>
              </a:rPr>
              <a:t>Static mapping to a specific gateway</a:t>
            </a:r>
          </a:p>
        </p:txBody>
      </p:sp>
    </p:spTree>
    <p:extLst>
      <p:ext uri="{BB962C8B-B14F-4D97-AF65-F5344CB8AC3E}">
        <p14:creationId xmlns:p14="http://schemas.microsoft.com/office/powerpoint/2010/main" val="2303921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94EF68-172A-654A-A5C9-4D6CF879F9CF}"/>
              </a:ext>
            </a:extLst>
          </p:cNvPr>
          <p:cNvSpPr>
            <a:spLocks noGrp="1"/>
          </p:cNvSpPr>
          <p:nvPr>
            <p:ph type="title"/>
          </p:nvPr>
        </p:nvSpPr>
        <p:spPr/>
        <p:txBody>
          <a:bodyPr/>
          <a:lstStyle/>
          <a:p>
            <a:r>
              <a:rPr lang="en-US" dirty="0"/>
              <a:t>Scale-Out NAS: Internal DNS Load Balancing</a:t>
            </a:r>
          </a:p>
        </p:txBody>
      </p:sp>
      <p:pic>
        <p:nvPicPr>
          <p:cNvPr id="6" name="Picture 5">
            <a:extLst>
              <a:ext uri="{FF2B5EF4-FFF2-40B4-BE49-F238E27FC236}">
                <a16:creationId xmlns="" xmlns:a16="http://schemas.microsoft.com/office/drawing/2014/main" id="{BD924BE7-826C-E74F-A40B-AAC022BDE4A1}"/>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586322" y="4457705"/>
            <a:ext cx="1287336" cy="115930"/>
          </a:xfrm>
          <a:prstGeom prst="rect">
            <a:avLst/>
          </a:prstGeom>
        </p:spPr>
      </p:pic>
      <p:sp>
        <p:nvSpPr>
          <p:cNvPr id="7" name="TextBox 6">
            <a:extLst>
              <a:ext uri="{FF2B5EF4-FFF2-40B4-BE49-F238E27FC236}">
                <a16:creationId xmlns="" xmlns:a16="http://schemas.microsoft.com/office/drawing/2014/main" id="{265DC15B-7FAD-A44A-A531-2E7C9E863064}"/>
              </a:ext>
            </a:extLst>
          </p:cNvPr>
          <p:cNvSpPr txBox="1"/>
          <p:nvPr/>
        </p:nvSpPr>
        <p:spPr>
          <a:xfrm>
            <a:off x="426723" y="4141316"/>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Primary MDC/Gateway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pic>
        <p:nvPicPr>
          <p:cNvPr id="53" name="Picture 52">
            <a:extLst>
              <a:ext uri="{FF2B5EF4-FFF2-40B4-BE49-F238E27FC236}">
                <a16:creationId xmlns="" xmlns:a16="http://schemas.microsoft.com/office/drawing/2014/main" id="{1E5696F6-E24D-6540-844B-6D421EAA4B04}"/>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919822" y="4457705"/>
            <a:ext cx="1287336" cy="115930"/>
          </a:xfrm>
          <a:prstGeom prst="rect">
            <a:avLst/>
          </a:prstGeom>
        </p:spPr>
      </p:pic>
      <p:pic>
        <p:nvPicPr>
          <p:cNvPr id="54" name="Picture 53">
            <a:extLst>
              <a:ext uri="{FF2B5EF4-FFF2-40B4-BE49-F238E27FC236}">
                <a16:creationId xmlns="" xmlns:a16="http://schemas.microsoft.com/office/drawing/2014/main" id="{8E8C610B-1596-4B46-B6FC-6CF90BC5CFEB}"/>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3248145" y="4459842"/>
            <a:ext cx="1287336" cy="115930"/>
          </a:xfrm>
          <a:prstGeom prst="rect">
            <a:avLst/>
          </a:prstGeom>
        </p:spPr>
      </p:pic>
      <p:pic>
        <p:nvPicPr>
          <p:cNvPr id="55" name="Picture 54">
            <a:extLst>
              <a:ext uri="{FF2B5EF4-FFF2-40B4-BE49-F238E27FC236}">
                <a16:creationId xmlns="" xmlns:a16="http://schemas.microsoft.com/office/drawing/2014/main" id="{995ACC2F-84EC-134E-B365-F996FBBB7A1F}"/>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4581645" y="4459842"/>
            <a:ext cx="1287336" cy="115930"/>
          </a:xfrm>
          <a:prstGeom prst="rect">
            <a:avLst/>
          </a:prstGeom>
        </p:spPr>
      </p:pic>
      <p:sp>
        <p:nvSpPr>
          <p:cNvPr id="58" name="TextBox 57">
            <a:extLst>
              <a:ext uri="{FF2B5EF4-FFF2-40B4-BE49-F238E27FC236}">
                <a16:creationId xmlns="" xmlns:a16="http://schemas.microsoft.com/office/drawing/2014/main" id="{50303D95-4349-0342-B4F3-3F195DD27C0C}"/>
              </a:ext>
            </a:extLst>
          </p:cNvPr>
          <p:cNvSpPr txBox="1"/>
          <p:nvPr/>
        </p:nvSpPr>
        <p:spPr>
          <a:xfrm>
            <a:off x="1738313" y="413582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Standby MDC/Gateway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0" name="TextBox 59">
            <a:extLst>
              <a:ext uri="{FF2B5EF4-FFF2-40B4-BE49-F238E27FC236}">
                <a16:creationId xmlns="" xmlns:a16="http://schemas.microsoft.com/office/drawing/2014/main" id="{9D5242E7-8264-9D4F-80CA-478754BBE430}"/>
              </a:ext>
            </a:extLst>
          </p:cNvPr>
          <p:cNvSpPr txBox="1"/>
          <p:nvPr/>
        </p:nvSpPr>
        <p:spPr>
          <a:xfrm>
            <a:off x="3049903" y="414057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1" name="TextBox 60">
            <a:extLst>
              <a:ext uri="{FF2B5EF4-FFF2-40B4-BE49-F238E27FC236}">
                <a16:creationId xmlns="" xmlns:a16="http://schemas.microsoft.com/office/drawing/2014/main" id="{3A00482A-66AD-834A-B430-3B123888C00A}"/>
              </a:ext>
            </a:extLst>
          </p:cNvPr>
          <p:cNvSpPr txBox="1"/>
          <p:nvPr/>
        </p:nvSpPr>
        <p:spPr>
          <a:xfrm>
            <a:off x="4478575" y="4133411"/>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62" name="Cloud 61">
            <a:extLst>
              <a:ext uri="{FF2B5EF4-FFF2-40B4-BE49-F238E27FC236}">
                <a16:creationId xmlns="" xmlns:a16="http://schemas.microsoft.com/office/drawing/2014/main" id="{1FA6A5F0-8EF9-DB44-B837-690423ECF0FA}"/>
              </a:ext>
            </a:extLst>
          </p:cNvPr>
          <p:cNvSpPr/>
          <p:nvPr/>
        </p:nvSpPr>
        <p:spPr>
          <a:xfrm>
            <a:off x="651249" y="1822245"/>
            <a:ext cx="7937603" cy="626204"/>
          </a:xfrm>
          <a:prstGeom prst="clou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dirty="0">
              <a:solidFill>
                <a:srgbClr val="FFFFFF"/>
              </a:solidFill>
              <a:latin typeface="Calibri"/>
            </a:endParaRPr>
          </a:p>
        </p:txBody>
      </p:sp>
      <p:sp>
        <p:nvSpPr>
          <p:cNvPr id="63" name="TextBox 62">
            <a:extLst>
              <a:ext uri="{FF2B5EF4-FFF2-40B4-BE49-F238E27FC236}">
                <a16:creationId xmlns="" xmlns:a16="http://schemas.microsoft.com/office/drawing/2014/main" id="{D1A531F1-6C90-C941-A095-C74DA33ABD5F}"/>
              </a:ext>
            </a:extLst>
          </p:cNvPr>
          <p:cNvSpPr txBox="1"/>
          <p:nvPr/>
        </p:nvSpPr>
        <p:spPr>
          <a:xfrm>
            <a:off x="3756928" y="1881431"/>
            <a:ext cx="2112053" cy="507831"/>
          </a:xfrm>
          <a:prstGeom prst="rect">
            <a:avLst/>
          </a:prstGeom>
          <a:noFill/>
        </p:spPr>
        <p:txBody>
          <a:bodyPr wrap="none" rtlCol="0">
            <a:spAutoFit/>
          </a:bodyPr>
          <a:lstStyle/>
          <a:p>
            <a:pPr defTabSz="685800" fontAlgn="auto">
              <a:spcBef>
                <a:spcPts val="0"/>
              </a:spcBef>
              <a:spcAft>
                <a:spcPts val="0"/>
              </a:spcAft>
              <a:defRPr/>
            </a:pPr>
            <a:r>
              <a:rPr lang="en-US" sz="1350" dirty="0">
                <a:solidFill>
                  <a:srgbClr val="454545"/>
                </a:solidFill>
                <a:latin typeface="Calibri"/>
                <a:ea typeface="+mn-ea"/>
                <a:cs typeface="+mn-cs"/>
              </a:rPr>
              <a:t>Ethernet DLC/NAS Network</a:t>
            </a:r>
          </a:p>
          <a:p>
            <a:pPr algn="ctr" defTabSz="685800" fontAlgn="auto">
              <a:spcBef>
                <a:spcPts val="0"/>
              </a:spcBef>
              <a:spcAft>
                <a:spcPts val="0"/>
              </a:spcAft>
              <a:defRPr/>
            </a:pPr>
            <a:r>
              <a:rPr lang="en-US" sz="1350" dirty="0">
                <a:solidFill>
                  <a:srgbClr val="454545"/>
                </a:solidFill>
                <a:latin typeface="Calibri"/>
                <a:ea typeface="+mn-ea"/>
                <a:cs typeface="+mn-cs"/>
              </a:rPr>
              <a:t>1Gb, 10Gb, 40Gb, </a:t>
            </a:r>
            <a:r>
              <a:rPr lang="en-US" sz="1350" dirty="0" err="1">
                <a:solidFill>
                  <a:srgbClr val="454545"/>
                </a:solidFill>
                <a:latin typeface="Calibri"/>
                <a:ea typeface="+mn-ea"/>
                <a:cs typeface="+mn-cs"/>
              </a:rPr>
              <a:t>IPoIB</a:t>
            </a:r>
            <a:endParaRPr lang="en-US" sz="1350" dirty="0">
              <a:solidFill>
                <a:srgbClr val="454545"/>
              </a:solidFill>
              <a:latin typeface="Calibri"/>
              <a:ea typeface="+mn-ea"/>
              <a:cs typeface="+mn-cs"/>
            </a:endParaRPr>
          </a:p>
        </p:txBody>
      </p:sp>
      <p:pic>
        <p:nvPicPr>
          <p:cNvPr id="71" name="Picture 70">
            <a:extLst>
              <a:ext uri="{FF2B5EF4-FFF2-40B4-BE49-F238E27FC236}">
                <a16:creationId xmlns="" xmlns:a16="http://schemas.microsoft.com/office/drawing/2014/main" id="{381EB7D6-EE55-ED4D-82CF-31C3BCDB766E}"/>
              </a:ext>
            </a:extLst>
          </p:cNvPr>
          <p:cNvPicPr>
            <a:picLocks noChangeAspect="1"/>
          </p:cNvPicPr>
          <p:nvPr/>
        </p:nvPicPr>
        <p:blipFill rotWithShape="1">
          <a:blip r:embed="rId4"/>
          <a:srcRect l="430" t="67531" r="78917"/>
          <a:stretch/>
        </p:blipFill>
        <p:spPr>
          <a:xfrm>
            <a:off x="3149649" y="951216"/>
            <a:ext cx="356491" cy="317965"/>
          </a:xfrm>
          <a:prstGeom prst="rect">
            <a:avLst/>
          </a:prstGeom>
        </p:spPr>
      </p:pic>
      <p:pic>
        <p:nvPicPr>
          <p:cNvPr id="72" name="Picture 71">
            <a:extLst>
              <a:ext uri="{FF2B5EF4-FFF2-40B4-BE49-F238E27FC236}">
                <a16:creationId xmlns="" xmlns:a16="http://schemas.microsoft.com/office/drawing/2014/main" id="{4339EDCA-A343-B34C-9BCE-F82C940ECB00}"/>
              </a:ext>
            </a:extLst>
          </p:cNvPr>
          <p:cNvPicPr>
            <a:picLocks noChangeAspect="1"/>
          </p:cNvPicPr>
          <p:nvPr/>
        </p:nvPicPr>
        <p:blipFill rotWithShape="1">
          <a:blip r:embed="rId4"/>
          <a:srcRect l="430" t="67531" r="78917"/>
          <a:stretch/>
        </p:blipFill>
        <p:spPr>
          <a:xfrm>
            <a:off x="3521029" y="951216"/>
            <a:ext cx="356491" cy="317965"/>
          </a:xfrm>
          <a:prstGeom prst="rect">
            <a:avLst/>
          </a:prstGeom>
        </p:spPr>
      </p:pic>
      <p:pic>
        <p:nvPicPr>
          <p:cNvPr id="73" name="Picture 72">
            <a:extLst>
              <a:ext uri="{FF2B5EF4-FFF2-40B4-BE49-F238E27FC236}">
                <a16:creationId xmlns="" xmlns:a16="http://schemas.microsoft.com/office/drawing/2014/main" id="{23930048-82BD-D54A-BA14-939E2954D533}"/>
              </a:ext>
            </a:extLst>
          </p:cNvPr>
          <p:cNvPicPr>
            <a:picLocks noChangeAspect="1"/>
          </p:cNvPicPr>
          <p:nvPr/>
        </p:nvPicPr>
        <p:blipFill rotWithShape="1">
          <a:blip r:embed="rId4"/>
          <a:srcRect l="430" t="67531" r="78917"/>
          <a:stretch/>
        </p:blipFill>
        <p:spPr>
          <a:xfrm>
            <a:off x="3892179" y="956892"/>
            <a:ext cx="356491" cy="317965"/>
          </a:xfrm>
          <a:prstGeom prst="rect">
            <a:avLst/>
          </a:prstGeom>
        </p:spPr>
      </p:pic>
      <p:pic>
        <p:nvPicPr>
          <p:cNvPr id="74" name="Picture 73">
            <a:extLst>
              <a:ext uri="{FF2B5EF4-FFF2-40B4-BE49-F238E27FC236}">
                <a16:creationId xmlns="" xmlns:a16="http://schemas.microsoft.com/office/drawing/2014/main" id="{386B8F10-7C7C-A34E-A256-FE3E72D68518}"/>
              </a:ext>
            </a:extLst>
          </p:cNvPr>
          <p:cNvPicPr>
            <a:picLocks noChangeAspect="1"/>
          </p:cNvPicPr>
          <p:nvPr/>
        </p:nvPicPr>
        <p:blipFill rotWithShape="1">
          <a:blip r:embed="rId4"/>
          <a:srcRect l="430" t="67531" r="78917"/>
          <a:stretch/>
        </p:blipFill>
        <p:spPr>
          <a:xfrm>
            <a:off x="4263560" y="956892"/>
            <a:ext cx="356491" cy="317965"/>
          </a:xfrm>
          <a:prstGeom prst="rect">
            <a:avLst/>
          </a:prstGeom>
        </p:spPr>
      </p:pic>
      <p:pic>
        <p:nvPicPr>
          <p:cNvPr id="75" name="Picture 74">
            <a:extLst>
              <a:ext uri="{FF2B5EF4-FFF2-40B4-BE49-F238E27FC236}">
                <a16:creationId xmlns="" xmlns:a16="http://schemas.microsoft.com/office/drawing/2014/main" id="{DBA62B5C-F7FE-3D44-BA0A-5FE7B1F0DE7C}"/>
              </a:ext>
            </a:extLst>
          </p:cNvPr>
          <p:cNvPicPr>
            <a:picLocks noChangeAspect="1"/>
          </p:cNvPicPr>
          <p:nvPr/>
        </p:nvPicPr>
        <p:blipFill rotWithShape="1">
          <a:blip r:embed="rId4"/>
          <a:srcRect l="430" t="67531" r="78917"/>
          <a:stretch/>
        </p:blipFill>
        <p:spPr>
          <a:xfrm>
            <a:off x="4634710" y="957047"/>
            <a:ext cx="356491" cy="317965"/>
          </a:xfrm>
          <a:prstGeom prst="rect">
            <a:avLst/>
          </a:prstGeom>
        </p:spPr>
      </p:pic>
      <p:pic>
        <p:nvPicPr>
          <p:cNvPr id="76" name="Picture 75">
            <a:extLst>
              <a:ext uri="{FF2B5EF4-FFF2-40B4-BE49-F238E27FC236}">
                <a16:creationId xmlns="" xmlns:a16="http://schemas.microsoft.com/office/drawing/2014/main" id="{6C39036A-0F3F-6341-A0EB-503A3EC9C65B}"/>
              </a:ext>
            </a:extLst>
          </p:cNvPr>
          <p:cNvPicPr>
            <a:picLocks noChangeAspect="1"/>
          </p:cNvPicPr>
          <p:nvPr/>
        </p:nvPicPr>
        <p:blipFill rotWithShape="1">
          <a:blip r:embed="rId4"/>
          <a:srcRect l="430" t="67531" r="78917"/>
          <a:stretch/>
        </p:blipFill>
        <p:spPr>
          <a:xfrm>
            <a:off x="5006091" y="957047"/>
            <a:ext cx="356491" cy="317965"/>
          </a:xfrm>
          <a:prstGeom prst="rect">
            <a:avLst/>
          </a:prstGeom>
        </p:spPr>
      </p:pic>
      <p:pic>
        <p:nvPicPr>
          <p:cNvPr id="77" name="Picture 76">
            <a:extLst>
              <a:ext uri="{FF2B5EF4-FFF2-40B4-BE49-F238E27FC236}">
                <a16:creationId xmlns="" xmlns:a16="http://schemas.microsoft.com/office/drawing/2014/main" id="{23DD0942-EDCE-E04C-BBEF-D7FC89B1E36F}"/>
              </a:ext>
            </a:extLst>
          </p:cNvPr>
          <p:cNvPicPr>
            <a:picLocks noChangeAspect="1"/>
          </p:cNvPicPr>
          <p:nvPr/>
        </p:nvPicPr>
        <p:blipFill rotWithShape="1">
          <a:blip r:embed="rId4"/>
          <a:srcRect l="430" t="67531" r="78917"/>
          <a:stretch/>
        </p:blipFill>
        <p:spPr>
          <a:xfrm>
            <a:off x="5377241" y="962723"/>
            <a:ext cx="356491" cy="317965"/>
          </a:xfrm>
          <a:prstGeom prst="rect">
            <a:avLst/>
          </a:prstGeom>
        </p:spPr>
      </p:pic>
      <p:pic>
        <p:nvPicPr>
          <p:cNvPr id="78" name="Picture 77">
            <a:extLst>
              <a:ext uri="{FF2B5EF4-FFF2-40B4-BE49-F238E27FC236}">
                <a16:creationId xmlns="" xmlns:a16="http://schemas.microsoft.com/office/drawing/2014/main" id="{081B7AF9-F667-BB42-B068-082B0498FFB9}"/>
              </a:ext>
            </a:extLst>
          </p:cNvPr>
          <p:cNvPicPr>
            <a:picLocks noChangeAspect="1"/>
          </p:cNvPicPr>
          <p:nvPr/>
        </p:nvPicPr>
        <p:blipFill rotWithShape="1">
          <a:blip r:embed="rId4"/>
          <a:srcRect l="430" t="67531" r="78917"/>
          <a:stretch/>
        </p:blipFill>
        <p:spPr>
          <a:xfrm>
            <a:off x="5748621" y="962723"/>
            <a:ext cx="356491" cy="317965"/>
          </a:xfrm>
          <a:prstGeom prst="rect">
            <a:avLst/>
          </a:prstGeom>
        </p:spPr>
      </p:pic>
      <p:pic>
        <p:nvPicPr>
          <p:cNvPr id="79" name="Picture 78">
            <a:extLst>
              <a:ext uri="{FF2B5EF4-FFF2-40B4-BE49-F238E27FC236}">
                <a16:creationId xmlns="" xmlns:a16="http://schemas.microsoft.com/office/drawing/2014/main" id="{5CC0C698-8CEC-154D-9EBA-1FBD80A62ED2}"/>
              </a:ext>
            </a:extLst>
          </p:cNvPr>
          <p:cNvPicPr>
            <a:picLocks noChangeAspect="1"/>
          </p:cNvPicPr>
          <p:nvPr/>
        </p:nvPicPr>
        <p:blipFill rotWithShape="1">
          <a:blip r:embed="rId4"/>
          <a:srcRect l="430" t="67531" r="78917"/>
          <a:stretch/>
        </p:blipFill>
        <p:spPr>
          <a:xfrm>
            <a:off x="6119772" y="963814"/>
            <a:ext cx="356491" cy="317965"/>
          </a:xfrm>
          <a:prstGeom prst="rect">
            <a:avLst/>
          </a:prstGeom>
        </p:spPr>
      </p:pic>
      <p:pic>
        <p:nvPicPr>
          <p:cNvPr id="80" name="Picture 79">
            <a:extLst>
              <a:ext uri="{FF2B5EF4-FFF2-40B4-BE49-F238E27FC236}">
                <a16:creationId xmlns="" xmlns:a16="http://schemas.microsoft.com/office/drawing/2014/main" id="{5FB77D2D-82BA-0A4E-9E3D-FBC2EE217E18}"/>
              </a:ext>
            </a:extLst>
          </p:cNvPr>
          <p:cNvPicPr>
            <a:picLocks noChangeAspect="1"/>
          </p:cNvPicPr>
          <p:nvPr/>
        </p:nvPicPr>
        <p:blipFill rotWithShape="1">
          <a:blip r:embed="rId4"/>
          <a:srcRect l="430" t="67531" r="78917"/>
          <a:stretch/>
        </p:blipFill>
        <p:spPr>
          <a:xfrm>
            <a:off x="6491152" y="963814"/>
            <a:ext cx="356491" cy="317965"/>
          </a:xfrm>
          <a:prstGeom prst="rect">
            <a:avLst/>
          </a:prstGeom>
        </p:spPr>
      </p:pic>
      <p:pic>
        <p:nvPicPr>
          <p:cNvPr id="81" name="Picture 80">
            <a:extLst>
              <a:ext uri="{FF2B5EF4-FFF2-40B4-BE49-F238E27FC236}">
                <a16:creationId xmlns="" xmlns:a16="http://schemas.microsoft.com/office/drawing/2014/main" id="{4E7AE997-5F82-4C46-8A9D-F48647209131}"/>
              </a:ext>
            </a:extLst>
          </p:cNvPr>
          <p:cNvPicPr>
            <a:picLocks noChangeAspect="1"/>
          </p:cNvPicPr>
          <p:nvPr/>
        </p:nvPicPr>
        <p:blipFill rotWithShape="1">
          <a:blip r:embed="rId4"/>
          <a:srcRect l="430" t="67531" r="78917"/>
          <a:stretch/>
        </p:blipFill>
        <p:spPr>
          <a:xfrm>
            <a:off x="6862302" y="969490"/>
            <a:ext cx="356491" cy="317965"/>
          </a:xfrm>
          <a:prstGeom prst="rect">
            <a:avLst/>
          </a:prstGeom>
        </p:spPr>
      </p:pic>
      <p:pic>
        <p:nvPicPr>
          <p:cNvPr id="82" name="Picture 81">
            <a:extLst>
              <a:ext uri="{FF2B5EF4-FFF2-40B4-BE49-F238E27FC236}">
                <a16:creationId xmlns="" xmlns:a16="http://schemas.microsoft.com/office/drawing/2014/main" id="{30DFC32D-58D9-5C4D-A70B-0ACDD902CD72}"/>
              </a:ext>
            </a:extLst>
          </p:cNvPr>
          <p:cNvPicPr>
            <a:picLocks noChangeAspect="1"/>
          </p:cNvPicPr>
          <p:nvPr/>
        </p:nvPicPr>
        <p:blipFill rotWithShape="1">
          <a:blip r:embed="rId4"/>
          <a:srcRect l="430" t="67531" r="78917"/>
          <a:stretch/>
        </p:blipFill>
        <p:spPr>
          <a:xfrm>
            <a:off x="7233683" y="969490"/>
            <a:ext cx="356491" cy="317965"/>
          </a:xfrm>
          <a:prstGeom prst="rect">
            <a:avLst/>
          </a:prstGeom>
        </p:spPr>
      </p:pic>
      <p:sp>
        <p:nvSpPr>
          <p:cNvPr id="83" name="TextBox 82">
            <a:extLst>
              <a:ext uri="{FF2B5EF4-FFF2-40B4-BE49-F238E27FC236}">
                <a16:creationId xmlns="" xmlns:a16="http://schemas.microsoft.com/office/drawing/2014/main" id="{D37DE310-9101-3B41-8283-7E82484EBF8A}"/>
              </a:ext>
            </a:extLst>
          </p:cNvPr>
          <p:cNvSpPr txBox="1"/>
          <p:nvPr/>
        </p:nvSpPr>
        <p:spPr>
          <a:xfrm>
            <a:off x="2006949" y="972317"/>
            <a:ext cx="1506635" cy="207749"/>
          </a:xfrm>
          <a:prstGeom prst="rect">
            <a:avLst/>
          </a:prstGeom>
          <a:noFill/>
        </p:spPr>
        <p:txBody>
          <a:bodyPr wrap="square" rtlCol="0">
            <a:spAutoFit/>
          </a:bodyPr>
          <a:lstStyle/>
          <a:p>
            <a:pPr defTabSz="685800" fontAlgn="auto">
              <a:spcBef>
                <a:spcPts val="0"/>
              </a:spcBef>
              <a:spcAft>
                <a:spcPts val="0"/>
              </a:spcAft>
              <a:defRPr/>
            </a:pPr>
            <a:r>
              <a:rPr lang="en-US" sz="750" i="1" dirty="0">
                <a:solidFill>
                  <a:srgbClr val="454545"/>
                </a:solidFill>
                <a:latin typeface="Calibri"/>
                <a:ea typeface="+mn-ea"/>
                <a:cs typeface="+mn-cs"/>
              </a:rPr>
              <a:t>SMB, and NFS clients</a:t>
            </a:r>
          </a:p>
        </p:txBody>
      </p:sp>
      <p:pic>
        <p:nvPicPr>
          <p:cNvPr id="69" name="Picture 68">
            <a:extLst>
              <a:ext uri="{FF2B5EF4-FFF2-40B4-BE49-F238E27FC236}">
                <a16:creationId xmlns="" xmlns:a16="http://schemas.microsoft.com/office/drawing/2014/main" id="{396A7866-844E-8A40-AF0D-014F7445234E}"/>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5910987" y="4457705"/>
            <a:ext cx="1287336" cy="115930"/>
          </a:xfrm>
          <a:prstGeom prst="rect">
            <a:avLst/>
          </a:prstGeom>
        </p:spPr>
      </p:pic>
      <p:sp>
        <p:nvSpPr>
          <p:cNvPr id="87" name="TextBox 86">
            <a:extLst>
              <a:ext uri="{FF2B5EF4-FFF2-40B4-BE49-F238E27FC236}">
                <a16:creationId xmlns="" xmlns:a16="http://schemas.microsoft.com/office/drawing/2014/main" id="{1BE3C332-6429-AF43-AE34-3106DB1548E5}"/>
              </a:ext>
            </a:extLst>
          </p:cNvPr>
          <p:cNvSpPr txBox="1"/>
          <p:nvPr/>
        </p:nvSpPr>
        <p:spPr>
          <a:xfrm>
            <a:off x="5807917" y="413127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pic>
        <p:nvPicPr>
          <p:cNvPr id="88" name="Picture 87">
            <a:extLst>
              <a:ext uri="{FF2B5EF4-FFF2-40B4-BE49-F238E27FC236}">
                <a16:creationId xmlns="" xmlns:a16="http://schemas.microsoft.com/office/drawing/2014/main" id="{5050981B-8110-1A46-B25F-457434E24621}"/>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236589" y="4457705"/>
            <a:ext cx="1287336" cy="115930"/>
          </a:xfrm>
          <a:prstGeom prst="rect">
            <a:avLst/>
          </a:prstGeom>
        </p:spPr>
      </p:pic>
      <p:sp>
        <p:nvSpPr>
          <p:cNvPr id="89" name="TextBox 88">
            <a:extLst>
              <a:ext uri="{FF2B5EF4-FFF2-40B4-BE49-F238E27FC236}">
                <a16:creationId xmlns="" xmlns:a16="http://schemas.microsoft.com/office/drawing/2014/main" id="{18CD53CF-277B-A44F-81AB-58F67A508BCB}"/>
              </a:ext>
            </a:extLst>
          </p:cNvPr>
          <p:cNvSpPr txBox="1"/>
          <p:nvPr/>
        </p:nvSpPr>
        <p:spPr>
          <a:xfrm>
            <a:off x="7133519" y="4131274"/>
            <a:ext cx="1645574" cy="300082"/>
          </a:xfrm>
          <a:prstGeom prst="rect">
            <a:avLst/>
          </a:prstGeom>
          <a:noFill/>
        </p:spPr>
        <p:txBody>
          <a:bodyPr wrap="square" rtlCol="0">
            <a:spAutoFit/>
          </a:bodyPr>
          <a:lstStyle/>
          <a:p>
            <a:pPr algn="ctr" defTabSz="685800" fontAlgn="auto">
              <a:spcBef>
                <a:spcPts val="0"/>
              </a:spcBef>
              <a:spcAft>
                <a:spcPts val="0"/>
              </a:spcAft>
              <a:defRPr/>
            </a:pPr>
            <a:r>
              <a:rPr lang="en-US" sz="675" b="1" dirty="0">
                <a:solidFill>
                  <a:srgbClr val="454545"/>
                </a:solidFill>
                <a:latin typeface="Calibri"/>
                <a:ea typeface="+mn-ea"/>
                <a:cs typeface="+mn-cs"/>
              </a:rPr>
              <a:t>Gateway Node</a:t>
            </a:r>
          </a:p>
          <a:p>
            <a:pPr algn="ctr" defTabSz="685800" fontAlgn="auto">
              <a:spcBef>
                <a:spcPts val="0"/>
              </a:spcBef>
              <a:spcAft>
                <a:spcPts val="0"/>
              </a:spcAft>
              <a:defRPr/>
            </a:pPr>
            <a:r>
              <a:rPr lang="en-US" sz="675" b="1" dirty="0">
                <a:solidFill>
                  <a:srgbClr val="454545"/>
                </a:solidFill>
                <a:latin typeface="Calibri"/>
                <a:ea typeface="+mn-ea"/>
                <a:cs typeface="+mn-cs"/>
              </a:rPr>
              <a:t>DLC/NAS</a:t>
            </a:r>
          </a:p>
        </p:txBody>
      </p:sp>
      <p:sp>
        <p:nvSpPr>
          <p:cNvPr id="3" name="TextBox 2">
            <a:extLst>
              <a:ext uri="{FF2B5EF4-FFF2-40B4-BE49-F238E27FC236}">
                <a16:creationId xmlns="" xmlns:a16="http://schemas.microsoft.com/office/drawing/2014/main" id="{5BF90BF2-B671-2E46-BD70-FBA5F4544BA2}"/>
              </a:ext>
            </a:extLst>
          </p:cNvPr>
          <p:cNvSpPr txBox="1"/>
          <p:nvPr/>
        </p:nvSpPr>
        <p:spPr>
          <a:xfrm>
            <a:off x="7360109" y="2698089"/>
            <a:ext cx="1261469" cy="317965"/>
          </a:xfrm>
          <a:prstGeom prst="roundRect">
            <a:avLst/>
          </a:prstGeom>
          <a:solidFill>
            <a:schemeClr val="accent2"/>
          </a:solidFill>
        </p:spPr>
        <p:txBody>
          <a:bodyPr wrap="square" rtlCol="0">
            <a:spAutoFit/>
          </a:bodyPr>
          <a:lstStyle/>
          <a:p>
            <a:pPr algn="ctr"/>
            <a:r>
              <a:rPr lang="en-US" sz="1200" b="1" dirty="0">
                <a:solidFill>
                  <a:schemeClr val="bg1"/>
                </a:solidFill>
              </a:rPr>
              <a:t>Master VIP/DNS</a:t>
            </a:r>
          </a:p>
        </p:txBody>
      </p:sp>
      <p:cxnSp>
        <p:nvCxnSpPr>
          <p:cNvPr id="8" name="Straight Arrow Connector 7">
            <a:extLst>
              <a:ext uri="{FF2B5EF4-FFF2-40B4-BE49-F238E27FC236}">
                <a16:creationId xmlns="" xmlns:a16="http://schemas.microsoft.com/office/drawing/2014/main" id="{E0B1A3CC-D033-AA4A-B170-A3F169A959F5}"/>
              </a:ext>
            </a:extLst>
          </p:cNvPr>
          <p:cNvCxnSpPr>
            <a:cxnSpLocks/>
            <a:stCxn id="82" idx="2"/>
            <a:endCxn id="3" idx="0"/>
          </p:cNvCxnSpPr>
          <p:nvPr/>
        </p:nvCxnSpPr>
        <p:spPr>
          <a:xfrm>
            <a:off x="7411929" y="1287455"/>
            <a:ext cx="578915" cy="1410634"/>
          </a:xfrm>
          <a:prstGeom prst="straightConnector1">
            <a:avLst/>
          </a:prstGeom>
          <a:ln w="9525" cmpd="sng">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 xmlns:a16="http://schemas.microsoft.com/office/drawing/2014/main" id="{68564FBF-B4C2-2A4B-91A4-9E0BB8460BAA}"/>
              </a:ext>
            </a:extLst>
          </p:cNvPr>
          <p:cNvCxnSpPr>
            <a:cxnSpLocks/>
            <a:endCxn id="36" idx="0"/>
          </p:cNvCxnSpPr>
          <p:nvPr/>
        </p:nvCxnSpPr>
        <p:spPr>
          <a:xfrm flipH="1">
            <a:off x="5225313" y="1269960"/>
            <a:ext cx="2199878" cy="2257781"/>
          </a:xfrm>
          <a:prstGeom prst="straightConnector1">
            <a:avLst/>
          </a:prstGeom>
          <a:ln w="9525" cmpd="sng">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 xmlns:a16="http://schemas.microsoft.com/office/drawing/2014/main" id="{B1D26D75-5135-E742-B200-58C561E02E23}"/>
              </a:ext>
            </a:extLst>
          </p:cNvPr>
          <p:cNvSpPr txBox="1"/>
          <p:nvPr/>
        </p:nvSpPr>
        <p:spPr>
          <a:xfrm>
            <a:off x="888246" y="3527744"/>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
        <p:nvSpPr>
          <p:cNvPr id="34" name="TextBox 33">
            <a:extLst>
              <a:ext uri="{FF2B5EF4-FFF2-40B4-BE49-F238E27FC236}">
                <a16:creationId xmlns="" xmlns:a16="http://schemas.microsoft.com/office/drawing/2014/main" id="{B3315AD5-2F03-E34E-BB89-1DF1206C957D}"/>
              </a:ext>
            </a:extLst>
          </p:cNvPr>
          <p:cNvSpPr txBox="1"/>
          <p:nvPr/>
        </p:nvSpPr>
        <p:spPr>
          <a:xfrm>
            <a:off x="2219356" y="3527743"/>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
        <p:nvSpPr>
          <p:cNvPr id="35" name="TextBox 34">
            <a:extLst>
              <a:ext uri="{FF2B5EF4-FFF2-40B4-BE49-F238E27FC236}">
                <a16:creationId xmlns="" xmlns:a16="http://schemas.microsoft.com/office/drawing/2014/main" id="{8E875782-4165-B345-90A0-FDEB3F730484}"/>
              </a:ext>
            </a:extLst>
          </p:cNvPr>
          <p:cNvSpPr txBox="1"/>
          <p:nvPr/>
        </p:nvSpPr>
        <p:spPr>
          <a:xfrm>
            <a:off x="3530946" y="3527742"/>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
        <p:nvSpPr>
          <p:cNvPr id="36" name="TextBox 35">
            <a:extLst>
              <a:ext uri="{FF2B5EF4-FFF2-40B4-BE49-F238E27FC236}">
                <a16:creationId xmlns="" xmlns:a16="http://schemas.microsoft.com/office/drawing/2014/main" id="{2EDB4DBC-DBDB-CA47-B094-F1DF37527959}"/>
              </a:ext>
            </a:extLst>
          </p:cNvPr>
          <p:cNvSpPr txBox="1"/>
          <p:nvPr/>
        </p:nvSpPr>
        <p:spPr>
          <a:xfrm>
            <a:off x="4883569" y="3527741"/>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
        <p:nvSpPr>
          <p:cNvPr id="37" name="TextBox 36">
            <a:extLst>
              <a:ext uri="{FF2B5EF4-FFF2-40B4-BE49-F238E27FC236}">
                <a16:creationId xmlns="" xmlns:a16="http://schemas.microsoft.com/office/drawing/2014/main" id="{6B99042D-F5F9-FF42-A9EA-06EA5A2A45C3}"/>
              </a:ext>
            </a:extLst>
          </p:cNvPr>
          <p:cNvSpPr txBox="1"/>
          <p:nvPr/>
        </p:nvSpPr>
        <p:spPr>
          <a:xfrm>
            <a:off x="6214679" y="3527740"/>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sp>
        <p:nvSpPr>
          <p:cNvPr id="38" name="TextBox 37">
            <a:extLst>
              <a:ext uri="{FF2B5EF4-FFF2-40B4-BE49-F238E27FC236}">
                <a16:creationId xmlns="" xmlns:a16="http://schemas.microsoft.com/office/drawing/2014/main" id="{51C02F1C-0C73-A743-9FA5-2DD99A327098}"/>
              </a:ext>
            </a:extLst>
          </p:cNvPr>
          <p:cNvSpPr txBox="1"/>
          <p:nvPr/>
        </p:nvSpPr>
        <p:spPr>
          <a:xfrm>
            <a:off x="7614562" y="3527739"/>
            <a:ext cx="683488" cy="272415"/>
          </a:xfrm>
          <a:prstGeom prst="roundRect">
            <a:avLst/>
          </a:prstGeom>
          <a:solidFill>
            <a:schemeClr val="accent5"/>
          </a:solidFill>
        </p:spPr>
        <p:txBody>
          <a:bodyPr wrap="square" rtlCol="0">
            <a:spAutoFit/>
          </a:bodyPr>
          <a:lstStyle/>
          <a:p>
            <a:pPr algn="ctr"/>
            <a:r>
              <a:rPr lang="en-US" sz="1000" b="1" dirty="0">
                <a:solidFill>
                  <a:schemeClr val="bg1"/>
                </a:solidFill>
              </a:rPr>
              <a:t>Pool VIP</a:t>
            </a:r>
          </a:p>
        </p:txBody>
      </p:sp>
      <p:cxnSp>
        <p:nvCxnSpPr>
          <p:cNvPr id="39" name="Straight Arrow Connector 38">
            <a:extLst>
              <a:ext uri="{FF2B5EF4-FFF2-40B4-BE49-F238E27FC236}">
                <a16:creationId xmlns="" xmlns:a16="http://schemas.microsoft.com/office/drawing/2014/main" id="{7630289D-AB24-4144-B093-068428C3A8B9}"/>
              </a:ext>
            </a:extLst>
          </p:cNvPr>
          <p:cNvCxnSpPr>
            <a:cxnSpLocks/>
            <a:stCxn id="71" idx="2"/>
            <a:endCxn id="33" idx="0"/>
          </p:cNvCxnSpPr>
          <p:nvPr/>
        </p:nvCxnSpPr>
        <p:spPr>
          <a:xfrm flipH="1">
            <a:off x="1229990" y="1269181"/>
            <a:ext cx="2097905" cy="2258563"/>
          </a:xfrm>
          <a:prstGeom prst="straightConnector1">
            <a:avLst/>
          </a:prstGeom>
          <a:ln w="9525" cmpd="sng">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 xmlns:a16="http://schemas.microsoft.com/office/drawing/2014/main" id="{545252E6-793E-5F40-8387-C3C9625A3770}"/>
              </a:ext>
            </a:extLst>
          </p:cNvPr>
          <p:cNvCxnSpPr>
            <a:cxnSpLocks/>
            <a:stCxn id="33" idx="2"/>
            <a:endCxn id="7" idx="0"/>
          </p:cNvCxnSpPr>
          <p:nvPr/>
        </p:nvCxnSpPr>
        <p:spPr>
          <a:xfrm>
            <a:off x="1229990" y="3800159"/>
            <a:ext cx="19520" cy="341157"/>
          </a:xfrm>
          <a:prstGeom prst="straightConnector1">
            <a:avLst/>
          </a:prstGeom>
          <a:ln w="9525" cmpd="sng">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 xmlns:a16="http://schemas.microsoft.com/office/drawing/2014/main" id="{3A491FBA-E987-D144-8CB5-981D451BAC91}"/>
              </a:ext>
            </a:extLst>
          </p:cNvPr>
          <p:cNvSpPr txBox="1"/>
          <p:nvPr/>
        </p:nvSpPr>
        <p:spPr>
          <a:xfrm>
            <a:off x="7556200" y="1535385"/>
            <a:ext cx="1175808" cy="253916"/>
          </a:xfrm>
          <a:prstGeom prst="rect">
            <a:avLst/>
          </a:prstGeom>
          <a:noFill/>
        </p:spPr>
        <p:txBody>
          <a:bodyPr wrap="square" rtlCol="0">
            <a:spAutoFit/>
          </a:bodyPr>
          <a:lstStyle/>
          <a:p>
            <a:r>
              <a:rPr lang="en-US" sz="1050" dirty="0">
                <a:solidFill>
                  <a:srgbClr val="7030A0"/>
                </a:solidFill>
              </a:rPr>
              <a:t>1. DNS request</a:t>
            </a:r>
          </a:p>
        </p:txBody>
      </p:sp>
      <p:cxnSp>
        <p:nvCxnSpPr>
          <p:cNvPr id="44" name="Straight Arrow Connector 43">
            <a:extLst>
              <a:ext uri="{FF2B5EF4-FFF2-40B4-BE49-F238E27FC236}">
                <a16:creationId xmlns="" xmlns:a16="http://schemas.microsoft.com/office/drawing/2014/main" id="{064A562D-A731-D146-8713-5024B75D128F}"/>
              </a:ext>
            </a:extLst>
          </p:cNvPr>
          <p:cNvCxnSpPr>
            <a:cxnSpLocks/>
            <a:stCxn id="3" idx="2"/>
            <a:endCxn id="36" idx="0"/>
          </p:cNvCxnSpPr>
          <p:nvPr/>
        </p:nvCxnSpPr>
        <p:spPr>
          <a:xfrm flipH="1">
            <a:off x="5225313" y="3016054"/>
            <a:ext cx="2765531" cy="511687"/>
          </a:xfrm>
          <a:prstGeom prst="straightConnector1">
            <a:avLst/>
          </a:prstGeom>
          <a:ln w="9525" cmpd="sng">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 xmlns:a16="http://schemas.microsoft.com/office/drawing/2014/main" id="{32869DFC-6103-1D48-A43F-1CA2BEDA0C67}"/>
              </a:ext>
            </a:extLst>
          </p:cNvPr>
          <p:cNvSpPr txBox="1"/>
          <p:nvPr/>
        </p:nvSpPr>
        <p:spPr>
          <a:xfrm>
            <a:off x="6266682" y="2850196"/>
            <a:ext cx="1118344" cy="415498"/>
          </a:xfrm>
          <a:prstGeom prst="rect">
            <a:avLst/>
          </a:prstGeom>
          <a:noFill/>
        </p:spPr>
        <p:txBody>
          <a:bodyPr wrap="square" rtlCol="0">
            <a:spAutoFit/>
          </a:bodyPr>
          <a:lstStyle/>
          <a:p>
            <a:r>
              <a:rPr lang="en-US" sz="1050" dirty="0">
                <a:solidFill>
                  <a:srgbClr val="7030A0"/>
                </a:solidFill>
              </a:rPr>
              <a:t>2. DNS referral to a VIP</a:t>
            </a:r>
          </a:p>
        </p:txBody>
      </p:sp>
      <p:sp>
        <p:nvSpPr>
          <p:cNvPr id="49" name="TextBox 48">
            <a:extLst>
              <a:ext uri="{FF2B5EF4-FFF2-40B4-BE49-F238E27FC236}">
                <a16:creationId xmlns="" xmlns:a16="http://schemas.microsoft.com/office/drawing/2014/main" id="{1F39D17D-D53A-6347-B582-0C5A8784C322}"/>
              </a:ext>
            </a:extLst>
          </p:cNvPr>
          <p:cNvSpPr txBox="1"/>
          <p:nvPr/>
        </p:nvSpPr>
        <p:spPr>
          <a:xfrm>
            <a:off x="4868190" y="2724395"/>
            <a:ext cx="972927" cy="415498"/>
          </a:xfrm>
          <a:prstGeom prst="rect">
            <a:avLst/>
          </a:prstGeom>
          <a:noFill/>
        </p:spPr>
        <p:txBody>
          <a:bodyPr wrap="square" rtlCol="0">
            <a:spAutoFit/>
          </a:bodyPr>
          <a:lstStyle/>
          <a:p>
            <a:r>
              <a:rPr lang="en-US" sz="1050" dirty="0">
                <a:solidFill>
                  <a:schemeClr val="accent1"/>
                </a:solidFill>
              </a:rPr>
              <a:t>3. I/O directly to a gateway</a:t>
            </a:r>
          </a:p>
        </p:txBody>
      </p:sp>
      <p:sp>
        <p:nvSpPr>
          <p:cNvPr id="51" name="TextBox 50">
            <a:extLst>
              <a:ext uri="{FF2B5EF4-FFF2-40B4-BE49-F238E27FC236}">
                <a16:creationId xmlns="" xmlns:a16="http://schemas.microsoft.com/office/drawing/2014/main" id="{E55E27E7-CF3F-6A46-AA32-B497F8830CD1}"/>
              </a:ext>
            </a:extLst>
          </p:cNvPr>
          <p:cNvSpPr txBox="1"/>
          <p:nvPr/>
        </p:nvSpPr>
        <p:spPr>
          <a:xfrm>
            <a:off x="586322" y="2745977"/>
            <a:ext cx="1435730" cy="415498"/>
          </a:xfrm>
          <a:prstGeom prst="rect">
            <a:avLst/>
          </a:prstGeom>
          <a:noFill/>
        </p:spPr>
        <p:txBody>
          <a:bodyPr wrap="square" rtlCol="0">
            <a:spAutoFit/>
          </a:bodyPr>
          <a:lstStyle/>
          <a:p>
            <a:r>
              <a:rPr lang="en-US" sz="1050" dirty="0">
                <a:solidFill>
                  <a:schemeClr val="accent1"/>
                </a:solidFill>
              </a:rPr>
              <a:t>Static mapping to a specific gateway</a:t>
            </a:r>
          </a:p>
        </p:txBody>
      </p:sp>
    </p:spTree>
    <p:extLst>
      <p:ext uri="{BB962C8B-B14F-4D97-AF65-F5344CB8AC3E}">
        <p14:creationId xmlns:p14="http://schemas.microsoft.com/office/powerpoint/2010/main" val="3318779567"/>
      </p:ext>
    </p:extLst>
  </p:cSld>
  <p:clrMapOvr>
    <a:masterClrMapping/>
  </p:clrMapOvr>
</p:sld>
</file>

<file path=ppt/theme/theme1.xml><?xml version="1.0" encoding="utf-8"?>
<a:theme xmlns:a="http://schemas.openxmlformats.org/drawingml/2006/main" name="NAB2017-PartnerEventTemplate">
  <a:themeElements>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anchor="ctr"/>
      <a:lstStyle>
        <a:defPPr algn="ctr" fontAlgn="auto">
          <a:spcBef>
            <a:spcPts val="0"/>
          </a:spcBef>
          <a:spcAft>
            <a:spcPts val="0"/>
          </a:spcAft>
          <a:defRPr sz="1600" dirty="0">
            <a:solidFill>
              <a:srgbClr val="FFFFFF"/>
            </a:solidFill>
          </a:defRPr>
        </a:defPPr>
      </a:lstStyle>
      <a:style>
        <a:lnRef idx="1">
          <a:schemeClr val="accent1"/>
        </a:lnRef>
        <a:fillRef idx="3">
          <a:schemeClr val="accent1"/>
        </a:fillRef>
        <a:effectRef idx="2">
          <a:schemeClr val="accent1"/>
        </a:effectRef>
        <a:fontRef idx="minor">
          <a:schemeClr val="lt1"/>
        </a:fontRef>
      </a:style>
    </a:spDef>
    <a:lnDef>
      <a:spPr>
        <a:ln w="9525" cmpd="sng"/>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evate2017-PPT-Template" id="{49ABCC3D-6250-46FE-A5F1-21F1662500E1}" vid="{FE0747B6-A373-4B33-961C-7F2028224AA7}"/>
    </a:ext>
  </a:extLst>
</a:theme>
</file>

<file path=ppt/theme/theme2.xml><?xml version="1.0" encoding="utf-8"?>
<a:theme xmlns:a="http://schemas.openxmlformats.org/drawingml/2006/main" name="SKOFY18-PPT-Template">
  <a:themeElements>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anchor="ctr"/>
      <a:lstStyle>
        <a:defPPr algn="ctr" fontAlgn="auto">
          <a:spcBef>
            <a:spcPts val="0"/>
          </a:spcBef>
          <a:spcAft>
            <a:spcPts val="0"/>
          </a:spcAft>
          <a:defRPr sz="1600" dirty="0">
            <a:solidFill>
              <a:srgbClr val="FFFFFF"/>
            </a:solidFill>
          </a:defRPr>
        </a:defPPr>
      </a:lstStyle>
      <a:style>
        <a:lnRef idx="1">
          <a:schemeClr val="accent1"/>
        </a:lnRef>
        <a:fillRef idx="3">
          <a:schemeClr val="accent1"/>
        </a:fillRef>
        <a:effectRef idx="2">
          <a:schemeClr val="accent1"/>
        </a:effectRef>
        <a:fontRef idx="minor">
          <a:schemeClr val="lt1"/>
        </a:fontRef>
      </a:style>
    </a:spDef>
    <a:lnDef>
      <a:spPr>
        <a:ln w="9525" cmpd="sng"/>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Quantum">
    <a:dk1>
      <a:srgbClr val="FFFFFF"/>
    </a:dk1>
    <a:lt1>
      <a:srgbClr val="454545"/>
    </a:lt1>
    <a:dk2>
      <a:srgbClr val="FFFFFF"/>
    </a:dk2>
    <a:lt2>
      <a:srgbClr val="454545"/>
    </a:lt2>
    <a:accent1>
      <a:srgbClr val="0F73C3"/>
    </a:accent1>
    <a:accent2>
      <a:srgbClr val="00B6F1"/>
    </a:accent2>
    <a:accent3>
      <a:srgbClr val="8EBE68"/>
    </a:accent3>
    <a:accent4>
      <a:srgbClr val="FBC85B"/>
    </a:accent4>
    <a:accent5>
      <a:srgbClr val="BCC0BA"/>
    </a:accent5>
    <a:accent6>
      <a:srgbClr val="6A7B84"/>
    </a:accent6>
    <a:hlink>
      <a:srgbClr val="00B6F1"/>
    </a:hlink>
    <a:folHlink>
      <a:srgbClr val="00B6F1"/>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Elevate2017-PPT-Template</Template>
  <TotalTime>2064</TotalTime>
  <Words>1313</Words>
  <Application>Microsoft Macintosh PowerPoint</Application>
  <PresentationFormat>On-screen Show (16:9)</PresentationFormat>
  <Paragraphs>230</Paragraphs>
  <Slides>14</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ＭＳ Ｐゴシック</vt:lpstr>
      <vt:lpstr>Wingdings</vt:lpstr>
      <vt:lpstr>NAB2017-PartnerEventTemplate</vt:lpstr>
      <vt:lpstr>SKOFY18-PPT-Template</vt:lpstr>
      <vt:lpstr>PowerPoint Presentation</vt:lpstr>
      <vt:lpstr>How Are We Marketing it? | Xcellis Scale-out NAS</vt:lpstr>
      <vt:lpstr>Scale-Out Topology</vt:lpstr>
      <vt:lpstr>NAS 2.0.0 – Released Now</vt:lpstr>
      <vt:lpstr>NAS 2.0.0: Client Distribution</vt:lpstr>
      <vt:lpstr>NAS 2.0.0: Other Improvements</vt:lpstr>
      <vt:lpstr>Scale-Out NAS: Master VIP</vt:lpstr>
      <vt:lpstr>Scale-Out NAS: VIP Pool</vt:lpstr>
      <vt:lpstr>Scale-Out NAS: Internal DNS Load Balancing</vt:lpstr>
      <vt:lpstr>Scale-Out NAS: Internal DNS Load Balancing</vt:lpstr>
      <vt:lpstr>10Gb Single Link Bandwidth</vt:lpstr>
      <vt:lpstr>Englewood Lab Performance Testing – Running Now</vt:lpstr>
      <vt:lpstr>Compatibility Matrix</vt:lpstr>
      <vt:lpstr>PowerPoint Presentation</vt:lpstr>
    </vt:vector>
  </TitlesOfParts>
  <Manager>Isaac Alves</Manager>
  <Company>Quantum Corporation</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Quantum 16:9</dc:subject>
  <dc:creator>Keith Lissak</dc:creator>
  <cp:keywords>Template Mater 2015</cp:keywords>
  <cp:lastModifiedBy>Dave Mason</cp:lastModifiedBy>
  <cp:revision>58</cp:revision>
  <cp:lastPrinted>2015-05-05T15:24:22Z</cp:lastPrinted>
  <dcterms:created xsi:type="dcterms:W3CDTF">2017-09-26T01:59:56Z</dcterms:created>
  <dcterms:modified xsi:type="dcterms:W3CDTF">2018-01-05T23:44:50Z</dcterms:modified>
</cp:coreProperties>
</file>