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5" r:id="rId4"/>
    <p:sldId id="264" r:id="rId5"/>
    <p:sldId id="258" r:id="rId6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5"/>
  </p:normalViewPr>
  <p:slideViewPr>
    <p:cSldViewPr snapToGrid="0">
      <p:cViewPr varScale="1">
        <p:scale>
          <a:sx n="145" d="100"/>
          <a:sy n="145" d="100"/>
        </p:scale>
        <p:origin x="624" y="108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A-4CD9-B7ED-D8C56148B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A-4CD9-B7ED-D8C56148B5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CA-4CD9-B7ED-D8C56148B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159632"/>
        <c:axId val="-821165760"/>
      </c:barChart>
      <c:catAx>
        <c:axId val="-82115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165760"/>
        <c:crosses val="autoZero"/>
        <c:auto val="1"/>
        <c:lblAlgn val="ctr"/>
        <c:lblOffset val="100"/>
        <c:noMultiLvlLbl val="0"/>
      </c:catAx>
      <c:valAx>
        <c:axId val="-82116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159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AF1-4C3D-8805-1A8B0FB0B11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9AF1-4C3D-8805-1A8B0FB0B11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9AF1-4C3D-8805-1A8B0FB0B11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9AF1-4C3D-8805-1A8B0FB0B11D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1-4C3D-8805-1A8B0FB0B11D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1-4C3D-8805-1A8B0FB0B11D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1-4C3D-8805-1A8B0FB0B11D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1-4C3D-8805-1A8B0FB0B11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F1-4C3D-8805-1A8B0FB0B1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9AF1-4C3D-8805-1A8B0FB0B1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9AF1-4C3D-8805-1A8B0FB0B11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9AF1-4C3D-8805-1A8B0FB0B11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F1-4C3D-8805-1A8B0FB0B1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9AF1-4C3D-8805-1A8B0FB0B1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9AF1-4C3D-8805-1A8B0FB0B11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9AF1-4C3D-8805-1A8B0FB0B11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F1-4C3D-8805-1A8B0FB0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B-40A3-ABCE-DD05D888A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B-40A3-ABCE-DD05D888A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B-40A3-ABCE-DD05D888A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499616"/>
        <c:axId val="-821497840"/>
      </c:barChart>
      <c:catAx>
        <c:axId val="-82149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497840"/>
        <c:crosses val="autoZero"/>
        <c:auto val="1"/>
        <c:lblAlgn val="ctr"/>
        <c:lblOffset val="100"/>
        <c:noMultiLvlLbl val="0"/>
      </c:catAx>
      <c:valAx>
        <c:axId val="-82149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499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E-442D-A34D-1101985AF8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E-442D-A34D-1101985AF8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4E-442D-A34D-1101985AF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2033920"/>
        <c:axId val="-822031872"/>
      </c:barChart>
      <c:catAx>
        <c:axId val="-82203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2031872"/>
        <c:crosses val="autoZero"/>
        <c:auto val="1"/>
        <c:lblAlgn val="ctr"/>
        <c:lblOffset val="100"/>
        <c:noMultiLvlLbl val="0"/>
      </c:catAx>
      <c:valAx>
        <c:axId val="-82203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2033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F-4F27-82E7-FAA26A40F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F-4F27-82E7-FAA26A40F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CF-4F27-82E7-FAA26A40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126464"/>
        <c:axId val="-821105168"/>
      </c:barChart>
      <c:catAx>
        <c:axId val="-82112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105168"/>
        <c:crosses val="autoZero"/>
        <c:auto val="1"/>
        <c:lblAlgn val="ctr"/>
        <c:lblOffset val="100"/>
        <c:noMultiLvlLbl val="0"/>
      </c:catAx>
      <c:valAx>
        <c:axId val="-82110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12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1-457A-9AFE-10D6C4DC3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11-457A-9AFE-10D6C4DC3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11-457A-9AFE-10D6C4DC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208368"/>
        <c:axId val="-703517488"/>
      </c:barChart>
      <c:catAx>
        <c:axId val="-82120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703517488"/>
        <c:crosses val="autoZero"/>
        <c:auto val="1"/>
        <c:lblAlgn val="ctr"/>
        <c:lblOffset val="100"/>
        <c:noMultiLvlLbl val="0"/>
      </c:catAx>
      <c:valAx>
        <c:axId val="-70351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20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F1C-469A-A837-C8FBE291A1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5F1C-469A-A837-C8FBE291A1F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F1C-469A-A837-C8FBE291A1F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F1C-469A-A837-C8FBE291A1F4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C-469A-A837-C8FBE291A1F4}"/>
                </c:ext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C-469A-A837-C8FBE291A1F4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1C-469A-A837-C8FBE291A1F4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1C-469A-A837-C8FBE291A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1C-469A-A837-C8FBE291A1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5F1C-469A-A837-C8FBE291A1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5F1C-469A-A837-C8FBE291A1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5F1C-469A-A837-C8FBE291A1F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1C-469A-A837-C8FBE291A1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5F1C-469A-A837-C8FBE291A1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5F1C-469A-A837-C8FBE291A1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5F1C-469A-A837-C8FBE291A1F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F1C-469A-A837-C8FBE291A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E8-48E1-958A-3C76AC019F7C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E8-48E1-958A-3C76AC019F7C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9E8-48E1-958A-3C76AC019F7C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9E8-48E1-958A-3C76AC019F7C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E8-48E1-958A-3C76AC019F7C}"/>
                </c:ext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8-48E1-958A-3C76AC019F7C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E8-48E1-958A-3C76AC019F7C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E8-48E1-958A-3C76AC019F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E8-48E1-958A-3C76AC019F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89E8-48E1-958A-3C76AC019F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89E8-48E1-958A-3C76AC019F7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89E8-48E1-958A-3C76AC019F7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9E8-48E1-958A-3C76AC019F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89E8-48E1-958A-3C76AC019F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89E8-48E1-958A-3C76AC019F7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89E8-48E1-958A-3C76AC019F7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9E8-48E1-958A-3C76AC019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574-407E-B615-3613561891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5574-407E-B615-36135618919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574-407E-B615-36135618919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574-407E-B615-361356189190}"/>
              </c:ext>
            </c:extLst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74-407E-B615-361356189190}"/>
                </c:ext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74-407E-B615-361356189190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74-407E-B615-361356189190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74-407E-B615-36135618919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74-407E-B615-361356189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5574-407E-B615-3613561891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5574-407E-B615-3613561891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5574-407E-B615-3613561891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74-407E-B615-3613561891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5574-407E-B615-3613561891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5574-407E-B615-3613561891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5574-407E-B615-3613561891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574-407E-B615-361356189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58B-4194-A252-C920269DE6F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058B-4194-A252-C920269DE6F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8B-4194-A252-C920269DE6F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058B-4194-A252-C920269DE6FA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8B-4194-A252-C920269DE6FA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8B-4194-A252-C920269DE6FA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8B-4194-A252-C920269DE6FA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8B-4194-A252-C920269DE6F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8B-4194-A252-C920269DE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058B-4194-A252-C920269DE6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058B-4194-A252-C920269DE6F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058B-4194-A252-C920269DE6F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8B-4194-A252-C920269DE6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058B-4194-A252-C920269DE6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058B-4194-A252-C920269DE6F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058B-4194-A252-C920269DE6F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58B-4194-A252-C920269DE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99265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Keith Lenehan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Steve Ino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Matthew </a:t>
            </a:r>
            <a:r>
              <a:rPr lang="en-US" dirty="0">
                <a:latin typeface="Calibri" charset="0"/>
              </a:rPr>
              <a:t>Howell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cap="none" dirty="0" err="1"/>
              <a:t>ai</a:t>
            </a:r>
            <a:r>
              <a:rPr lang="en-US" dirty="0" err="1"/>
              <a:t>ware</a:t>
            </a:r>
            <a:r>
              <a:rPr lang="en-US" dirty="0"/>
              <a:t> for </a:t>
            </a:r>
            <a:r>
              <a:rPr lang="en-US" dirty="0" err="1"/>
              <a:t>Xcellis</a:t>
            </a:r>
            <a:br>
              <a:rPr lang="en-US" dirty="0"/>
            </a:br>
            <a:r>
              <a:rPr lang="en-US" dirty="0"/>
              <a:t>TRAINING &amp; DOCUMENTATION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4047">
            <a:off x="7110631" y="1967214"/>
            <a:ext cx="2079068" cy="2687290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aiWARE</a:t>
            </a:r>
            <a:r>
              <a:rPr lang="en-US" dirty="0"/>
              <a:t> for </a:t>
            </a:r>
            <a:r>
              <a:rPr lang="en-US" dirty="0" err="1"/>
              <a:t>Xcellis</a:t>
            </a:r>
            <a:r>
              <a:rPr lang="en-US" dirty="0"/>
              <a:t> Training &amp; 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872980"/>
            <a:ext cx="8286023" cy="1206965"/>
          </a:xfrm>
        </p:spPr>
        <p:txBody>
          <a:bodyPr/>
          <a:lstStyle/>
          <a:p>
            <a:r>
              <a:rPr lang="en-US" sz="1800" dirty="0"/>
              <a:t>Documentation for the initial release of </a:t>
            </a:r>
            <a:r>
              <a:rPr lang="en-US" sz="1800" dirty="0" err="1"/>
              <a:t>aiWARE</a:t>
            </a:r>
            <a:r>
              <a:rPr lang="en-US" sz="1800" dirty="0"/>
              <a:t> for </a:t>
            </a:r>
            <a:r>
              <a:rPr lang="en-US" sz="1800" dirty="0" err="1"/>
              <a:t>Xcellis</a:t>
            </a:r>
            <a:r>
              <a:rPr lang="en-US" sz="1800" dirty="0"/>
              <a:t>:</a:t>
            </a:r>
          </a:p>
          <a:p>
            <a:pPr lvl="1"/>
            <a:r>
              <a:rPr lang="en-US" sz="1400" dirty="0"/>
              <a:t>Determined that we can leverage existing documentation that already exists. Since this product is professionally installed, and to save development time, we created a single pointer-type install guide, titled the </a:t>
            </a:r>
            <a:r>
              <a:rPr lang="en-US" sz="1400" b="1" i="1" dirty="0" err="1"/>
              <a:t>aiWARE</a:t>
            </a:r>
            <a:r>
              <a:rPr lang="en-US" sz="1400" b="1" i="1" dirty="0"/>
              <a:t> for </a:t>
            </a:r>
            <a:r>
              <a:rPr lang="en-US" sz="1400" b="1" i="1" dirty="0" err="1"/>
              <a:t>Xcellis</a:t>
            </a:r>
            <a:r>
              <a:rPr lang="en-US" sz="1400" b="1" i="1" dirty="0"/>
              <a:t> Installation Guide</a:t>
            </a:r>
            <a:r>
              <a:rPr lang="en-US" sz="1400" dirty="0"/>
              <a:t>, which will be located in a new location</a:t>
            </a:r>
            <a:br>
              <a:rPr lang="en-US" sz="1400" dirty="0"/>
            </a:br>
            <a:r>
              <a:rPr lang="en-US" sz="1400" dirty="0"/>
              <a:t>on </a:t>
            </a:r>
            <a:r>
              <a:rPr lang="en-US" sz="1400" dirty="0" err="1"/>
              <a:t>CSWeb</a:t>
            </a:r>
            <a:r>
              <a:rPr lang="en-US" sz="1400" dirty="0"/>
              <a:t>. We are also releasing Release Notes for this appliance.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6528">
            <a:off x="6038048" y="1984386"/>
            <a:ext cx="2050264" cy="2652944"/>
          </a:xfrm>
          <a:prstGeom prst="rect">
            <a:avLst/>
          </a:prstGeom>
          <a:ln w="222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65760" y="2081078"/>
            <a:ext cx="6041967" cy="24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4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200" dirty="0"/>
              <a:t>Since Embedded is based on the </a:t>
            </a:r>
            <a:r>
              <a:rPr lang="en-US" sz="1200" dirty="0" err="1"/>
              <a:t>Xcellis</a:t>
            </a:r>
            <a:r>
              <a:rPr lang="en-US" sz="1200" dirty="0"/>
              <a:t> Workflow Director, </a:t>
            </a:r>
            <a:br>
              <a:rPr lang="en-US" sz="1200" dirty="0"/>
            </a:br>
            <a:r>
              <a:rPr lang="en-US" sz="1200" dirty="0"/>
              <a:t>we are able to refer to and leverage existing </a:t>
            </a:r>
            <a:r>
              <a:rPr lang="en-US" sz="1200" dirty="0" err="1"/>
              <a:t>Xcellis</a:t>
            </a:r>
            <a:r>
              <a:rPr lang="en-US" sz="1200" dirty="0"/>
              <a:t> Workflow</a:t>
            </a:r>
            <a:br>
              <a:rPr lang="en-US" sz="1200" dirty="0"/>
            </a:br>
            <a:r>
              <a:rPr lang="en-US" sz="1200" dirty="0"/>
              <a:t>Director installation instructions, pointing out minor differences </a:t>
            </a:r>
            <a:br>
              <a:rPr lang="en-US" sz="1200" dirty="0"/>
            </a:br>
            <a:r>
              <a:rPr lang="en-US" sz="1200" dirty="0"/>
              <a:t>in the install guide, and include the steps for configuring the system </a:t>
            </a:r>
            <a:br>
              <a:rPr lang="en-US" sz="1200" dirty="0"/>
            </a:br>
            <a:r>
              <a:rPr lang="en-US" sz="1200" dirty="0"/>
              <a:t>to support </a:t>
            </a:r>
            <a:r>
              <a:rPr lang="en-US" sz="1200" dirty="0" err="1"/>
              <a:t>Veritone</a:t>
            </a:r>
            <a:r>
              <a:rPr lang="en-US" sz="1200" dirty="0"/>
              <a:t>.</a:t>
            </a:r>
          </a:p>
          <a:p>
            <a:pPr lvl="2"/>
            <a:r>
              <a:rPr lang="en-US" sz="1200" dirty="0"/>
              <a:t>Since Standard and High Performance are based on and most similar </a:t>
            </a:r>
            <a:br>
              <a:rPr lang="en-US" sz="1200" dirty="0"/>
            </a:br>
            <a:r>
              <a:rPr lang="en-US" sz="1200" dirty="0"/>
              <a:t>to the </a:t>
            </a:r>
            <a:r>
              <a:rPr lang="en-US" sz="1200" dirty="0" err="1"/>
              <a:t>Xcellis</a:t>
            </a:r>
            <a:r>
              <a:rPr lang="en-US" sz="1200" dirty="0"/>
              <a:t> Workflow Extender, we are able to refer to and leverage </a:t>
            </a:r>
            <a:br>
              <a:rPr lang="en-US" sz="1200" dirty="0"/>
            </a:br>
            <a:r>
              <a:rPr lang="en-US" sz="1200" dirty="0"/>
              <a:t>existing </a:t>
            </a:r>
            <a:r>
              <a:rPr lang="en-US" sz="1200" dirty="0" err="1"/>
              <a:t>Xcellis</a:t>
            </a:r>
            <a:r>
              <a:rPr lang="en-US" sz="1200" dirty="0"/>
              <a:t> Workflow Extender installation instructions, pointing </a:t>
            </a:r>
            <a:br>
              <a:rPr lang="en-US" sz="1200" dirty="0"/>
            </a:br>
            <a:r>
              <a:rPr lang="en-US" sz="1200" dirty="0"/>
              <a:t>out minor differences in the install guide, and include the steps for </a:t>
            </a:r>
            <a:br>
              <a:rPr lang="en-US" sz="1200" dirty="0"/>
            </a:br>
            <a:r>
              <a:rPr lang="en-US" sz="1200" dirty="0"/>
              <a:t>configuring the system to support </a:t>
            </a:r>
            <a:r>
              <a:rPr lang="en-US" sz="1200" dirty="0" err="1"/>
              <a:t>Veritone</a:t>
            </a:r>
            <a:r>
              <a:rPr lang="en-US" sz="1200" dirty="0"/>
              <a:t>.</a:t>
            </a:r>
          </a:p>
          <a:p>
            <a:pPr lvl="1"/>
            <a:r>
              <a:rPr lang="en-US" sz="1400" dirty="0"/>
              <a:t>In addition, we have covered the new appliance in several Documentation Centers, covering both Service and customer-facing locations.</a:t>
            </a:r>
          </a:p>
        </p:txBody>
      </p:sp>
    </p:spTree>
    <p:extLst>
      <p:ext uri="{BB962C8B-B14F-4D97-AF65-F5344CB8AC3E}">
        <p14:creationId xmlns:p14="http://schemas.microsoft.com/office/powerpoint/2010/main" val="216691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aiWARE</a:t>
            </a:r>
            <a:r>
              <a:rPr lang="en-US" dirty="0"/>
              <a:t> for </a:t>
            </a:r>
            <a:r>
              <a:rPr lang="en-US" dirty="0" err="1"/>
              <a:t>Xcellis</a:t>
            </a:r>
            <a:r>
              <a:rPr lang="en-US" dirty="0"/>
              <a:t> Training &amp; 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872981"/>
            <a:ext cx="8286023" cy="3394472"/>
          </a:xfrm>
        </p:spPr>
        <p:txBody>
          <a:bodyPr/>
          <a:lstStyle/>
          <a:p>
            <a:r>
              <a:rPr lang="en-US" sz="1800" dirty="0"/>
              <a:t>Training</a:t>
            </a:r>
          </a:p>
          <a:p>
            <a:pPr lvl="1"/>
            <a:r>
              <a:rPr lang="en-US" sz="1400" dirty="0"/>
              <a:t>This TOI is being recorded and will serve as the initial training provided on </a:t>
            </a:r>
            <a:r>
              <a:rPr lang="en-US" sz="1400" dirty="0" err="1"/>
              <a:t>Qwikipedia</a:t>
            </a:r>
            <a:r>
              <a:rPr lang="en-US" sz="1400" dirty="0"/>
              <a:t>, because not being shared out to partners. No courses or assessments will be provided for the initial release.</a:t>
            </a:r>
          </a:p>
          <a:p>
            <a:pPr lvl="1"/>
            <a:r>
              <a:rPr lang="en-US" sz="1400" dirty="0"/>
              <a:t>For future, once we’ve had a few installations, we’ll do further analysis to determine what should be provided in a Quantum Service-only installation training, and analysis of what customer-facing training is needed.</a:t>
            </a:r>
          </a:p>
        </p:txBody>
      </p:sp>
    </p:spTree>
    <p:extLst>
      <p:ext uri="{BB962C8B-B14F-4D97-AF65-F5344CB8AC3E}">
        <p14:creationId xmlns:p14="http://schemas.microsoft.com/office/powerpoint/2010/main" val="181650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aiWARE</a:t>
            </a:r>
            <a:r>
              <a:rPr lang="en-US" dirty="0"/>
              <a:t> for </a:t>
            </a:r>
            <a:r>
              <a:rPr lang="en-US" dirty="0" err="1"/>
              <a:t>Xcellis</a:t>
            </a:r>
            <a:r>
              <a:rPr lang="en-US" dirty="0"/>
              <a:t> Training &amp; 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7728" y="2445471"/>
            <a:ext cx="4468090" cy="644093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 &lt;demo of </a:t>
            </a:r>
            <a:r>
              <a:rPr lang="en-US" sz="1400" dirty="0" err="1"/>
              <a:t>aiWARE</a:t>
            </a:r>
            <a:r>
              <a:rPr lang="en-US" sz="1400" dirty="0"/>
              <a:t> Install Guide and Doc Center updates&gt;</a:t>
            </a:r>
          </a:p>
        </p:txBody>
      </p:sp>
    </p:spTree>
    <p:extLst>
      <p:ext uri="{BB962C8B-B14F-4D97-AF65-F5344CB8AC3E}">
        <p14:creationId xmlns:p14="http://schemas.microsoft.com/office/powerpoint/2010/main" val="148214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406</TotalTime>
  <Words>177</Words>
  <Application>Microsoft Office PowerPoint</Application>
  <PresentationFormat>On-screen Show (16:9)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Complete 2016 Quantum Corporate PowerPoint Template [P00582A]</vt:lpstr>
      <vt:lpstr>PowerPoint Presentation</vt:lpstr>
      <vt:lpstr>aiWARE for Xcellis Training &amp; Documentation</vt:lpstr>
      <vt:lpstr>aiWARE for Xcellis Training &amp; Documentation</vt:lpstr>
      <vt:lpstr>aiWARE for Xcellis Training &amp; Documentation</vt:lpstr>
      <vt:lpstr>PowerPoint Presentation</vt:lpstr>
    </vt:vector>
  </TitlesOfParts>
  <Manager>Isaac Alves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Keith Lenehan</cp:lastModifiedBy>
  <cp:revision>28</cp:revision>
  <cp:lastPrinted>2015-05-05T15:24:22Z</cp:lastPrinted>
  <dcterms:created xsi:type="dcterms:W3CDTF">2017-06-28T03:27:19Z</dcterms:created>
  <dcterms:modified xsi:type="dcterms:W3CDTF">2017-08-14T20:12:29Z</dcterms:modified>
</cp:coreProperties>
</file>