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3" r:id="rId2"/>
    <p:sldId id="359" r:id="rId3"/>
    <p:sldId id="356" r:id="rId4"/>
    <p:sldId id="353" r:id="rId5"/>
    <p:sldId id="329" r:id="rId6"/>
    <p:sldId id="330" r:id="rId7"/>
    <p:sldId id="357" r:id="rId8"/>
    <p:sldId id="360" r:id="rId9"/>
    <p:sldId id="258" r:id="rId10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3C3"/>
    <a:srgbClr val="0000FF"/>
    <a:srgbClr val="F47F16"/>
    <a:srgbClr val="414141"/>
    <a:srgbClr val="00B6F1"/>
    <a:srgbClr val="8EBE68"/>
    <a:srgbClr val="DCDCDC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37" autoAdjust="0"/>
  </p:normalViewPr>
  <p:slideViewPr>
    <p:cSldViewPr snapToGrid="0">
      <p:cViewPr varScale="1">
        <p:scale>
          <a:sx n="141" d="100"/>
          <a:sy n="141" d="100"/>
        </p:scale>
        <p:origin x="138" y="198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1-4C4A-8EA5-E3BAAADBD3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1-4C4A-8EA5-E3BAAADBD3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41-4C4A-8EA5-E3BAAADBD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94080"/>
        <c:axId val="90495616"/>
      </c:barChart>
      <c:catAx>
        <c:axId val="9049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495616"/>
        <c:crosses val="autoZero"/>
        <c:auto val="1"/>
        <c:lblAlgn val="ctr"/>
        <c:lblOffset val="100"/>
        <c:noMultiLvlLbl val="0"/>
      </c:catAx>
      <c:valAx>
        <c:axId val="9049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494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733-4E9C-B999-851C5053E84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A733-4E9C-B999-851C5053E84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A733-4E9C-B999-851C5053E84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A733-4E9C-B999-851C5053E849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33-4E9C-B999-851C5053E849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33-4E9C-B999-851C5053E849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33-4E9C-B999-851C5053E849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33-4E9C-B999-851C5053E84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33-4E9C-B999-851C5053E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A733-4E9C-B999-851C5053E84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A733-4E9C-B999-851C5053E84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A733-4E9C-B999-851C5053E84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A733-4E9C-B999-851C5053E84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33-4E9C-B999-851C5053E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A733-4E9C-B999-851C5053E84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A733-4E9C-B999-851C5053E84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A733-4E9C-B999-851C5053E84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A733-4E9C-B999-851C5053E84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733-4E9C-B999-851C5053E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0-490D-B1FE-5AEF90A4B7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0-490D-B1FE-5AEF90A4B7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0-490D-B1FE-5AEF90A4B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85728"/>
        <c:axId val="92187264"/>
      </c:barChart>
      <c:catAx>
        <c:axId val="92185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187264"/>
        <c:crosses val="autoZero"/>
        <c:auto val="1"/>
        <c:lblAlgn val="ctr"/>
        <c:lblOffset val="100"/>
        <c:noMultiLvlLbl val="0"/>
      </c:catAx>
      <c:valAx>
        <c:axId val="9218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185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D-4A49-B525-EF746C6008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D-4A49-B525-EF746C6008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3D-4A49-B525-EF746C600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76544"/>
        <c:axId val="92478080"/>
      </c:barChart>
      <c:catAx>
        <c:axId val="9247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478080"/>
        <c:crosses val="autoZero"/>
        <c:auto val="1"/>
        <c:lblAlgn val="ctr"/>
        <c:lblOffset val="100"/>
        <c:noMultiLvlLbl val="0"/>
      </c:catAx>
      <c:valAx>
        <c:axId val="9247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476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4-405C-A103-211CD9CFB5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4-405C-A103-211CD9CFB5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4-405C-A103-211CD9CFB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43712"/>
        <c:axId val="92645248"/>
      </c:barChart>
      <c:catAx>
        <c:axId val="9264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645248"/>
        <c:crosses val="autoZero"/>
        <c:auto val="1"/>
        <c:lblAlgn val="ctr"/>
        <c:lblOffset val="100"/>
        <c:noMultiLvlLbl val="0"/>
      </c:catAx>
      <c:valAx>
        <c:axId val="9264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64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5-448C-8331-A72FB21058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5-448C-8331-A72FB21058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45-448C-8331-A72FB2105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61184"/>
        <c:axId val="92862720"/>
      </c:barChart>
      <c:catAx>
        <c:axId val="92861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862720"/>
        <c:crosses val="autoZero"/>
        <c:auto val="1"/>
        <c:lblAlgn val="ctr"/>
        <c:lblOffset val="100"/>
        <c:noMultiLvlLbl val="0"/>
      </c:catAx>
      <c:valAx>
        <c:axId val="9286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861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19F-4E84-A9B1-0C0AAB9B52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819F-4E84-A9B1-0C0AAB9B525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819F-4E84-A9B1-0C0AAB9B525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819F-4E84-A9B1-0C0AAB9B5252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9F-4E84-A9B1-0C0AAB9B5252}"/>
                </c:ext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9F-4E84-A9B1-0C0AAB9B5252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9F-4E84-A9B1-0C0AAB9B5252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9F-4E84-A9B1-0C0AAB9B5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9F-4E84-A9B1-0C0AAB9B52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819F-4E84-A9B1-0C0AAB9B525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819F-4E84-A9B1-0C0AAB9B525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819F-4E84-A9B1-0C0AAB9B525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819F-4E84-A9B1-0C0AAB9B525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F-4E84-A9B1-0C0AAB9B52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819F-4E84-A9B1-0C0AAB9B525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819F-4E84-A9B1-0C0AAB9B525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819F-4E84-A9B1-0C0AAB9B525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819F-4E84-A9B1-0C0AAB9B525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19F-4E84-A9B1-0C0AAB9B5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888-457E-A7DD-D44DA6607887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888-457E-A7DD-D44DA6607887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888-457E-A7DD-D44DA6607887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888-457E-A7DD-D44DA6607887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8-457E-A7DD-D44DA6607887}"/>
                </c:ext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88-457E-A7DD-D44DA6607887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88-457E-A7DD-D44DA6607887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88-457E-A7DD-D44DA6607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88-457E-A7DD-D44DA66078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B888-457E-A7DD-D44DA660788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B888-457E-A7DD-D44DA660788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B888-457E-A7DD-D44DA66078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B888-457E-A7DD-D44DA660788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888-457E-A7DD-D44DA66078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B888-457E-A7DD-D44DA660788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B888-457E-A7DD-D44DA660788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B888-457E-A7DD-D44DA66078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B888-457E-A7DD-D44DA660788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888-457E-A7DD-D44DA6607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F6E-42B1-92DD-4BF393199C7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1F6E-42B1-92DD-4BF393199C7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1F6E-42B1-92DD-4BF393199C7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1F6E-42B1-92DD-4BF393199C79}"/>
              </c:ext>
            </c:extLst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6E-42B1-92DD-4BF393199C79}"/>
                </c:ext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E-42B1-92DD-4BF393199C79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6E-42B1-92DD-4BF393199C79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6E-42B1-92DD-4BF393199C7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E-42B1-92DD-4BF393199C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1F6E-42B1-92DD-4BF393199C7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1F6E-42B1-92DD-4BF393199C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1F6E-42B1-92DD-4BF393199C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1F6E-42B1-92DD-4BF393199C7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6E-42B1-92DD-4BF393199C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F6E-42B1-92DD-4BF393199C7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F6E-42B1-92DD-4BF393199C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F6E-42B1-92DD-4BF393199C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F6E-42B1-92DD-4BF393199C7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F6E-42B1-92DD-4BF393199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0F9-4E18-9FED-4A8314CEB9F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50F9-4E18-9FED-4A8314CEB9F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50F9-4E18-9FED-4A8314CEB9F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0F9-4E18-9FED-4A8314CEB9FD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9-4E18-9FED-4A8314CEB9FD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9-4E18-9FED-4A8314CEB9FD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9-4E18-9FED-4A8314CEB9FD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9-4E18-9FED-4A8314CEB9F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F9-4E18-9FED-4A8314CEB9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50F9-4E18-9FED-4A8314CEB9F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50F9-4E18-9FED-4A8314CEB9F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50F9-4E18-9FED-4A8314CEB9F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50F9-4E18-9FED-4A8314CEB9F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F9-4E18-9FED-4A8314CEB9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50F9-4E18-9FED-4A8314CEB9F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50F9-4E18-9FED-4A8314CEB9F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50F9-4E18-9FED-4A8314CEB9F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50F9-4E18-9FED-4A8314CEB9F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0F9-4E18-9FED-4A8314CEB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8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2016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2016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iware-support@veritone.com" TargetMode="External"/><Relationship Id="rId2" Type="http://schemas.openxmlformats.org/officeDocument/2006/relationships/hyperlink" Target="mailto:aiwaresupport@veriton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ikhailova@veritone.com" TargetMode="External"/><Relationship Id="rId4" Type="http://schemas.openxmlformats.org/officeDocument/2006/relationships/hyperlink" Target="mailto:aiware@veritone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Bob O’Brien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service plan</a:t>
            </a:r>
          </a:p>
          <a:p>
            <a:pPr>
              <a:defRPr/>
            </a:pPr>
            <a:r>
              <a:rPr lang="en-US" dirty="0"/>
              <a:t>aiWARE for Xcellis (Veritone Reseller)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2057400" y="4159250"/>
            <a:ext cx="5715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SzPct val="95000"/>
              <a:buNone/>
              <a:defRPr lang="en-US" sz="140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7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43593"/>
            <a:ext cx="8434037" cy="3871808"/>
          </a:xfrm>
        </p:spPr>
        <p:txBody>
          <a:bodyPr/>
          <a:lstStyle/>
          <a:p>
            <a:r>
              <a:rPr lang="en-US" dirty="0"/>
              <a:t>Support Summary</a:t>
            </a:r>
          </a:p>
          <a:p>
            <a:pPr lvl="1"/>
            <a:r>
              <a:rPr lang="en-US" dirty="0"/>
              <a:t>Case Management:		GSC</a:t>
            </a:r>
          </a:p>
          <a:p>
            <a:pPr lvl="1"/>
            <a:r>
              <a:rPr lang="en-US" dirty="0"/>
              <a:t>HW Technical Support:		SPS</a:t>
            </a:r>
          </a:p>
          <a:p>
            <a:pPr lvl="1"/>
            <a:r>
              <a:rPr lang="en-US" dirty="0"/>
              <a:t>StorNext SW Technical Support:	SPS</a:t>
            </a:r>
          </a:p>
          <a:p>
            <a:pPr lvl="1"/>
            <a:r>
              <a:rPr lang="en-US" dirty="0"/>
              <a:t>Veritone SW Technical Support:	Veritone</a:t>
            </a:r>
          </a:p>
          <a:p>
            <a:pPr lvl="1"/>
            <a:r>
              <a:rPr lang="en-US" dirty="0"/>
              <a:t>Field Support:			Quantum TPM/TAM/QFE</a:t>
            </a:r>
          </a:p>
          <a:p>
            <a:pPr lvl="1"/>
            <a:r>
              <a:rPr lang="en-US" dirty="0"/>
              <a:t>Escalation Support:		StorNext SUS</a:t>
            </a:r>
          </a:p>
          <a:p>
            <a:pPr lvl="1"/>
            <a:r>
              <a:rPr lang="en-US" dirty="0"/>
              <a:t>Installation:			TAM/QFE, PS</a:t>
            </a:r>
          </a:p>
          <a:p>
            <a:pPr lvl="1"/>
            <a:r>
              <a:rPr lang="en-US" dirty="0"/>
              <a:t>Warranty:			1 </a:t>
            </a:r>
            <a:r>
              <a:rPr lang="en-US" dirty="0" err="1"/>
              <a:t>yr</a:t>
            </a:r>
            <a:r>
              <a:rPr lang="en-US" dirty="0"/>
              <a:t> Bronze</a:t>
            </a:r>
          </a:p>
          <a:p>
            <a:pPr lvl="1"/>
            <a:r>
              <a:rPr lang="en-US" dirty="0"/>
              <a:t>Support Uplifts:		NBD Gold, Gold</a:t>
            </a:r>
          </a:p>
          <a:p>
            <a:pPr lvl="1"/>
            <a:r>
              <a:rPr lang="en-US" dirty="0"/>
              <a:t>Veritone Support:</a:t>
            </a:r>
            <a:r>
              <a:rPr lang="en-US"/>
              <a:t>		Included </a:t>
            </a:r>
            <a:r>
              <a:rPr lang="en-US" dirty="0"/>
              <a:t>in aiWARE Connection Subscription</a:t>
            </a:r>
          </a:p>
        </p:txBody>
      </p:sp>
    </p:spTree>
    <p:extLst>
      <p:ext uri="{BB962C8B-B14F-4D97-AF65-F5344CB8AC3E}">
        <p14:creationId xmlns:p14="http://schemas.microsoft.com/office/powerpoint/2010/main" val="107376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Overview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43593"/>
            <a:ext cx="8434037" cy="3871808"/>
          </a:xfrm>
        </p:spPr>
        <p:txBody>
          <a:bodyPr/>
          <a:lstStyle/>
          <a:p>
            <a:r>
              <a:rPr lang="en-US" dirty="0"/>
              <a:t>Quantum is responsible for support of the aiWARE for Xcellis appliance hardware and all Quantum software (StorNext platform SW, StorNext client, StorNext environment, etc.)</a:t>
            </a:r>
          </a:p>
          <a:p>
            <a:r>
              <a:rPr lang="en-US" dirty="0"/>
              <a:t>Veritone is responsible for support of the aiWARE connector SW and all Veritone Cloud Services</a:t>
            </a:r>
          </a:p>
          <a:p>
            <a:pPr lvl="1"/>
            <a:r>
              <a:rPr lang="en-US" dirty="0"/>
              <a:t>This is included with the aiWARE Connection Subscription, renewed annually</a:t>
            </a:r>
          </a:p>
          <a:p>
            <a:pPr lvl="1"/>
            <a:r>
              <a:rPr lang="en-US" dirty="0"/>
              <a:t>Quantum will keep a “shadow” contract to this to notify Quantum for renewals</a:t>
            </a:r>
          </a:p>
          <a:p>
            <a:r>
              <a:rPr lang="en-US" dirty="0"/>
              <a:t>Quantum appliance S/N will be used to open all support cases, both for Quantum and Veritone</a:t>
            </a:r>
          </a:p>
          <a:p>
            <a:r>
              <a:rPr lang="en-US" dirty="0"/>
              <a:t>A flash will be added to each aiWARE for Xcellis instance in the IB to notify the Service team that this is a Veritone solution</a:t>
            </a:r>
          </a:p>
        </p:txBody>
      </p:sp>
    </p:spTree>
    <p:extLst>
      <p:ext uri="{BB962C8B-B14F-4D97-AF65-F5344CB8AC3E}">
        <p14:creationId xmlns:p14="http://schemas.microsoft.com/office/powerpoint/2010/main" val="179471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Overview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43593"/>
            <a:ext cx="8434037" cy="3871808"/>
          </a:xfrm>
        </p:spPr>
        <p:txBody>
          <a:bodyPr/>
          <a:lstStyle/>
          <a:p>
            <a:r>
              <a:rPr lang="en-US" dirty="0"/>
              <a:t>Quantum will take calls for the Quantum appliance hardware and any Quantum software</a:t>
            </a:r>
          </a:p>
          <a:p>
            <a:pPr lvl="1"/>
            <a:r>
              <a:rPr lang="en-US" dirty="0"/>
              <a:t>Calls coming into Quantum for Veritone software-related issues will be re-directed to Veritone support (see below for re-direct info provided to customer)</a:t>
            </a:r>
          </a:p>
          <a:p>
            <a:pPr lvl="1"/>
            <a:r>
              <a:rPr lang="en-US" dirty="0"/>
              <a:t>If Veritone receives a call that should have gone to Quantum, they will re-direct customer to Quantum support</a:t>
            </a:r>
          </a:p>
          <a:p>
            <a:r>
              <a:rPr lang="en-US" dirty="0"/>
              <a:t>Veritone will take calls for the aiWARE software and Veritone Cloud services</a:t>
            </a:r>
          </a:p>
          <a:p>
            <a:pPr lvl="1"/>
            <a:r>
              <a:rPr lang="en-US" dirty="0"/>
              <a:t>If Quantum opens a support case and determines that the issue is Veritone-related, the customer will be re-directed to Veritone support and Quantum will close the support case.</a:t>
            </a:r>
          </a:p>
          <a:p>
            <a:pPr lvl="1"/>
            <a:r>
              <a:rPr lang="en-US" dirty="0"/>
              <a:t>Customer will be notified re: the information required to engage with Veritone support:</a:t>
            </a:r>
          </a:p>
          <a:p>
            <a:pPr lvl="2"/>
            <a:r>
              <a:rPr lang="en-US" dirty="0"/>
              <a:t>Veritone E-mail and phone # (see next slide)</a:t>
            </a:r>
          </a:p>
          <a:p>
            <a:pPr lvl="2"/>
            <a:r>
              <a:rPr lang="en-US" dirty="0"/>
              <a:t>Quantum serial number</a:t>
            </a:r>
          </a:p>
          <a:p>
            <a:pPr lvl="2"/>
            <a:r>
              <a:rPr lang="en-US" dirty="0"/>
              <a:t>Pertinent log files</a:t>
            </a:r>
          </a:p>
          <a:p>
            <a:pPr lvl="3"/>
            <a:r>
              <a:rPr lang="en-US" dirty="0"/>
              <a:t>Located in /home/</a:t>
            </a:r>
            <a:r>
              <a:rPr lang="en-US" dirty="0" err="1"/>
              <a:t>aiware</a:t>
            </a:r>
            <a:r>
              <a:rPr lang="en-US" dirty="0"/>
              <a:t>/log/</a:t>
            </a:r>
          </a:p>
          <a:p>
            <a:pPr lvl="3"/>
            <a:r>
              <a:rPr lang="en-US" dirty="0"/>
              <a:t>4 files, key ones that Veritone will need are the syslog and agent.log files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5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Overview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43593"/>
            <a:ext cx="8434037" cy="3871808"/>
          </a:xfrm>
        </p:spPr>
        <p:txBody>
          <a:bodyPr/>
          <a:lstStyle/>
          <a:p>
            <a:r>
              <a:rPr lang="en-US" dirty="0"/>
              <a:t>Veritone Support Contacts (for customers or troubleshooting support):</a:t>
            </a:r>
          </a:p>
          <a:p>
            <a:pPr lvl="1"/>
            <a:r>
              <a:rPr lang="en-US" dirty="0"/>
              <a:t>Email:	</a:t>
            </a:r>
            <a:r>
              <a:rPr lang="en-US" dirty="0">
                <a:hlinkClick r:id="rId2"/>
              </a:rPr>
              <a:t>aiwaresupport@veritone.com</a:t>
            </a:r>
            <a:r>
              <a:rPr lang="en-US" dirty="0"/>
              <a:t> (or </a:t>
            </a:r>
            <a:r>
              <a:rPr lang="en-US" dirty="0">
                <a:hlinkClick r:id="rId3"/>
              </a:rPr>
              <a:t>aiware-support@veritone.com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Phone:	1-844-884-0169</a:t>
            </a:r>
          </a:p>
          <a:p>
            <a:pPr lvl="1"/>
            <a:r>
              <a:rPr lang="en-US" dirty="0"/>
              <a:t>Regular business hours for routine issues: 8AM to 6PM Pacific</a:t>
            </a:r>
          </a:p>
          <a:p>
            <a:pPr lvl="2"/>
            <a:r>
              <a:rPr lang="en-US" dirty="0"/>
              <a:t>24/7 for emergencies (same e-mail and phone #)</a:t>
            </a:r>
          </a:p>
          <a:p>
            <a:r>
              <a:rPr lang="en-US" dirty="0"/>
              <a:t>Veritone Escalation Contacts (for Quantum support):</a:t>
            </a:r>
          </a:p>
          <a:p>
            <a:pPr lvl="1"/>
            <a:r>
              <a:rPr lang="en-US" dirty="0"/>
              <a:t>Engineering:	</a:t>
            </a:r>
            <a:r>
              <a:rPr lang="en-US" u="sng" dirty="0">
                <a:hlinkClick r:id="rId4"/>
              </a:rPr>
              <a:t>aiware@veritone.com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Management:	</a:t>
            </a:r>
          </a:p>
          <a:p>
            <a:pPr lvl="2"/>
            <a:r>
              <a:rPr lang="en-US" dirty="0"/>
              <a:t>Anna </a:t>
            </a:r>
            <a:r>
              <a:rPr lang="en-US" dirty="0" err="1"/>
              <a:t>Mikhailova</a:t>
            </a:r>
            <a:endParaRPr lang="en-US" dirty="0"/>
          </a:p>
          <a:p>
            <a:pPr lvl="2"/>
            <a:r>
              <a:rPr lang="en-US" dirty="0"/>
              <a:t>VP, Customer Success </a:t>
            </a:r>
          </a:p>
          <a:p>
            <a:pPr lvl="2"/>
            <a:r>
              <a:rPr lang="en-US" dirty="0"/>
              <a:t>1-909-647-7929 mobile</a:t>
            </a:r>
          </a:p>
          <a:p>
            <a:pPr lvl="2"/>
            <a:r>
              <a:rPr lang="en-US" dirty="0">
                <a:hlinkClick r:id="rId5"/>
              </a:rPr>
              <a:t>amikhailova@veritone.com</a:t>
            </a:r>
            <a:endParaRPr lang="en-US" dirty="0"/>
          </a:p>
          <a:p>
            <a:r>
              <a:rPr lang="en-US" dirty="0"/>
              <a:t>Veritone is based in Costa Mesa, CA USA</a:t>
            </a:r>
          </a:p>
          <a:p>
            <a:pPr lvl="1"/>
            <a:r>
              <a:rPr lang="en-US" dirty="0"/>
              <a:t>Pacific Time business hours support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84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0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Overview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43593"/>
            <a:ext cx="8434037" cy="3871808"/>
          </a:xfrm>
        </p:spPr>
        <p:txBody>
          <a:bodyPr/>
          <a:lstStyle/>
          <a:p>
            <a:r>
              <a:rPr lang="en-US" dirty="0"/>
              <a:t>Installation</a:t>
            </a:r>
          </a:p>
          <a:p>
            <a:pPr lvl="1"/>
            <a:r>
              <a:rPr lang="en-US" dirty="0"/>
              <a:t>aiWARE for Xcellis Embedded (DAE):</a:t>
            </a:r>
          </a:p>
          <a:p>
            <a:pPr lvl="2"/>
            <a:r>
              <a:rPr lang="en-US" dirty="0"/>
              <a:t>aiWARE software is embedded in StorNext 6.0.1 and later platform code for XWD, no further SW install needed</a:t>
            </a:r>
          </a:p>
          <a:p>
            <a:pPr lvl="2"/>
            <a:r>
              <a:rPr lang="en-US" dirty="0"/>
              <a:t>Customer accesses new Service Menu for aiWARE</a:t>
            </a:r>
          </a:p>
          <a:p>
            <a:pPr lvl="3"/>
            <a:r>
              <a:rPr lang="en-US" sz="1200" dirty="0"/>
              <a:t>Starts Veritone Services (required for aiWARE for Xcellis Embedded only)</a:t>
            </a:r>
          </a:p>
          <a:p>
            <a:pPr lvl="3"/>
            <a:r>
              <a:rPr lang="en-US" sz="1200" dirty="0"/>
              <a:t>Starts Veritone Agent</a:t>
            </a:r>
          </a:p>
          <a:p>
            <a:pPr lvl="3"/>
            <a:r>
              <a:rPr lang="en-US" sz="1200" dirty="0"/>
              <a:t>Collects UUID</a:t>
            </a:r>
          </a:p>
          <a:p>
            <a:pPr lvl="3"/>
            <a:r>
              <a:rPr lang="en-US" sz="1200" dirty="0"/>
              <a:t>Customer registers with Veritone</a:t>
            </a:r>
          </a:p>
          <a:p>
            <a:pPr lvl="3"/>
            <a:r>
              <a:rPr lang="en-US" sz="1200" dirty="0"/>
              <a:t>Customer goes to Veritone Cloud and adds aiWARE for Xcellis UUID to Cluster</a:t>
            </a:r>
          </a:p>
          <a:p>
            <a:pPr lvl="1"/>
            <a:r>
              <a:rPr lang="en-US" dirty="0"/>
              <a:t>aiWARE for Xcellis Standard, High Performance Appliances:</a:t>
            </a:r>
          </a:p>
          <a:p>
            <a:pPr lvl="2"/>
            <a:r>
              <a:rPr lang="en-US" dirty="0"/>
              <a:t>TAM/QFE will rack &amp; stack aiWARE for Xcellis appliance (follow standard XWE install process)</a:t>
            </a:r>
          </a:p>
          <a:p>
            <a:pPr lvl="2"/>
            <a:r>
              <a:rPr lang="en-US" dirty="0"/>
              <a:t>PS will configure StorNext SW, </a:t>
            </a:r>
            <a:r>
              <a:rPr lang="en-US"/>
              <a:t>enable aiWARE</a:t>
            </a:r>
            <a:endParaRPr lang="en-US" dirty="0"/>
          </a:p>
          <a:p>
            <a:pPr lvl="3"/>
            <a:r>
              <a:rPr lang="en-US" sz="1200" dirty="0"/>
              <a:t>Starts Veritone Agent</a:t>
            </a:r>
          </a:p>
          <a:p>
            <a:pPr lvl="3"/>
            <a:r>
              <a:rPr lang="en-US" sz="1200" dirty="0"/>
              <a:t>Collects UUID</a:t>
            </a:r>
          </a:p>
          <a:p>
            <a:pPr lvl="3"/>
            <a:r>
              <a:rPr lang="en-US" sz="1200" dirty="0"/>
              <a:t>Customer registers with Veritone</a:t>
            </a:r>
          </a:p>
          <a:p>
            <a:pPr lvl="3"/>
            <a:r>
              <a:rPr lang="en-US" sz="1200" dirty="0"/>
              <a:t>Customer goes to Veritone Cloud and adds aiWARE for Xcellis UUID to Cluster</a:t>
            </a:r>
          </a:p>
          <a:p>
            <a:pPr marL="974725" lvl="3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5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Overview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43593"/>
            <a:ext cx="8434037" cy="3871808"/>
          </a:xfrm>
        </p:spPr>
        <p:txBody>
          <a:bodyPr/>
          <a:lstStyle/>
          <a:p>
            <a:r>
              <a:rPr lang="en-US" dirty="0"/>
              <a:t>Support Tools</a:t>
            </a:r>
          </a:p>
          <a:p>
            <a:pPr lvl="1"/>
            <a:r>
              <a:rPr lang="en-US" dirty="0"/>
              <a:t>aiWARE for Xcellis Standard, High Performance support standard XWE RAS functionality</a:t>
            </a:r>
          </a:p>
          <a:p>
            <a:pPr lvl="2"/>
            <a:r>
              <a:rPr lang="en-US" dirty="0"/>
              <a:t>aiWARE for Xcellis Embedded (DAE) uses XWD RAS tickets</a:t>
            </a:r>
          </a:p>
          <a:p>
            <a:pPr lvl="1"/>
            <a:r>
              <a:rPr lang="en-US" dirty="0"/>
              <a:t>Veritone Support Logs</a:t>
            </a:r>
          </a:p>
          <a:p>
            <a:pPr lvl="2"/>
            <a:r>
              <a:rPr lang="en-US" dirty="0"/>
              <a:t>Located in /home/</a:t>
            </a:r>
            <a:r>
              <a:rPr lang="en-US" dirty="0" err="1"/>
              <a:t>aiware</a:t>
            </a:r>
            <a:r>
              <a:rPr lang="en-US" dirty="0"/>
              <a:t>/log/</a:t>
            </a:r>
          </a:p>
          <a:p>
            <a:pPr lvl="2"/>
            <a:r>
              <a:rPr lang="en-US" dirty="0"/>
              <a:t>4 files, key ones are the syslog and agent.log files</a:t>
            </a:r>
          </a:p>
          <a:p>
            <a:pPr lvl="2"/>
            <a:r>
              <a:rPr lang="en-US" dirty="0"/>
              <a:t>Can be used to check if Veritone agent is running, connectivity issues, etc.</a:t>
            </a:r>
          </a:p>
          <a:p>
            <a:r>
              <a:rPr lang="en-US" dirty="0"/>
              <a:t>Spares</a:t>
            </a:r>
          </a:p>
          <a:p>
            <a:pPr lvl="1"/>
            <a:r>
              <a:rPr lang="en-US" dirty="0"/>
              <a:t>All replacement parts are Dell-sourced so will be sourced from Dell parts depots</a:t>
            </a:r>
          </a:p>
          <a:p>
            <a:r>
              <a:rPr lang="en-US" dirty="0"/>
              <a:t>FRU List</a:t>
            </a:r>
          </a:p>
          <a:p>
            <a:pPr lvl="1"/>
            <a:r>
              <a:rPr lang="en-US" dirty="0"/>
              <a:t>Use the Xcellis FRU list (6-68340-01)</a:t>
            </a:r>
          </a:p>
          <a:p>
            <a:pPr lvl="2"/>
            <a:r>
              <a:rPr lang="en-US" dirty="0"/>
              <a:t>Use the “Xcellis Workflow Director” column for aiWARE for Xcellis Embedded (DAE)</a:t>
            </a:r>
          </a:p>
          <a:p>
            <a:pPr lvl="2"/>
            <a:r>
              <a:rPr lang="en-US" dirty="0"/>
              <a:t>New columns (added in Rev L) for aiWARE for Xcellis Standard, High Performance</a:t>
            </a:r>
          </a:p>
          <a:p>
            <a:pPr lvl="3"/>
            <a:r>
              <a:rPr lang="en-US" dirty="0"/>
              <a:t>Note that 2TB drives are used in these products 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Overview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43593"/>
            <a:ext cx="8434037" cy="3871808"/>
          </a:xfrm>
        </p:spPr>
        <p:txBody>
          <a:bodyPr/>
          <a:lstStyle/>
          <a:p>
            <a:pPr lvl="0"/>
            <a:r>
              <a:rPr lang="en-US" dirty="0"/>
              <a:t>TLA Structure</a:t>
            </a:r>
            <a:endParaRPr lang="en-US" sz="1100" dirty="0"/>
          </a:p>
          <a:p>
            <a:pPr lvl="1"/>
            <a:r>
              <a:rPr lang="en-US" dirty="0"/>
              <a:t>3 (actually 4) PNs for each version (Embedded, Standard, High Performance)</a:t>
            </a:r>
            <a:endParaRPr lang="en-US" sz="1100" dirty="0"/>
          </a:p>
          <a:p>
            <a:pPr lvl="2"/>
            <a:r>
              <a:rPr lang="en-US" dirty="0"/>
              <a:t>9- level aiWARE for Xcellis CTLA</a:t>
            </a:r>
            <a:endParaRPr lang="en-US" sz="1100" dirty="0"/>
          </a:p>
          <a:p>
            <a:pPr lvl="2"/>
            <a:r>
              <a:rPr lang="en-US" dirty="0"/>
              <a:t>9- level aiWARE Connection Subscription (includes Veritone Support)</a:t>
            </a:r>
            <a:endParaRPr lang="en-US" sz="1100" dirty="0"/>
          </a:p>
          <a:p>
            <a:pPr lvl="3"/>
            <a:r>
              <a:rPr lang="en-US" dirty="0"/>
              <a:t>7- level Quantum subscription (0$ to track aiWARE Connection Subscription for renewals)</a:t>
            </a:r>
            <a:endParaRPr lang="en-US" sz="1100" dirty="0"/>
          </a:p>
          <a:p>
            <a:pPr lvl="2"/>
            <a:r>
              <a:rPr lang="en-US" dirty="0"/>
              <a:t>7- level Quantum Support Contract (for aiWARE for Xcellis HW, StorNext SW)</a:t>
            </a:r>
          </a:p>
          <a:p>
            <a:r>
              <a:rPr lang="en-US" dirty="0"/>
              <a:t>Customer will be separately billed monthly by Veritone for usage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2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_New_ 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</TotalTime>
  <Words>661</Words>
  <Application>Microsoft Office PowerPoint</Application>
  <PresentationFormat>On-screen Show (16:9)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Wingdings</vt:lpstr>
      <vt:lpstr>_New_ 2015 Quantum PowerPoint Template - Widescreen Format [P00582A]</vt:lpstr>
      <vt:lpstr>PowerPoint Presentation</vt:lpstr>
      <vt:lpstr>Service Overview</vt:lpstr>
      <vt:lpstr>Support Overview (cont.)</vt:lpstr>
      <vt:lpstr>Service Overview (cont.)</vt:lpstr>
      <vt:lpstr>Support Overview (cont.)</vt:lpstr>
      <vt:lpstr>Service Overview (cont.)</vt:lpstr>
      <vt:lpstr>Service Overview (cont.)</vt:lpstr>
      <vt:lpstr>Service Overview (cont.)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Joanne Calash</dc:creator>
  <cp:keywords>Template Mater 2015</cp:keywords>
  <cp:lastModifiedBy>Bob O'Brien</cp:lastModifiedBy>
  <cp:revision>195</cp:revision>
  <cp:lastPrinted>2016-10-13T21:47:14Z</cp:lastPrinted>
  <dcterms:created xsi:type="dcterms:W3CDTF">2016-01-20T16:54:37Z</dcterms:created>
  <dcterms:modified xsi:type="dcterms:W3CDTF">2017-08-14T19:25:00Z</dcterms:modified>
</cp:coreProperties>
</file>