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theme/themeOverride20.xml" ContentType="application/vnd.openxmlformats-officedocument.themeOverrid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44" r:id="rId2"/>
  </p:sldMasterIdLst>
  <p:notesMasterIdLst>
    <p:notesMasterId r:id="rId30"/>
  </p:notesMasterIdLst>
  <p:handoutMasterIdLst>
    <p:handoutMasterId r:id="rId31"/>
  </p:handoutMasterIdLst>
  <p:sldIdLst>
    <p:sldId id="256" r:id="rId3"/>
    <p:sldId id="263" r:id="rId4"/>
    <p:sldId id="261" r:id="rId5"/>
    <p:sldId id="275" r:id="rId6"/>
    <p:sldId id="281" r:id="rId7"/>
    <p:sldId id="282" r:id="rId8"/>
    <p:sldId id="264" r:id="rId9"/>
    <p:sldId id="265" r:id="rId10"/>
    <p:sldId id="276" r:id="rId11"/>
    <p:sldId id="280" r:id="rId12"/>
    <p:sldId id="277" r:id="rId13"/>
    <p:sldId id="283" r:id="rId14"/>
    <p:sldId id="284" r:id="rId15"/>
    <p:sldId id="285" r:id="rId16"/>
    <p:sldId id="267" r:id="rId17"/>
    <p:sldId id="266" r:id="rId18"/>
    <p:sldId id="279" r:id="rId19"/>
    <p:sldId id="278" r:id="rId20"/>
    <p:sldId id="286" r:id="rId21"/>
    <p:sldId id="287" r:id="rId22"/>
    <p:sldId id="268" r:id="rId23"/>
    <p:sldId id="269" r:id="rId24"/>
    <p:sldId id="270" r:id="rId25"/>
    <p:sldId id="271" r:id="rId26"/>
    <p:sldId id="272" r:id="rId27"/>
    <p:sldId id="274" r:id="rId28"/>
    <p:sldId id="258" r:id="rId29"/>
  </p:sldIdLst>
  <p:sldSz cx="9144000" cy="5143500" type="screen16x9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180">
          <p15:clr>
            <a:srgbClr val="A4A3A4"/>
          </p15:clr>
        </p15:guide>
        <p15:guide id="2" pos="22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6F1"/>
    <a:srgbClr val="000000"/>
    <a:srgbClr val="414141"/>
    <a:srgbClr val="0F73C3"/>
    <a:srgbClr val="8EBE68"/>
    <a:srgbClr val="DCDCDC"/>
    <a:srgbClr val="F47F16"/>
    <a:srgbClr val="B0B9BF"/>
    <a:srgbClr val="002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165" d="100"/>
          <a:sy n="165" d="100"/>
        </p:scale>
        <p:origin x="664" y="184"/>
      </p:cViewPr>
      <p:guideLst>
        <p:guide orient="horz" pos="1180"/>
        <p:guide pos="224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 varScale="1">
        <p:scale>
          <a:sx n="112" d="100"/>
          <a:sy n="112" d="100"/>
        </p:scale>
        <p:origin x="-2334" y="-72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.xml"/><Relationship Id="rId2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.xml"/><Relationship Id="rId2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.xml"/><Relationship Id="rId2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.xml"/><Relationship Id="rId2" Type="http://schemas.openxmlformats.org/officeDocument/2006/relationships/package" Target="../embeddings/Microsoft_Excel_Worksheet20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 anchor="ctr" anchorCtr="0"/>
          <a:lstStyle/>
          <a:p>
            <a:pPr algn="l">
              <a:defRPr sz="1400" b="0">
                <a:solidFill>
                  <a:schemeClr val="accent1"/>
                </a:solidFill>
              </a:defRPr>
            </a:pPr>
            <a:r>
              <a:rPr lang="en-US" sz="1400" b="0" dirty="0"/>
              <a:t>Master</a:t>
            </a:r>
            <a:r>
              <a:rPr lang="en-US" sz="1400" b="0" baseline="0" dirty="0"/>
              <a:t> template </a:t>
            </a:r>
            <a:r>
              <a:rPr lang="en-US" sz="1400" b="0" dirty="0"/>
              <a:t>chart title</a:t>
            </a:r>
          </a:p>
        </c:rich>
      </c:tx>
      <c:layout>
        <c:manualLayout>
          <c:xMode val="edge"/>
          <c:yMode val="edge"/>
          <c:x val="0.000137303149606299"/>
          <c:y val="0.0051967579779270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462767388451444"/>
          <c:y val="0.16918759179978"/>
          <c:w val="0.922473261154856"/>
          <c:h val="0.519400726102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E99-421B-A51D-E3124780AD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E99-421B-A51D-E3124780AD0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E99-421B-A51D-E3124780AD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543551168"/>
        <c:axId val="-665453952"/>
      </c:barChart>
      <c:catAx>
        <c:axId val="-5435511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665453952"/>
        <c:crosses val="autoZero"/>
        <c:auto val="1"/>
        <c:lblAlgn val="ctr"/>
        <c:lblOffset val="100"/>
        <c:noMultiLvlLbl val="0"/>
      </c:catAx>
      <c:valAx>
        <c:axId val="-665453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5435511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93566272965879"/>
          <c:y val="0.841510599973911"/>
          <c:w val="0.433470190169739"/>
          <c:h val="0.116916377646803"/>
        </c:manualLayout>
      </c:layout>
      <c:overlay val="0"/>
      <c:txPr>
        <a:bodyPr/>
        <a:lstStyle/>
        <a:p>
          <a:pPr>
            <a:defRPr>
              <a:solidFill>
                <a:schemeClr val="accent5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Master template chart title</a:t>
            </a:r>
          </a:p>
        </c:rich>
      </c:tx>
      <c:layout>
        <c:manualLayout>
          <c:xMode val="edge"/>
          <c:yMode val="edge"/>
          <c:x val="0.248923567177212"/>
          <c:y val="0.053243479463720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5734897288115"/>
          <c:y val="0.215704927331501"/>
          <c:w val="0.67648918108944"/>
          <c:h val="0.7133182627539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4579-41F8-9605-C01A1C25560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579-41F8-9605-C01A1C255603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579-41F8-9605-C01A1C255603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4579-41F8-9605-C01A1C255603}"/>
              </c:ext>
            </c:extLst>
          </c:dPt>
          <c:dLbls>
            <c:dLbl>
              <c:idx val="0"/>
              <c:layout>
                <c:manualLayout>
                  <c:x val="-0.177399688782564"/>
                  <c:y val="0.44907447835323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579-41F8-9605-C01A1C25560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68598199013228"/>
                  <c:y val="-0.45764307854472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579-41F8-9605-C01A1C25560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35471586417601"/>
                  <c:y val="-0.16031620669429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579-41F8-9605-C01A1C25560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91857088602777"/>
                  <c:y val="0.13926873241439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579-41F8-9605-C01A1C25560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4579-41F8-9605-C01A1C2556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4579-41F8-9605-C01A1C255603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4579-41F8-9605-C01A1C255603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4579-41F8-9605-C01A1C255603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4579-41F8-9605-C01A1C255603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4579-41F8-9605-C01A1C2556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4579-41F8-9605-C01A1C255603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4579-41F8-9605-C01A1C255603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4579-41F8-9605-C01A1C255603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4579-41F8-9605-C01A1C255603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4579-41F8-9605-C01A1C2556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 anchor="ctr" anchorCtr="0"/>
          <a:lstStyle/>
          <a:p>
            <a:pPr algn="l">
              <a:defRPr sz="1400" b="0">
                <a:solidFill>
                  <a:schemeClr val="accent1"/>
                </a:solidFill>
              </a:defRPr>
            </a:pPr>
            <a:r>
              <a:rPr lang="en-US" sz="1400" b="0" dirty="0"/>
              <a:t>Master</a:t>
            </a:r>
            <a:r>
              <a:rPr lang="en-US" sz="1400" b="0" baseline="0" dirty="0"/>
              <a:t> template </a:t>
            </a:r>
            <a:r>
              <a:rPr lang="en-US" sz="1400" b="0" dirty="0"/>
              <a:t>chart title</a:t>
            </a:r>
          </a:p>
        </c:rich>
      </c:tx>
      <c:layout>
        <c:manualLayout>
          <c:xMode val="edge"/>
          <c:yMode val="edge"/>
          <c:x val="0.000137303149606299"/>
          <c:y val="0.0051967579779270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462767388451444"/>
          <c:y val="0.16918759179978"/>
          <c:w val="0.922473261154856"/>
          <c:h val="0.519400726102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38-41AC-9B8A-93D132CC43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F38-41AC-9B8A-93D132CC43D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F38-41AC-9B8A-93D132CC43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501717536"/>
        <c:axId val="-501715488"/>
      </c:barChart>
      <c:catAx>
        <c:axId val="-5017175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501715488"/>
        <c:crosses val="autoZero"/>
        <c:auto val="1"/>
        <c:lblAlgn val="ctr"/>
        <c:lblOffset val="100"/>
        <c:noMultiLvlLbl val="0"/>
      </c:catAx>
      <c:valAx>
        <c:axId val="-501715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50171753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93566272965879"/>
          <c:y val="0.841510599973911"/>
          <c:w val="0.433470190169739"/>
          <c:h val="0.116916377646803"/>
        </c:manualLayout>
      </c:layout>
      <c:overlay val="0"/>
      <c:txPr>
        <a:bodyPr/>
        <a:lstStyle/>
        <a:p>
          <a:pPr>
            <a:defRPr>
              <a:solidFill>
                <a:schemeClr val="accent5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 anchor="ctr" anchorCtr="0"/>
          <a:lstStyle/>
          <a:p>
            <a:pPr algn="l">
              <a:defRPr sz="1400" b="0">
                <a:solidFill>
                  <a:schemeClr val="accent1"/>
                </a:solidFill>
              </a:defRPr>
            </a:pPr>
            <a:r>
              <a:rPr lang="en-US" sz="1400" b="0" dirty="0"/>
              <a:t>Master</a:t>
            </a:r>
            <a:r>
              <a:rPr lang="en-US" sz="1400" b="0" baseline="0" dirty="0"/>
              <a:t> template </a:t>
            </a:r>
            <a:r>
              <a:rPr lang="en-US" sz="1400" b="0" dirty="0"/>
              <a:t>chart title</a:t>
            </a:r>
          </a:p>
        </c:rich>
      </c:tx>
      <c:layout>
        <c:manualLayout>
          <c:xMode val="edge"/>
          <c:yMode val="edge"/>
          <c:x val="0.000137303149606299"/>
          <c:y val="0.0051967579779270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50443405511811"/>
          <c:y val="0.16918759179978"/>
          <c:w val="0.922473261154856"/>
          <c:h val="0.519400726102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BCC0BA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00-47E6-8E42-B385D94D54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F73C3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100-47E6-8E42-B385D94D54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BCC0BA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100-47E6-8E42-B385D94D54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501583648"/>
        <c:axId val="-501581600"/>
      </c:barChart>
      <c:catAx>
        <c:axId val="-5015836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501581600"/>
        <c:crosses val="autoZero"/>
        <c:auto val="1"/>
        <c:lblAlgn val="ctr"/>
        <c:lblOffset val="100"/>
        <c:noMultiLvlLbl val="0"/>
      </c:catAx>
      <c:valAx>
        <c:axId val="-501581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50158364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93566272965879"/>
          <c:y val="0.841510599973911"/>
          <c:w val="0.433470190169739"/>
          <c:h val="0.116916377646803"/>
        </c:manualLayout>
      </c:layout>
      <c:overlay val="0"/>
      <c:txPr>
        <a:bodyPr/>
        <a:lstStyle/>
        <a:p>
          <a:pPr>
            <a:defRPr>
              <a:solidFill>
                <a:schemeClr val="accent5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Chart Title</a:t>
            </a:r>
          </a:p>
        </c:rich>
      </c:tx>
      <c:layout>
        <c:manualLayout>
          <c:xMode val="edge"/>
          <c:yMode val="edge"/>
          <c:x val="0.000220688918454352"/>
          <c:y val="0.0051966159926042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50443405511811"/>
          <c:y val="0.16918759179978"/>
          <c:w val="0.922473261154856"/>
          <c:h val="0.519400726102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07-47A4-A951-CBA13B1FD14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E07-47A4-A951-CBA13B1FD14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E07-47A4-A951-CBA13B1FD1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498857264"/>
        <c:axId val="-498708992"/>
      </c:barChart>
      <c:catAx>
        <c:axId val="-4988572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498708992"/>
        <c:crosses val="autoZero"/>
        <c:auto val="1"/>
        <c:lblAlgn val="ctr"/>
        <c:lblOffset val="100"/>
        <c:noMultiLvlLbl val="0"/>
      </c:catAx>
      <c:valAx>
        <c:axId val="-498708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4988572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516024399865839"/>
          <c:y val="0.862392259815345"/>
          <c:w val="0.923462450240458"/>
          <c:h val="0.116916377646803"/>
        </c:manualLayout>
      </c:layout>
      <c:overlay val="0"/>
      <c:txPr>
        <a:bodyPr/>
        <a:lstStyle/>
        <a:p>
          <a:pPr>
            <a:defRPr>
              <a:solidFill>
                <a:srgbClr val="BCC0BA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Chart Title</a:t>
            </a:r>
          </a:p>
        </c:rich>
      </c:tx>
      <c:layout>
        <c:manualLayout>
          <c:xMode val="edge"/>
          <c:yMode val="edge"/>
          <c:x val="0.000220688918454352"/>
          <c:y val="0.0051966159926042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50443405511811"/>
          <c:y val="0.16918759179978"/>
          <c:w val="0.922473261154856"/>
          <c:h val="0.519400726102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1A5-498A-BAA4-C2D9A67B8B0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1A5-498A-BAA4-C2D9A67B8B0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1A5-498A-BAA4-C2D9A67B8B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501809440"/>
        <c:axId val="-501807664"/>
      </c:barChart>
      <c:catAx>
        <c:axId val="-501809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501807664"/>
        <c:crosses val="autoZero"/>
        <c:auto val="1"/>
        <c:lblAlgn val="ctr"/>
        <c:lblOffset val="100"/>
        <c:noMultiLvlLbl val="0"/>
      </c:catAx>
      <c:valAx>
        <c:axId val="-501807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5018094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548942549793238"/>
          <c:y val="0.862392441106457"/>
          <c:w val="0.920170635247718"/>
          <c:h val="0.116916377646803"/>
        </c:manualLayout>
      </c:layout>
      <c:overlay val="0"/>
      <c:txPr>
        <a:bodyPr/>
        <a:lstStyle/>
        <a:p>
          <a:pPr>
            <a:defRPr>
              <a:solidFill>
                <a:srgbClr val="BCC0BA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Chart Title</a:t>
            </a:r>
          </a:p>
        </c:rich>
      </c:tx>
      <c:layout>
        <c:manualLayout>
          <c:xMode val="edge"/>
          <c:yMode val="edge"/>
          <c:x val="0.000220688918454352"/>
          <c:y val="0.0051966159926042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50443405511811"/>
          <c:y val="0.16918759179978"/>
          <c:w val="0.922473261154856"/>
          <c:h val="0.519400726102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3E-42DA-B342-A5EDC39A06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3E-42DA-B342-A5EDC39A066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23E-42DA-B342-A5EDC39A06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501135728"/>
        <c:axId val="-500837792"/>
      </c:barChart>
      <c:catAx>
        <c:axId val="-501135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500837792"/>
        <c:crosses val="autoZero"/>
        <c:auto val="1"/>
        <c:lblAlgn val="ctr"/>
        <c:lblOffset val="100"/>
        <c:noMultiLvlLbl val="0"/>
      </c:catAx>
      <c:valAx>
        <c:axId val="-500837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5011357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614778849648035"/>
          <c:y val="0.878415370064223"/>
          <c:w val="0.874085230307939"/>
          <c:h val="0.116916377646803"/>
        </c:manualLayout>
      </c:layout>
      <c:overlay val="0"/>
      <c:txPr>
        <a:bodyPr/>
        <a:lstStyle/>
        <a:p>
          <a:pPr>
            <a:defRPr>
              <a:solidFill>
                <a:schemeClr val="accent5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sz="1400" b="0">
                <a:solidFill>
                  <a:schemeClr val="accent1"/>
                </a:solidFill>
              </a:defRPr>
            </a:pPr>
            <a:r>
              <a:rPr lang="en-US" sz="1400" dirty="0"/>
              <a:t>Master template chart title</a:t>
            </a:r>
          </a:p>
        </c:rich>
      </c:tx>
      <c:layout>
        <c:manualLayout>
          <c:xMode val="edge"/>
          <c:yMode val="edge"/>
          <c:x val="0.24144012731396"/>
          <c:y val="0.058544485182583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3045057299485"/>
          <c:y val="0.194684147825189"/>
          <c:w val="0.596054351049552"/>
          <c:h val="0.7593214091413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BCA0-4F0C-AC7D-B43FA95A1A2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CA0-4F0C-AC7D-B43FA95A1A26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CA0-4F0C-AC7D-B43FA95A1A26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BCA0-4F0C-AC7D-B43FA95A1A26}"/>
              </c:ext>
            </c:extLst>
          </c:dPt>
          <c:dLbls>
            <c:dLbl>
              <c:idx val="0"/>
              <c:layout>
                <c:manualLayout>
                  <c:x val="-0.198264099407106"/>
                  <c:y val="0.16618711916190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CA0-4F0C-AC7D-B43FA95A1A2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65761702451346"/>
                  <c:y val="-0.17564137235665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CA0-4F0C-AC7D-B43FA95A1A2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38949107974498"/>
                  <c:y val="-0.17503779484571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CA0-4F0C-AC7D-B43FA95A1A2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223154406209986"/>
                  <c:y val="0.13926870219434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CA0-4F0C-AC7D-B43FA95A1A2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CA0-4F0C-AC7D-B43FA95A1A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BCA0-4F0C-AC7D-B43FA95A1A26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BCA0-4F0C-AC7D-B43FA95A1A26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BCA0-4F0C-AC7D-B43FA95A1A26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BCA0-4F0C-AC7D-B43FA95A1A26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BCA0-4F0C-AC7D-B43FA95A1A2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BCA0-4F0C-AC7D-B43FA95A1A26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BCA0-4F0C-AC7D-B43FA95A1A26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BCA0-4F0C-AC7D-B43FA95A1A26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BCA0-4F0C-AC7D-B43FA95A1A26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BCA0-4F0C-AC7D-B43FA95A1A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sz="1400" b="0">
                <a:solidFill>
                  <a:schemeClr val="accent1"/>
                </a:solidFill>
              </a:defRPr>
            </a:pPr>
            <a:r>
              <a:rPr lang="en-US" sz="1400" dirty="0"/>
              <a:t>Call out category</a:t>
            </a:r>
          </a:p>
        </c:rich>
      </c:tx>
      <c:layout>
        <c:manualLayout>
          <c:xMode val="edge"/>
          <c:yMode val="edge"/>
          <c:x val="0.33615002047076"/>
          <c:y val="0.058544485182583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3045057299485"/>
          <c:y val="0.194684147825189"/>
          <c:w val="0.596054351049552"/>
          <c:h val="0.7593214091413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6A7B84"/>
            </a:solidFill>
            <a:ln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0F73C3"/>
              </a:solidFill>
              <a:ln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FBE-4FAF-9320-23B29FC34E4C}"/>
              </c:ext>
            </c:extLst>
          </c:dPt>
          <c:dPt>
            <c:idx val="1"/>
            <c:bubble3D val="0"/>
            <c:spPr>
              <a:solidFill>
                <a:srgbClr val="BCC0BA"/>
              </a:solidFill>
              <a:ln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FBE-4FAF-9320-23B29FC34E4C}"/>
              </c:ext>
            </c:extLst>
          </c:dPt>
          <c:dPt>
            <c:idx val="2"/>
            <c:bubble3D val="0"/>
            <c:spPr>
              <a:solidFill>
                <a:srgbClr val="BCC0BA"/>
              </a:solidFill>
              <a:ln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FBE-4FAF-9320-23B29FC34E4C}"/>
              </c:ext>
            </c:extLst>
          </c:dPt>
          <c:dPt>
            <c:idx val="3"/>
            <c:bubble3D val="0"/>
            <c:spPr>
              <a:solidFill>
                <a:srgbClr val="BCC0BA"/>
              </a:solidFill>
              <a:ln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FBE-4FAF-9320-23B29FC34E4C}"/>
              </c:ext>
            </c:extLst>
          </c:dPt>
          <c:dLbls>
            <c:dLbl>
              <c:idx val="0"/>
              <c:layout>
                <c:manualLayout>
                  <c:x val="-0.198264099407106"/>
                  <c:y val="0.16216538023799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FBE-4FAF-9320-23B29FC34E4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75232940349422"/>
                  <c:y val="-0.17564137235665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FBE-4FAF-9320-23B29FC34E4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38949107974498"/>
                  <c:y val="-0.17503779484571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FBE-4FAF-9320-23B29FC34E4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223154406209986"/>
                  <c:y val="0.13926870219434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FBE-4FAF-9320-23B29FC34E4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FBE-4FAF-9320-23B29FC34E4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1FBE-4FAF-9320-23B29FC34E4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1FBE-4FAF-9320-23B29FC34E4C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1FBE-4FAF-9320-23B29FC34E4C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1FBE-4FAF-9320-23B29FC34E4C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1FBE-4FAF-9320-23B29FC34E4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1FBE-4FAF-9320-23B29FC34E4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1FBE-4FAF-9320-23B29FC34E4C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1FBE-4FAF-9320-23B29FC34E4C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1FBE-4FAF-9320-23B29FC34E4C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1FBE-4FAF-9320-23B29FC34E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Master template chart title</a:t>
            </a:r>
          </a:p>
        </c:rich>
      </c:tx>
      <c:layout>
        <c:manualLayout>
          <c:xMode val="edge"/>
          <c:yMode val="edge"/>
          <c:x val="0.248923567177212"/>
          <c:y val="0.053243479463720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5734897288115"/>
          <c:y val="0.215704927331501"/>
          <c:w val="0.67648918108944"/>
          <c:h val="0.7133182627539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945-4AD7-9136-46115CC9934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945-4AD7-9136-46115CC99347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945-4AD7-9136-46115CC99347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0945-4AD7-9136-46115CC99347}"/>
              </c:ext>
            </c:extLst>
          </c:dPt>
          <c:dLbls>
            <c:dLbl>
              <c:idx val="0"/>
              <c:layout>
                <c:manualLayout>
                  <c:x val="-0.177399962596954"/>
                  <c:y val="0.179180573511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945-4AD7-9136-46115CC9934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54688427974083"/>
                  <c:y val="-0.15830620226625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945-4AD7-9136-46115CC9934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35471586417601"/>
                  <c:y val="-0.16031620669429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945-4AD7-9136-46115CC9934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91857088602777"/>
                  <c:y val="0.13926873241439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945-4AD7-9136-46115CC9934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945-4AD7-9136-46115CC993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0945-4AD7-9136-46115CC99347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0945-4AD7-9136-46115CC99347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0945-4AD7-9136-46115CC99347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0945-4AD7-9136-46115CC99347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0945-4AD7-9136-46115CC9934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0945-4AD7-9136-46115CC99347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0945-4AD7-9136-46115CC99347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0945-4AD7-9136-46115CC99347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0945-4AD7-9136-46115CC99347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0945-4AD7-9136-46115CC99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Master template chart title</a:t>
            </a:r>
          </a:p>
        </c:rich>
      </c:tx>
      <c:layout>
        <c:manualLayout>
          <c:xMode val="edge"/>
          <c:yMode val="edge"/>
          <c:x val="0.248923567177212"/>
          <c:y val="0.053243479463720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5734897288115"/>
          <c:y val="0.215704927331501"/>
          <c:w val="0.67648918108944"/>
          <c:h val="0.7133182627539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2C14-47D2-AE22-DC5A1C4A799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2C14-47D2-AE22-DC5A1C4A799B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2C14-47D2-AE22-DC5A1C4A799B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2C14-47D2-AE22-DC5A1C4A799B}"/>
              </c:ext>
            </c:extLst>
          </c:dPt>
          <c:dLbls>
            <c:dLbl>
              <c:idx val="0"/>
              <c:layout>
                <c:manualLayout>
                  <c:x val="-0.177399688782564"/>
                  <c:y val="0.44907447835323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C14-47D2-AE22-DC5A1C4A799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68598199013228"/>
                  <c:y val="-0.45764307854472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C14-47D2-AE22-DC5A1C4A799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35471586417601"/>
                  <c:y val="-0.16031620669429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C14-47D2-AE22-DC5A1C4A799B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91857088602777"/>
                  <c:y val="0.13926873241439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2C14-47D2-AE22-DC5A1C4A799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C14-47D2-AE22-DC5A1C4A79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2C14-47D2-AE22-DC5A1C4A799B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2C14-47D2-AE22-DC5A1C4A799B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2C14-47D2-AE22-DC5A1C4A799B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2C14-47D2-AE22-DC5A1C4A799B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C14-47D2-AE22-DC5A1C4A799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2C14-47D2-AE22-DC5A1C4A799B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2C14-47D2-AE22-DC5A1C4A799B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2C14-47D2-AE22-DC5A1C4A799B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2C14-47D2-AE22-DC5A1C4A799B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2C14-47D2-AE22-DC5A1C4A79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 anchor="ctr" anchorCtr="0"/>
          <a:lstStyle/>
          <a:p>
            <a:pPr algn="l">
              <a:defRPr sz="1400" b="0">
                <a:solidFill>
                  <a:schemeClr val="accent1"/>
                </a:solidFill>
              </a:defRPr>
            </a:pPr>
            <a:r>
              <a:rPr lang="en-US" sz="1400" b="0" dirty="0"/>
              <a:t>Master</a:t>
            </a:r>
            <a:r>
              <a:rPr lang="en-US" sz="1400" b="0" baseline="0" dirty="0"/>
              <a:t> template </a:t>
            </a:r>
            <a:r>
              <a:rPr lang="en-US" sz="1400" b="0" dirty="0"/>
              <a:t>chart title</a:t>
            </a:r>
          </a:p>
        </c:rich>
      </c:tx>
      <c:layout>
        <c:manualLayout>
          <c:xMode val="edge"/>
          <c:yMode val="edge"/>
          <c:x val="0.000137303149606299"/>
          <c:y val="0.0051967579779270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50443405511811"/>
          <c:y val="0.16918759179978"/>
          <c:w val="0.922473261154856"/>
          <c:h val="0.519400726102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BCC0BA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02D-47D6-9ABA-DCCB9C0C56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F73C3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02D-47D6-9ABA-DCCB9C0C562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BCC0BA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02D-47D6-9ABA-DCCB9C0C56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616287856"/>
        <c:axId val="-563025728"/>
      </c:barChart>
      <c:catAx>
        <c:axId val="-6162878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563025728"/>
        <c:crosses val="autoZero"/>
        <c:auto val="1"/>
        <c:lblAlgn val="ctr"/>
        <c:lblOffset val="100"/>
        <c:noMultiLvlLbl val="0"/>
      </c:catAx>
      <c:valAx>
        <c:axId val="-563025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6162878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93566272965879"/>
          <c:y val="0.841510599973911"/>
          <c:w val="0.433470190169739"/>
          <c:h val="0.116916377646803"/>
        </c:manualLayout>
      </c:layout>
      <c:overlay val="0"/>
      <c:txPr>
        <a:bodyPr/>
        <a:lstStyle/>
        <a:p>
          <a:pPr>
            <a:defRPr>
              <a:solidFill>
                <a:schemeClr val="accent5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Master template chart title</a:t>
            </a:r>
          </a:p>
        </c:rich>
      </c:tx>
      <c:layout>
        <c:manualLayout>
          <c:xMode val="edge"/>
          <c:yMode val="edge"/>
          <c:x val="0.248923567177212"/>
          <c:y val="0.053243479463720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5734897288115"/>
          <c:y val="0.215704927331501"/>
          <c:w val="0.67648918108944"/>
          <c:h val="0.7133182627539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CF36-4A5E-8CBB-6A5DFC939AF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F36-4A5E-8CBB-6A5DFC939AF7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F36-4A5E-8CBB-6A5DFC939AF7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CF36-4A5E-8CBB-6A5DFC939AF7}"/>
              </c:ext>
            </c:extLst>
          </c:dPt>
          <c:dLbls>
            <c:dLbl>
              <c:idx val="0"/>
              <c:layout>
                <c:manualLayout>
                  <c:x val="-0.177399688782564"/>
                  <c:y val="0.44907447835323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F36-4A5E-8CBB-6A5DFC939AF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68598199013228"/>
                  <c:y val="-0.45764307854472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F36-4A5E-8CBB-6A5DFC939AF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35471586417601"/>
                  <c:y val="-0.16031620669429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F36-4A5E-8CBB-6A5DFC939AF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91857088602777"/>
                  <c:y val="0.13926873241439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F36-4A5E-8CBB-6A5DFC939AF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F36-4A5E-8CBB-6A5DFC939AF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CF36-4A5E-8CBB-6A5DFC939AF7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CF36-4A5E-8CBB-6A5DFC939AF7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CF36-4A5E-8CBB-6A5DFC939AF7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CF36-4A5E-8CBB-6A5DFC939AF7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F36-4A5E-8CBB-6A5DFC939AF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CF36-4A5E-8CBB-6A5DFC939AF7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CF36-4A5E-8CBB-6A5DFC939AF7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CF36-4A5E-8CBB-6A5DFC939AF7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CF36-4A5E-8CBB-6A5DFC939AF7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CF36-4A5E-8CBB-6A5DFC939A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Chart Title</a:t>
            </a:r>
          </a:p>
        </c:rich>
      </c:tx>
      <c:layout>
        <c:manualLayout>
          <c:xMode val="edge"/>
          <c:yMode val="edge"/>
          <c:x val="0.000220688918454352"/>
          <c:y val="0.0051966159926042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50443405511811"/>
          <c:y val="0.16918759179978"/>
          <c:w val="0.922473261154856"/>
          <c:h val="0.519400726102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ABE-4F54-942C-0356B228B79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ABE-4F54-942C-0356B228B79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ABE-4F54-942C-0356B228B7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498543776"/>
        <c:axId val="-498219312"/>
      </c:barChart>
      <c:catAx>
        <c:axId val="-4985437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498219312"/>
        <c:crosses val="autoZero"/>
        <c:auto val="1"/>
        <c:lblAlgn val="ctr"/>
        <c:lblOffset val="100"/>
        <c:noMultiLvlLbl val="0"/>
      </c:catAx>
      <c:valAx>
        <c:axId val="-498219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4985437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516024399865839"/>
          <c:y val="0.862392259815345"/>
          <c:w val="0.923462450240458"/>
          <c:h val="0.116916377646803"/>
        </c:manualLayout>
      </c:layout>
      <c:overlay val="0"/>
      <c:txPr>
        <a:bodyPr/>
        <a:lstStyle/>
        <a:p>
          <a:pPr>
            <a:defRPr>
              <a:solidFill>
                <a:srgbClr val="BCC0BA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Chart Title</a:t>
            </a:r>
          </a:p>
        </c:rich>
      </c:tx>
      <c:layout>
        <c:manualLayout>
          <c:xMode val="edge"/>
          <c:yMode val="edge"/>
          <c:x val="0.000220688918454352"/>
          <c:y val="0.0051966159926042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50443405511811"/>
          <c:y val="0.16918759179978"/>
          <c:w val="0.922473261154856"/>
          <c:h val="0.519400726102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534-464D-84E3-FEBDB10677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534-464D-84E3-FEBDB10677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534-464D-84E3-FEBDB10677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498767008"/>
        <c:axId val="-498764688"/>
      </c:barChart>
      <c:catAx>
        <c:axId val="-498767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498764688"/>
        <c:crosses val="autoZero"/>
        <c:auto val="1"/>
        <c:lblAlgn val="ctr"/>
        <c:lblOffset val="100"/>
        <c:noMultiLvlLbl val="0"/>
      </c:catAx>
      <c:valAx>
        <c:axId val="-498764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4987670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548942549793238"/>
          <c:y val="0.862392441106457"/>
          <c:w val="0.920170635247718"/>
          <c:h val="0.116916377646803"/>
        </c:manualLayout>
      </c:layout>
      <c:overlay val="0"/>
      <c:txPr>
        <a:bodyPr/>
        <a:lstStyle/>
        <a:p>
          <a:pPr>
            <a:defRPr>
              <a:solidFill>
                <a:srgbClr val="BCC0BA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Chart Title</a:t>
            </a:r>
          </a:p>
        </c:rich>
      </c:tx>
      <c:layout>
        <c:manualLayout>
          <c:xMode val="edge"/>
          <c:yMode val="edge"/>
          <c:x val="0.000220688918454352"/>
          <c:y val="0.0051966159926042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50443405511811"/>
          <c:y val="0.16918759179978"/>
          <c:w val="0.922473261154856"/>
          <c:h val="0.5194007261029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770-437B-B1E7-0459964645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770-437B-B1E7-04599646454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2"/>
            </a:solidFill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770-437B-B1E7-0459964645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498418160"/>
        <c:axId val="-499061552"/>
      </c:barChart>
      <c:catAx>
        <c:axId val="-4984181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-499061552"/>
        <c:crosses val="autoZero"/>
        <c:auto val="1"/>
        <c:lblAlgn val="ctr"/>
        <c:lblOffset val="100"/>
        <c:noMultiLvlLbl val="0"/>
      </c:catAx>
      <c:valAx>
        <c:axId val="-499061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-49841816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0614778849648035"/>
          <c:y val="0.878415370064223"/>
          <c:w val="0.874085230307939"/>
          <c:h val="0.116916377646803"/>
        </c:manualLayout>
      </c:layout>
      <c:overlay val="0"/>
      <c:txPr>
        <a:bodyPr/>
        <a:lstStyle/>
        <a:p>
          <a:pPr>
            <a:defRPr>
              <a:solidFill>
                <a:schemeClr val="accent5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sz="1400" b="0">
                <a:solidFill>
                  <a:schemeClr val="accent1"/>
                </a:solidFill>
              </a:defRPr>
            </a:pPr>
            <a:r>
              <a:rPr lang="en-US" sz="1400" dirty="0"/>
              <a:t>Master template chart title</a:t>
            </a:r>
          </a:p>
        </c:rich>
      </c:tx>
      <c:layout>
        <c:manualLayout>
          <c:xMode val="edge"/>
          <c:yMode val="edge"/>
          <c:x val="0.24144012731396"/>
          <c:y val="0.058544485182583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3045057299485"/>
          <c:y val="0.194684147825189"/>
          <c:w val="0.596054351049552"/>
          <c:h val="0.7593214091413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CFA7-4F7A-AC38-C2D5EDB753FA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FA7-4F7A-AC38-C2D5EDB753FA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FA7-4F7A-AC38-C2D5EDB753FA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CFA7-4F7A-AC38-C2D5EDB753FA}"/>
              </c:ext>
            </c:extLst>
          </c:dPt>
          <c:dLbls>
            <c:dLbl>
              <c:idx val="0"/>
              <c:layout>
                <c:manualLayout>
                  <c:x val="-0.198264099407106"/>
                  <c:y val="0.16618711916190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FA7-4F7A-AC38-C2D5EDB753F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65761702451346"/>
                  <c:y val="-0.17564137235665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FA7-4F7A-AC38-C2D5EDB753FA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38949107974498"/>
                  <c:y val="-0.17503779484571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FA7-4F7A-AC38-C2D5EDB753FA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223154406209986"/>
                  <c:y val="0.13926870219434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FA7-4F7A-AC38-C2D5EDB753F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FA7-4F7A-AC38-C2D5EDB753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CFA7-4F7A-AC38-C2D5EDB753FA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CFA7-4F7A-AC38-C2D5EDB753FA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CFA7-4F7A-AC38-C2D5EDB753FA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CFA7-4F7A-AC38-C2D5EDB753FA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FA7-4F7A-AC38-C2D5EDB753F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CFA7-4F7A-AC38-C2D5EDB753FA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CFA7-4F7A-AC38-C2D5EDB753FA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CFA7-4F7A-AC38-C2D5EDB753FA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CFA7-4F7A-AC38-C2D5EDB753FA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CFA7-4F7A-AC38-C2D5EDB753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sz="1400" b="0">
                <a:solidFill>
                  <a:schemeClr val="accent1"/>
                </a:solidFill>
              </a:defRPr>
            </a:pPr>
            <a:r>
              <a:rPr lang="en-US" sz="1400" dirty="0"/>
              <a:t>Call out category</a:t>
            </a:r>
          </a:p>
        </c:rich>
      </c:tx>
      <c:layout>
        <c:manualLayout>
          <c:xMode val="edge"/>
          <c:yMode val="edge"/>
          <c:x val="0.33615002047076"/>
          <c:y val="0.058544485182583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3045057299485"/>
          <c:y val="0.194684147825189"/>
          <c:w val="0.596054351049552"/>
          <c:h val="0.75932140914131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6A7B84"/>
            </a:solidFill>
            <a:ln>
              <a:solidFill>
                <a:srgbClr val="FFFFFF"/>
              </a:solidFill>
            </a:ln>
          </c:spPr>
          <c:dPt>
            <c:idx val="0"/>
            <c:bubble3D val="0"/>
            <c:spPr>
              <a:solidFill>
                <a:srgbClr val="0F73C3"/>
              </a:solidFill>
              <a:ln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A99-40D6-8E42-3F513DB45BA5}"/>
              </c:ext>
            </c:extLst>
          </c:dPt>
          <c:dPt>
            <c:idx val="1"/>
            <c:bubble3D val="0"/>
            <c:spPr>
              <a:solidFill>
                <a:srgbClr val="BCC0BA"/>
              </a:solidFill>
              <a:ln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A99-40D6-8E42-3F513DB45BA5}"/>
              </c:ext>
            </c:extLst>
          </c:dPt>
          <c:dPt>
            <c:idx val="2"/>
            <c:bubble3D val="0"/>
            <c:spPr>
              <a:solidFill>
                <a:srgbClr val="BCC0BA"/>
              </a:solidFill>
              <a:ln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A99-40D6-8E42-3F513DB45BA5}"/>
              </c:ext>
            </c:extLst>
          </c:dPt>
          <c:dPt>
            <c:idx val="3"/>
            <c:bubble3D val="0"/>
            <c:spPr>
              <a:solidFill>
                <a:srgbClr val="BCC0BA"/>
              </a:solidFill>
              <a:ln>
                <a:solidFill>
                  <a:srgbClr val="FFFFFF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A99-40D6-8E42-3F513DB45BA5}"/>
              </c:ext>
            </c:extLst>
          </c:dPt>
          <c:dLbls>
            <c:dLbl>
              <c:idx val="0"/>
              <c:layout>
                <c:manualLayout>
                  <c:x val="-0.198264099407106"/>
                  <c:y val="0.16216538023799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A99-40D6-8E42-3F513DB45BA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75232940349422"/>
                  <c:y val="-0.17564137235665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A99-40D6-8E42-3F513DB45BA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38949107974498"/>
                  <c:y val="-0.17503779484571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A99-40D6-8E42-3F513DB45BA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223154406209986"/>
                  <c:y val="0.13926870219434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A99-40D6-8E42-3F513DB45BA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2A99-40D6-8E42-3F513DB45B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2A99-40D6-8E42-3F513DB45BA5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2A99-40D6-8E42-3F513DB45BA5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2A99-40D6-8E42-3F513DB45BA5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2A99-40D6-8E42-3F513DB45BA5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2A99-40D6-8E42-3F513DB45BA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2A99-40D6-8E42-3F513DB45BA5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2A99-40D6-8E42-3F513DB45BA5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2A99-40D6-8E42-3F513DB45BA5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2A99-40D6-8E42-3F513DB45BA5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2A99-40D6-8E42-3F513DB45B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Master template chart title</a:t>
            </a:r>
          </a:p>
        </c:rich>
      </c:tx>
      <c:layout>
        <c:manualLayout>
          <c:xMode val="edge"/>
          <c:yMode val="edge"/>
          <c:x val="0.248923567177212"/>
          <c:y val="0.053243479463720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5734897288115"/>
          <c:y val="0.215704927331501"/>
          <c:w val="0.67648918108944"/>
          <c:h val="0.7133182627539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9E9C-4A5F-BF08-D6FFA899A3D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9E9C-4A5F-BF08-D6FFA899A3DE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9E9C-4A5F-BF08-D6FFA899A3DE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9E9C-4A5F-BF08-D6FFA899A3DE}"/>
              </c:ext>
            </c:extLst>
          </c:dPt>
          <c:dLbls>
            <c:dLbl>
              <c:idx val="0"/>
              <c:layout>
                <c:manualLayout>
                  <c:x val="-0.177399962596954"/>
                  <c:y val="0.179180573511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E9C-4A5F-BF08-D6FFA899A3D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54688427974083"/>
                  <c:y val="-0.15830620226625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E9C-4A5F-BF08-D6FFA899A3D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35471586417601"/>
                  <c:y val="-0.16031620669429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E9C-4A5F-BF08-D6FFA899A3D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91857088602777"/>
                  <c:y val="0.13926873241439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9E9C-4A5F-BF08-D6FFA899A3D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E9C-4A5F-BF08-D6FFA899A3D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9E9C-4A5F-BF08-D6FFA899A3DE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9E9C-4A5F-BF08-D6FFA899A3DE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9E9C-4A5F-BF08-D6FFA899A3DE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9E9C-4A5F-BF08-D6FFA899A3DE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9E9C-4A5F-BF08-D6FFA899A3D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9E9C-4A5F-BF08-D6FFA899A3DE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9E9C-4A5F-BF08-D6FFA899A3DE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9E9C-4A5F-BF08-D6FFA899A3DE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9E9C-4A5F-BF08-D6FFA899A3DE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9E9C-4A5F-BF08-D6FFA899A3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l">
              <a:defRPr b="0">
                <a:solidFill>
                  <a:schemeClr val="accent1"/>
                </a:solidFill>
              </a:defRPr>
            </a:pPr>
            <a:r>
              <a:rPr lang="en-US" b="0">
                <a:solidFill>
                  <a:schemeClr val="accent1"/>
                </a:solidFill>
              </a:rPr>
              <a:t>Master template chart title</a:t>
            </a:r>
          </a:p>
        </c:rich>
      </c:tx>
      <c:layout>
        <c:manualLayout>
          <c:xMode val="edge"/>
          <c:yMode val="edge"/>
          <c:x val="0.248923567177212"/>
          <c:y val="0.053243479463720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5734897288115"/>
          <c:y val="0.215704927331501"/>
          <c:w val="0.67648918108944"/>
          <c:h val="0.7133182627539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77B-420B-B7FD-0996D890D67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77B-420B-B7FD-0996D890D679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77B-420B-B7FD-0996D890D679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077B-420B-B7FD-0996D890D679}"/>
              </c:ext>
            </c:extLst>
          </c:dPt>
          <c:dLbls>
            <c:dLbl>
              <c:idx val="0"/>
              <c:layout>
                <c:manualLayout>
                  <c:x val="-0.177399688782564"/>
                  <c:y val="0.44907447835323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77B-420B-B7FD-0996D890D67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68598199013228"/>
                  <c:y val="-0.45764307854472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77B-420B-B7FD-0996D890D67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35471586417601"/>
                  <c:y val="-0.16031620669429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77B-420B-B7FD-0996D890D67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91857088602777"/>
                  <c:y val="0.13926873241439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77B-420B-B7FD-0996D890D67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77B-420B-B7FD-0996D890D6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077B-420B-B7FD-0996D890D679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077B-420B-B7FD-0996D890D679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077B-420B-B7FD-0996D890D679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077B-420B-B7FD-0996D890D679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077B-420B-B7FD-0996D890D67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077B-420B-B7FD-0996D890D679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077B-420B-B7FD-0996D890D679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077B-420B-B7FD-0996D890D679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077B-420B-B7FD-0996D890D679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2.0</c:v>
                </c:pt>
                <c:pt idx="1">
                  <c:v>2.0</c:v>
                </c:pt>
                <c:pt idx="2">
                  <c:v>3.0</c:v>
                </c:pt>
                <c:pt idx="3">
                  <c:v>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077B-420B-B7FD-0996D890D6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0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291126B-48DF-9943-97B3-6F4FE00A989C}" type="datetimeFigureOut">
              <a:rPr lang="en-US"/>
              <a:pPr>
                <a:defRPr/>
              </a:pPr>
              <a:t>8/14/17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7975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738" y="6657975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A82CFC8-E374-F944-BB96-0DA719E3E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53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B6AE0F1-34EE-2949-9CD6-2F08B9797F13}" type="datetimeFigureOut">
              <a:rPr lang="en-US"/>
              <a:pPr>
                <a:defRPr/>
              </a:pPr>
              <a:t>8/14/17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30575"/>
            <a:ext cx="7435850" cy="31543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7975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7975"/>
            <a:ext cx="4029075" cy="3508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AA793E-8016-FE43-AB97-BC0D9B80D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638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AA793E-8016-FE43-AB97-BC0D9B80D50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55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AA793E-8016-FE43-AB97-BC0D9B80D50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55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AA793E-8016-FE43-AB97-BC0D9B80D50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23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3.xml"/><Relationship Id="rId3" Type="http://schemas.openxmlformats.org/officeDocument/2006/relationships/chart" Target="../charts/chart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8.xml"/><Relationship Id="rId3" Type="http://schemas.openxmlformats.org/officeDocument/2006/relationships/chart" Target="../charts/chart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chart" Target="../charts/chart10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20" Type="http://schemas.openxmlformats.org/officeDocument/2006/relationships/image" Target="../media/image29.png"/><Relationship Id="rId21" Type="http://schemas.openxmlformats.org/officeDocument/2006/relationships/image" Target="../media/image30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10.pn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chart" Target="../charts/chart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chart" Target="../charts/chart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chart" Target="../charts/chart13.xml"/><Relationship Id="rId3" Type="http://schemas.openxmlformats.org/officeDocument/2006/relationships/chart" Target="../charts/chart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chart" Target="../charts/chart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chart" Target="../charts/chart1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chart" Target="../charts/chart1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chart" Target="../charts/chart18.xml"/><Relationship Id="rId3" Type="http://schemas.openxmlformats.org/officeDocument/2006/relationships/chart" Target="../charts/chart1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chart" Target="../charts/chart20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20" Type="http://schemas.openxmlformats.org/officeDocument/2006/relationships/image" Target="../media/image29.png"/><Relationship Id="rId21" Type="http://schemas.openxmlformats.org/officeDocument/2006/relationships/image" Target="../media/image30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10.pn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3638550"/>
            <a:ext cx="5715000" cy="590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BracketsSquar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769" y="381001"/>
            <a:ext cx="465583" cy="328079"/>
          </a:xfrm>
          <a:prstGeom prst="rect">
            <a:avLst/>
          </a:prstGeom>
        </p:spPr>
      </p:pic>
      <p:pic>
        <p:nvPicPr>
          <p:cNvPr id="9" name="Picture 8" descr="PowerWhatsNext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447" y="4127497"/>
            <a:ext cx="1210783" cy="8354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9" y="-1"/>
            <a:ext cx="9151359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22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_SKOFY1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5" name="Shape 1014"/>
          <p:cNvSpPr>
            <a:spLocks noChangeArrowheads="1"/>
          </p:cNvSpPr>
          <p:nvPr userDrawn="1"/>
        </p:nvSpPr>
        <p:spPr bwMode="auto">
          <a:xfrm>
            <a:off x="1066800" y="4626578"/>
            <a:ext cx="731043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cs typeface="Arial" charset="0"/>
                <a:sym typeface="Arial" charset="0"/>
              </a:rPr>
              <a:t>© 2017 Quantum Corporation. Company Confidential.</a:t>
            </a:r>
          </a:p>
        </p:txBody>
      </p:sp>
      <p:pic>
        <p:nvPicPr>
          <p:cNvPr id="6" name="Picture 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84" y="2339336"/>
            <a:ext cx="2979163" cy="46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248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81000" y="1047750"/>
            <a:ext cx="12954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FFFF"/>
                </a:solidFill>
              </a:rPr>
              <a:t>Default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801813" y="1047750"/>
            <a:ext cx="1295400" cy="1143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81000" y="2290763"/>
            <a:ext cx="1295400" cy="4333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801813" y="2290763"/>
            <a:ext cx="1295400" cy="4333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81000" y="2952750"/>
            <a:ext cx="1295400" cy="1143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801813" y="2952750"/>
            <a:ext cx="1295400" cy="1143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81000" y="4195763"/>
            <a:ext cx="1295400" cy="4333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801813" y="4195763"/>
            <a:ext cx="1295400" cy="4333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019800" y="1047750"/>
            <a:ext cx="2743200" cy="1143000"/>
          </a:xfrm>
          <a:prstGeom prst="rect">
            <a:avLst/>
          </a:prstGeom>
          <a:solidFill>
            <a:srgbClr val="4141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Dark Callout/takeaway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019800" y="2952750"/>
            <a:ext cx="2752725" cy="1143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FFFF"/>
                </a:solidFill>
              </a:rPr>
              <a:t>Bright Highlight/takeaway</a:t>
            </a:r>
          </a:p>
        </p:txBody>
      </p:sp>
      <p:sp>
        <p:nvSpPr>
          <p:cNvPr id="13" name="TextBox 21"/>
          <p:cNvSpPr txBox="1">
            <a:spLocks noChangeArrowheads="1"/>
          </p:cNvSpPr>
          <p:nvPr userDrawn="1"/>
        </p:nvSpPr>
        <p:spPr bwMode="auto">
          <a:xfrm>
            <a:off x="3475038" y="1114425"/>
            <a:ext cx="1995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accent1"/>
                </a:solidFill>
              </a:rPr>
              <a:t>As a style standard</a:t>
            </a:r>
          </a:p>
        </p:txBody>
      </p:sp>
      <p:sp>
        <p:nvSpPr>
          <p:cNvPr id="14" name="Rectangle 22"/>
          <p:cNvSpPr>
            <a:spLocks noChangeArrowheads="1"/>
          </p:cNvSpPr>
          <p:nvPr userDrawn="1"/>
        </p:nvSpPr>
        <p:spPr bwMode="auto">
          <a:xfrm>
            <a:off x="3503613" y="1204913"/>
            <a:ext cx="11287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600" b="1">
                <a:solidFill>
                  <a:srgbClr val="BCC0BA"/>
                </a:solidFill>
              </a:rPr>
              <a:t>NO</a:t>
            </a:r>
          </a:p>
        </p:txBody>
      </p:sp>
      <p:sp>
        <p:nvSpPr>
          <p:cNvPr id="15" name="Rectangle 24"/>
          <p:cNvSpPr>
            <a:spLocks noChangeArrowheads="1"/>
          </p:cNvSpPr>
          <p:nvPr userDrawn="1"/>
        </p:nvSpPr>
        <p:spPr bwMode="auto">
          <a:xfrm>
            <a:off x="4600575" y="1384300"/>
            <a:ext cx="8969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shadows</a:t>
            </a:r>
          </a:p>
          <a:p>
            <a:r>
              <a:rPr lang="en-US" sz="1400"/>
              <a:t>gradients</a:t>
            </a:r>
          </a:p>
          <a:p>
            <a:r>
              <a:rPr lang="en-US" sz="1400"/>
              <a:t>bevels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3352800" y="1047750"/>
            <a:ext cx="2344738" cy="1143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706813" y="3021013"/>
            <a:ext cx="1751012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3706813" y="3162300"/>
            <a:ext cx="1751012" cy="0"/>
          </a:xfrm>
          <a:prstGeom prst="line">
            <a:avLst/>
          </a:prstGeom>
          <a:ln w="28575" cmpd="sng"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3706813" y="3363913"/>
            <a:ext cx="1751012" cy="0"/>
          </a:xfrm>
          <a:prstGeom prst="line">
            <a:avLst/>
          </a:prstGeom>
          <a:ln w="28575" cmpd="sng"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3706813" y="3675063"/>
            <a:ext cx="1751012" cy="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3706813" y="3817938"/>
            <a:ext cx="1751012" cy="0"/>
          </a:xfrm>
          <a:prstGeom prst="line">
            <a:avLst/>
          </a:prstGeom>
          <a:ln w="28575" cmpd="sng">
            <a:solidFill>
              <a:schemeClr val="accent6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3706813" y="4019550"/>
            <a:ext cx="1751012" cy="0"/>
          </a:xfrm>
          <a:prstGeom prst="line">
            <a:avLst/>
          </a:prstGeom>
          <a:ln w="28575" cmpd="sng">
            <a:solidFill>
              <a:schemeClr val="accent6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400" b="1" baseline="0"/>
            </a:lvl1pPr>
          </a:lstStyle>
          <a:p>
            <a:r>
              <a:rPr lang="en-US" dirty="0"/>
              <a:t>Standard Styles </a:t>
            </a:r>
          </a:p>
        </p:txBody>
      </p:sp>
    </p:spTree>
    <p:extLst>
      <p:ext uri="{BB962C8B-B14F-4D97-AF65-F5344CB8AC3E}">
        <p14:creationId xmlns:p14="http://schemas.microsoft.com/office/powerpoint/2010/main" val="3036658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96875" y="1871663"/>
          <a:ext cx="3657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FF"/>
                          </a:solidFill>
                        </a:rPr>
                        <a:t>Header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FF"/>
                          </a:solidFill>
                        </a:rPr>
                        <a:t>Header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FF"/>
                          </a:solidFill>
                        </a:rPr>
                        <a:t>Header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648200" y="1871663"/>
          <a:ext cx="3657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Header</a:t>
                      </a: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F73C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Header</a:t>
                      </a:r>
                    </a:p>
                  </a:txBody>
                  <a:tcPr>
                    <a:lnL w="9525" cap="flat" cmpd="sng" algn="ctr">
                      <a:solidFill>
                        <a:srgbClr val="0F73C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F73C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Header</a:t>
                      </a:r>
                    </a:p>
                  </a:txBody>
                  <a:tcPr>
                    <a:lnL w="9525" cap="flat" cmpd="sng" algn="ctr">
                      <a:solidFill>
                        <a:srgbClr val="0F73C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Sample Tables</a:t>
            </a:r>
          </a:p>
        </p:txBody>
      </p:sp>
    </p:spTree>
    <p:extLst>
      <p:ext uri="{BB962C8B-B14F-4D97-AF65-F5344CB8AC3E}">
        <p14:creationId xmlns:p14="http://schemas.microsoft.com/office/powerpoint/2010/main" val="2037169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Sample Column Chart</a:t>
            </a:r>
          </a:p>
        </p:txBody>
      </p:sp>
      <p:graphicFrame>
        <p:nvGraphicFramePr>
          <p:cNvPr id="6" name="Chart 5"/>
          <p:cNvGraphicFramePr/>
          <p:nvPr userDrawn="1">
            <p:extLst>
              <p:ext uri="{D42A27DB-BD31-4B8C-83A1-F6EECF244321}">
                <p14:modId xmlns:p14="http://schemas.microsoft.com/office/powerpoint/2010/main" val="31211836"/>
              </p:ext>
            </p:extLst>
          </p:nvPr>
        </p:nvGraphicFramePr>
        <p:xfrm>
          <a:off x="1524000" y="1136993"/>
          <a:ext cx="6096000" cy="3242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7295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Sample Column Category Call Out Chart</a:t>
            </a:r>
          </a:p>
        </p:txBody>
      </p:sp>
      <p:graphicFrame>
        <p:nvGraphicFramePr>
          <p:cNvPr id="3" name="Chart 2"/>
          <p:cNvGraphicFramePr/>
          <p:nvPr userDrawn="1">
            <p:extLst>
              <p:ext uri="{D42A27DB-BD31-4B8C-83A1-F6EECF244321}">
                <p14:modId xmlns:p14="http://schemas.microsoft.com/office/powerpoint/2010/main" val="1639361300"/>
              </p:ext>
            </p:extLst>
          </p:nvPr>
        </p:nvGraphicFramePr>
        <p:xfrm>
          <a:off x="1524000" y="1136993"/>
          <a:ext cx="6096000" cy="3242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5619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Sample Column Chart 2-up W/Text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55625" y="4029290"/>
            <a:ext cx="8045450" cy="24130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3887932860"/>
              </p:ext>
            </p:extLst>
          </p:nvPr>
        </p:nvGraphicFramePr>
        <p:xfrm>
          <a:off x="411892" y="1136993"/>
          <a:ext cx="3858054" cy="254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/>
          <p:nvPr userDrawn="1">
            <p:extLst>
              <p:ext uri="{D42A27DB-BD31-4B8C-83A1-F6EECF244321}">
                <p14:modId xmlns:p14="http://schemas.microsoft.com/office/powerpoint/2010/main" val="338070548"/>
              </p:ext>
            </p:extLst>
          </p:nvPr>
        </p:nvGraphicFramePr>
        <p:xfrm>
          <a:off x="4876800" y="1136993"/>
          <a:ext cx="3858054" cy="254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8220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flipV="1">
            <a:off x="4462463" y="1400175"/>
            <a:ext cx="0" cy="2312988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Sample Column Chart With Text Layout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466725" y="2189634"/>
            <a:ext cx="3665924" cy="1050925"/>
          </a:xfrm>
        </p:spPr>
        <p:txBody>
          <a:bodyPr/>
          <a:lstStyle>
            <a:lvl1pPr marL="0" indent="0">
              <a:buFont typeface="Arial"/>
              <a:buNone/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None/>
              <a:defRPr/>
            </a:lvl3pPr>
            <a:lvl4pPr marL="974725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aphicFrame>
        <p:nvGraphicFramePr>
          <p:cNvPr id="6" name="Chart 5"/>
          <p:cNvGraphicFramePr/>
          <p:nvPr userDrawn="1">
            <p:extLst>
              <p:ext uri="{D42A27DB-BD31-4B8C-83A1-F6EECF244321}">
                <p14:modId xmlns:p14="http://schemas.microsoft.com/office/powerpoint/2010/main" val="2050874442"/>
              </p:ext>
            </p:extLst>
          </p:nvPr>
        </p:nvGraphicFramePr>
        <p:xfrm>
          <a:off x="4876800" y="1411588"/>
          <a:ext cx="3858054" cy="2377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73558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Sample Pie Chart</a:t>
            </a:r>
          </a:p>
        </p:txBody>
      </p:sp>
      <p:graphicFrame>
        <p:nvGraphicFramePr>
          <p:cNvPr id="4" name="Chart 3"/>
          <p:cNvGraphicFramePr/>
          <p:nvPr userDrawn="1">
            <p:extLst>
              <p:ext uri="{D42A27DB-BD31-4B8C-83A1-F6EECF244321}">
                <p14:modId xmlns:p14="http://schemas.microsoft.com/office/powerpoint/2010/main" val="1741949400"/>
              </p:ext>
            </p:extLst>
          </p:nvPr>
        </p:nvGraphicFramePr>
        <p:xfrm>
          <a:off x="2718486" y="1263135"/>
          <a:ext cx="4022811" cy="3157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3552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Sample Category Call Out Pie</a:t>
            </a:r>
          </a:p>
        </p:txBody>
      </p:sp>
      <p:graphicFrame>
        <p:nvGraphicFramePr>
          <p:cNvPr id="8" name="Chart 7"/>
          <p:cNvGraphicFramePr/>
          <p:nvPr userDrawn="1">
            <p:extLst>
              <p:ext uri="{D42A27DB-BD31-4B8C-83A1-F6EECF244321}">
                <p14:modId xmlns:p14="http://schemas.microsoft.com/office/powerpoint/2010/main" val="2321601228"/>
              </p:ext>
            </p:extLst>
          </p:nvPr>
        </p:nvGraphicFramePr>
        <p:xfrm>
          <a:off x="2718486" y="1263135"/>
          <a:ext cx="4022811" cy="3157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1830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55625" y="4132263"/>
            <a:ext cx="8045450" cy="24130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644665309"/>
              </p:ext>
            </p:extLst>
          </p:nvPr>
        </p:nvGraphicFramePr>
        <p:xfrm>
          <a:off x="556053" y="1070919"/>
          <a:ext cx="3652109" cy="258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 userDrawn="1">
            <p:extLst>
              <p:ext uri="{D42A27DB-BD31-4B8C-83A1-F6EECF244321}">
                <p14:modId xmlns:p14="http://schemas.microsoft.com/office/powerpoint/2010/main" val="965866956"/>
              </p:ext>
            </p:extLst>
          </p:nvPr>
        </p:nvGraphicFramePr>
        <p:xfrm>
          <a:off x="4974281" y="1070919"/>
          <a:ext cx="3652109" cy="258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6112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SKOFY17"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3638550"/>
            <a:ext cx="5715000" cy="590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</a:t>
            </a:r>
            <a:r>
              <a:rPr lang="en-US" dirty="0" err="1"/>
              <a:t>AdD</a:t>
            </a:r>
            <a:r>
              <a:rPr lang="en-US" dirty="0"/>
              <a:t> TEXT</a:t>
            </a:r>
          </a:p>
        </p:txBody>
      </p:sp>
      <p:pic>
        <p:nvPicPr>
          <p:cNvPr id="9" name="Picture 8" descr="PowerWhatsNex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435" y="3725978"/>
            <a:ext cx="1210783" cy="835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9" y="4561418"/>
            <a:ext cx="465582" cy="32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2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V="1">
            <a:off x="4778375" y="1400175"/>
            <a:ext cx="0" cy="2312988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466725" y="2189634"/>
            <a:ext cx="3665924" cy="1050925"/>
          </a:xfrm>
        </p:spPr>
        <p:txBody>
          <a:bodyPr/>
          <a:lstStyle>
            <a:lvl1pPr marL="0" indent="0">
              <a:buFont typeface="Arial"/>
              <a:buNone/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None/>
              <a:defRPr/>
            </a:lvl3pPr>
            <a:lvl4pPr marL="974725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aphicFrame>
        <p:nvGraphicFramePr>
          <p:cNvPr id="6" name="Chart 5"/>
          <p:cNvGraphicFramePr/>
          <p:nvPr userDrawn="1">
            <p:extLst>
              <p:ext uri="{D42A27DB-BD31-4B8C-83A1-F6EECF244321}">
                <p14:modId xmlns:p14="http://schemas.microsoft.com/office/powerpoint/2010/main" val="3182214891"/>
              </p:ext>
            </p:extLst>
          </p:nvPr>
        </p:nvGraphicFramePr>
        <p:xfrm>
          <a:off x="4974281" y="1304324"/>
          <a:ext cx="3652109" cy="258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2447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74"/>
          <p:cNvSpPr/>
          <p:nvPr userDrawn="1"/>
        </p:nvSpPr>
        <p:spPr>
          <a:xfrm>
            <a:off x="4661244" y="1001738"/>
            <a:ext cx="4122018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8" name="Rounded Rectangle 77"/>
          <p:cNvSpPr/>
          <p:nvPr userDrawn="1"/>
        </p:nvSpPr>
        <p:spPr>
          <a:xfrm>
            <a:off x="457201" y="2308825"/>
            <a:ext cx="2741826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9" name="Rounded Rectangle 78"/>
          <p:cNvSpPr/>
          <p:nvPr userDrawn="1"/>
        </p:nvSpPr>
        <p:spPr>
          <a:xfrm>
            <a:off x="3258066" y="2308825"/>
            <a:ext cx="2741826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0" name="Rounded Rectangle 79"/>
          <p:cNvSpPr/>
          <p:nvPr userDrawn="1"/>
        </p:nvSpPr>
        <p:spPr>
          <a:xfrm>
            <a:off x="6039708" y="2308825"/>
            <a:ext cx="2741826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1" name="Rounded Rectangle 80"/>
          <p:cNvSpPr/>
          <p:nvPr userDrawn="1"/>
        </p:nvSpPr>
        <p:spPr>
          <a:xfrm>
            <a:off x="457200" y="1001738"/>
            <a:ext cx="4122018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2" name="Rounded Rectangle 81"/>
          <p:cNvSpPr/>
          <p:nvPr userDrawn="1"/>
        </p:nvSpPr>
        <p:spPr>
          <a:xfrm>
            <a:off x="4661244" y="3521160"/>
            <a:ext cx="4122018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3" name="Rounded Rectangle 82"/>
          <p:cNvSpPr/>
          <p:nvPr userDrawn="1"/>
        </p:nvSpPr>
        <p:spPr>
          <a:xfrm>
            <a:off x="457200" y="3528025"/>
            <a:ext cx="4122018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" name="Text Box 56"/>
          <p:cNvSpPr txBox="1">
            <a:spLocks noChangeArrowheads="1"/>
          </p:cNvSpPr>
          <p:nvPr userDrawn="1"/>
        </p:nvSpPr>
        <p:spPr bwMode="auto">
          <a:xfrm>
            <a:off x="2173416" y="1847850"/>
            <a:ext cx="844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>
                <a:ea typeface="+mn-ea"/>
              </a:rPr>
              <a:t>GLOBE</a:t>
            </a:r>
          </a:p>
        </p:txBody>
      </p:sp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574" y="1183124"/>
            <a:ext cx="394394" cy="39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6"/>
          <p:cNvSpPr txBox="1">
            <a:spLocks noChangeArrowheads="1"/>
          </p:cNvSpPr>
          <p:nvPr userDrawn="1"/>
        </p:nvSpPr>
        <p:spPr bwMode="auto">
          <a:xfrm>
            <a:off x="3442430" y="1847850"/>
            <a:ext cx="844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>
                <a:ea typeface="+mn-ea"/>
              </a:rPr>
              <a:t>MAP MARKER</a:t>
            </a:r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72" y="1216462"/>
            <a:ext cx="304758" cy="39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39" y="1155232"/>
            <a:ext cx="747328" cy="49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2"/>
          <p:cNvSpPr txBox="1">
            <a:spLocks noChangeArrowheads="1"/>
          </p:cNvSpPr>
          <p:nvPr userDrawn="1"/>
        </p:nvSpPr>
        <p:spPr bwMode="auto">
          <a:xfrm>
            <a:off x="724672" y="1847850"/>
            <a:ext cx="85883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>
                <a:ea typeface="+mn-ea"/>
              </a:rPr>
              <a:t>WORLD MAP</a:t>
            </a:r>
          </a:p>
        </p:txBody>
      </p:sp>
      <p:sp>
        <p:nvSpPr>
          <p:cNvPr id="9" name="Text Box 79"/>
          <p:cNvSpPr txBox="1">
            <a:spLocks noChangeArrowheads="1"/>
          </p:cNvSpPr>
          <p:nvPr userDrawn="1"/>
        </p:nvSpPr>
        <p:spPr bwMode="auto">
          <a:xfrm>
            <a:off x="1189038" y="3150285"/>
            <a:ext cx="1379537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rgbClr val="BCC0BA"/>
                </a:solidFill>
                <a:ea typeface="+mn-ea"/>
              </a:rPr>
              <a:t>DISK DRUMS / STORAGE</a:t>
            </a:r>
          </a:p>
        </p:txBody>
      </p:sp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9" y="2579155"/>
            <a:ext cx="262181" cy="30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9"/>
          <p:cNvGrpSpPr>
            <a:grpSpLocks/>
          </p:cNvGrpSpPr>
          <p:nvPr userDrawn="1"/>
        </p:nvGrpSpPr>
        <p:grpSpPr bwMode="auto">
          <a:xfrm>
            <a:off x="1488530" y="2536579"/>
            <a:ext cx="429125" cy="391031"/>
            <a:chOff x="8018997" y="2625171"/>
            <a:chExt cx="659169" cy="601150"/>
          </a:xfrm>
        </p:grpSpPr>
        <p:pic>
          <p:nvPicPr>
            <p:cNvPr id="12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8997" y="2625171"/>
              <a:ext cx="400625" cy="46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7541" y="2758591"/>
              <a:ext cx="400625" cy="46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22"/>
          <p:cNvGrpSpPr>
            <a:grpSpLocks/>
          </p:cNvGrpSpPr>
          <p:nvPr userDrawn="1"/>
        </p:nvGrpSpPr>
        <p:grpSpPr bwMode="auto">
          <a:xfrm>
            <a:off x="2497055" y="2532097"/>
            <a:ext cx="521001" cy="399994"/>
            <a:chOff x="8018997" y="2625171"/>
            <a:chExt cx="801250" cy="615646"/>
          </a:xfrm>
        </p:grpSpPr>
        <p:pic>
          <p:nvPicPr>
            <p:cNvPr id="1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8997" y="2625171"/>
              <a:ext cx="400625" cy="46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9622" y="2625171"/>
              <a:ext cx="400625" cy="46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6800" y="2773087"/>
              <a:ext cx="400625" cy="46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 Box 73"/>
          <p:cNvSpPr txBox="1">
            <a:spLocks noChangeArrowheads="1"/>
          </p:cNvSpPr>
          <p:nvPr/>
        </p:nvSpPr>
        <p:spPr bwMode="auto">
          <a:xfrm>
            <a:off x="4043963" y="3150285"/>
            <a:ext cx="117951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>
                <a:ea typeface="+mn-ea"/>
              </a:rPr>
              <a:t>SECURITY / LOCKS</a:t>
            </a:r>
          </a:p>
        </p:txBody>
      </p:sp>
      <p:pic>
        <p:nvPicPr>
          <p:cNvPr id="1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134" y="2532242"/>
            <a:ext cx="316067" cy="39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441" y="2529634"/>
            <a:ext cx="400447" cy="39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541" y="2571354"/>
            <a:ext cx="308917" cy="30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7"/>
          <p:cNvSpPr txBox="1">
            <a:spLocks noChangeArrowheads="1"/>
          </p:cNvSpPr>
          <p:nvPr userDrawn="1"/>
        </p:nvSpPr>
        <p:spPr bwMode="auto">
          <a:xfrm>
            <a:off x="6027351" y="1847850"/>
            <a:ext cx="130187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lvl="0"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>
                <a:ea typeface="+mn-ea"/>
              </a:rPr>
              <a:t>MOBILE PHONE/</a:t>
            </a:r>
            <a:r>
              <a:rPr lang="en-US" altLang="en-US" dirty="0" err="1">
                <a:ea typeface="+mn-ea"/>
              </a:rPr>
              <a:t>iPHONE</a:t>
            </a:r>
            <a:endParaRPr lang="en-US" altLang="en-US" dirty="0">
              <a:ea typeface="+mn-ea"/>
            </a:endParaRPr>
          </a:p>
        </p:txBody>
      </p:sp>
      <p:pic>
        <p:nvPicPr>
          <p:cNvPr id="23" name="Picture 3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75" y="1240515"/>
            <a:ext cx="192715" cy="35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580" y="1151323"/>
            <a:ext cx="363020" cy="48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20"/>
          <p:cNvSpPr txBox="1">
            <a:spLocks noChangeArrowheads="1"/>
          </p:cNvSpPr>
          <p:nvPr userDrawn="1"/>
        </p:nvSpPr>
        <p:spPr bwMode="auto">
          <a:xfrm>
            <a:off x="5096518" y="1847850"/>
            <a:ext cx="722312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lvl="0"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 err="1">
                <a:ea typeface="+mn-ea"/>
              </a:rPr>
              <a:t>iPAD</a:t>
            </a:r>
            <a:endParaRPr lang="en-US" altLang="en-US" dirty="0">
              <a:ea typeface="+mn-ea"/>
            </a:endParaRPr>
          </a:p>
        </p:txBody>
      </p:sp>
      <p:pic>
        <p:nvPicPr>
          <p:cNvPr id="26" name="Picture 3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405" y="1095734"/>
            <a:ext cx="693548" cy="50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20"/>
          <p:cNvSpPr txBox="1">
            <a:spLocks noChangeArrowheads="1"/>
          </p:cNvSpPr>
          <p:nvPr userDrawn="1"/>
        </p:nvSpPr>
        <p:spPr bwMode="auto">
          <a:xfrm>
            <a:off x="7585976" y="1847850"/>
            <a:ext cx="9398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lvl="0"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>
                <a:ea typeface="+mn-ea"/>
              </a:rPr>
              <a:t>TV</a:t>
            </a:r>
          </a:p>
        </p:txBody>
      </p:sp>
      <p:pic>
        <p:nvPicPr>
          <p:cNvPr id="28" name="Picture 4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258" y="3786030"/>
            <a:ext cx="532206" cy="30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931" y="3800226"/>
            <a:ext cx="529964" cy="30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117" y="3785938"/>
            <a:ext cx="529965" cy="3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67" y="2556880"/>
            <a:ext cx="309239" cy="30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4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29" y="2546209"/>
            <a:ext cx="286498" cy="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5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018" y="2556880"/>
            <a:ext cx="309239" cy="30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55"/>
          <p:cNvSpPr txBox="1">
            <a:spLocks noChangeArrowheads="1"/>
          </p:cNvSpPr>
          <p:nvPr userDrawn="1"/>
        </p:nvSpPr>
        <p:spPr bwMode="auto">
          <a:xfrm>
            <a:off x="3581959" y="4335892"/>
            <a:ext cx="844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MAGNIFYING GLASS</a:t>
            </a:r>
          </a:p>
        </p:txBody>
      </p:sp>
      <p:pic>
        <p:nvPicPr>
          <p:cNvPr id="35" name="Picture 4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4" t="18568" r="21211" b="18280"/>
          <a:stretch>
            <a:fillRect/>
          </a:stretch>
        </p:blipFill>
        <p:spPr bwMode="auto">
          <a:xfrm flipH="1">
            <a:off x="3787052" y="3658087"/>
            <a:ext cx="620720" cy="58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60"/>
          <p:cNvSpPr txBox="1">
            <a:spLocks noChangeArrowheads="1"/>
          </p:cNvSpPr>
          <p:nvPr userDrawn="1"/>
        </p:nvSpPr>
        <p:spPr bwMode="auto">
          <a:xfrm>
            <a:off x="2574667" y="4337479"/>
            <a:ext cx="7683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SERVICE TEAM</a:t>
            </a:r>
          </a:p>
        </p:txBody>
      </p:sp>
      <p:sp>
        <p:nvSpPr>
          <p:cNvPr id="37" name="Text Box 60"/>
          <p:cNvSpPr txBox="1">
            <a:spLocks noChangeArrowheads="1"/>
          </p:cNvSpPr>
          <p:nvPr userDrawn="1"/>
        </p:nvSpPr>
        <p:spPr bwMode="auto">
          <a:xfrm>
            <a:off x="1532279" y="4275567"/>
            <a:ext cx="7683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PROBLEM</a:t>
            </a:r>
            <a:b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</a:b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/HEALTH</a:t>
            </a:r>
          </a:p>
        </p:txBody>
      </p:sp>
      <p:sp>
        <p:nvSpPr>
          <p:cNvPr id="38" name="Text Box 60"/>
          <p:cNvSpPr txBox="1">
            <a:spLocks noChangeArrowheads="1"/>
          </p:cNvSpPr>
          <p:nvPr userDrawn="1"/>
        </p:nvSpPr>
        <p:spPr bwMode="auto">
          <a:xfrm>
            <a:off x="504567" y="4268702"/>
            <a:ext cx="8572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PERFORMANCE MONITORING</a:t>
            </a:r>
          </a:p>
        </p:txBody>
      </p:sp>
      <p:pic>
        <p:nvPicPr>
          <p:cNvPr id="39" name="Picture 51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7" y="3734277"/>
            <a:ext cx="432487" cy="4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40" y="3711868"/>
            <a:ext cx="481786" cy="47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3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92" y="3703464"/>
            <a:ext cx="498593" cy="4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Straight Connector 41"/>
          <p:cNvCxnSpPr/>
          <p:nvPr userDrawn="1"/>
        </p:nvCxnSpPr>
        <p:spPr>
          <a:xfrm flipH="1" flipV="1">
            <a:off x="1400257" y="367620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 flipH="1" flipV="1">
            <a:off x="2207355" y="2457774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H="1" flipV="1">
            <a:off x="1891099" y="112395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 flipH="1" flipV="1">
            <a:off x="3219622" y="112395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 flipV="1">
            <a:off x="4269541" y="2492099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flipH="1" flipV="1">
            <a:off x="5071685" y="2492099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 userDrawn="1"/>
        </p:nvCxnSpPr>
        <p:spPr>
          <a:xfrm flipH="1" flipV="1">
            <a:off x="7002612" y="2437179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 flipV="1">
            <a:off x="7916663" y="2437179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 Box 73"/>
          <p:cNvSpPr txBox="1">
            <a:spLocks noChangeArrowheads="1"/>
          </p:cNvSpPr>
          <p:nvPr userDrawn="1"/>
        </p:nvSpPr>
        <p:spPr bwMode="auto">
          <a:xfrm>
            <a:off x="6452244" y="3067907"/>
            <a:ext cx="2101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>
                <a:ea typeface="+mn-ea"/>
              </a:rPr>
              <a:t>COGS – PROCESSES – SYSTEM -  POLICY MANAGER – DATA MOVEMENT - </a:t>
            </a:r>
            <a:r>
              <a:rPr lang="en-US" altLang="en-US" dirty="0" err="1">
                <a:ea typeface="+mn-ea"/>
              </a:rPr>
              <a:t>iMover</a:t>
            </a:r>
            <a:endParaRPr lang="en-US" altLang="en-US" dirty="0">
              <a:ea typeface="+mn-ea"/>
            </a:endParaRPr>
          </a:p>
        </p:txBody>
      </p:sp>
      <p:sp>
        <p:nvSpPr>
          <p:cNvPr id="51" name="Text Box 55"/>
          <p:cNvSpPr txBox="1">
            <a:spLocks noChangeArrowheads="1"/>
          </p:cNvSpPr>
          <p:nvPr userDrawn="1"/>
        </p:nvSpPr>
        <p:spPr bwMode="auto">
          <a:xfrm>
            <a:off x="5347173" y="4335891"/>
            <a:ext cx="29114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CLOUD, WAN, LAN, SAN, WWW</a:t>
            </a:r>
          </a:p>
        </p:txBody>
      </p:sp>
      <p:cxnSp>
        <p:nvCxnSpPr>
          <p:cNvPr id="52" name="Straight Connector 51"/>
          <p:cNvCxnSpPr/>
          <p:nvPr userDrawn="1"/>
        </p:nvCxnSpPr>
        <p:spPr>
          <a:xfrm flipH="1" flipV="1">
            <a:off x="5971745" y="112395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>
          <a:xfrm flipH="1" flipV="1">
            <a:off x="7396376" y="112395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 userDrawn="1"/>
        </p:nvCxnSpPr>
        <p:spPr>
          <a:xfrm flipV="1">
            <a:off x="7328930" y="3672187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 userDrawn="1"/>
        </p:nvCxnSpPr>
        <p:spPr>
          <a:xfrm flipV="1">
            <a:off x="6236730" y="3672187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 userDrawn="1"/>
        </p:nvCxnSpPr>
        <p:spPr>
          <a:xfrm flipH="1" flipV="1">
            <a:off x="2444609" y="367620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 userDrawn="1"/>
        </p:nvCxnSpPr>
        <p:spPr>
          <a:xfrm flipH="1" flipV="1">
            <a:off x="3505768" y="367620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 flipH="1" flipV="1">
            <a:off x="1198830" y="2457774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Useful Iconography</a:t>
            </a:r>
          </a:p>
        </p:txBody>
      </p:sp>
    </p:spTree>
    <p:extLst>
      <p:ext uri="{BB962C8B-B14F-4D97-AF65-F5344CB8AC3E}">
        <p14:creationId xmlns:p14="http://schemas.microsoft.com/office/powerpoint/2010/main" val="2341579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2982913" y="1262063"/>
            <a:ext cx="1412875" cy="2381250"/>
          </a:xfrm>
          <a:prstGeom prst="roundRect">
            <a:avLst>
              <a:gd name="adj" fmla="val 9252"/>
            </a:avLst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ounded Rectangle 3"/>
          <p:cNvSpPr/>
          <p:nvPr userDrawn="1"/>
        </p:nvSpPr>
        <p:spPr>
          <a:xfrm>
            <a:off x="376238" y="1262063"/>
            <a:ext cx="2379662" cy="3633787"/>
          </a:xfrm>
          <a:prstGeom prst="roundRect">
            <a:avLst>
              <a:gd name="adj" fmla="val 4659"/>
            </a:avLst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 Box 41"/>
          <p:cNvSpPr txBox="1">
            <a:spLocks noChangeArrowheads="1"/>
          </p:cNvSpPr>
          <p:nvPr userDrawn="1"/>
        </p:nvSpPr>
        <p:spPr bwMode="auto">
          <a:xfrm>
            <a:off x="500063" y="1000125"/>
            <a:ext cx="41687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SzPct val="75000"/>
              <a:buBlip>
                <a:blip r:embed="rId2"/>
              </a:buBlip>
              <a:defRPr sz="2400">
                <a:solidFill>
                  <a:srgbClr val="21212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AD6"/>
              </a:buClr>
              <a:buFont typeface="Arial" charset="0"/>
              <a:buChar char="–"/>
              <a:defRPr sz="2800">
                <a:solidFill>
                  <a:srgbClr val="21212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AD6"/>
              </a:buClr>
              <a:buFont typeface="Arial" charset="0"/>
              <a:buChar char="–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en-US" sz="800" b="1" dirty="0">
                <a:solidFill>
                  <a:schemeClr val="tx1"/>
                </a:solidFill>
                <a:ea typeface="+mn-ea"/>
              </a:rPr>
              <a:t>Background Shapes (can depict different locations, e.g. On-site, Offsite, etc.</a:t>
            </a:r>
          </a:p>
        </p:txBody>
      </p:sp>
      <p:sp>
        <p:nvSpPr>
          <p:cNvPr id="6" name="Rounded Rectangle 5"/>
          <p:cNvSpPr/>
          <p:nvPr userDrawn="1"/>
        </p:nvSpPr>
        <p:spPr>
          <a:xfrm>
            <a:off x="4737100" y="1289050"/>
            <a:ext cx="1412875" cy="2381250"/>
          </a:xfrm>
          <a:prstGeom prst="roundRect">
            <a:avLst>
              <a:gd name="adj" fmla="val 9252"/>
            </a:avLst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4937125" y="1524000"/>
            <a:ext cx="1011238" cy="820738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rgbClr val="00B6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4937125" y="2616200"/>
            <a:ext cx="1011238" cy="820738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rgbClr val="00B6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8"/>
          <p:cNvSpPr/>
          <p:nvPr userDrawn="1"/>
        </p:nvSpPr>
        <p:spPr>
          <a:xfrm>
            <a:off x="6478588" y="1309688"/>
            <a:ext cx="1611312" cy="1309687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rgbClr val="6A7B8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4119563" y="3732213"/>
            <a:ext cx="10715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200" b="1">
                <a:solidFill>
                  <a:srgbClr val="ABEB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1" name="Text Box 10"/>
          <p:cNvSpPr txBox="1">
            <a:spLocks noChangeArrowheads="1"/>
          </p:cNvSpPr>
          <p:nvPr userDrawn="1"/>
        </p:nvSpPr>
        <p:spPr bwMode="auto">
          <a:xfrm>
            <a:off x="6151563" y="4271963"/>
            <a:ext cx="18526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NUMBERS</a:t>
            </a:r>
            <a:b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(FOR STEPS IN DIAGRAMS)</a:t>
            </a:r>
          </a:p>
        </p:txBody>
      </p:sp>
      <p:sp>
        <p:nvSpPr>
          <p:cNvPr id="12" name="Text Box 10"/>
          <p:cNvSpPr txBox="1">
            <a:spLocks noChangeArrowheads="1"/>
          </p:cNvSpPr>
          <p:nvPr userDrawn="1"/>
        </p:nvSpPr>
        <p:spPr bwMode="auto">
          <a:xfrm>
            <a:off x="3151188" y="3732213"/>
            <a:ext cx="10715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200" b="1">
                <a:solidFill>
                  <a:srgbClr val="ABEBFF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3" name="Text Box 10"/>
          <p:cNvSpPr txBox="1">
            <a:spLocks noChangeArrowheads="1"/>
          </p:cNvSpPr>
          <p:nvPr userDrawn="1"/>
        </p:nvSpPr>
        <p:spPr bwMode="auto">
          <a:xfrm>
            <a:off x="5086350" y="3732213"/>
            <a:ext cx="10715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200" b="1">
                <a:solidFill>
                  <a:srgbClr val="ABEBFF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Useful Iconography Frames And Backgrounds</a:t>
            </a:r>
          </a:p>
        </p:txBody>
      </p:sp>
    </p:spTree>
    <p:extLst>
      <p:ext uri="{BB962C8B-B14F-4D97-AF65-F5344CB8AC3E}">
        <p14:creationId xmlns:p14="http://schemas.microsoft.com/office/powerpoint/2010/main" val="2889397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3"/>
          <p:cNvSpPr txBox="1">
            <a:spLocks noChangeArrowheads="1"/>
          </p:cNvSpPr>
          <p:nvPr userDrawn="1"/>
        </p:nvSpPr>
        <p:spPr bwMode="auto">
          <a:xfrm>
            <a:off x="5249863" y="3960813"/>
            <a:ext cx="100488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ARROW 1</a:t>
            </a: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7688263" y="3960813"/>
            <a:ext cx="100488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ARROW 2 </a:t>
            </a:r>
          </a:p>
        </p:txBody>
      </p:sp>
      <p:sp>
        <p:nvSpPr>
          <p:cNvPr id="5" name="Text Box 54"/>
          <p:cNvSpPr txBox="1">
            <a:spLocks noChangeArrowheads="1"/>
          </p:cNvSpPr>
          <p:nvPr userDrawn="1"/>
        </p:nvSpPr>
        <p:spPr bwMode="auto">
          <a:xfrm>
            <a:off x="555625" y="2646363"/>
            <a:ext cx="100488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Broken Arrow</a:t>
            </a:r>
          </a:p>
        </p:txBody>
      </p:sp>
      <p:sp>
        <p:nvSpPr>
          <p:cNvPr id="6" name="Text Box 55"/>
          <p:cNvSpPr txBox="1">
            <a:spLocks noChangeArrowheads="1"/>
          </p:cNvSpPr>
          <p:nvPr userDrawn="1"/>
        </p:nvSpPr>
        <p:spPr bwMode="auto">
          <a:xfrm>
            <a:off x="2786063" y="2646363"/>
            <a:ext cx="100488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Cyclical Arrow</a:t>
            </a:r>
          </a:p>
        </p:txBody>
      </p:sp>
      <p:sp>
        <p:nvSpPr>
          <p:cNvPr id="7" name="Text Box 64"/>
          <p:cNvSpPr txBox="1">
            <a:spLocks noChangeArrowheads="1"/>
          </p:cNvSpPr>
          <p:nvPr userDrawn="1"/>
        </p:nvSpPr>
        <p:spPr bwMode="auto">
          <a:xfrm>
            <a:off x="914400" y="4235450"/>
            <a:ext cx="10048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WRAP ARROW (L)</a:t>
            </a:r>
          </a:p>
        </p:txBody>
      </p:sp>
      <p:sp>
        <p:nvSpPr>
          <p:cNvPr id="8" name="Text Box 65"/>
          <p:cNvSpPr txBox="1">
            <a:spLocks noChangeArrowheads="1"/>
          </p:cNvSpPr>
          <p:nvPr userDrawn="1"/>
        </p:nvSpPr>
        <p:spPr bwMode="auto">
          <a:xfrm>
            <a:off x="2400300" y="4235450"/>
            <a:ext cx="10048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WRAP ARROW (R)</a:t>
            </a:r>
          </a:p>
        </p:txBody>
      </p:sp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1004888"/>
            <a:ext cx="615950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1492250"/>
            <a:ext cx="2227262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3338513"/>
            <a:ext cx="169703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3338513"/>
            <a:ext cx="169703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2811463"/>
            <a:ext cx="18510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3121025"/>
            <a:ext cx="208597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312863"/>
            <a:ext cx="1296987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373063" y="1966913"/>
            <a:ext cx="20129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373063" y="1624013"/>
            <a:ext cx="20129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Arrows</a:t>
            </a:r>
          </a:p>
        </p:txBody>
      </p:sp>
    </p:spTree>
    <p:extLst>
      <p:ext uri="{BB962C8B-B14F-4D97-AF65-F5344CB8AC3E}">
        <p14:creationId xmlns:p14="http://schemas.microsoft.com/office/powerpoint/2010/main" val="2415587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298575"/>
            <a:ext cx="14557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298575"/>
            <a:ext cx="14557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1298575"/>
            <a:ext cx="14557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8" y="1298575"/>
            <a:ext cx="14557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298575"/>
            <a:ext cx="14557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371725"/>
            <a:ext cx="97948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2371725"/>
            <a:ext cx="9763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7"/>
          <p:cNvSpPr>
            <a:spLocks noChangeArrowheads="1"/>
          </p:cNvSpPr>
          <p:nvPr userDrawn="1"/>
        </p:nvSpPr>
        <p:spPr bwMode="auto">
          <a:xfrm>
            <a:off x="4119563" y="2209800"/>
            <a:ext cx="2752725" cy="2039938"/>
          </a:xfrm>
          <a:prstGeom prst="rect">
            <a:avLst/>
          </a:prstGeom>
          <a:solidFill>
            <a:srgbClr val="41A2E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24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3619500"/>
            <a:ext cx="19891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2460625"/>
            <a:ext cx="197643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5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3041650"/>
            <a:ext cx="19891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Company Logos</a:t>
            </a:r>
          </a:p>
        </p:txBody>
      </p:sp>
    </p:spTree>
    <p:extLst>
      <p:ext uri="{BB962C8B-B14F-4D97-AF65-F5344CB8AC3E}">
        <p14:creationId xmlns:p14="http://schemas.microsoft.com/office/powerpoint/2010/main" val="2895898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1865313" y="1628775"/>
            <a:ext cx="7273925" cy="1885950"/>
          </a:xfrm>
          <a:prstGeom prst="rect">
            <a:avLst/>
          </a:prstGeom>
          <a:solidFill>
            <a:srgbClr val="0F7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4202113"/>
            <a:ext cx="17129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3638550"/>
            <a:ext cx="5715000" cy="590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BracketsSquar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769" y="381001"/>
            <a:ext cx="465583" cy="328079"/>
          </a:xfrm>
          <a:prstGeom prst="rect">
            <a:avLst/>
          </a:prstGeom>
        </p:spPr>
      </p:pic>
      <p:pic>
        <p:nvPicPr>
          <p:cNvPr id="9" name="Picture 8" descr="PowerWhatsNext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447" y="4127497"/>
            <a:ext cx="1210783" cy="8354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9" y="-1"/>
            <a:ext cx="9151359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287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SKOFY17">
    <p:bg>
      <p:bgPr>
        <a:solidFill>
          <a:srgbClr val="4141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57400" y="3638550"/>
            <a:ext cx="5715000" cy="590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057400" y="2038349"/>
            <a:ext cx="6705600" cy="12192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1" kern="1200" cap="all" baseline="0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marL="515938" indent="0">
              <a:buNone/>
              <a:defRPr>
                <a:solidFill>
                  <a:schemeClr val="bg1"/>
                </a:solidFill>
              </a:defRPr>
            </a:lvl2pPr>
            <a:lvl3pPr marL="855663" indent="0">
              <a:buNone/>
              <a:defRPr>
                <a:solidFill>
                  <a:schemeClr val="bg1"/>
                </a:solidFill>
              </a:defRPr>
            </a:lvl3pPr>
            <a:lvl4pPr marL="1196975" indent="0">
              <a:buNone/>
              <a:defRPr>
                <a:solidFill>
                  <a:schemeClr val="bg1"/>
                </a:solidFill>
              </a:defRPr>
            </a:lvl4pPr>
            <a:lvl5pPr marL="143033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</a:t>
            </a:r>
            <a:r>
              <a:rPr lang="en-US" dirty="0" err="1"/>
              <a:t>AdD</a:t>
            </a:r>
            <a:r>
              <a:rPr lang="en-US" dirty="0"/>
              <a:t> TEXT</a:t>
            </a:r>
          </a:p>
        </p:txBody>
      </p:sp>
      <p:pic>
        <p:nvPicPr>
          <p:cNvPr id="9" name="Picture 8" descr="PowerWhatsNex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435" y="3725978"/>
            <a:ext cx="1210783" cy="835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9" y="4561418"/>
            <a:ext cx="465582" cy="32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40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54864"/>
            <a:ext cx="7863840" cy="6880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400" b="1" kern="1200" baseline="0" dirty="0">
                <a:solidFill>
                  <a:srgbClr val="00B6F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00777" y="1200151"/>
            <a:ext cx="8286023" cy="339447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6837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54864"/>
            <a:ext cx="7863840" cy="6880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400" b="1" kern="1200" baseline="0" dirty="0">
                <a:solidFill>
                  <a:srgbClr val="0F73C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00777" y="1200151"/>
            <a:ext cx="8286023" cy="339447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0613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092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54864"/>
            <a:ext cx="7863840" cy="6880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400" b="1" kern="1200" baseline="0" dirty="0">
                <a:solidFill>
                  <a:srgbClr val="0F73C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00777" y="1200151"/>
            <a:ext cx="8286023" cy="339447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4354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462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348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8834" y="1197864"/>
            <a:ext cx="4096966" cy="25455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defRPr lang="en-US" sz="2000" kern="1200" baseline="0" dirty="0" smtClean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defRPr lang="en-US" sz="18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defRPr lang="en-US" sz="16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defRPr lang="en-US" sz="14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defRPr lang="en-US" sz="12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7864"/>
            <a:ext cx="4038600" cy="25455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defRPr lang="en-US" sz="2000" kern="1200" baseline="0" dirty="0" smtClean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defRPr lang="en-US" sz="18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defRPr lang="en-US" sz="16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defRPr lang="en-US" sz="16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defRPr lang="en-US" sz="14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97529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 cap="all" baseline="0">
                <a:solidFill>
                  <a:srgbClr val="4141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09750"/>
            <a:ext cx="4040188" cy="2784872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414141"/>
                </a:solidFill>
              </a:defRPr>
            </a:lvl1pPr>
            <a:lvl2pPr marL="685800" indent="-287338">
              <a:defRPr sz="1800" baseline="0">
                <a:solidFill>
                  <a:srgbClr val="414141"/>
                </a:solidFill>
              </a:defRPr>
            </a:lvl2pPr>
            <a:lvl3pPr>
              <a:defRPr sz="1600" baseline="0">
                <a:solidFill>
                  <a:srgbClr val="414141"/>
                </a:solidFill>
              </a:defRPr>
            </a:lvl3pPr>
            <a:lvl4pPr>
              <a:defRPr sz="1400" baseline="0">
                <a:solidFill>
                  <a:srgbClr val="414141"/>
                </a:solidFill>
              </a:defRPr>
            </a:lvl4pPr>
            <a:lvl5pPr>
              <a:defRPr sz="1200" baseline="0">
                <a:solidFill>
                  <a:srgbClr val="41414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 cap="all" baseline="0">
                <a:solidFill>
                  <a:srgbClr val="4141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09750"/>
            <a:ext cx="4041775" cy="2784872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414141"/>
                </a:solidFill>
              </a:defRPr>
            </a:lvl1pPr>
            <a:lvl2pPr>
              <a:defRPr sz="1800" baseline="0">
                <a:solidFill>
                  <a:srgbClr val="414141"/>
                </a:solidFill>
              </a:defRPr>
            </a:lvl2pPr>
            <a:lvl3pPr>
              <a:defRPr sz="1600" baseline="0">
                <a:solidFill>
                  <a:srgbClr val="414141"/>
                </a:solidFill>
              </a:defRPr>
            </a:lvl3pPr>
            <a:lvl4pPr>
              <a:defRPr sz="1400" baseline="0">
                <a:solidFill>
                  <a:srgbClr val="414141"/>
                </a:solidFill>
              </a:defRPr>
            </a:lvl4pPr>
            <a:lvl5pPr>
              <a:defRPr sz="1200" baseline="0">
                <a:solidFill>
                  <a:srgbClr val="41414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0F73C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5770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63" y="0"/>
            <a:ext cx="9139237" cy="5141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84" y="2339336"/>
            <a:ext cx="2979163" cy="46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1014"/>
          <p:cNvSpPr>
            <a:spLocks noChangeArrowheads="1"/>
          </p:cNvSpPr>
          <p:nvPr userDrawn="1"/>
        </p:nvSpPr>
        <p:spPr bwMode="auto">
          <a:xfrm>
            <a:off x="1066800" y="4400550"/>
            <a:ext cx="73104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cs typeface="Arial" charset="0"/>
                <a:sym typeface="Arial" charset="0"/>
              </a:rPr>
              <a:t>© 2017 Quantum Corporation. Company Confidential. Forward-looking information is based upon multiple assumptions and uncertainties,</a:t>
            </a:r>
            <a:br>
              <a:rPr lang="en-US" sz="800" dirty="0">
                <a:solidFill>
                  <a:schemeClr val="bg1"/>
                </a:solidFill>
                <a:cs typeface="Arial" charset="0"/>
                <a:sym typeface="Arial" charset="0"/>
              </a:rPr>
            </a:br>
            <a:r>
              <a:rPr lang="en-US" sz="800" dirty="0">
                <a:solidFill>
                  <a:schemeClr val="bg1"/>
                </a:solidFill>
                <a:cs typeface="Arial" charset="0"/>
                <a:sym typeface="Arial" charset="0"/>
              </a:rPr>
              <a:t>does not necessarily represent the company</a:t>
            </a:r>
            <a:r>
              <a:rPr lang="ja-JP" altLang="en-US" sz="800" dirty="0">
                <a:solidFill>
                  <a:schemeClr val="bg1"/>
                </a:solidFill>
                <a:cs typeface="Arial" charset="0"/>
                <a:sym typeface="Arial" charset="0"/>
              </a:rPr>
              <a:t>’</a:t>
            </a:r>
            <a:r>
              <a:rPr lang="en-US" sz="800" dirty="0">
                <a:solidFill>
                  <a:schemeClr val="bg1"/>
                </a:solidFill>
                <a:cs typeface="Arial" charset="0"/>
                <a:sym typeface="Arial" charset="0"/>
              </a:rPr>
              <a:t>s outlook and is for planning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68501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_SKOFY17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5" name="Shape 1014"/>
          <p:cNvSpPr>
            <a:spLocks noChangeArrowheads="1"/>
          </p:cNvSpPr>
          <p:nvPr userDrawn="1"/>
        </p:nvSpPr>
        <p:spPr bwMode="auto">
          <a:xfrm>
            <a:off x="1066800" y="4626578"/>
            <a:ext cx="731043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cs typeface="Arial" charset="0"/>
                <a:sym typeface="Arial" charset="0"/>
              </a:rPr>
              <a:t>© 2017 Quantum Corporation. Company Confidential.</a:t>
            </a:r>
          </a:p>
        </p:txBody>
      </p:sp>
      <p:pic>
        <p:nvPicPr>
          <p:cNvPr id="6" name="Picture 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84" y="2339336"/>
            <a:ext cx="2979163" cy="46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933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81000" y="1047750"/>
            <a:ext cx="12954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FFFF"/>
                </a:solidFill>
              </a:rPr>
              <a:t>Default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801813" y="1047750"/>
            <a:ext cx="1295400" cy="1143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81000" y="2290763"/>
            <a:ext cx="1295400" cy="4333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801813" y="2290763"/>
            <a:ext cx="1295400" cy="4333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81000" y="2952750"/>
            <a:ext cx="1295400" cy="1143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801813" y="2952750"/>
            <a:ext cx="1295400" cy="1143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81000" y="4195763"/>
            <a:ext cx="1295400" cy="4333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801813" y="4195763"/>
            <a:ext cx="1295400" cy="4333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019800" y="1047750"/>
            <a:ext cx="2743200" cy="1143000"/>
          </a:xfrm>
          <a:prstGeom prst="rect">
            <a:avLst/>
          </a:prstGeom>
          <a:solidFill>
            <a:srgbClr val="4141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Dark Callout/takeaway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019800" y="2952750"/>
            <a:ext cx="2752725" cy="1143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FFFFFF"/>
                </a:solidFill>
              </a:rPr>
              <a:t>Bright Highlight/takeaway</a:t>
            </a:r>
          </a:p>
        </p:txBody>
      </p:sp>
      <p:sp>
        <p:nvSpPr>
          <p:cNvPr id="13" name="TextBox 21"/>
          <p:cNvSpPr txBox="1">
            <a:spLocks noChangeArrowheads="1"/>
          </p:cNvSpPr>
          <p:nvPr userDrawn="1"/>
        </p:nvSpPr>
        <p:spPr bwMode="auto">
          <a:xfrm>
            <a:off x="3475038" y="1114425"/>
            <a:ext cx="1995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accent1"/>
                </a:solidFill>
              </a:rPr>
              <a:t>As a style standard</a:t>
            </a:r>
          </a:p>
        </p:txBody>
      </p:sp>
      <p:sp>
        <p:nvSpPr>
          <p:cNvPr id="14" name="Rectangle 22"/>
          <p:cNvSpPr>
            <a:spLocks noChangeArrowheads="1"/>
          </p:cNvSpPr>
          <p:nvPr userDrawn="1"/>
        </p:nvSpPr>
        <p:spPr bwMode="auto">
          <a:xfrm>
            <a:off x="3503613" y="1204913"/>
            <a:ext cx="11287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6600" b="1">
                <a:solidFill>
                  <a:srgbClr val="BCC0BA"/>
                </a:solidFill>
              </a:rPr>
              <a:t>NO</a:t>
            </a:r>
          </a:p>
        </p:txBody>
      </p:sp>
      <p:sp>
        <p:nvSpPr>
          <p:cNvPr id="15" name="Rectangle 24"/>
          <p:cNvSpPr>
            <a:spLocks noChangeArrowheads="1"/>
          </p:cNvSpPr>
          <p:nvPr userDrawn="1"/>
        </p:nvSpPr>
        <p:spPr bwMode="auto">
          <a:xfrm>
            <a:off x="4600575" y="1384300"/>
            <a:ext cx="8969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shadows</a:t>
            </a:r>
          </a:p>
          <a:p>
            <a:r>
              <a:rPr lang="en-US" sz="1400"/>
              <a:t>gradients</a:t>
            </a:r>
          </a:p>
          <a:p>
            <a:r>
              <a:rPr lang="en-US" sz="1400"/>
              <a:t>bevels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3352800" y="1047750"/>
            <a:ext cx="2344738" cy="1143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706813" y="3021013"/>
            <a:ext cx="1751012" cy="0"/>
          </a:xfrm>
          <a:prstGeom prst="line">
            <a:avLst/>
          </a:prstGeom>
          <a:ln w="9525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3706813" y="3162300"/>
            <a:ext cx="1751012" cy="0"/>
          </a:xfrm>
          <a:prstGeom prst="line">
            <a:avLst/>
          </a:prstGeom>
          <a:ln w="28575" cmpd="sng"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3706813" y="3363913"/>
            <a:ext cx="1751012" cy="0"/>
          </a:xfrm>
          <a:prstGeom prst="line">
            <a:avLst/>
          </a:prstGeom>
          <a:ln w="28575" cmpd="sng"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3706813" y="3675063"/>
            <a:ext cx="1751012" cy="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3706813" y="3817938"/>
            <a:ext cx="1751012" cy="0"/>
          </a:xfrm>
          <a:prstGeom prst="line">
            <a:avLst/>
          </a:prstGeom>
          <a:ln w="28575" cmpd="sng">
            <a:solidFill>
              <a:schemeClr val="accent6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3706813" y="4019550"/>
            <a:ext cx="1751012" cy="0"/>
          </a:xfrm>
          <a:prstGeom prst="line">
            <a:avLst/>
          </a:prstGeom>
          <a:ln w="28575" cmpd="sng">
            <a:solidFill>
              <a:schemeClr val="accent6"/>
            </a:solidFill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400" b="1" baseline="0"/>
            </a:lvl1pPr>
          </a:lstStyle>
          <a:p>
            <a:r>
              <a:rPr lang="en-US" dirty="0"/>
              <a:t>Standard Styles </a:t>
            </a:r>
          </a:p>
        </p:txBody>
      </p:sp>
    </p:spTree>
    <p:extLst>
      <p:ext uri="{BB962C8B-B14F-4D97-AF65-F5344CB8AC3E}">
        <p14:creationId xmlns:p14="http://schemas.microsoft.com/office/powerpoint/2010/main" val="2811812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96875" y="1871663"/>
          <a:ext cx="3657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FF"/>
                          </a:solidFill>
                        </a:rPr>
                        <a:t>Header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FF"/>
                          </a:solidFill>
                        </a:rPr>
                        <a:t>Header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FF"/>
                          </a:solidFill>
                        </a:rPr>
                        <a:t>Header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BCC0BA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648200" y="1871663"/>
          <a:ext cx="3657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Header</a:t>
                      </a: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F73C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Header</a:t>
                      </a:r>
                    </a:p>
                  </a:txBody>
                  <a:tcPr>
                    <a:lnL w="9525" cap="flat" cmpd="sng" algn="ctr">
                      <a:solidFill>
                        <a:srgbClr val="0F73C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F73C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1"/>
                          </a:solidFill>
                        </a:rPr>
                        <a:t>Header</a:t>
                      </a:r>
                    </a:p>
                  </a:txBody>
                  <a:tcPr>
                    <a:lnL w="9525" cap="flat" cmpd="sng" algn="ctr">
                      <a:solidFill>
                        <a:srgbClr val="0F73C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6A7B84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73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Sample Tables</a:t>
            </a:r>
          </a:p>
        </p:txBody>
      </p:sp>
    </p:spTree>
    <p:extLst>
      <p:ext uri="{BB962C8B-B14F-4D97-AF65-F5344CB8AC3E}">
        <p14:creationId xmlns:p14="http://schemas.microsoft.com/office/powerpoint/2010/main" val="195467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Sample Column Chart</a:t>
            </a:r>
          </a:p>
        </p:txBody>
      </p:sp>
      <p:graphicFrame>
        <p:nvGraphicFramePr>
          <p:cNvPr id="6" name="Chart 5"/>
          <p:cNvGraphicFramePr/>
          <p:nvPr userDrawn="1">
            <p:extLst>
              <p:ext uri="{D42A27DB-BD31-4B8C-83A1-F6EECF244321}">
                <p14:modId xmlns:p14="http://schemas.microsoft.com/office/powerpoint/2010/main" val="640809897"/>
              </p:ext>
            </p:extLst>
          </p:nvPr>
        </p:nvGraphicFramePr>
        <p:xfrm>
          <a:off x="1524000" y="1136993"/>
          <a:ext cx="6096000" cy="3242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46822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Sample Column Category Call Out Chart</a:t>
            </a:r>
          </a:p>
        </p:txBody>
      </p:sp>
      <p:graphicFrame>
        <p:nvGraphicFramePr>
          <p:cNvPr id="3" name="Chart 2"/>
          <p:cNvGraphicFramePr/>
          <p:nvPr userDrawn="1">
            <p:extLst>
              <p:ext uri="{D42A27DB-BD31-4B8C-83A1-F6EECF244321}">
                <p14:modId xmlns:p14="http://schemas.microsoft.com/office/powerpoint/2010/main" val="1626583487"/>
              </p:ext>
            </p:extLst>
          </p:nvPr>
        </p:nvGraphicFramePr>
        <p:xfrm>
          <a:off x="1524000" y="1136993"/>
          <a:ext cx="6096000" cy="3242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9581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Sample Column Chart 2-up W/Text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55625" y="4029290"/>
            <a:ext cx="8045450" cy="24130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3858455716"/>
              </p:ext>
            </p:extLst>
          </p:nvPr>
        </p:nvGraphicFramePr>
        <p:xfrm>
          <a:off x="411892" y="1136993"/>
          <a:ext cx="3858054" cy="254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/>
          <p:cNvGraphicFramePr/>
          <p:nvPr userDrawn="1">
            <p:extLst>
              <p:ext uri="{D42A27DB-BD31-4B8C-83A1-F6EECF244321}">
                <p14:modId xmlns:p14="http://schemas.microsoft.com/office/powerpoint/2010/main" val="1578030858"/>
              </p:ext>
            </p:extLst>
          </p:nvPr>
        </p:nvGraphicFramePr>
        <p:xfrm>
          <a:off x="4876800" y="1136993"/>
          <a:ext cx="3858054" cy="254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16396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5760" y="54864"/>
            <a:ext cx="7863840" cy="68808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400" b="1" kern="1200" baseline="0" dirty="0">
                <a:solidFill>
                  <a:srgbClr val="0F73C3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00777" y="1200151"/>
            <a:ext cx="8286023" cy="339447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063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flipV="1">
            <a:off x="4462463" y="1400175"/>
            <a:ext cx="0" cy="2312988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Sample Column Chart With Text Layout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466725" y="2189634"/>
            <a:ext cx="3665924" cy="1050925"/>
          </a:xfrm>
        </p:spPr>
        <p:txBody>
          <a:bodyPr/>
          <a:lstStyle>
            <a:lvl1pPr marL="0" indent="0">
              <a:buFont typeface="Arial"/>
              <a:buNone/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None/>
              <a:defRPr/>
            </a:lvl3pPr>
            <a:lvl4pPr marL="974725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aphicFrame>
        <p:nvGraphicFramePr>
          <p:cNvPr id="6" name="Chart 5"/>
          <p:cNvGraphicFramePr/>
          <p:nvPr userDrawn="1">
            <p:extLst>
              <p:ext uri="{D42A27DB-BD31-4B8C-83A1-F6EECF244321}">
                <p14:modId xmlns:p14="http://schemas.microsoft.com/office/powerpoint/2010/main" val="1336479873"/>
              </p:ext>
            </p:extLst>
          </p:nvPr>
        </p:nvGraphicFramePr>
        <p:xfrm>
          <a:off x="4876800" y="1411588"/>
          <a:ext cx="3858054" cy="2377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024852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Sample Pie Chart</a:t>
            </a:r>
          </a:p>
        </p:txBody>
      </p:sp>
      <p:graphicFrame>
        <p:nvGraphicFramePr>
          <p:cNvPr id="4" name="Chart 3"/>
          <p:cNvGraphicFramePr/>
          <p:nvPr userDrawn="1">
            <p:extLst>
              <p:ext uri="{D42A27DB-BD31-4B8C-83A1-F6EECF244321}">
                <p14:modId xmlns:p14="http://schemas.microsoft.com/office/powerpoint/2010/main" val="3020911344"/>
              </p:ext>
            </p:extLst>
          </p:nvPr>
        </p:nvGraphicFramePr>
        <p:xfrm>
          <a:off x="2718486" y="1263135"/>
          <a:ext cx="4022811" cy="3157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9578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Sample Category Call Out Pie</a:t>
            </a:r>
          </a:p>
        </p:txBody>
      </p:sp>
      <p:graphicFrame>
        <p:nvGraphicFramePr>
          <p:cNvPr id="8" name="Chart 7"/>
          <p:cNvGraphicFramePr/>
          <p:nvPr userDrawn="1">
            <p:extLst>
              <p:ext uri="{D42A27DB-BD31-4B8C-83A1-F6EECF244321}">
                <p14:modId xmlns:p14="http://schemas.microsoft.com/office/powerpoint/2010/main" val="1270900737"/>
              </p:ext>
            </p:extLst>
          </p:nvPr>
        </p:nvGraphicFramePr>
        <p:xfrm>
          <a:off x="2718486" y="1263135"/>
          <a:ext cx="4022811" cy="3157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54643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55625" y="4132263"/>
            <a:ext cx="8045450" cy="24130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1917679229"/>
              </p:ext>
            </p:extLst>
          </p:nvPr>
        </p:nvGraphicFramePr>
        <p:xfrm>
          <a:off x="556053" y="1070919"/>
          <a:ext cx="3652109" cy="258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 userDrawn="1">
            <p:extLst>
              <p:ext uri="{D42A27DB-BD31-4B8C-83A1-F6EECF244321}">
                <p14:modId xmlns:p14="http://schemas.microsoft.com/office/powerpoint/2010/main" val="355785294"/>
              </p:ext>
            </p:extLst>
          </p:nvPr>
        </p:nvGraphicFramePr>
        <p:xfrm>
          <a:off x="4974281" y="1070919"/>
          <a:ext cx="3652109" cy="258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092923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V="1">
            <a:off x="4778375" y="1400175"/>
            <a:ext cx="0" cy="2312988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466725" y="2189634"/>
            <a:ext cx="3665924" cy="1050925"/>
          </a:xfrm>
        </p:spPr>
        <p:txBody>
          <a:bodyPr/>
          <a:lstStyle>
            <a:lvl1pPr marL="0" indent="0">
              <a:buFont typeface="Arial"/>
              <a:buNone/>
              <a:defRPr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accent6"/>
                </a:solidFill>
              </a:defRPr>
            </a:lvl2pPr>
            <a:lvl3pPr marL="685800" indent="0">
              <a:buNone/>
              <a:defRPr/>
            </a:lvl3pPr>
            <a:lvl4pPr marL="974725" indent="0">
              <a:buNone/>
              <a:defRPr/>
            </a:lvl4pPr>
            <a:lvl5pPr marL="11461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aphicFrame>
        <p:nvGraphicFramePr>
          <p:cNvPr id="6" name="Chart 5"/>
          <p:cNvGraphicFramePr/>
          <p:nvPr userDrawn="1">
            <p:extLst>
              <p:ext uri="{D42A27DB-BD31-4B8C-83A1-F6EECF244321}">
                <p14:modId xmlns:p14="http://schemas.microsoft.com/office/powerpoint/2010/main" val="3864311851"/>
              </p:ext>
            </p:extLst>
          </p:nvPr>
        </p:nvGraphicFramePr>
        <p:xfrm>
          <a:off x="4974281" y="1304324"/>
          <a:ext cx="3652109" cy="2588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4265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74"/>
          <p:cNvSpPr/>
          <p:nvPr userDrawn="1"/>
        </p:nvSpPr>
        <p:spPr>
          <a:xfrm>
            <a:off x="4661244" y="1001738"/>
            <a:ext cx="4122018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8" name="Rounded Rectangle 77"/>
          <p:cNvSpPr/>
          <p:nvPr userDrawn="1"/>
        </p:nvSpPr>
        <p:spPr>
          <a:xfrm>
            <a:off x="457201" y="2308825"/>
            <a:ext cx="2741826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9" name="Rounded Rectangle 78"/>
          <p:cNvSpPr/>
          <p:nvPr userDrawn="1"/>
        </p:nvSpPr>
        <p:spPr>
          <a:xfrm>
            <a:off x="3258066" y="2308825"/>
            <a:ext cx="2741826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0" name="Rounded Rectangle 79"/>
          <p:cNvSpPr/>
          <p:nvPr userDrawn="1"/>
        </p:nvSpPr>
        <p:spPr>
          <a:xfrm>
            <a:off x="6039708" y="2308825"/>
            <a:ext cx="2741826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1" name="Rounded Rectangle 80"/>
          <p:cNvSpPr/>
          <p:nvPr userDrawn="1"/>
        </p:nvSpPr>
        <p:spPr>
          <a:xfrm>
            <a:off x="457200" y="1001738"/>
            <a:ext cx="4122018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2" name="Rounded Rectangle 81"/>
          <p:cNvSpPr/>
          <p:nvPr userDrawn="1"/>
        </p:nvSpPr>
        <p:spPr>
          <a:xfrm>
            <a:off x="4661244" y="3521160"/>
            <a:ext cx="4122018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3" name="Rounded Rectangle 82"/>
          <p:cNvSpPr/>
          <p:nvPr userDrawn="1"/>
        </p:nvSpPr>
        <p:spPr>
          <a:xfrm>
            <a:off x="457200" y="3528025"/>
            <a:ext cx="4122018" cy="1064586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" name="Text Box 56"/>
          <p:cNvSpPr txBox="1">
            <a:spLocks noChangeArrowheads="1"/>
          </p:cNvSpPr>
          <p:nvPr userDrawn="1"/>
        </p:nvSpPr>
        <p:spPr bwMode="auto">
          <a:xfrm>
            <a:off x="2173416" y="1847850"/>
            <a:ext cx="844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>
                <a:ea typeface="+mn-ea"/>
              </a:rPr>
              <a:t>GLOBE</a:t>
            </a:r>
          </a:p>
        </p:txBody>
      </p:sp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574" y="1183124"/>
            <a:ext cx="394394" cy="39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6"/>
          <p:cNvSpPr txBox="1">
            <a:spLocks noChangeArrowheads="1"/>
          </p:cNvSpPr>
          <p:nvPr userDrawn="1"/>
        </p:nvSpPr>
        <p:spPr bwMode="auto">
          <a:xfrm>
            <a:off x="3442430" y="1847850"/>
            <a:ext cx="8445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>
                <a:ea typeface="+mn-ea"/>
              </a:rPr>
              <a:t>MAP MARKER</a:t>
            </a:r>
          </a:p>
        </p:txBody>
      </p:sp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572" y="1216462"/>
            <a:ext cx="304758" cy="39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39" y="1155232"/>
            <a:ext cx="747328" cy="49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2"/>
          <p:cNvSpPr txBox="1">
            <a:spLocks noChangeArrowheads="1"/>
          </p:cNvSpPr>
          <p:nvPr userDrawn="1"/>
        </p:nvSpPr>
        <p:spPr bwMode="auto">
          <a:xfrm>
            <a:off x="724672" y="1847850"/>
            <a:ext cx="858838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>
                <a:ea typeface="+mn-ea"/>
              </a:rPr>
              <a:t>WORLD MAP</a:t>
            </a:r>
          </a:p>
        </p:txBody>
      </p:sp>
      <p:sp>
        <p:nvSpPr>
          <p:cNvPr id="9" name="Text Box 79"/>
          <p:cNvSpPr txBox="1">
            <a:spLocks noChangeArrowheads="1"/>
          </p:cNvSpPr>
          <p:nvPr userDrawn="1"/>
        </p:nvSpPr>
        <p:spPr bwMode="auto">
          <a:xfrm>
            <a:off x="1189038" y="3150285"/>
            <a:ext cx="1379537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rgbClr val="BCC0BA"/>
                </a:solidFill>
                <a:ea typeface="+mn-ea"/>
              </a:rPr>
              <a:t>DISK DRUMS / STORAGE</a:t>
            </a:r>
          </a:p>
        </p:txBody>
      </p:sp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49" y="2579155"/>
            <a:ext cx="262181" cy="30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9"/>
          <p:cNvGrpSpPr>
            <a:grpSpLocks/>
          </p:cNvGrpSpPr>
          <p:nvPr userDrawn="1"/>
        </p:nvGrpSpPr>
        <p:grpSpPr bwMode="auto">
          <a:xfrm>
            <a:off x="1488530" y="2536579"/>
            <a:ext cx="429125" cy="391031"/>
            <a:chOff x="8018997" y="2625171"/>
            <a:chExt cx="659169" cy="601150"/>
          </a:xfrm>
        </p:grpSpPr>
        <p:pic>
          <p:nvPicPr>
            <p:cNvPr id="12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8997" y="2625171"/>
              <a:ext cx="400625" cy="46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7541" y="2758591"/>
              <a:ext cx="400625" cy="46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22"/>
          <p:cNvGrpSpPr>
            <a:grpSpLocks/>
          </p:cNvGrpSpPr>
          <p:nvPr userDrawn="1"/>
        </p:nvGrpSpPr>
        <p:grpSpPr bwMode="auto">
          <a:xfrm>
            <a:off x="2497055" y="2532097"/>
            <a:ext cx="521001" cy="399994"/>
            <a:chOff x="8018997" y="2625171"/>
            <a:chExt cx="801250" cy="615646"/>
          </a:xfrm>
        </p:grpSpPr>
        <p:pic>
          <p:nvPicPr>
            <p:cNvPr id="1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8997" y="2625171"/>
              <a:ext cx="400625" cy="46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9622" y="2625171"/>
              <a:ext cx="400625" cy="46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6800" y="2773087"/>
              <a:ext cx="400625" cy="467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 Box 73"/>
          <p:cNvSpPr txBox="1">
            <a:spLocks noChangeArrowheads="1"/>
          </p:cNvSpPr>
          <p:nvPr/>
        </p:nvSpPr>
        <p:spPr bwMode="auto">
          <a:xfrm>
            <a:off x="4043963" y="3150285"/>
            <a:ext cx="117951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>
                <a:ea typeface="+mn-ea"/>
              </a:rPr>
              <a:t>SECURITY / LOCKS</a:t>
            </a:r>
          </a:p>
        </p:txBody>
      </p:sp>
      <p:pic>
        <p:nvPicPr>
          <p:cNvPr id="1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134" y="2532242"/>
            <a:ext cx="316067" cy="39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441" y="2529634"/>
            <a:ext cx="400447" cy="39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541" y="2571354"/>
            <a:ext cx="308917" cy="30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7"/>
          <p:cNvSpPr txBox="1">
            <a:spLocks noChangeArrowheads="1"/>
          </p:cNvSpPr>
          <p:nvPr userDrawn="1"/>
        </p:nvSpPr>
        <p:spPr bwMode="auto">
          <a:xfrm>
            <a:off x="6027351" y="1847850"/>
            <a:ext cx="130187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lvl="0"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>
                <a:ea typeface="+mn-ea"/>
              </a:rPr>
              <a:t>MOBILE PHONE/</a:t>
            </a:r>
            <a:r>
              <a:rPr lang="en-US" altLang="en-US" dirty="0" err="1">
                <a:ea typeface="+mn-ea"/>
              </a:rPr>
              <a:t>iPHONE</a:t>
            </a:r>
            <a:endParaRPr lang="en-US" altLang="en-US" dirty="0">
              <a:ea typeface="+mn-ea"/>
            </a:endParaRPr>
          </a:p>
        </p:txBody>
      </p:sp>
      <p:pic>
        <p:nvPicPr>
          <p:cNvPr id="23" name="Picture 3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575" y="1240515"/>
            <a:ext cx="192715" cy="35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580" y="1151323"/>
            <a:ext cx="363020" cy="489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20"/>
          <p:cNvSpPr txBox="1">
            <a:spLocks noChangeArrowheads="1"/>
          </p:cNvSpPr>
          <p:nvPr userDrawn="1"/>
        </p:nvSpPr>
        <p:spPr bwMode="auto">
          <a:xfrm>
            <a:off x="5096518" y="1847850"/>
            <a:ext cx="722312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lvl="0"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 err="1">
                <a:ea typeface="+mn-ea"/>
              </a:rPr>
              <a:t>iPAD</a:t>
            </a:r>
            <a:endParaRPr lang="en-US" altLang="en-US" dirty="0">
              <a:ea typeface="+mn-ea"/>
            </a:endParaRPr>
          </a:p>
        </p:txBody>
      </p:sp>
      <p:pic>
        <p:nvPicPr>
          <p:cNvPr id="26" name="Picture 3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405" y="1095734"/>
            <a:ext cx="693548" cy="50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20"/>
          <p:cNvSpPr txBox="1">
            <a:spLocks noChangeArrowheads="1"/>
          </p:cNvSpPr>
          <p:nvPr userDrawn="1"/>
        </p:nvSpPr>
        <p:spPr bwMode="auto">
          <a:xfrm>
            <a:off x="7585976" y="1847850"/>
            <a:ext cx="9398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lvl="0"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>
                <a:ea typeface="+mn-ea"/>
              </a:rPr>
              <a:t>TV</a:t>
            </a:r>
          </a:p>
        </p:txBody>
      </p:sp>
      <p:pic>
        <p:nvPicPr>
          <p:cNvPr id="28" name="Picture 4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258" y="3786030"/>
            <a:ext cx="532206" cy="30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931" y="3800226"/>
            <a:ext cx="529964" cy="30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117" y="3785938"/>
            <a:ext cx="529965" cy="3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67" y="2556880"/>
            <a:ext cx="309239" cy="30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4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29" y="2546209"/>
            <a:ext cx="286498" cy="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5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018" y="2556880"/>
            <a:ext cx="309239" cy="30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55"/>
          <p:cNvSpPr txBox="1">
            <a:spLocks noChangeArrowheads="1"/>
          </p:cNvSpPr>
          <p:nvPr userDrawn="1"/>
        </p:nvSpPr>
        <p:spPr bwMode="auto">
          <a:xfrm>
            <a:off x="3581959" y="4335892"/>
            <a:ext cx="84455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MAGNIFYING GLASS</a:t>
            </a:r>
          </a:p>
        </p:txBody>
      </p:sp>
      <p:pic>
        <p:nvPicPr>
          <p:cNvPr id="35" name="Picture 4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4" t="18568" r="21211" b="18280"/>
          <a:stretch>
            <a:fillRect/>
          </a:stretch>
        </p:blipFill>
        <p:spPr bwMode="auto">
          <a:xfrm flipH="1">
            <a:off x="3787052" y="3658087"/>
            <a:ext cx="620720" cy="58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60"/>
          <p:cNvSpPr txBox="1">
            <a:spLocks noChangeArrowheads="1"/>
          </p:cNvSpPr>
          <p:nvPr userDrawn="1"/>
        </p:nvSpPr>
        <p:spPr bwMode="auto">
          <a:xfrm>
            <a:off x="2574667" y="4337479"/>
            <a:ext cx="7683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SERVICE TEAM</a:t>
            </a:r>
          </a:p>
        </p:txBody>
      </p:sp>
      <p:sp>
        <p:nvSpPr>
          <p:cNvPr id="37" name="Text Box 60"/>
          <p:cNvSpPr txBox="1">
            <a:spLocks noChangeArrowheads="1"/>
          </p:cNvSpPr>
          <p:nvPr userDrawn="1"/>
        </p:nvSpPr>
        <p:spPr bwMode="auto">
          <a:xfrm>
            <a:off x="1532279" y="4275567"/>
            <a:ext cx="7683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PROBLEM</a:t>
            </a:r>
            <a:b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</a:b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/HEALTH</a:t>
            </a:r>
          </a:p>
        </p:txBody>
      </p:sp>
      <p:sp>
        <p:nvSpPr>
          <p:cNvPr id="38" name="Text Box 60"/>
          <p:cNvSpPr txBox="1">
            <a:spLocks noChangeArrowheads="1"/>
          </p:cNvSpPr>
          <p:nvPr userDrawn="1"/>
        </p:nvSpPr>
        <p:spPr bwMode="auto">
          <a:xfrm>
            <a:off x="504567" y="4268702"/>
            <a:ext cx="8572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PERFORMANCE MONITORING</a:t>
            </a:r>
          </a:p>
        </p:txBody>
      </p:sp>
      <p:pic>
        <p:nvPicPr>
          <p:cNvPr id="39" name="Picture 51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7" y="3734277"/>
            <a:ext cx="432487" cy="4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40" y="3711868"/>
            <a:ext cx="481786" cy="47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3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892" y="3703464"/>
            <a:ext cx="498593" cy="4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2" name="Straight Connector 41"/>
          <p:cNvCxnSpPr/>
          <p:nvPr userDrawn="1"/>
        </p:nvCxnSpPr>
        <p:spPr>
          <a:xfrm flipH="1" flipV="1">
            <a:off x="1400257" y="367620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 flipH="1" flipV="1">
            <a:off x="2207355" y="2457774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 userDrawn="1"/>
        </p:nvCxnSpPr>
        <p:spPr>
          <a:xfrm flipH="1" flipV="1">
            <a:off x="1891099" y="112395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 userDrawn="1"/>
        </p:nvCxnSpPr>
        <p:spPr>
          <a:xfrm flipH="1" flipV="1">
            <a:off x="3219622" y="112395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 userDrawn="1"/>
        </p:nvCxnSpPr>
        <p:spPr>
          <a:xfrm flipH="1" flipV="1">
            <a:off x="4269541" y="2492099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flipH="1" flipV="1">
            <a:off x="5071685" y="2492099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 userDrawn="1"/>
        </p:nvCxnSpPr>
        <p:spPr>
          <a:xfrm flipH="1" flipV="1">
            <a:off x="7002612" y="2437179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 flipH="1" flipV="1">
            <a:off x="7916663" y="2437179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 Box 73"/>
          <p:cNvSpPr txBox="1">
            <a:spLocks noChangeArrowheads="1"/>
          </p:cNvSpPr>
          <p:nvPr userDrawn="1"/>
        </p:nvSpPr>
        <p:spPr bwMode="auto">
          <a:xfrm>
            <a:off x="6452244" y="3067907"/>
            <a:ext cx="2101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800" b="0">
                <a:solidFill>
                  <a:srgbClr val="BCC0B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dirty="0">
                <a:ea typeface="+mn-ea"/>
              </a:rPr>
              <a:t>COGS – PROCESSES – SYSTEM -  POLICY MANAGER – DATA MOVEMENT - </a:t>
            </a:r>
            <a:r>
              <a:rPr lang="en-US" altLang="en-US" dirty="0" err="1">
                <a:ea typeface="+mn-ea"/>
              </a:rPr>
              <a:t>iMover</a:t>
            </a:r>
            <a:endParaRPr lang="en-US" altLang="en-US" dirty="0">
              <a:ea typeface="+mn-ea"/>
            </a:endParaRPr>
          </a:p>
        </p:txBody>
      </p:sp>
      <p:sp>
        <p:nvSpPr>
          <p:cNvPr id="51" name="Text Box 55"/>
          <p:cNvSpPr txBox="1">
            <a:spLocks noChangeArrowheads="1"/>
          </p:cNvSpPr>
          <p:nvPr userDrawn="1"/>
        </p:nvSpPr>
        <p:spPr bwMode="auto">
          <a:xfrm>
            <a:off x="5347173" y="4335891"/>
            <a:ext cx="29114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800" dirty="0">
                <a:solidFill>
                  <a:schemeClr val="accent5"/>
                </a:solidFill>
                <a:latin typeface="+mn-lt"/>
                <a:ea typeface="+mn-ea"/>
              </a:rPr>
              <a:t>CLOUD, WAN, LAN, SAN, WWW</a:t>
            </a:r>
          </a:p>
        </p:txBody>
      </p:sp>
      <p:cxnSp>
        <p:nvCxnSpPr>
          <p:cNvPr id="52" name="Straight Connector 51"/>
          <p:cNvCxnSpPr/>
          <p:nvPr userDrawn="1"/>
        </p:nvCxnSpPr>
        <p:spPr>
          <a:xfrm flipH="1" flipV="1">
            <a:off x="5971745" y="112395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 userDrawn="1"/>
        </p:nvCxnSpPr>
        <p:spPr>
          <a:xfrm flipH="1" flipV="1">
            <a:off x="7396376" y="112395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 userDrawn="1"/>
        </p:nvCxnSpPr>
        <p:spPr>
          <a:xfrm flipV="1">
            <a:off x="7328930" y="3672187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 userDrawn="1"/>
        </p:nvCxnSpPr>
        <p:spPr>
          <a:xfrm flipV="1">
            <a:off x="6236730" y="3672187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 userDrawn="1"/>
        </p:nvCxnSpPr>
        <p:spPr>
          <a:xfrm flipH="1" flipV="1">
            <a:off x="2444609" y="367620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 userDrawn="1"/>
        </p:nvCxnSpPr>
        <p:spPr>
          <a:xfrm flipH="1" flipV="1">
            <a:off x="3505768" y="3676200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 flipH="1" flipV="1">
            <a:off x="1198830" y="2457774"/>
            <a:ext cx="0" cy="548640"/>
          </a:xfrm>
          <a:prstGeom prst="line">
            <a:avLst/>
          </a:prstGeom>
          <a:ln w="9525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Useful Iconography</a:t>
            </a:r>
          </a:p>
        </p:txBody>
      </p:sp>
    </p:spTree>
    <p:extLst>
      <p:ext uri="{BB962C8B-B14F-4D97-AF65-F5344CB8AC3E}">
        <p14:creationId xmlns:p14="http://schemas.microsoft.com/office/powerpoint/2010/main" val="24243911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2982913" y="1262063"/>
            <a:ext cx="1412875" cy="2381250"/>
          </a:xfrm>
          <a:prstGeom prst="roundRect">
            <a:avLst>
              <a:gd name="adj" fmla="val 9252"/>
            </a:avLst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ounded Rectangle 3"/>
          <p:cNvSpPr/>
          <p:nvPr userDrawn="1"/>
        </p:nvSpPr>
        <p:spPr>
          <a:xfrm>
            <a:off x="376238" y="1262063"/>
            <a:ext cx="2379662" cy="3633787"/>
          </a:xfrm>
          <a:prstGeom prst="roundRect">
            <a:avLst>
              <a:gd name="adj" fmla="val 4659"/>
            </a:avLst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ext Box 41"/>
          <p:cNvSpPr txBox="1">
            <a:spLocks noChangeArrowheads="1"/>
          </p:cNvSpPr>
          <p:nvPr userDrawn="1"/>
        </p:nvSpPr>
        <p:spPr bwMode="auto">
          <a:xfrm>
            <a:off x="500063" y="1000125"/>
            <a:ext cx="4168775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SzPct val="75000"/>
              <a:buBlip>
                <a:blip r:embed="rId2"/>
              </a:buBlip>
              <a:defRPr sz="2400">
                <a:solidFill>
                  <a:srgbClr val="21212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6AD6"/>
              </a:buClr>
              <a:buFont typeface="Arial" charset="0"/>
              <a:buChar char="–"/>
              <a:defRPr sz="2800">
                <a:solidFill>
                  <a:srgbClr val="21212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6AD6"/>
              </a:buClr>
              <a:buFont typeface="Arial" charset="0"/>
              <a:buChar char="–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AD6"/>
              </a:buClr>
              <a:buFont typeface="Wingdings" pitchFamily="2" charset="2"/>
              <a:buChar char="§"/>
              <a:defRPr sz="1600">
                <a:solidFill>
                  <a:srgbClr val="21212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altLang="en-US" sz="800" b="1" dirty="0">
                <a:solidFill>
                  <a:schemeClr val="tx1"/>
                </a:solidFill>
                <a:ea typeface="+mn-ea"/>
              </a:rPr>
              <a:t>Background Shapes (can depict different locations, e.g. On-site, Offsite, etc.</a:t>
            </a:r>
          </a:p>
        </p:txBody>
      </p:sp>
      <p:sp>
        <p:nvSpPr>
          <p:cNvPr id="6" name="Rounded Rectangle 5"/>
          <p:cNvSpPr/>
          <p:nvPr userDrawn="1"/>
        </p:nvSpPr>
        <p:spPr>
          <a:xfrm>
            <a:off x="4737100" y="1289050"/>
            <a:ext cx="1412875" cy="2381250"/>
          </a:xfrm>
          <a:prstGeom prst="roundRect">
            <a:avLst>
              <a:gd name="adj" fmla="val 9252"/>
            </a:avLst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le 6"/>
          <p:cNvSpPr/>
          <p:nvPr userDrawn="1"/>
        </p:nvSpPr>
        <p:spPr>
          <a:xfrm>
            <a:off x="4937125" y="1524000"/>
            <a:ext cx="1011238" cy="820738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rgbClr val="00B6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4937125" y="2616200"/>
            <a:ext cx="1011238" cy="820738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rgbClr val="00B6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8"/>
          <p:cNvSpPr/>
          <p:nvPr userDrawn="1"/>
        </p:nvSpPr>
        <p:spPr>
          <a:xfrm>
            <a:off x="6478588" y="1309688"/>
            <a:ext cx="1611312" cy="1309687"/>
          </a:xfrm>
          <a:prstGeom prst="roundRect">
            <a:avLst>
              <a:gd name="adj" fmla="val 9252"/>
            </a:avLst>
          </a:prstGeom>
          <a:solidFill>
            <a:schemeClr val="bg1"/>
          </a:solidFill>
          <a:ln w="12700">
            <a:solidFill>
              <a:srgbClr val="6A7B8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4119563" y="3732213"/>
            <a:ext cx="10715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200" b="1">
                <a:solidFill>
                  <a:srgbClr val="ABEB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1" name="Text Box 10"/>
          <p:cNvSpPr txBox="1">
            <a:spLocks noChangeArrowheads="1"/>
          </p:cNvSpPr>
          <p:nvPr userDrawn="1"/>
        </p:nvSpPr>
        <p:spPr bwMode="auto">
          <a:xfrm>
            <a:off x="6151563" y="4271963"/>
            <a:ext cx="18526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NUMBERS</a:t>
            </a:r>
            <a:b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(FOR STEPS IN DIAGRAMS)</a:t>
            </a:r>
          </a:p>
        </p:txBody>
      </p:sp>
      <p:sp>
        <p:nvSpPr>
          <p:cNvPr id="12" name="Text Box 10"/>
          <p:cNvSpPr txBox="1">
            <a:spLocks noChangeArrowheads="1"/>
          </p:cNvSpPr>
          <p:nvPr userDrawn="1"/>
        </p:nvSpPr>
        <p:spPr bwMode="auto">
          <a:xfrm>
            <a:off x="3151188" y="3732213"/>
            <a:ext cx="10715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200" b="1">
                <a:solidFill>
                  <a:srgbClr val="ABEBFF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3" name="Text Box 10"/>
          <p:cNvSpPr txBox="1">
            <a:spLocks noChangeArrowheads="1"/>
          </p:cNvSpPr>
          <p:nvPr userDrawn="1"/>
        </p:nvSpPr>
        <p:spPr bwMode="auto">
          <a:xfrm>
            <a:off x="5086350" y="3732213"/>
            <a:ext cx="10715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200" b="1">
                <a:solidFill>
                  <a:srgbClr val="ABEBFF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Useful Iconography Frames And Backgrounds</a:t>
            </a:r>
          </a:p>
        </p:txBody>
      </p:sp>
    </p:spTree>
    <p:extLst>
      <p:ext uri="{BB962C8B-B14F-4D97-AF65-F5344CB8AC3E}">
        <p14:creationId xmlns:p14="http://schemas.microsoft.com/office/powerpoint/2010/main" val="30746315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3"/>
          <p:cNvSpPr txBox="1">
            <a:spLocks noChangeArrowheads="1"/>
          </p:cNvSpPr>
          <p:nvPr userDrawn="1"/>
        </p:nvSpPr>
        <p:spPr bwMode="auto">
          <a:xfrm>
            <a:off x="5249863" y="3960813"/>
            <a:ext cx="100488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ARROW 1</a:t>
            </a: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7688263" y="3960813"/>
            <a:ext cx="100488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ARROW 2 </a:t>
            </a:r>
          </a:p>
        </p:txBody>
      </p:sp>
      <p:sp>
        <p:nvSpPr>
          <p:cNvPr id="5" name="Text Box 54"/>
          <p:cNvSpPr txBox="1">
            <a:spLocks noChangeArrowheads="1"/>
          </p:cNvSpPr>
          <p:nvPr userDrawn="1"/>
        </p:nvSpPr>
        <p:spPr bwMode="auto">
          <a:xfrm>
            <a:off x="555625" y="2646363"/>
            <a:ext cx="100488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Broken Arrow</a:t>
            </a:r>
          </a:p>
        </p:txBody>
      </p:sp>
      <p:sp>
        <p:nvSpPr>
          <p:cNvPr id="6" name="Text Box 55"/>
          <p:cNvSpPr txBox="1">
            <a:spLocks noChangeArrowheads="1"/>
          </p:cNvSpPr>
          <p:nvPr userDrawn="1"/>
        </p:nvSpPr>
        <p:spPr bwMode="auto">
          <a:xfrm>
            <a:off x="2786063" y="2646363"/>
            <a:ext cx="1004887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Cyclical Arrow</a:t>
            </a:r>
          </a:p>
        </p:txBody>
      </p:sp>
      <p:sp>
        <p:nvSpPr>
          <p:cNvPr id="7" name="Text Box 64"/>
          <p:cNvSpPr txBox="1">
            <a:spLocks noChangeArrowheads="1"/>
          </p:cNvSpPr>
          <p:nvPr userDrawn="1"/>
        </p:nvSpPr>
        <p:spPr bwMode="auto">
          <a:xfrm>
            <a:off x="914400" y="4235450"/>
            <a:ext cx="10048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WRAP ARROW (L)</a:t>
            </a:r>
          </a:p>
        </p:txBody>
      </p:sp>
      <p:sp>
        <p:nvSpPr>
          <p:cNvPr id="8" name="Text Box 65"/>
          <p:cNvSpPr txBox="1">
            <a:spLocks noChangeArrowheads="1"/>
          </p:cNvSpPr>
          <p:nvPr userDrawn="1"/>
        </p:nvSpPr>
        <p:spPr bwMode="auto">
          <a:xfrm>
            <a:off x="2400300" y="4235450"/>
            <a:ext cx="100488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b="1">
                <a:solidFill>
                  <a:srgbClr val="000000"/>
                </a:solidFill>
                <a:latin typeface="Arial" charset="0"/>
                <a:cs typeface="Arial" charset="0"/>
              </a:rPr>
              <a:t>WRAP ARROW (R)</a:t>
            </a:r>
          </a:p>
        </p:txBody>
      </p:sp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1004888"/>
            <a:ext cx="615950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1492250"/>
            <a:ext cx="2227262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3338513"/>
            <a:ext cx="169703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3338513"/>
            <a:ext cx="169703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2811463"/>
            <a:ext cx="18510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3121025"/>
            <a:ext cx="208597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312863"/>
            <a:ext cx="1296987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373063" y="1966913"/>
            <a:ext cx="20129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373063" y="1624013"/>
            <a:ext cx="20129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Arrows</a:t>
            </a:r>
          </a:p>
        </p:txBody>
      </p:sp>
    </p:spTree>
    <p:extLst>
      <p:ext uri="{BB962C8B-B14F-4D97-AF65-F5344CB8AC3E}">
        <p14:creationId xmlns:p14="http://schemas.microsoft.com/office/powerpoint/2010/main" val="910540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298575"/>
            <a:ext cx="14557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1298575"/>
            <a:ext cx="14557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1298575"/>
            <a:ext cx="14557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8" y="1298575"/>
            <a:ext cx="14557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1298575"/>
            <a:ext cx="14557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2371725"/>
            <a:ext cx="97948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2371725"/>
            <a:ext cx="9763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7"/>
          <p:cNvSpPr>
            <a:spLocks noChangeArrowheads="1"/>
          </p:cNvSpPr>
          <p:nvPr userDrawn="1"/>
        </p:nvSpPr>
        <p:spPr bwMode="auto">
          <a:xfrm>
            <a:off x="4119563" y="2209800"/>
            <a:ext cx="2752725" cy="2039938"/>
          </a:xfrm>
          <a:prstGeom prst="rect">
            <a:avLst/>
          </a:prstGeom>
          <a:solidFill>
            <a:srgbClr val="41A2E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24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38" y="3619500"/>
            <a:ext cx="19891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6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2460625"/>
            <a:ext cx="197643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5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3041650"/>
            <a:ext cx="1989138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Company Logos</a:t>
            </a:r>
          </a:p>
        </p:txBody>
      </p:sp>
    </p:spTree>
    <p:extLst>
      <p:ext uri="{BB962C8B-B14F-4D97-AF65-F5344CB8AC3E}">
        <p14:creationId xmlns:p14="http://schemas.microsoft.com/office/powerpoint/2010/main" val="36283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4914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4629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64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8834" y="1197864"/>
            <a:ext cx="4096966" cy="25455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defRPr lang="en-US" sz="2000" kern="1200" baseline="0" dirty="0" smtClean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defRPr lang="en-US" sz="18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defRPr lang="en-US" sz="16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defRPr lang="en-US" sz="14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defRPr lang="en-US" sz="12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7864"/>
            <a:ext cx="4038600" cy="25455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defRPr lang="en-US" sz="2000" kern="1200" baseline="0" dirty="0" smtClean="0">
                <a:solidFill>
                  <a:srgbClr val="414141"/>
                </a:solidFill>
                <a:latin typeface="+mn-lt"/>
                <a:ea typeface="+mn-ea"/>
                <a:cs typeface="+mn-cs"/>
              </a:defRPr>
            </a:lvl1pPr>
            <a:lvl2pPr algn="l" defTabSz="914400" rtl="0" eaLnBrk="1" latinLnBrk="0" hangingPunct="1">
              <a:defRPr lang="en-US" sz="18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algn="l" defTabSz="914400" rtl="0" eaLnBrk="1" latinLnBrk="0" hangingPunct="1">
              <a:defRPr lang="en-US" sz="16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algn="l" defTabSz="914400" rtl="0" eaLnBrk="1" latinLnBrk="0" hangingPunct="1">
              <a:defRPr lang="en-US" sz="16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algn="l" defTabSz="914400" rtl="0" eaLnBrk="1" latinLnBrk="0" hangingPunct="1">
              <a:defRPr lang="en-US" sz="1400" kern="1200" baseline="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645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 cap="all" baseline="0">
                <a:solidFill>
                  <a:srgbClr val="4141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09750"/>
            <a:ext cx="4040188" cy="2784872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414141"/>
                </a:solidFill>
              </a:defRPr>
            </a:lvl1pPr>
            <a:lvl2pPr marL="685800" indent="-287338">
              <a:defRPr sz="1800" baseline="0">
                <a:solidFill>
                  <a:srgbClr val="414141"/>
                </a:solidFill>
              </a:defRPr>
            </a:lvl2pPr>
            <a:lvl3pPr>
              <a:defRPr sz="1600" baseline="0">
                <a:solidFill>
                  <a:srgbClr val="414141"/>
                </a:solidFill>
              </a:defRPr>
            </a:lvl3pPr>
            <a:lvl4pPr>
              <a:defRPr sz="1400" baseline="0">
                <a:solidFill>
                  <a:srgbClr val="414141"/>
                </a:solidFill>
              </a:defRPr>
            </a:lvl4pPr>
            <a:lvl5pPr>
              <a:defRPr sz="1200" baseline="0">
                <a:solidFill>
                  <a:srgbClr val="41414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2000" b="1" cap="all" baseline="0">
                <a:solidFill>
                  <a:srgbClr val="41414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09750"/>
            <a:ext cx="4041775" cy="2784872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414141"/>
                </a:solidFill>
              </a:defRPr>
            </a:lvl1pPr>
            <a:lvl2pPr>
              <a:defRPr sz="1800" baseline="0">
                <a:solidFill>
                  <a:srgbClr val="414141"/>
                </a:solidFill>
              </a:defRPr>
            </a:lvl2pPr>
            <a:lvl3pPr>
              <a:defRPr sz="1600" baseline="0">
                <a:solidFill>
                  <a:srgbClr val="414141"/>
                </a:solidFill>
              </a:defRPr>
            </a:lvl3pPr>
            <a:lvl4pPr>
              <a:defRPr sz="1400" baseline="0">
                <a:solidFill>
                  <a:srgbClr val="414141"/>
                </a:solidFill>
              </a:defRPr>
            </a:lvl4pPr>
            <a:lvl5pPr>
              <a:defRPr sz="1200" baseline="0">
                <a:solidFill>
                  <a:srgbClr val="41414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0F73C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1576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63" y="0"/>
            <a:ext cx="9139237" cy="5141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784" y="2339336"/>
            <a:ext cx="2979163" cy="46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1014"/>
          <p:cNvSpPr>
            <a:spLocks noChangeArrowheads="1"/>
          </p:cNvSpPr>
          <p:nvPr userDrawn="1"/>
        </p:nvSpPr>
        <p:spPr bwMode="auto">
          <a:xfrm>
            <a:off x="1066800" y="4400550"/>
            <a:ext cx="73104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cs typeface="Arial" charset="0"/>
                <a:sym typeface="Arial" charset="0"/>
              </a:rPr>
              <a:t>© 2017 Quantum Corporation. Company Confidential. Forward-looking information is based upon multiple assumptions and uncertainties,</a:t>
            </a:r>
            <a:br>
              <a:rPr lang="en-US" sz="800" dirty="0">
                <a:solidFill>
                  <a:schemeClr val="bg1"/>
                </a:solidFill>
                <a:cs typeface="Arial" charset="0"/>
                <a:sym typeface="Arial" charset="0"/>
              </a:rPr>
            </a:br>
            <a:r>
              <a:rPr lang="en-US" sz="800" dirty="0">
                <a:solidFill>
                  <a:schemeClr val="bg1"/>
                </a:solidFill>
                <a:cs typeface="Arial" charset="0"/>
                <a:sym typeface="Arial" charset="0"/>
              </a:rPr>
              <a:t>does not necessarily represent the company</a:t>
            </a:r>
            <a:r>
              <a:rPr lang="ja-JP" altLang="en-US" sz="800" dirty="0">
                <a:solidFill>
                  <a:schemeClr val="bg1"/>
                </a:solidFill>
                <a:cs typeface="Arial" charset="0"/>
                <a:sym typeface="Arial" charset="0"/>
              </a:rPr>
              <a:t>’</a:t>
            </a:r>
            <a:r>
              <a:rPr lang="en-US" sz="800" dirty="0">
                <a:solidFill>
                  <a:schemeClr val="bg1"/>
                </a:solidFill>
                <a:cs typeface="Arial" charset="0"/>
                <a:sym typeface="Arial" charset="0"/>
              </a:rPr>
              <a:t>s outlook and is for planning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2617378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26" Type="http://schemas.openxmlformats.org/officeDocument/2006/relationships/image" Target="../media/image1.png"/><Relationship Id="rId27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48.xml"/><Relationship Id="rId25" Type="http://schemas.openxmlformats.org/officeDocument/2006/relationships/theme" Target="../theme/theme2.xml"/><Relationship Id="rId26" Type="http://schemas.openxmlformats.org/officeDocument/2006/relationships/image" Target="../media/image9.png"/><Relationship Id="rId27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400050" y="438150"/>
            <a:ext cx="8345488" cy="407988"/>
            <a:chOff x="400778" y="438150"/>
            <a:chExt cx="8343994" cy="408049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00778" y="827146"/>
              <a:ext cx="8343994" cy="19053"/>
            </a:xfrm>
            <a:prstGeom prst="rect">
              <a:avLst/>
            </a:prstGeom>
            <a:solidFill>
              <a:srgbClr val="0F73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032" name="Picture 12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5837" y="438150"/>
              <a:ext cx="325737" cy="232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Title Placeholder 23"/>
          <p:cNvSpPr>
            <a:spLocks noGrp="1"/>
          </p:cNvSpPr>
          <p:nvPr>
            <p:ph type="title"/>
          </p:nvPr>
        </p:nvSpPr>
        <p:spPr bwMode="auto">
          <a:xfrm>
            <a:off x="365125" y="57150"/>
            <a:ext cx="78644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Slide Number Placeholder 27"/>
          <p:cNvSpPr txBox="1">
            <a:spLocks/>
          </p:cNvSpPr>
          <p:nvPr/>
        </p:nvSpPr>
        <p:spPr>
          <a:xfrm>
            <a:off x="8448675" y="4772025"/>
            <a:ext cx="390525" cy="24606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9B86059C-0B7F-F140-9E3F-CD83B681D04B}" type="slidenum">
              <a:rPr 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lnSpc>
                  <a:spcPct val="100000"/>
                </a:lnSpc>
                <a:defRPr/>
              </a:pPr>
              <a:t>‹#›</a:t>
            </a:fld>
            <a:endParaRPr 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Footer Placeholder 4"/>
          <p:cNvSpPr txBox="1">
            <a:spLocks/>
          </p:cNvSpPr>
          <p:nvPr/>
        </p:nvSpPr>
        <p:spPr>
          <a:xfrm>
            <a:off x="5562600" y="4772025"/>
            <a:ext cx="2889250" cy="24606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8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dirty="0">
                <a:solidFill>
                  <a:srgbClr val="898989"/>
                </a:solidFill>
                <a:latin typeface="Calibri" panose="020F0502020204030204" pitchFamily="34" charset="0"/>
              </a:rPr>
              <a:t>© 2017 Quantum Corporation | </a:t>
            </a:r>
            <a:r>
              <a:rPr i="1" dirty="0">
                <a:solidFill>
                  <a:srgbClr val="898989"/>
                </a:solidFill>
                <a:latin typeface="Calibri" panose="020F0502020204030204" pitchFamily="34" charset="0"/>
              </a:rPr>
              <a:t>Company Confidential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0050" y="1200150"/>
            <a:ext cx="828675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41" r:id="rId2"/>
    <p:sldLayoutId id="2147483709" r:id="rId3"/>
    <p:sldLayoutId id="2147483743" r:id="rId4"/>
    <p:sldLayoutId id="2147483710" r:id="rId5"/>
    <p:sldLayoutId id="2147483714" r:id="rId6"/>
    <p:sldLayoutId id="2147483711" r:id="rId7"/>
    <p:sldLayoutId id="2147483712" r:id="rId8"/>
    <p:sldLayoutId id="2147483715" r:id="rId9"/>
    <p:sldLayoutId id="2147483742" r:id="rId10"/>
    <p:sldLayoutId id="2147483726" r:id="rId11"/>
    <p:sldLayoutId id="2147483727" r:id="rId12"/>
    <p:sldLayoutId id="2147483728" r:id="rId13"/>
    <p:sldLayoutId id="2147483739" r:id="rId14"/>
    <p:sldLayoutId id="2147483729" r:id="rId15"/>
    <p:sldLayoutId id="2147483730" r:id="rId16"/>
    <p:sldLayoutId id="2147483731" r:id="rId17"/>
    <p:sldLayoutId id="2147483738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</p:sldLayoutIdLst>
  <p:txStyles>
    <p:titleStyle>
      <a:lvl1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lang="en-US" sz="2400" b="1" kern="1200" dirty="0">
          <a:solidFill>
            <a:srgbClr val="0F73C3"/>
          </a:solidFill>
          <a:latin typeface="Calibri" panose="020F0502020204030204" pitchFamily="34" charset="0"/>
          <a:ea typeface="ＭＳ Ｐゴシック" charset="0"/>
          <a:cs typeface="ＭＳ Ｐゴシック" charset="0"/>
        </a:defRPr>
      </a:lvl1pPr>
      <a:lvl2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27013" indent="-227013" algn="l" rtl="0" eaLnBrk="1" fontAlgn="base" hangingPunct="1">
        <a:spcBef>
          <a:spcPts val="300"/>
        </a:spcBef>
        <a:spcAft>
          <a:spcPts val="300"/>
        </a:spcAft>
        <a:buSzPct val="95000"/>
        <a:buBlip>
          <a:blip r:embed="rId27"/>
        </a:buBlip>
        <a:defRPr lang="en-US" sz="2000" kern="1200" dirty="0">
          <a:solidFill>
            <a:srgbClr val="414141"/>
          </a:solidFill>
          <a:latin typeface="Calibri" panose="020F0502020204030204" pitchFamily="34" charset="0"/>
          <a:ea typeface="ＭＳ Ｐゴシック" charset="0"/>
          <a:cs typeface="ＭＳ Ｐゴシック" charset="0"/>
        </a:defRPr>
      </a:lvl1pPr>
      <a:lvl2pPr marL="569913" indent="-171450" algn="l" rtl="0" eaLnBrk="1" fontAlgn="base" hangingPunct="1">
        <a:spcBef>
          <a:spcPct val="0"/>
        </a:spcBef>
        <a:spcAft>
          <a:spcPts val="200"/>
        </a:spcAft>
        <a:buClr>
          <a:srgbClr val="0F73C3"/>
        </a:buClr>
        <a:buSzPct val="95000"/>
        <a:buFont typeface="Arial" charset="0"/>
        <a:buChar char="–"/>
        <a:defRPr sz="1600" kern="1200">
          <a:solidFill>
            <a:srgbClr val="414141"/>
          </a:solidFill>
          <a:latin typeface="Calibri" panose="020F0502020204030204" pitchFamily="34" charset="0"/>
          <a:ea typeface="ＭＳ Ｐゴシック" charset="0"/>
          <a:cs typeface="+mn-cs"/>
        </a:defRPr>
      </a:lvl2pPr>
      <a:lvl3pPr marL="858838" indent="-173038" algn="l" rtl="0" eaLnBrk="1" fontAlgn="base" hangingPunct="1">
        <a:spcBef>
          <a:spcPts val="200"/>
        </a:spcBef>
        <a:spcAft>
          <a:spcPts val="200"/>
        </a:spcAft>
        <a:buClr>
          <a:srgbClr val="0F73C3"/>
        </a:buClr>
        <a:buFont typeface="Wingdings" charset="0"/>
        <a:buChar char="§"/>
        <a:defRPr sz="1400" kern="1200">
          <a:solidFill>
            <a:srgbClr val="414141"/>
          </a:solidFill>
          <a:latin typeface="Calibri" panose="020F0502020204030204" pitchFamily="34" charset="0"/>
          <a:ea typeface="ＭＳ Ｐゴシック" charset="0"/>
          <a:cs typeface="+mn-cs"/>
        </a:defRPr>
      </a:lvl3pPr>
      <a:lvl4pPr marL="1084263" indent="-109538" algn="l" rtl="0" eaLnBrk="1" fontAlgn="base" hangingPunct="1">
        <a:spcBef>
          <a:spcPts val="200"/>
        </a:spcBef>
        <a:spcAft>
          <a:spcPts val="200"/>
        </a:spcAft>
        <a:buClr>
          <a:srgbClr val="0F73C3"/>
        </a:buClr>
        <a:buFont typeface="Arial" charset="0"/>
        <a:buChar char="•"/>
        <a:defRPr sz="1400" kern="1200">
          <a:solidFill>
            <a:srgbClr val="414141"/>
          </a:solidFill>
          <a:latin typeface="Calibri" panose="020F0502020204030204" pitchFamily="34" charset="0"/>
          <a:ea typeface="ＭＳ Ｐゴシック" charset="0"/>
          <a:cs typeface="+mn-cs"/>
        </a:defRPr>
      </a:lvl4pPr>
      <a:lvl5pPr marL="1255713" indent="-109538" algn="l" rtl="0" eaLnBrk="1" fontAlgn="base" hangingPunct="1">
        <a:spcBef>
          <a:spcPts val="200"/>
        </a:spcBef>
        <a:spcAft>
          <a:spcPts val="200"/>
        </a:spcAft>
        <a:buClr>
          <a:srgbClr val="0F73C3"/>
        </a:buClr>
        <a:buFont typeface="Arial" charset="0"/>
        <a:buChar char="»"/>
        <a:defRPr sz="1400" kern="1200">
          <a:solidFill>
            <a:srgbClr val="414141"/>
          </a:solidFill>
          <a:latin typeface="Calibri" panose="020F0502020204030204" pitchFamily="34" charset="0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rgbClr val="454545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400050" y="827088"/>
            <a:ext cx="8345488" cy="19050"/>
          </a:xfrm>
          <a:prstGeom prst="rect">
            <a:avLst/>
          </a:prstGeom>
          <a:solidFill>
            <a:srgbClr val="00B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2" name="Picture 1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6544" y="439486"/>
            <a:ext cx="325795" cy="22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23"/>
          <p:cNvSpPr>
            <a:spLocks noGrp="1"/>
          </p:cNvSpPr>
          <p:nvPr>
            <p:ph type="title"/>
          </p:nvPr>
        </p:nvSpPr>
        <p:spPr bwMode="auto">
          <a:xfrm>
            <a:off x="365125" y="57150"/>
            <a:ext cx="78644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3" name="Slide Number Placeholder 27"/>
          <p:cNvSpPr txBox="1">
            <a:spLocks/>
          </p:cNvSpPr>
          <p:nvPr/>
        </p:nvSpPr>
        <p:spPr>
          <a:xfrm>
            <a:off x="8448675" y="4772025"/>
            <a:ext cx="390525" cy="24606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marR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fld id="{9B86059C-0B7F-F140-9E3F-CD83B681D04B}" type="slidenum">
              <a:rPr lang="en-US" smtClean="0">
                <a:solidFill>
                  <a:srgbClr val="898989"/>
                </a:solidFill>
                <a:latin typeface="Calibri" panose="020F0502020204030204" pitchFamily="34" charset="0"/>
              </a:rPr>
              <a:pPr>
                <a:lnSpc>
                  <a:spcPct val="100000"/>
                </a:lnSpc>
                <a:defRPr/>
              </a:pPr>
              <a:t>‹#›</a:t>
            </a:fld>
            <a:endParaRPr lang="en-US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Footer Placeholder 4"/>
          <p:cNvSpPr txBox="1">
            <a:spLocks/>
          </p:cNvSpPr>
          <p:nvPr/>
        </p:nvSpPr>
        <p:spPr>
          <a:xfrm>
            <a:off x="5562600" y="4772025"/>
            <a:ext cx="2889250" cy="246063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8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dirty="0">
                <a:solidFill>
                  <a:srgbClr val="898989"/>
                </a:solidFill>
                <a:latin typeface="Calibri" panose="020F0502020204030204" pitchFamily="34" charset="0"/>
              </a:rPr>
              <a:t>© 2017 Quantum Corporation | </a:t>
            </a:r>
            <a:r>
              <a:rPr i="1" dirty="0">
                <a:solidFill>
                  <a:srgbClr val="898989"/>
                </a:solidFill>
                <a:latin typeface="Calibri" panose="020F0502020204030204" pitchFamily="34" charset="0"/>
              </a:rPr>
              <a:t>Company Confidential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0050" y="1200150"/>
            <a:ext cx="828675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9277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</p:sldLayoutIdLst>
  <p:txStyles>
    <p:titleStyle>
      <a:lvl1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lang="en-US" sz="2400" b="1" kern="1200" dirty="0">
          <a:solidFill>
            <a:srgbClr val="00B6F1"/>
          </a:solidFill>
          <a:latin typeface="Calibri" panose="020F0502020204030204" pitchFamily="34" charset="0"/>
          <a:ea typeface="ＭＳ Ｐゴシック" charset="0"/>
          <a:cs typeface="ＭＳ Ｐゴシック" charset="0"/>
        </a:defRPr>
      </a:lvl1pPr>
      <a:lvl2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ts val="2400"/>
        </a:lnSpc>
        <a:spcBef>
          <a:spcPct val="0"/>
        </a:spcBef>
        <a:spcAft>
          <a:spcPct val="0"/>
        </a:spcAft>
        <a:defRPr sz="2400" b="1">
          <a:solidFill>
            <a:srgbClr val="0F73C3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27013" indent="-227013" algn="l" rtl="0" eaLnBrk="1" fontAlgn="base" hangingPunct="1">
        <a:spcBef>
          <a:spcPts val="300"/>
        </a:spcBef>
        <a:spcAft>
          <a:spcPts val="300"/>
        </a:spcAft>
        <a:buSzPct val="95000"/>
        <a:buBlip>
          <a:blip r:embed="rId27"/>
        </a:buBlip>
        <a:defRPr lang="en-US" sz="2000" kern="1200" dirty="0">
          <a:solidFill>
            <a:schemeClr val="tx1"/>
          </a:solidFill>
          <a:latin typeface="Calibri" panose="020F0502020204030204" pitchFamily="34" charset="0"/>
          <a:ea typeface="ＭＳ Ｐゴシック" charset="0"/>
          <a:cs typeface="ＭＳ Ｐゴシック" charset="0"/>
        </a:defRPr>
      </a:lvl1pPr>
      <a:lvl2pPr marL="569913" indent="-171450" algn="l" rtl="0" eaLnBrk="1" fontAlgn="base" hangingPunct="1">
        <a:spcBef>
          <a:spcPct val="0"/>
        </a:spcBef>
        <a:spcAft>
          <a:spcPts val="200"/>
        </a:spcAft>
        <a:buClr>
          <a:srgbClr val="0F73C3"/>
        </a:buClr>
        <a:buSzPct val="95000"/>
        <a:buFont typeface="Arial" charset="0"/>
        <a:buChar char="–"/>
        <a:defRPr sz="1600" kern="12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+mn-cs"/>
        </a:defRPr>
      </a:lvl2pPr>
      <a:lvl3pPr marL="858838" indent="-173038" algn="l" rtl="0" eaLnBrk="1" fontAlgn="base" hangingPunct="1">
        <a:spcBef>
          <a:spcPts val="200"/>
        </a:spcBef>
        <a:spcAft>
          <a:spcPts val="200"/>
        </a:spcAft>
        <a:buClr>
          <a:srgbClr val="0F73C3"/>
        </a:buClr>
        <a:buFont typeface="Wingdings" charset="0"/>
        <a:buChar char="§"/>
        <a:defRPr sz="1400" kern="12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+mn-cs"/>
        </a:defRPr>
      </a:lvl3pPr>
      <a:lvl4pPr marL="1084263" indent="-109538" algn="l" rtl="0" eaLnBrk="1" fontAlgn="base" hangingPunct="1">
        <a:spcBef>
          <a:spcPts val="200"/>
        </a:spcBef>
        <a:spcAft>
          <a:spcPts val="200"/>
        </a:spcAft>
        <a:buClr>
          <a:srgbClr val="0F73C3"/>
        </a:buClr>
        <a:buFont typeface="Arial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+mn-cs"/>
        </a:defRPr>
      </a:lvl4pPr>
      <a:lvl5pPr marL="1255713" indent="-109538" algn="l" rtl="0" eaLnBrk="1" fontAlgn="base" hangingPunct="1">
        <a:spcBef>
          <a:spcPts val="200"/>
        </a:spcBef>
        <a:spcAft>
          <a:spcPts val="200"/>
        </a:spcAft>
        <a:buClr>
          <a:srgbClr val="0F73C3"/>
        </a:buClr>
        <a:buFont typeface="Arial" charset="0"/>
        <a:buChar char="»"/>
        <a:defRPr sz="1400" kern="12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rgbClr val="454545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*.iron.io/" TargetMode="External"/><Relationship Id="rId4" Type="http://schemas.openxmlformats.org/officeDocument/2006/relationships/hyperlink" Target="https://*.docker.com/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*.veritone.com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81382" y="1989547"/>
            <a:ext cx="6156297" cy="1219201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solidFill>
                  <a:srgbClr val="00B0F0"/>
                </a:solidFill>
              </a:rPr>
              <a:t>Welcome to </a:t>
            </a:r>
            <a:r>
              <a:rPr lang="en-US" sz="6600" dirty="0" err="1">
                <a:solidFill>
                  <a:srgbClr val="00B0F0"/>
                </a:solidFill>
              </a:rPr>
              <a:t>StorNext</a:t>
            </a:r>
            <a:r>
              <a:rPr lang="en-US" sz="6600" dirty="0">
                <a:solidFill>
                  <a:srgbClr val="00B0F0"/>
                </a:solidFill>
              </a:rPr>
              <a:t> 6.0.1 TOI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3" y="1648169"/>
            <a:ext cx="3121158" cy="31211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aiWARE</a:t>
            </a:r>
            <a:r>
              <a:rPr lang="en-US" dirty="0"/>
              <a:t> for </a:t>
            </a:r>
            <a:r>
              <a:rPr lang="en-US" dirty="0" err="1"/>
              <a:t>Xcellis</a:t>
            </a:r>
            <a:r>
              <a:rPr lang="en-US" dirty="0"/>
              <a:t>: Agent Package (</a:t>
            </a:r>
            <a:r>
              <a:rPr lang="en-US" dirty="0" err="1"/>
              <a:t>contd</a:t>
            </a:r>
            <a:r>
              <a:rPr lang="en-US" dirty="0"/>
              <a:t>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aiware-env.service</a:t>
            </a:r>
            <a:endParaRPr lang="en-US" dirty="0"/>
          </a:p>
          <a:p>
            <a:pPr lvl="1"/>
            <a:r>
              <a:rPr lang="en-US" dirty="0"/>
              <a:t>Triggers /opt/</a:t>
            </a:r>
            <a:r>
              <a:rPr lang="en-US" dirty="0" err="1"/>
              <a:t>aiware</a:t>
            </a:r>
            <a:r>
              <a:rPr lang="en-US" dirty="0"/>
              <a:t>/bin/</a:t>
            </a:r>
            <a:r>
              <a:rPr lang="en-US" dirty="0" err="1"/>
              <a:t>nodenv.sh</a:t>
            </a:r>
            <a:endParaRPr lang="en-US" dirty="0"/>
          </a:p>
          <a:p>
            <a:pPr lvl="2"/>
            <a:r>
              <a:rPr lang="en-US" dirty="0" err="1"/>
              <a:t>nodenv.sh</a:t>
            </a:r>
            <a:r>
              <a:rPr lang="en-US" dirty="0"/>
              <a:t> reads settings from /opt/</a:t>
            </a:r>
            <a:r>
              <a:rPr lang="en-US" dirty="0" err="1"/>
              <a:t>aiware</a:t>
            </a:r>
            <a:r>
              <a:rPr lang="en-US" dirty="0"/>
              <a:t>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config</a:t>
            </a:r>
            <a:r>
              <a:rPr lang="en-US" dirty="0"/>
              <a:t> and uses them to populate 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environment.aiware</a:t>
            </a:r>
            <a:endParaRPr lang="en-US" dirty="0"/>
          </a:p>
          <a:p>
            <a:pPr lvl="2"/>
            <a:r>
              <a:rPr lang="en-US" dirty="0"/>
              <a:t>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environment.aiware</a:t>
            </a:r>
            <a:r>
              <a:rPr lang="en-US" dirty="0"/>
              <a:t> parameters are loaded by </a:t>
            </a:r>
            <a:r>
              <a:rPr lang="en-US" dirty="0" err="1"/>
              <a:t>aiware-agent.servce</a:t>
            </a:r>
            <a:r>
              <a:rPr lang="en-US" dirty="0"/>
              <a:t> at startup and fed in to the bootstrap routine</a:t>
            </a:r>
          </a:p>
          <a:p>
            <a:r>
              <a:rPr lang="en-US" dirty="0" err="1"/>
              <a:t>aiware-env.timer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Causes </a:t>
            </a:r>
            <a:r>
              <a:rPr lang="en-US" dirty="0" err="1"/>
              <a:t>aiWARE</a:t>
            </a:r>
            <a:r>
              <a:rPr lang="en-US" dirty="0"/>
              <a:t> agent environment intervals to be automatically refreshed every 60 seconds</a:t>
            </a:r>
          </a:p>
          <a:p>
            <a:r>
              <a:rPr lang="en-US" dirty="0" err="1"/>
              <a:t>aiware-agent.service</a:t>
            </a:r>
            <a:endParaRPr lang="en-US" dirty="0"/>
          </a:p>
          <a:p>
            <a:pPr lvl="1"/>
            <a:r>
              <a:rPr lang="en-US" dirty="0"/>
              <a:t>Executes the bootstrap routine and starts the agent</a:t>
            </a:r>
          </a:p>
          <a:p>
            <a:pPr lvl="1"/>
            <a:r>
              <a:rPr lang="en-US" dirty="0"/>
              <a:t>Restarts automatically on failure, can be restarted with: </a:t>
            </a:r>
            <a:r>
              <a:rPr lang="en-US" dirty="0" err="1"/>
              <a:t>systemctl</a:t>
            </a:r>
            <a:r>
              <a:rPr lang="en-US" dirty="0"/>
              <a:t> restart </a:t>
            </a:r>
            <a:r>
              <a:rPr lang="en-US" dirty="0" err="1"/>
              <a:t>aiware</a:t>
            </a:r>
            <a:r>
              <a:rPr lang="en-US" dirty="0"/>
              <a:t>-agent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087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aiWARE</a:t>
            </a:r>
            <a:r>
              <a:rPr lang="en-US" dirty="0"/>
              <a:t> for </a:t>
            </a:r>
            <a:r>
              <a:rPr lang="en-US" dirty="0" err="1"/>
              <a:t>Xcellis</a:t>
            </a:r>
            <a:r>
              <a:rPr lang="en-US" dirty="0"/>
              <a:t>: Agent in Action &amp; Initialization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45168"/>
            <a:ext cx="8286023" cy="3394472"/>
          </a:xfrm>
        </p:spPr>
        <p:txBody>
          <a:bodyPr/>
          <a:lstStyle/>
          <a:p>
            <a:r>
              <a:rPr lang="en-US" dirty="0"/>
              <a:t>When the </a:t>
            </a:r>
            <a:r>
              <a:rPr lang="en-US" dirty="0" err="1"/>
              <a:t>aiware-agent.service</a:t>
            </a:r>
            <a:r>
              <a:rPr lang="en-US" dirty="0"/>
              <a:t> is first started on an appliance it attempts to register with the </a:t>
            </a:r>
            <a:r>
              <a:rPr lang="en-US" dirty="0" err="1"/>
              <a:t>Veritone</a:t>
            </a:r>
            <a:r>
              <a:rPr lang="en-US" dirty="0"/>
              <a:t> API anonymously, identifying itself as a new node available for processing</a:t>
            </a:r>
          </a:p>
          <a:p>
            <a:pPr lvl="1"/>
            <a:r>
              <a:rPr lang="en-US" dirty="0"/>
              <a:t>When this completes a ‘</a:t>
            </a:r>
            <a:r>
              <a:rPr lang="en-US" dirty="0" err="1"/>
              <a:t>nodeid.txt</a:t>
            </a:r>
            <a:r>
              <a:rPr lang="en-US" dirty="0"/>
              <a:t>’ file is generated in /home/</a:t>
            </a:r>
            <a:r>
              <a:rPr lang="en-US" dirty="0" err="1"/>
              <a:t>aiware</a:t>
            </a:r>
            <a:r>
              <a:rPr lang="en-US" dirty="0"/>
              <a:t> with a unique ID for the node assigned by the </a:t>
            </a:r>
            <a:r>
              <a:rPr lang="en-US" dirty="0" err="1"/>
              <a:t>Veritone</a:t>
            </a:r>
            <a:r>
              <a:rPr lang="en-US" dirty="0"/>
              <a:t> API</a:t>
            </a:r>
          </a:p>
          <a:p>
            <a:pPr lvl="1"/>
            <a:r>
              <a:rPr lang="en-US" dirty="0"/>
              <a:t>Starting the agent alone and generating a node ID does not require any pre-existing credentials on the </a:t>
            </a:r>
            <a:r>
              <a:rPr lang="en-US" dirty="0" err="1"/>
              <a:t>Veritone</a:t>
            </a:r>
            <a:r>
              <a:rPr lang="en-US" dirty="0"/>
              <a:t> web site</a:t>
            </a:r>
          </a:p>
          <a:p>
            <a:r>
              <a:rPr lang="en-US" dirty="0"/>
              <a:t>Agent then enters a standby mode running a single active container where it polls the API on a timed interval to see if that node ID gets registered to a customer’s account</a:t>
            </a:r>
          </a:p>
          <a:p>
            <a:r>
              <a:rPr lang="en-US" dirty="0"/>
              <a:t>Upon registering that node ID in the </a:t>
            </a:r>
            <a:r>
              <a:rPr lang="en-US" dirty="0" err="1"/>
              <a:t>Veritone</a:t>
            </a:r>
            <a:r>
              <a:rPr lang="en-US" dirty="0"/>
              <a:t> website, the agent will fully initialize and start its remaining services</a:t>
            </a:r>
          </a:p>
        </p:txBody>
      </p:sp>
    </p:spTree>
    <p:extLst>
      <p:ext uri="{BB962C8B-B14F-4D97-AF65-F5344CB8AC3E}">
        <p14:creationId xmlns:p14="http://schemas.microsoft.com/office/powerpoint/2010/main" val="1866447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aiWARE</a:t>
            </a:r>
            <a:r>
              <a:rPr lang="en-US" dirty="0"/>
              <a:t> for </a:t>
            </a:r>
            <a:r>
              <a:rPr lang="en-US" dirty="0" err="1"/>
              <a:t>Xcellis</a:t>
            </a:r>
            <a:r>
              <a:rPr lang="en-US" dirty="0"/>
              <a:t>: Agent in Action &amp; Initialization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45168"/>
            <a:ext cx="8286023" cy="3394472"/>
          </a:xfrm>
        </p:spPr>
        <p:txBody>
          <a:bodyPr/>
          <a:lstStyle/>
          <a:p>
            <a:r>
              <a:rPr lang="en-US" dirty="0"/>
              <a:t>After registration is complete, the /home/</a:t>
            </a:r>
            <a:r>
              <a:rPr lang="en-US" dirty="0" err="1"/>
              <a:t>aiware</a:t>
            </a:r>
            <a:r>
              <a:rPr lang="en-US" dirty="0"/>
              <a:t> directory is populated with the following key files</a:t>
            </a:r>
          </a:p>
          <a:p>
            <a:pPr lvl="1"/>
            <a:r>
              <a:rPr lang="en-US" dirty="0" err="1"/>
              <a:t>config.json</a:t>
            </a:r>
            <a:endParaRPr lang="en-US" dirty="0"/>
          </a:p>
          <a:p>
            <a:pPr lvl="2"/>
            <a:r>
              <a:rPr lang="en-US" dirty="0"/>
              <a:t>Registration parameters and secrets that associate the node with the </a:t>
            </a:r>
            <a:r>
              <a:rPr lang="en-US" dirty="0" err="1"/>
              <a:t>Veritone</a:t>
            </a:r>
            <a:r>
              <a:rPr lang="en-US" dirty="0"/>
              <a:t> API endpoint</a:t>
            </a:r>
          </a:p>
          <a:p>
            <a:pPr lvl="1"/>
            <a:r>
              <a:rPr lang="en-US" dirty="0" err="1"/>
              <a:t>nodeconfig.json</a:t>
            </a:r>
            <a:endParaRPr lang="en-US" dirty="0"/>
          </a:p>
          <a:p>
            <a:pPr lvl="2"/>
            <a:r>
              <a:rPr lang="en-US" dirty="0"/>
              <a:t>Configuration state of the services within the agent stack</a:t>
            </a:r>
          </a:p>
          <a:p>
            <a:pPr lvl="1"/>
            <a:r>
              <a:rPr lang="en-US" dirty="0" err="1"/>
              <a:t>nodeid.txt</a:t>
            </a:r>
            <a:endParaRPr lang="en-US" dirty="0"/>
          </a:p>
          <a:p>
            <a:pPr lvl="2"/>
            <a:r>
              <a:rPr lang="en-US" dirty="0"/>
              <a:t>The node ID assigned to the appliance by the </a:t>
            </a:r>
            <a:r>
              <a:rPr lang="en-US" dirty="0" err="1"/>
              <a:t>Veritone</a:t>
            </a:r>
            <a:r>
              <a:rPr lang="en-US" dirty="0"/>
              <a:t> API</a:t>
            </a:r>
          </a:p>
          <a:p>
            <a:pPr lvl="1"/>
            <a:r>
              <a:rPr lang="en-US" dirty="0"/>
              <a:t>./log directory also gets created, storing the following key log files:</a:t>
            </a:r>
          </a:p>
          <a:p>
            <a:pPr lvl="2"/>
            <a:r>
              <a:rPr lang="en-US" dirty="0" err="1"/>
              <a:t>agent.log</a:t>
            </a:r>
            <a:r>
              <a:rPr lang="en-US" dirty="0"/>
              <a:t> (</a:t>
            </a:r>
            <a:r>
              <a:rPr lang="en-US" dirty="0" err="1"/>
              <a:t>primarilly</a:t>
            </a:r>
            <a:r>
              <a:rPr lang="en-US" dirty="0"/>
              <a:t> agent startup, registration &amp; shutdown events)</a:t>
            </a:r>
          </a:p>
          <a:p>
            <a:pPr lvl="2"/>
            <a:r>
              <a:rPr lang="en-US" dirty="0"/>
              <a:t>syslog (useful log of all job dispatch and engine activity)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062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aiWARE</a:t>
            </a:r>
            <a:r>
              <a:rPr lang="en-US" dirty="0"/>
              <a:t> for </a:t>
            </a:r>
            <a:r>
              <a:rPr lang="en-US" dirty="0" err="1"/>
              <a:t>Xcellis</a:t>
            </a:r>
            <a:r>
              <a:rPr lang="en-US" dirty="0"/>
              <a:t>: /opt/</a:t>
            </a:r>
            <a:r>
              <a:rPr lang="en-US" dirty="0" err="1"/>
              <a:t>aiware</a:t>
            </a:r>
            <a:r>
              <a:rPr lang="en-US" dirty="0"/>
              <a:t>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config</a:t>
            </a:r>
            <a:r>
              <a:rPr lang="en-US" dirty="0"/>
              <a:t> in depth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45168"/>
            <a:ext cx="8286023" cy="3394472"/>
          </a:xfrm>
        </p:spPr>
        <p:txBody>
          <a:bodyPr/>
          <a:lstStyle/>
          <a:p>
            <a:r>
              <a:rPr lang="en-US" dirty="0"/>
              <a:t>This is the configuration file for the agent</a:t>
            </a:r>
          </a:p>
          <a:p>
            <a:pPr lvl="1"/>
            <a:r>
              <a:rPr lang="en-US" dirty="0"/>
              <a:t>Not user-editable, but can be adjusted by service if necessary</a:t>
            </a:r>
          </a:p>
          <a:p>
            <a:r>
              <a:rPr lang="en-US" dirty="0"/>
              <a:t>Key adjustable parameters:</a:t>
            </a:r>
          </a:p>
          <a:p>
            <a:pPr lvl="1"/>
            <a:r>
              <a:rPr lang="en-US" b="1" dirty="0"/>
              <a:t>INTERFACE_AUTOSET </a:t>
            </a:r>
            <a:r>
              <a:rPr lang="en-US" dirty="0"/>
              <a:t>(default true) allows the agent to automatically discover the routable interface to use on the appliance</a:t>
            </a:r>
          </a:p>
          <a:p>
            <a:pPr lvl="2"/>
            <a:r>
              <a:rPr lang="en-US" dirty="0"/>
              <a:t>If necessary this can be set to false, and the desired interface can be defined in 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environment.aiware</a:t>
            </a:r>
            <a:endParaRPr lang="en-US" dirty="0"/>
          </a:p>
          <a:p>
            <a:pPr lvl="1"/>
            <a:r>
              <a:rPr lang="en-US" b="1" dirty="0"/>
              <a:t>STORAGE_AUTOSET</a:t>
            </a:r>
            <a:r>
              <a:rPr lang="en-US" dirty="0"/>
              <a:t> (default true) allows the agent to automatically discover the root path of the mounted </a:t>
            </a:r>
            <a:r>
              <a:rPr lang="en-US" dirty="0" err="1"/>
              <a:t>StorNext</a:t>
            </a:r>
            <a:r>
              <a:rPr lang="en-US" dirty="0"/>
              <a:t> filesystems to be made available for processing</a:t>
            </a:r>
          </a:p>
          <a:p>
            <a:pPr lvl="2"/>
            <a:r>
              <a:rPr lang="en-US" dirty="0"/>
              <a:t>If necessary this can be set to false, and the desired path can be defined in 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environment.aiware</a:t>
            </a:r>
            <a:endParaRPr lang="en-US" dirty="0"/>
          </a:p>
          <a:p>
            <a:pPr lvl="1"/>
            <a:r>
              <a:rPr lang="en-US" b="1" dirty="0"/>
              <a:t>ENFORCE </a:t>
            </a:r>
            <a:r>
              <a:rPr lang="en-US" dirty="0"/>
              <a:t>(default true) controls whether or not resource limits should be enforced on </a:t>
            </a:r>
            <a:r>
              <a:rPr lang="en-US" dirty="0" err="1"/>
              <a:t>aiWARE</a:t>
            </a:r>
            <a:r>
              <a:rPr lang="en-US" dirty="0"/>
              <a:t> (via Docker)</a:t>
            </a:r>
            <a:endParaRPr lang="en-US" b="1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024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aiWARE</a:t>
            </a:r>
            <a:r>
              <a:rPr lang="en-US" dirty="0"/>
              <a:t> for </a:t>
            </a:r>
            <a:r>
              <a:rPr lang="en-US" dirty="0" err="1"/>
              <a:t>Xcellis</a:t>
            </a:r>
            <a:r>
              <a:rPr lang="en-US" dirty="0"/>
              <a:t>: Assumptions &amp; Limitations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45168"/>
            <a:ext cx="8286023" cy="3394472"/>
          </a:xfrm>
        </p:spPr>
        <p:txBody>
          <a:bodyPr/>
          <a:lstStyle/>
          <a:p>
            <a:r>
              <a:rPr lang="en-US" dirty="0"/>
              <a:t>All </a:t>
            </a:r>
            <a:r>
              <a:rPr lang="en-US" dirty="0" err="1"/>
              <a:t>StorNext</a:t>
            </a:r>
            <a:r>
              <a:rPr lang="en-US" dirty="0"/>
              <a:t> filesystems desired for processing must be mounted under a common root</a:t>
            </a:r>
          </a:p>
          <a:p>
            <a:pPr lvl="1"/>
            <a:r>
              <a:rPr lang="en-US" dirty="0"/>
              <a:t>E.g. /</a:t>
            </a:r>
            <a:r>
              <a:rPr lang="en-US" dirty="0" err="1"/>
              <a:t>stornext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this root location is tunable, but you cannot use more than one root!</a:t>
            </a:r>
          </a:p>
          <a:p>
            <a:pPr lvl="2"/>
            <a:r>
              <a:rPr lang="en-US" dirty="0"/>
              <a:t>Having /</a:t>
            </a:r>
            <a:r>
              <a:rPr lang="en-US" dirty="0" err="1"/>
              <a:t>stornext</a:t>
            </a:r>
            <a:r>
              <a:rPr lang="en-US" dirty="0"/>
              <a:t>/snfs1 and /</a:t>
            </a:r>
            <a:r>
              <a:rPr lang="en-US" dirty="0" err="1"/>
              <a:t>stornext</a:t>
            </a:r>
            <a:r>
              <a:rPr lang="en-US" dirty="0"/>
              <a:t>/media2 is fine, but having /</a:t>
            </a:r>
            <a:r>
              <a:rPr lang="en-US" dirty="0" err="1"/>
              <a:t>stornext</a:t>
            </a:r>
            <a:r>
              <a:rPr lang="en-US" dirty="0"/>
              <a:t>/snfs1 and /media/snfs2 will allow only one to be used at a time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22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Menu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Service menu aka /opt/</a:t>
            </a:r>
            <a:r>
              <a:rPr lang="en-US" dirty="0" err="1"/>
              <a:t>DXi</a:t>
            </a:r>
            <a:r>
              <a:rPr lang="en-US" dirty="0"/>
              <a:t>/scripts/</a:t>
            </a:r>
            <a:r>
              <a:rPr lang="en-US" dirty="0" err="1"/>
              <a:t>service.sh</a:t>
            </a:r>
            <a:r>
              <a:rPr lang="en-US" dirty="0"/>
              <a:t> updated with </a:t>
            </a:r>
            <a:r>
              <a:rPr lang="en-US" dirty="0" err="1"/>
              <a:t>aiWARE</a:t>
            </a:r>
            <a:r>
              <a:rPr lang="en-US" dirty="0"/>
              <a:t> options</a:t>
            </a:r>
          </a:p>
          <a:p>
            <a:r>
              <a:rPr lang="en-US" dirty="0"/>
              <a:t>Enable/Disable </a:t>
            </a:r>
            <a:r>
              <a:rPr lang="en-US" dirty="0" err="1"/>
              <a:t>aiWARE</a:t>
            </a:r>
            <a:endParaRPr lang="en-US" dirty="0"/>
          </a:p>
          <a:p>
            <a:pPr lvl="1"/>
            <a:r>
              <a:rPr lang="en-US" dirty="0"/>
              <a:t>enable/disable the Docker services</a:t>
            </a:r>
          </a:p>
          <a:p>
            <a:pPr lvl="1"/>
            <a:r>
              <a:rPr lang="en-US" dirty="0"/>
              <a:t>Not necessary to be run on Standard and High Performance systems since </a:t>
            </a:r>
            <a:r>
              <a:rPr lang="en-US" dirty="0" err="1"/>
              <a:t>docker</a:t>
            </a:r>
            <a:r>
              <a:rPr lang="en-US" dirty="0"/>
              <a:t> services are enabled by default</a:t>
            </a:r>
          </a:p>
          <a:p>
            <a:r>
              <a:rPr lang="en-US" dirty="0"/>
              <a:t>Start/Stop </a:t>
            </a:r>
            <a:r>
              <a:rPr lang="en-US" dirty="0" err="1"/>
              <a:t>aiWARE</a:t>
            </a:r>
            <a:r>
              <a:rPr lang="en-US" dirty="0"/>
              <a:t> Agent</a:t>
            </a:r>
          </a:p>
          <a:p>
            <a:pPr lvl="1"/>
            <a:r>
              <a:rPr lang="en-US" dirty="0"/>
              <a:t>start and stop the </a:t>
            </a:r>
            <a:r>
              <a:rPr lang="en-US" dirty="0" err="1"/>
              <a:t>aiware</a:t>
            </a:r>
            <a:r>
              <a:rPr lang="en-US" dirty="0"/>
              <a:t>-agent service which communicates to the </a:t>
            </a:r>
            <a:r>
              <a:rPr lang="en-US" dirty="0" err="1"/>
              <a:t>Veritone</a:t>
            </a:r>
            <a:r>
              <a:rPr lang="en-US" dirty="0"/>
              <a:t> site</a:t>
            </a:r>
          </a:p>
          <a:p>
            <a:r>
              <a:rPr lang="en-US" dirty="0"/>
              <a:t>Display </a:t>
            </a:r>
            <a:r>
              <a:rPr lang="en-US" dirty="0" err="1"/>
              <a:t>aiWARE</a:t>
            </a:r>
            <a:r>
              <a:rPr lang="en-US" dirty="0"/>
              <a:t> UUID</a:t>
            </a:r>
          </a:p>
          <a:p>
            <a:pPr lvl="1"/>
            <a:r>
              <a:rPr lang="en-US" dirty="0"/>
              <a:t>Displays the unique UUID for the </a:t>
            </a:r>
            <a:r>
              <a:rPr lang="en-US" dirty="0" err="1"/>
              <a:t>aiWARE</a:t>
            </a:r>
            <a:r>
              <a:rPr lang="en-US" dirty="0"/>
              <a:t> node generated by the </a:t>
            </a:r>
            <a:r>
              <a:rPr lang="en-US" dirty="0" err="1"/>
              <a:t>aiWARE</a:t>
            </a:r>
            <a:r>
              <a:rPr lang="en-US" dirty="0"/>
              <a:t> agent</a:t>
            </a:r>
          </a:p>
          <a:p>
            <a:pPr lvl="1"/>
            <a:r>
              <a:rPr lang="en-US" dirty="0"/>
              <a:t>Required by the </a:t>
            </a:r>
            <a:r>
              <a:rPr lang="en-US" dirty="0" err="1"/>
              <a:t>Veritone</a:t>
            </a:r>
            <a:r>
              <a:rPr lang="en-US" dirty="0"/>
              <a:t> CMS application when adding nodes to a cluster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427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Configuration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14" y="1041027"/>
            <a:ext cx="8286023" cy="3394472"/>
          </a:xfrm>
        </p:spPr>
        <p:txBody>
          <a:bodyPr/>
          <a:lstStyle/>
          <a:p>
            <a:r>
              <a:rPr lang="en-US" dirty="0"/>
              <a:t>Service Menu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1027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88" y="1415620"/>
            <a:ext cx="6583798" cy="331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322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aiWARE</a:t>
            </a:r>
            <a:r>
              <a:rPr lang="en-US" dirty="0"/>
              <a:t> agent in idle polling mode pre-registration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777" y="1200151"/>
            <a:ext cx="8286023" cy="783632"/>
          </a:xfrm>
        </p:spPr>
        <p:txBody>
          <a:bodyPr/>
          <a:lstStyle/>
          <a:p>
            <a:r>
              <a:rPr lang="en-US" dirty="0"/>
              <a:t>You can confirm this state by looking at the output of ‘</a:t>
            </a:r>
            <a:r>
              <a:rPr lang="en-US" dirty="0" err="1"/>
              <a:t>docker</a:t>
            </a:r>
            <a:r>
              <a:rPr lang="en-US" dirty="0"/>
              <a:t> </a:t>
            </a:r>
            <a:r>
              <a:rPr lang="en-US" dirty="0" err="1"/>
              <a:t>ps’</a:t>
            </a:r>
            <a:endParaRPr lang="en-US" dirty="0"/>
          </a:p>
          <a:p>
            <a:pPr lvl="1"/>
            <a:r>
              <a:rPr lang="en-US" dirty="0"/>
              <a:t>Only a single instance of </a:t>
            </a:r>
            <a:r>
              <a:rPr lang="en-US" dirty="0" err="1"/>
              <a:t>veritone</a:t>
            </a:r>
            <a:r>
              <a:rPr lang="en-US" dirty="0"/>
              <a:t>/</a:t>
            </a:r>
            <a:r>
              <a:rPr lang="en-US" dirty="0" err="1"/>
              <a:t>aiware</a:t>
            </a:r>
            <a:r>
              <a:rPr lang="en-US" dirty="0"/>
              <a:t> and </a:t>
            </a:r>
            <a:r>
              <a:rPr lang="en-US" dirty="0" err="1"/>
              <a:t>veritone</a:t>
            </a:r>
            <a:r>
              <a:rPr lang="en-US" dirty="0"/>
              <a:t>/logger running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61" y="2057401"/>
            <a:ext cx="8462075" cy="9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62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aiWARE</a:t>
            </a:r>
            <a:r>
              <a:rPr lang="en-US" dirty="0"/>
              <a:t> agent in idle polling mode pre-registration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777" y="1200151"/>
            <a:ext cx="8286023" cy="783632"/>
          </a:xfrm>
        </p:spPr>
        <p:txBody>
          <a:bodyPr/>
          <a:lstStyle/>
          <a:p>
            <a:r>
              <a:rPr lang="en-US" dirty="0"/>
              <a:t>Can also </a:t>
            </a:r>
            <a:r>
              <a:rPr lang="en-US" dirty="0" smtClean="0"/>
              <a:t>confirm by </a:t>
            </a:r>
            <a:r>
              <a:rPr lang="en-US" dirty="0"/>
              <a:t>looking at ~</a:t>
            </a:r>
            <a:r>
              <a:rPr lang="en-US" dirty="0" err="1"/>
              <a:t>aiware</a:t>
            </a:r>
            <a:r>
              <a:rPr lang="en-US" dirty="0"/>
              <a:t>/log/</a:t>
            </a:r>
            <a:r>
              <a:rPr lang="en-US" dirty="0" err="1"/>
              <a:t>agent.log</a:t>
            </a:r>
            <a:endParaRPr lang="en-US" dirty="0"/>
          </a:p>
          <a:p>
            <a:r>
              <a:rPr lang="en-US" dirty="0"/>
              <a:t>Will remain in this state until node ID is registered to </a:t>
            </a:r>
            <a:r>
              <a:rPr lang="en-US" dirty="0" err="1"/>
              <a:t>Veritone</a:t>
            </a:r>
            <a:r>
              <a:rPr lang="en-US" dirty="0"/>
              <a:t> web site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4" y="2080863"/>
            <a:ext cx="8664508" cy="243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24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aiWARE</a:t>
            </a:r>
            <a:r>
              <a:rPr lang="en-US" dirty="0"/>
              <a:t> agent in </a:t>
            </a:r>
            <a:r>
              <a:rPr lang="en-US" dirty="0" smtClean="0"/>
              <a:t>active mode following registration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777" y="1200151"/>
            <a:ext cx="8286023" cy="783632"/>
          </a:xfrm>
        </p:spPr>
        <p:txBody>
          <a:bodyPr/>
          <a:lstStyle/>
          <a:p>
            <a:r>
              <a:rPr lang="en-US" dirty="0"/>
              <a:t>You can confirm this state by looking at the output of ‘</a:t>
            </a:r>
            <a:r>
              <a:rPr lang="en-US" dirty="0" err="1"/>
              <a:t>docker</a:t>
            </a:r>
            <a:r>
              <a:rPr lang="en-US" dirty="0"/>
              <a:t> </a:t>
            </a:r>
            <a:r>
              <a:rPr lang="en-US" dirty="0" err="1"/>
              <a:t>ps’</a:t>
            </a:r>
            <a:endParaRPr lang="en-US" dirty="0"/>
          </a:p>
          <a:p>
            <a:pPr lvl="1"/>
            <a:r>
              <a:rPr lang="en-US" dirty="0" smtClean="0"/>
              <a:t>Three instances </a:t>
            </a:r>
            <a:r>
              <a:rPr lang="en-US" dirty="0"/>
              <a:t>of </a:t>
            </a:r>
            <a:r>
              <a:rPr lang="en-US" dirty="0" err="1" smtClean="0"/>
              <a:t>veritone</a:t>
            </a:r>
            <a:r>
              <a:rPr lang="en-US" dirty="0" smtClean="0"/>
              <a:t>/</a:t>
            </a:r>
            <a:r>
              <a:rPr lang="en-US" dirty="0" err="1" smtClean="0"/>
              <a:t>aiware</a:t>
            </a:r>
            <a:r>
              <a:rPr lang="en-US" dirty="0" smtClean="0"/>
              <a:t>, one </a:t>
            </a:r>
            <a:r>
              <a:rPr lang="en-US" dirty="0" err="1" smtClean="0"/>
              <a:t>veritone</a:t>
            </a:r>
            <a:r>
              <a:rPr lang="en-US" dirty="0" smtClean="0"/>
              <a:t>/logger and one iron/runner </a:t>
            </a:r>
            <a:r>
              <a:rPr lang="en-US" dirty="0"/>
              <a:t>running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73" y="2130497"/>
            <a:ext cx="8438827" cy="110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3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84788" y="2790410"/>
            <a:ext cx="5607657" cy="590550"/>
          </a:xfrm>
        </p:spPr>
        <p:txBody>
          <a:bodyPr/>
          <a:lstStyle/>
          <a:p>
            <a:r>
              <a:rPr lang="en-US" dirty="0"/>
              <a:t>John </a:t>
            </a:r>
            <a:r>
              <a:rPr lang="en-US" dirty="0" err="1"/>
              <a:t>LaRue</a:t>
            </a:r>
            <a:r>
              <a:rPr lang="en-US" dirty="0"/>
              <a:t> and Brian Raccuglia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25886" y="1484094"/>
            <a:ext cx="5514654" cy="1219201"/>
          </a:xfrm>
        </p:spPr>
        <p:txBody>
          <a:bodyPr/>
          <a:lstStyle/>
          <a:p>
            <a:r>
              <a:rPr lang="en-US" dirty="0" err="1"/>
              <a:t>Veritone</a:t>
            </a:r>
            <a:r>
              <a:rPr lang="en-US" dirty="0"/>
              <a:t> </a:t>
            </a:r>
            <a:r>
              <a:rPr lang="en-US" dirty="0" err="1"/>
              <a:t>Aiware</a:t>
            </a:r>
            <a:r>
              <a:rPr lang="en-US" dirty="0"/>
              <a:t> for </a:t>
            </a:r>
            <a:r>
              <a:rPr lang="en-US" dirty="0" err="1"/>
              <a:t>Xcellis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347" y="200606"/>
            <a:ext cx="1833677" cy="183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95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aiWARE</a:t>
            </a:r>
            <a:r>
              <a:rPr lang="en-US" dirty="0"/>
              <a:t> agent in active mode following registration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777" y="1200151"/>
            <a:ext cx="8286023" cy="783632"/>
          </a:xfrm>
        </p:spPr>
        <p:txBody>
          <a:bodyPr/>
          <a:lstStyle/>
          <a:p>
            <a:r>
              <a:rPr lang="en-US" dirty="0"/>
              <a:t>Can </a:t>
            </a:r>
            <a:r>
              <a:rPr lang="en-US" dirty="0" smtClean="0"/>
              <a:t>also confirm </a:t>
            </a:r>
            <a:r>
              <a:rPr lang="en-US" dirty="0"/>
              <a:t>by looking at ~</a:t>
            </a:r>
            <a:r>
              <a:rPr lang="en-US" dirty="0" err="1"/>
              <a:t>aiware</a:t>
            </a:r>
            <a:r>
              <a:rPr lang="en-US" dirty="0"/>
              <a:t>/log/</a:t>
            </a:r>
            <a:r>
              <a:rPr lang="en-US" dirty="0" err="1"/>
              <a:t>agent.log</a:t>
            </a:r>
            <a:endParaRPr lang="en-US" dirty="0"/>
          </a:p>
          <a:p>
            <a:r>
              <a:rPr lang="en-US" dirty="0"/>
              <a:t>Will </a:t>
            </a:r>
            <a:r>
              <a:rPr lang="en-US" dirty="0" smtClean="0"/>
              <a:t>now remain registered indefinitely upon successive system boots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49" y="2216064"/>
            <a:ext cx="8128861" cy="199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46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 Menu Changes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244" y="1174439"/>
            <a:ext cx="8491776" cy="1589661"/>
          </a:xfrm>
        </p:spPr>
        <p:txBody>
          <a:bodyPr/>
          <a:lstStyle/>
          <a:p>
            <a:r>
              <a:rPr lang="en-US" dirty="0"/>
              <a:t>Two new install options are available for fresh install of a Standard (Medium) or High Performance (Large) </a:t>
            </a:r>
            <a:r>
              <a:rPr lang="en-US" dirty="0" err="1"/>
              <a:t>aiWARE</a:t>
            </a:r>
            <a:r>
              <a:rPr lang="en-US" dirty="0"/>
              <a:t> for </a:t>
            </a:r>
            <a:r>
              <a:rPr lang="en-US" dirty="0" err="1"/>
              <a:t>Xcellis</a:t>
            </a:r>
            <a:r>
              <a:rPr lang="en-US" dirty="0"/>
              <a:t> node</a:t>
            </a:r>
          </a:p>
          <a:p>
            <a:endParaRPr lang="en-US" dirty="0"/>
          </a:p>
        </p:txBody>
      </p:sp>
      <p:pic>
        <p:nvPicPr>
          <p:cNvPr id="2050" name="Picture 3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94" y="1969269"/>
            <a:ext cx="6472971" cy="301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817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 Menu Changes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243" y="1174439"/>
            <a:ext cx="7067921" cy="1589661"/>
          </a:xfrm>
        </p:spPr>
        <p:txBody>
          <a:bodyPr/>
          <a:lstStyle/>
          <a:p>
            <a:r>
              <a:rPr lang="en-US" dirty="0"/>
              <a:t>To install an XWD “Embedded” system just use the “</a:t>
            </a:r>
            <a:r>
              <a:rPr lang="en-US" dirty="0" err="1"/>
              <a:t>Xcellis</a:t>
            </a:r>
            <a:r>
              <a:rPr lang="en-US" dirty="0"/>
              <a:t>” option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558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with DAE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aiWARE</a:t>
            </a:r>
            <a:r>
              <a:rPr lang="en-US" dirty="0"/>
              <a:t> implementation does not use the existing DAE (KVM) virtualization environment</a:t>
            </a:r>
          </a:p>
          <a:p>
            <a:r>
              <a:rPr lang="en-US" dirty="0"/>
              <a:t>The </a:t>
            </a:r>
            <a:r>
              <a:rPr lang="en-US" dirty="0" err="1"/>
              <a:t>aiWARE</a:t>
            </a:r>
            <a:r>
              <a:rPr lang="en-US" dirty="0"/>
              <a:t> software runs inside of Docker as a set of containers</a:t>
            </a:r>
          </a:p>
          <a:p>
            <a:r>
              <a:rPr lang="en-US" dirty="0"/>
              <a:t>If DAE is licensed and potentially running, when </a:t>
            </a:r>
            <a:r>
              <a:rPr lang="en-US" dirty="0" err="1"/>
              <a:t>aiWARE</a:t>
            </a:r>
            <a:r>
              <a:rPr lang="en-US" dirty="0"/>
              <a:t> is enabled from the service menu, DAE VMs will be suspended and DAE will be disabled.</a:t>
            </a:r>
          </a:p>
          <a:p>
            <a:pPr lvl="1"/>
            <a:r>
              <a:rPr lang="en-US" dirty="0"/>
              <a:t>DAE and </a:t>
            </a:r>
            <a:r>
              <a:rPr lang="en-US" dirty="0" err="1"/>
              <a:t>aiWARE</a:t>
            </a:r>
            <a:r>
              <a:rPr lang="en-US" dirty="0"/>
              <a:t> services are both utilizing extra resources on node 2 and there is not enough resources available to run both</a:t>
            </a:r>
          </a:p>
          <a:p>
            <a:pPr lvl="1"/>
            <a:r>
              <a:rPr lang="en-US" dirty="0"/>
              <a:t>DAE will be reenabled if licensed and </a:t>
            </a:r>
            <a:r>
              <a:rPr lang="en-US" dirty="0" err="1"/>
              <a:t>aiWARE</a:t>
            </a:r>
            <a:r>
              <a:rPr lang="en-US" dirty="0"/>
              <a:t> services are disabled from the service menu</a:t>
            </a:r>
          </a:p>
        </p:txBody>
      </p:sp>
    </p:spTree>
    <p:extLst>
      <p:ext uri="{BB962C8B-B14F-4D97-AF65-F5344CB8AC3E}">
        <p14:creationId xmlns:p14="http://schemas.microsoft.com/office/powerpoint/2010/main" val="1636682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with DAE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016" y="1480785"/>
            <a:ext cx="8130784" cy="3113837"/>
          </a:xfrm>
        </p:spPr>
        <p:txBody>
          <a:bodyPr/>
          <a:lstStyle/>
          <a:p>
            <a:r>
              <a:rPr lang="en-US" dirty="0"/>
              <a:t>If DAE is licensed but disabled because </a:t>
            </a:r>
            <a:r>
              <a:rPr lang="en-US" dirty="0" err="1"/>
              <a:t>aiWARE</a:t>
            </a:r>
            <a:r>
              <a:rPr lang="en-US" dirty="0"/>
              <a:t> has been enabled, then the following error will display on the </a:t>
            </a:r>
            <a:r>
              <a:rPr lang="en-US" dirty="0" err="1"/>
              <a:t>StorNext</a:t>
            </a:r>
            <a:r>
              <a:rPr lang="en-US" dirty="0"/>
              <a:t> DAE page</a:t>
            </a:r>
          </a:p>
          <a:p>
            <a:endParaRPr lang="en-US" dirty="0"/>
          </a:p>
        </p:txBody>
      </p:sp>
      <p:pic>
        <p:nvPicPr>
          <p:cNvPr id="3074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16" y="2287207"/>
            <a:ext cx="8133408" cy="263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161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Veritone</a:t>
            </a:r>
            <a:r>
              <a:rPr lang="en-US" dirty="0"/>
              <a:t> </a:t>
            </a:r>
            <a:r>
              <a:rPr lang="en-US" dirty="0" err="1"/>
              <a:t>aiWARE</a:t>
            </a:r>
            <a:r>
              <a:rPr lang="en-US" dirty="0"/>
              <a:t> for </a:t>
            </a:r>
            <a:r>
              <a:rPr lang="en-US" dirty="0" err="1"/>
              <a:t>Xcellis</a:t>
            </a:r>
            <a:r>
              <a:rPr lang="en-US" dirty="0"/>
              <a:t> Demo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870409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Troubleshooting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determine the </a:t>
            </a:r>
            <a:r>
              <a:rPr lang="en-US" dirty="0" err="1"/>
              <a:t>aiWARE</a:t>
            </a:r>
            <a:r>
              <a:rPr lang="en-US" dirty="0"/>
              <a:t> agent status?</a:t>
            </a:r>
          </a:p>
          <a:p>
            <a:pPr lvl="1"/>
            <a:r>
              <a:rPr lang="en-US" dirty="0" err="1"/>
              <a:t>systemctl</a:t>
            </a:r>
            <a:r>
              <a:rPr lang="en-US" dirty="0"/>
              <a:t> status </a:t>
            </a:r>
            <a:r>
              <a:rPr lang="en-US" dirty="0" err="1"/>
              <a:t>aiware-agent.service</a:t>
            </a:r>
            <a:endParaRPr lang="en-US" dirty="0"/>
          </a:p>
          <a:p>
            <a:pPr lvl="1"/>
            <a:r>
              <a:rPr lang="en-US" dirty="0" err="1"/>
              <a:t>journalctl</a:t>
            </a:r>
            <a:r>
              <a:rPr lang="en-US" dirty="0"/>
              <a:t> -u </a:t>
            </a:r>
            <a:r>
              <a:rPr lang="en-US" dirty="0" err="1"/>
              <a:t>aiware-agent.service</a:t>
            </a:r>
            <a:endParaRPr lang="en-US" dirty="0"/>
          </a:p>
          <a:p>
            <a:r>
              <a:rPr lang="en-US" dirty="0"/>
              <a:t>How to look at the Docker statuses?</a:t>
            </a:r>
          </a:p>
          <a:p>
            <a:pPr lvl="1"/>
            <a:r>
              <a:rPr lang="en-US" dirty="0" err="1"/>
              <a:t>docker</a:t>
            </a:r>
            <a:r>
              <a:rPr lang="en-US" dirty="0"/>
              <a:t> </a:t>
            </a:r>
            <a:r>
              <a:rPr lang="en-US" dirty="0" err="1"/>
              <a:t>ps</a:t>
            </a:r>
            <a:endParaRPr lang="en-US" dirty="0"/>
          </a:p>
          <a:p>
            <a:r>
              <a:rPr lang="en-US" dirty="0"/>
              <a:t>Where are the logs in the collect logs and what is required by </a:t>
            </a:r>
            <a:r>
              <a:rPr lang="en-US" dirty="0" err="1"/>
              <a:t>Veritone</a:t>
            </a:r>
            <a:r>
              <a:rPr lang="en-US" dirty="0"/>
              <a:t> support for help?</a:t>
            </a:r>
          </a:p>
          <a:p>
            <a:pPr lvl="1"/>
            <a:r>
              <a:rPr lang="en-US" dirty="0" err="1"/>
              <a:t>Veritone</a:t>
            </a:r>
            <a:r>
              <a:rPr lang="en-US" dirty="0"/>
              <a:t> logs are in /home/</a:t>
            </a:r>
            <a:r>
              <a:rPr lang="en-US" dirty="0" err="1"/>
              <a:t>aiware</a:t>
            </a:r>
            <a:r>
              <a:rPr lang="en-US" dirty="0"/>
              <a:t>/log</a:t>
            </a:r>
          </a:p>
          <a:p>
            <a:pPr lvl="1"/>
            <a:r>
              <a:rPr lang="en-US" dirty="0"/>
              <a:t>All logs from this directory are included in the standard platform collect log</a:t>
            </a:r>
          </a:p>
          <a:p>
            <a:pPr lvl="1"/>
            <a:r>
              <a:rPr lang="en-US" dirty="0"/>
              <a:t>There will be an /</a:t>
            </a:r>
            <a:r>
              <a:rPr lang="en-US" dirty="0" err="1"/>
              <a:t>usr</a:t>
            </a:r>
            <a:r>
              <a:rPr lang="en-US" dirty="0"/>
              <a:t>/</a:t>
            </a:r>
            <a:r>
              <a:rPr lang="en-US" dirty="0" err="1"/>
              <a:t>adic</a:t>
            </a:r>
            <a:r>
              <a:rPr lang="en-US" dirty="0"/>
              <a:t>/</a:t>
            </a:r>
            <a:r>
              <a:rPr lang="en-US" dirty="0" err="1"/>
              <a:t>tmp</a:t>
            </a:r>
            <a:r>
              <a:rPr lang="en-US" dirty="0"/>
              <a:t>/platform/</a:t>
            </a:r>
            <a:r>
              <a:rPr lang="en-US" dirty="0" err="1"/>
              <a:t>aiware</a:t>
            </a:r>
            <a:r>
              <a:rPr lang="en-US" dirty="0"/>
              <a:t>/ directory inside the compress collect log</a:t>
            </a:r>
          </a:p>
          <a:p>
            <a:pPr lvl="1"/>
            <a:r>
              <a:rPr lang="en-US" dirty="0" err="1"/>
              <a:t>Veritone</a:t>
            </a:r>
            <a:r>
              <a:rPr lang="en-US" dirty="0"/>
              <a:t> support will want these logs in the </a:t>
            </a:r>
            <a:r>
              <a:rPr lang="en-US" dirty="0" err="1"/>
              <a:t>aiware</a:t>
            </a:r>
            <a:r>
              <a:rPr lang="en-US" dirty="0"/>
              <a:t> directory</a:t>
            </a:r>
          </a:p>
        </p:txBody>
      </p:sp>
    </p:spTree>
    <p:extLst>
      <p:ext uri="{BB962C8B-B14F-4D97-AF65-F5344CB8AC3E}">
        <p14:creationId xmlns:p14="http://schemas.microsoft.com/office/powerpoint/2010/main" val="894131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2" y="0"/>
            <a:ext cx="3121158" cy="31211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Veritone</a:t>
            </a:r>
            <a:r>
              <a:rPr lang="en-US" dirty="0"/>
              <a:t> </a:t>
            </a:r>
            <a:r>
              <a:rPr lang="en-US" dirty="0" err="1"/>
              <a:t>aiWARE</a:t>
            </a:r>
            <a:r>
              <a:rPr lang="en-US" dirty="0"/>
              <a:t>: Background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does </a:t>
            </a:r>
            <a:r>
              <a:rPr lang="en-US" dirty="0" err="1"/>
              <a:t>Veritone</a:t>
            </a:r>
            <a:r>
              <a:rPr lang="en-US" dirty="0"/>
              <a:t> do?</a:t>
            </a:r>
          </a:p>
          <a:p>
            <a:pPr lvl="1"/>
            <a:r>
              <a:rPr lang="en-US" dirty="0"/>
              <a:t>Provides a cloud-based content processing ecosystem for extracting metadata from media files</a:t>
            </a:r>
          </a:p>
          <a:p>
            <a:pPr lvl="2"/>
            <a:r>
              <a:rPr lang="en-US" dirty="0"/>
              <a:t>Transcription, Object Detection, Optical Character Recognition, Face Detection, Logo Recognition, etc.</a:t>
            </a:r>
          </a:p>
          <a:p>
            <a:r>
              <a:rPr lang="en-US" dirty="0"/>
              <a:t>Unique in that they aggregate processing tools from multiple different sources/vendors and aggregate them in to a single platform</a:t>
            </a:r>
          </a:p>
          <a:p>
            <a:pPr lvl="1"/>
            <a:r>
              <a:rPr lang="en-US" dirty="0"/>
              <a:t>Rather than a customer being bound to a single vendor (e.g. IBM Watson), </a:t>
            </a:r>
            <a:r>
              <a:rPr lang="en-US" dirty="0" err="1"/>
              <a:t>Veritone</a:t>
            </a:r>
            <a:r>
              <a:rPr lang="en-US" dirty="0"/>
              <a:t> customers can leverage their choice of engines from various vendors in multiple different workflow combinations</a:t>
            </a:r>
          </a:p>
          <a:p>
            <a:r>
              <a:rPr lang="en-US" dirty="0"/>
              <a:t>Provides an end-user interface similar to YouTube or Google but augmented to show extracted metadata alongside customer media</a:t>
            </a:r>
          </a:p>
          <a:p>
            <a:pPr lvl="3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8" y="4736386"/>
            <a:ext cx="331983" cy="33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5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aiWARE</a:t>
            </a:r>
            <a:r>
              <a:rPr lang="en-US" dirty="0"/>
              <a:t> for </a:t>
            </a:r>
            <a:r>
              <a:rPr lang="en-US" dirty="0" err="1"/>
              <a:t>Xcellis</a:t>
            </a:r>
            <a:r>
              <a:rPr lang="en-US" dirty="0"/>
              <a:t>: Stack Implementation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777" y="984142"/>
            <a:ext cx="8286023" cy="3610481"/>
          </a:xfrm>
        </p:spPr>
        <p:txBody>
          <a:bodyPr/>
          <a:lstStyle/>
          <a:p>
            <a:r>
              <a:rPr lang="en-US" dirty="0" err="1"/>
              <a:t>aiWARE</a:t>
            </a:r>
            <a:r>
              <a:rPr lang="en-US" dirty="0"/>
              <a:t> extends the </a:t>
            </a:r>
            <a:r>
              <a:rPr lang="en-US" dirty="0" err="1"/>
              <a:t>Veritone</a:t>
            </a:r>
            <a:r>
              <a:rPr lang="en-US" dirty="0"/>
              <a:t> platform to integrate with </a:t>
            </a:r>
            <a:r>
              <a:rPr lang="en-US" dirty="0" err="1"/>
              <a:t>Xcellis</a:t>
            </a:r>
            <a:endParaRPr lang="en-US" dirty="0"/>
          </a:p>
          <a:p>
            <a:r>
              <a:rPr lang="en-US" dirty="0"/>
              <a:t>Allows for data within </a:t>
            </a:r>
            <a:r>
              <a:rPr lang="en-US" dirty="0" err="1"/>
              <a:t>StorNext</a:t>
            </a:r>
            <a:r>
              <a:rPr lang="en-US" dirty="0"/>
              <a:t> to be made available for processing directly without requiring manual uploading of files to </a:t>
            </a:r>
            <a:r>
              <a:rPr lang="en-US" dirty="0" err="1"/>
              <a:t>Veritone’s</a:t>
            </a:r>
            <a:r>
              <a:rPr lang="en-US" dirty="0"/>
              <a:t> web site</a:t>
            </a:r>
          </a:p>
          <a:p>
            <a:pPr lvl="1"/>
            <a:r>
              <a:rPr lang="en-US" dirty="0"/>
              <a:t>Before the </a:t>
            </a:r>
            <a:r>
              <a:rPr lang="en-US" dirty="0" err="1"/>
              <a:t>aiWARE</a:t>
            </a:r>
            <a:r>
              <a:rPr lang="en-US" dirty="0"/>
              <a:t>/Quantum integration, </a:t>
            </a:r>
            <a:r>
              <a:rPr lang="en-US" dirty="0" err="1"/>
              <a:t>Veritone</a:t>
            </a:r>
            <a:r>
              <a:rPr lang="en-US" dirty="0"/>
              <a:t> could only process media which was uploaded to them and/or available on a public source like YouTube or Vimeo</a:t>
            </a:r>
          </a:p>
          <a:p>
            <a:r>
              <a:rPr lang="en-US" dirty="0"/>
              <a:t>Allows for a subset of </a:t>
            </a:r>
            <a:r>
              <a:rPr lang="en-US" dirty="0" err="1"/>
              <a:t>Veritone’s</a:t>
            </a:r>
            <a:r>
              <a:rPr lang="en-US" dirty="0"/>
              <a:t> engines to be run locally on </a:t>
            </a:r>
            <a:r>
              <a:rPr lang="en-US" dirty="0" err="1"/>
              <a:t>Xcellis</a:t>
            </a:r>
            <a:r>
              <a:rPr lang="en-US" dirty="0"/>
              <a:t> rather than in the cloud aka ‘hybrid cloud’</a:t>
            </a:r>
          </a:p>
          <a:p>
            <a:pPr lvl="1"/>
            <a:r>
              <a:rPr lang="en-US" dirty="0"/>
              <a:t>All </a:t>
            </a:r>
            <a:r>
              <a:rPr lang="en-US" dirty="0" err="1"/>
              <a:t>Veritone</a:t>
            </a:r>
            <a:r>
              <a:rPr lang="en-US" dirty="0"/>
              <a:t> stack components and engines are implemented as Docker containers</a:t>
            </a:r>
          </a:p>
          <a:p>
            <a:pPr lvl="1"/>
            <a:r>
              <a:rPr lang="en-US" dirty="0"/>
              <a:t>Docker container platform added to </a:t>
            </a:r>
            <a:r>
              <a:rPr lang="en-US" dirty="0" err="1"/>
              <a:t>Xcellis</a:t>
            </a:r>
            <a:r>
              <a:rPr lang="en-US" dirty="0"/>
              <a:t> to allow for engines to operate natively within the appliance</a:t>
            </a:r>
          </a:p>
          <a:p>
            <a:r>
              <a:rPr lang="en-US" dirty="0" err="1"/>
              <a:t>aiWARE</a:t>
            </a:r>
            <a:r>
              <a:rPr lang="en-US" dirty="0"/>
              <a:t> stack is launched via a ‘bootstrap’ process which downloads the latest agent and engine containers at runtime</a:t>
            </a:r>
          </a:p>
        </p:txBody>
      </p:sp>
    </p:spTree>
    <p:extLst>
      <p:ext uri="{BB962C8B-B14F-4D97-AF65-F5344CB8AC3E}">
        <p14:creationId xmlns:p14="http://schemas.microsoft.com/office/powerpoint/2010/main" val="674940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aiWARE</a:t>
            </a:r>
            <a:r>
              <a:rPr lang="en-US" dirty="0"/>
              <a:t> for </a:t>
            </a:r>
            <a:r>
              <a:rPr lang="en-US" dirty="0" err="1"/>
              <a:t>Xcellis</a:t>
            </a:r>
            <a:r>
              <a:rPr lang="en-US" dirty="0"/>
              <a:t>: Hard Requirements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Unlike a typical </a:t>
            </a:r>
            <a:r>
              <a:rPr lang="en-US" dirty="0" err="1"/>
              <a:t>Xcellis</a:t>
            </a:r>
            <a:r>
              <a:rPr lang="en-US" dirty="0"/>
              <a:t> deployment, </a:t>
            </a:r>
            <a:r>
              <a:rPr lang="en-US" dirty="0" err="1"/>
              <a:t>aiWARE</a:t>
            </a:r>
            <a:r>
              <a:rPr lang="en-US" dirty="0"/>
              <a:t> for </a:t>
            </a:r>
            <a:r>
              <a:rPr lang="en-US" dirty="0" err="1"/>
              <a:t>Xcellis</a:t>
            </a:r>
            <a:r>
              <a:rPr lang="en-US" dirty="0"/>
              <a:t> absolutely needs access to the public internet in order to operate</a:t>
            </a:r>
          </a:p>
          <a:p>
            <a:pPr lvl="1"/>
            <a:r>
              <a:rPr lang="en-US" dirty="0"/>
              <a:t>A routable interface and functional default gateway are required</a:t>
            </a:r>
          </a:p>
          <a:p>
            <a:pPr lvl="1"/>
            <a:r>
              <a:rPr lang="en-US" dirty="0"/>
              <a:t>Functional DNS is a must!</a:t>
            </a:r>
          </a:p>
          <a:p>
            <a:r>
              <a:rPr lang="en-US" dirty="0" err="1"/>
              <a:t>aiWARE</a:t>
            </a:r>
            <a:r>
              <a:rPr lang="en-US" dirty="0"/>
              <a:t> agent on </a:t>
            </a:r>
            <a:r>
              <a:rPr lang="en-US" dirty="0" err="1"/>
              <a:t>Xcellis</a:t>
            </a:r>
            <a:r>
              <a:rPr lang="en-US" dirty="0"/>
              <a:t> opens up access to port 9000/</a:t>
            </a:r>
            <a:r>
              <a:rPr lang="en-US" dirty="0" err="1"/>
              <a:t>tcp</a:t>
            </a:r>
            <a:r>
              <a:rPr lang="en-US" dirty="0"/>
              <a:t> on each node</a:t>
            </a:r>
          </a:p>
          <a:p>
            <a:pPr lvl="1"/>
            <a:r>
              <a:rPr lang="en-US" dirty="0"/>
              <a:t>This is used for the ‘</a:t>
            </a:r>
            <a:r>
              <a:rPr lang="en-US" dirty="0" err="1"/>
              <a:t>aiWARE</a:t>
            </a:r>
            <a:r>
              <a:rPr lang="en-US" dirty="0"/>
              <a:t> Media Service’, an S3 object store based on </a:t>
            </a:r>
            <a:r>
              <a:rPr lang="en-US" dirty="0" err="1"/>
              <a:t>Minio</a:t>
            </a:r>
            <a:r>
              <a:rPr lang="en-US" dirty="0"/>
              <a:t> which serves files from </a:t>
            </a:r>
            <a:r>
              <a:rPr lang="en-US" dirty="0" err="1"/>
              <a:t>StorNext</a:t>
            </a:r>
            <a:r>
              <a:rPr lang="en-US" dirty="0"/>
              <a:t> as objects to the processing engines</a:t>
            </a:r>
          </a:p>
          <a:p>
            <a:r>
              <a:rPr lang="en-US" dirty="0"/>
              <a:t>Routable interface will be used to download all </a:t>
            </a:r>
            <a:r>
              <a:rPr lang="en-US" dirty="0" err="1"/>
              <a:t>aiWARE</a:t>
            </a:r>
            <a:r>
              <a:rPr lang="en-US" dirty="0"/>
              <a:t> agent components and engines</a:t>
            </a:r>
          </a:p>
          <a:p>
            <a:pPr lvl="1"/>
            <a:r>
              <a:rPr lang="en-US" dirty="0"/>
              <a:t>Some engines are large; </a:t>
            </a:r>
            <a:r>
              <a:rPr lang="en-US" dirty="0" err="1"/>
              <a:t>Speechmatics</a:t>
            </a:r>
            <a:r>
              <a:rPr lang="en-US" dirty="0"/>
              <a:t> transcription is biggest at 8 GB</a:t>
            </a:r>
          </a:p>
        </p:txBody>
      </p:sp>
    </p:spTree>
    <p:extLst>
      <p:ext uri="{BB962C8B-B14F-4D97-AF65-F5344CB8AC3E}">
        <p14:creationId xmlns:p14="http://schemas.microsoft.com/office/powerpoint/2010/main" val="1289607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aiWARE</a:t>
            </a:r>
            <a:r>
              <a:rPr lang="en-US" dirty="0"/>
              <a:t> for </a:t>
            </a:r>
            <a:r>
              <a:rPr lang="en-US" dirty="0" err="1"/>
              <a:t>Xcellis</a:t>
            </a:r>
            <a:r>
              <a:rPr lang="en-US" dirty="0"/>
              <a:t>: Network Considerations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Engines are downloaded only when a task requiring them is submitted to a node, and then cached locally for successive processing runs</a:t>
            </a:r>
          </a:p>
          <a:p>
            <a:r>
              <a:rPr lang="en-US" dirty="0"/>
              <a:t>Because the </a:t>
            </a:r>
            <a:r>
              <a:rPr lang="en-US" dirty="0" err="1"/>
              <a:t>aiWARE</a:t>
            </a:r>
            <a:r>
              <a:rPr lang="en-US" dirty="0"/>
              <a:t> agent and engines are downloaded at runtime, there can be initial delays the first time each is started while components download</a:t>
            </a:r>
          </a:p>
          <a:p>
            <a:pPr lvl="1"/>
            <a:r>
              <a:rPr lang="en-US" dirty="0"/>
              <a:t>Upon starting the agent for the first time, it is common to wait up to five minutes before the node ID (aka UUID) is ready</a:t>
            </a:r>
          </a:p>
          <a:p>
            <a:r>
              <a:rPr lang="en-US" dirty="0"/>
              <a:t>If there is a firewall on the customers premises which blocks outbound connectivity, it will need to be relaxed for the </a:t>
            </a:r>
            <a:r>
              <a:rPr lang="en-US" dirty="0" err="1"/>
              <a:t>Xcellis</a:t>
            </a:r>
            <a:r>
              <a:rPr lang="en-US" dirty="0"/>
              <a:t> nodes using </a:t>
            </a:r>
            <a:r>
              <a:rPr lang="en-US" dirty="0" err="1"/>
              <a:t>aiWARE</a:t>
            </a:r>
            <a:endParaRPr lang="en-US" dirty="0"/>
          </a:p>
          <a:p>
            <a:pPr lvl="1"/>
            <a:r>
              <a:rPr lang="en-US" dirty="0"/>
              <a:t>All required outbound traffic is using https port 443/</a:t>
            </a:r>
            <a:r>
              <a:rPr lang="en-US" dirty="0" err="1"/>
              <a:t>tcp</a:t>
            </a:r>
            <a:endParaRPr lang="en-US" dirty="0"/>
          </a:p>
          <a:p>
            <a:pPr lvl="1"/>
            <a:r>
              <a:rPr lang="en-US" dirty="0"/>
              <a:t>Targeting </a:t>
            </a:r>
            <a:r>
              <a:rPr lang="en-US" dirty="0">
                <a:hlinkClick r:id="rId2"/>
              </a:rPr>
              <a:t>https://*.veritone.com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https://*.iron.io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https://*.docker.com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618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aiWARE</a:t>
            </a:r>
            <a:r>
              <a:rPr lang="en-US" dirty="0"/>
              <a:t> for </a:t>
            </a:r>
            <a:r>
              <a:rPr lang="en-US" dirty="0" err="1"/>
              <a:t>Xcellis</a:t>
            </a:r>
            <a:r>
              <a:rPr lang="en-US" dirty="0"/>
              <a:t>: Appliance Models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777" y="1200150"/>
            <a:ext cx="8286023" cy="3612073"/>
          </a:xfrm>
        </p:spPr>
        <p:txBody>
          <a:bodyPr/>
          <a:lstStyle/>
          <a:p>
            <a:r>
              <a:rPr lang="en-US" dirty="0" err="1"/>
              <a:t>aiWARE</a:t>
            </a:r>
            <a:r>
              <a:rPr lang="en-US" dirty="0"/>
              <a:t> for </a:t>
            </a:r>
            <a:r>
              <a:rPr lang="en-US" dirty="0" err="1"/>
              <a:t>Xcellis</a:t>
            </a:r>
            <a:r>
              <a:rPr lang="en-US" dirty="0"/>
              <a:t> “Embedded”</a:t>
            </a:r>
          </a:p>
          <a:p>
            <a:pPr lvl="1"/>
            <a:r>
              <a:rPr lang="en-US" dirty="0"/>
              <a:t>Dual node XWD system with the ability to run </a:t>
            </a:r>
            <a:r>
              <a:rPr lang="en-US" dirty="0" err="1"/>
              <a:t>Veritone</a:t>
            </a:r>
            <a:r>
              <a:rPr lang="en-US" dirty="0"/>
              <a:t> </a:t>
            </a:r>
            <a:r>
              <a:rPr lang="en-US" dirty="0" err="1"/>
              <a:t>aiWARE</a:t>
            </a:r>
            <a:r>
              <a:rPr lang="en-US" dirty="0"/>
              <a:t> software on node 2.</a:t>
            </a:r>
          </a:p>
          <a:p>
            <a:pPr lvl="1"/>
            <a:r>
              <a:rPr lang="en-US" dirty="0"/>
              <a:t>Entry-level </a:t>
            </a:r>
            <a:r>
              <a:rPr lang="en-US" dirty="0" err="1"/>
              <a:t>aiWARE</a:t>
            </a:r>
            <a:r>
              <a:rPr lang="en-US" dirty="0"/>
              <a:t> processing rate due to CPU and memory constraints of an XWD node; using ~150 GB from /scratch for disk cache</a:t>
            </a:r>
          </a:p>
          <a:p>
            <a:pPr lvl="1"/>
            <a:r>
              <a:rPr lang="en-US" dirty="0"/>
              <a:t>Mutually exclusive of existing KVM-based DAE feature</a:t>
            </a:r>
          </a:p>
          <a:p>
            <a:r>
              <a:rPr lang="en-US"/>
              <a:t>aiWARE</a:t>
            </a:r>
            <a:r>
              <a:rPr lang="en-US" dirty="0"/>
              <a:t> for </a:t>
            </a:r>
            <a:r>
              <a:rPr lang="en-US" dirty="0" err="1"/>
              <a:t>Xcellis</a:t>
            </a:r>
            <a:r>
              <a:rPr lang="en-US" dirty="0"/>
              <a:t> “Standard”</a:t>
            </a:r>
          </a:p>
          <a:p>
            <a:pPr lvl="1"/>
            <a:r>
              <a:rPr lang="en-US" dirty="0"/>
              <a:t>Based on XWE HW and SW platform but with 128 GB of RAM</a:t>
            </a:r>
          </a:p>
          <a:p>
            <a:pPr lvl="1"/>
            <a:r>
              <a:rPr lang="en-US" dirty="0"/>
              <a:t>Dedicated compute node for </a:t>
            </a:r>
            <a:r>
              <a:rPr lang="en-US" dirty="0" err="1"/>
              <a:t>aiWARE</a:t>
            </a:r>
            <a:r>
              <a:rPr lang="en-US" dirty="0"/>
              <a:t> processing w/ </a:t>
            </a:r>
            <a:r>
              <a:rPr lang="en-US" dirty="0" err="1"/>
              <a:t>additionall</a:t>
            </a:r>
            <a:r>
              <a:rPr lang="en-US" dirty="0"/>
              <a:t> 10 TB internal RAID 5 cache volume</a:t>
            </a:r>
          </a:p>
          <a:p>
            <a:pPr lvl="1"/>
            <a:r>
              <a:rPr lang="en-US" dirty="0" err="1"/>
              <a:t>Veritone</a:t>
            </a:r>
            <a:r>
              <a:rPr lang="en-US" dirty="0"/>
              <a:t> </a:t>
            </a:r>
            <a:r>
              <a:rPr lang="en-US" dirty="0" err="1"/>
              <a:t>aiWARE</a:t>
            </a:r>
            <a:r>
              <a:rPr lang="en-US" dirty="0"/>
              <a:t> uses the existing </a:t>
            </a:r>
            <a:r>
              <a:rPr lang="en-US" dirty="0" err="1"/>
              <a:t>StorNext</a:t>
            </a:r>
            <a:r>
              <a:rPr lang="en-US" dirty="0"/>
              <a:t> client software to access </a:t>
            </a:r>
            <a:r>
              <a:rPr lang="en-US" dirty="0" err="1"/>
              <a:t>StorNext</a:t>
            </a:r>
            <a:r>
              <a:rPr lang="en-US" dirty="0"/>
              <a:t> volumes to perform processing jobs</a:t>
            </a:r>
          </a:p>
          <a:p>
            <a:pPr lvl="1"/>
            <a:r>
              <a:rPr lang="en-US" dirty="0" err="1"/>
              <a:t>aiWARE</a:t>
            </a:r>
            <a:r>
              <a:rPr lang="en-US" dirty="0"/>
              <a:t> restricted to %90 RAM and %90 CPU by default</a:t>
            </a:r>
          </a:p>
        </p:txBody>
      </p:sp>
    </p:spTree>
    <p:extLst>
      <p:ext uri="{BB962C8B-B14F-4D97-AF65-F5344CB8AC3E}">
        <p14:creationId xmlns:p14="http://schemas.microsoft.com/office/powerpoint/2010/main" val="1216754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aiWARE</a:t>
            </a:r>
            <a:r>
              <a:rPr lang="en-US" dirty="0"/>
              <a:t> for </a:t>
            </a:r>
            <a:r>
              <a:rPr lang="en-US" dirty="0" err="1"/>
              <a:t>Xcellis</a:t>
            </a:r>
            <a:r>
              <a:rPr lang="en-US" dirty="0"/>
              <a:t>: Appliance Models (</a:t>
            </a:r>
            <a:r>
              <a:rPr lang="en-US" dirty="0" err="1"/>
              <a:t>contd</a:t>
            </a:r>
            <a:r>
              <a:rPr lang="en-US" dirty="0"/>
              <a:t>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aiWARE</a:t>
            </a:r>
            <a:r>
              <a:rPr lang="en-US" dirty="0"/>
              <a:t> for </a:t>
            </a:r>
            <a:r>
              <a:rPr lang="en-US" dirty="0" err="1"/>
              <a:t>Xcellis</a:t>
            </a:r>
            <a:r>
              <a:rPr lang="en-US" dirty="0"/>
              <a:t> “High Performance”</a:t>
            </a:r>
          </a:p>
          <a:p>
            <a:pPr lvl="1"/>
            <a:r>
              <a:rPr lang="en-US" dirty="0"/>
              <a:t>Based on XWE HW and SW but with much more powerful Xeon E5-2699 CPUs (44 cores total) and 384GB of RAM</a:t>
            </a:r>
          </a:p>
          <a:p>
            <a:pPr lvl="1"/>
            <a:r>
              <a:rPr lang="en-US" dirty="0"/>
              <a:t>Dedicated compute node for </a:t>
            </a:r>
            <a:r>
              <a:rPr lang="en-US" dirty="0" err="1"/>
              <a:t>aiWARE</a:t>
            </a:r>
            <a:r>
              <a:rPr lang="en-US" dirty="0"/>
              <a:t> processing with ‘extreme’ workload capabilities</a:t>
            </a:r>
          </a:p>
          <a:p>
            <a:pPr lvl="1"/>
            <a:r>
              <a:rPr lang="en-US" dirty="0" err="1"/>
              <a:t>Veritone</a:t>
            </a:r>
            <a:r>
              <a:rPr lang="en-US" dirty="0"/>
              <a:t> </a:t>
            </a:r>
            <a:r>
              <a:rPr lang="en-US" dirty="0" err="1"/>
              <a:t>aiWARE</a:t>
            </a:r>
            <a:r>
              <a:rPr lang="en-US" dirty="0"/>
              <a:t> uses the existing </a:t>
            </a:r>
            <a:r>
              <a:rPr lang="en-US" dirty="0" err="1"/>
              <a:t>StorNext</a:t>
            </a:r>
            <a:r>
              <a:rPr lang="en-US" dirty="0"/>
              <a:t> client software to access </a:t>
            </a:r>
            <a:r>
              <a:rPr lang="en-US" dirty="0" err="1"/>
              <a:t>StorNext</a:t>
            </a:r>
            <a:r>
              <a:rPr lang="en-US" dirty="0"/>
              <a:t> volumes to perform processing jobs</a:t>
            </a:r>
          </a:p>
          <a:p>
            <a:pPr lvl="1"/>
            <a:r>
              <a:rPr lang="en-US" dirty="0"/>
              <a:t>Very powerful server designed to handle many engine concurrent processing jobs</a:t>
            </a:r>
          </a:p>
        </p:txBody>
      </p:sp>
    </p:spTree>
    <p:extLst>
      <p:ext uri="{BB962C8B-B14F-4D97-AF65-F5344CB8AC3E}">
        <p14:creationId xmlns:p14="http://schemas.microsoft.com/office/powerpoint/2010/main" val="2305392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aiWARE</a:t>
            </a:r>
            <a:r>
              <a:rPr lang="en-US" dirty="0"/>
              <a:t> for </a:t>
            </a:r>
            <a:r>
              <a:rPr lang="en-US" dirty="0" err="1"/>
              <a:t>Xcellis</a:t>
            </a:r>
            <a:r>
              <a:rPr lang="en-US" dirty="0"/>
              <a:t>: Agent Package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777" y="1022886"/>
            <a:ext cx="8286023" cy="3587857"/>
          </a:xfrm>
        </p:spPr>
        <p:txBody>
          <a:bodyPr/>
          <a:lstStyle/>
          <a:p>
            <a:r>
              <a:rPr lang="en-US" dirty="0"/>
              <a:t>Aka: quantum-SNVERITONE-1.2-</a:t>
            </a:r>
            <a:r>
              <a:rPr lang="is-IS" dirty="0"/>
              <a:t>47888</a:t>
            </a:r>
            <a:r>
              <a:rPr lang="en-US" dirty="0"/>
              <a:t>.</a:t>
            </a:r>
            <a:r>
              <a:rPr lang="en-US" dirty="0" err="1"/>
              <a:t>noarch.rpm</a:t>
            </a:r>
            <a:endParaRPr lang="en-US" dirty="0"/>
          </a:p>
          <a:p>
            <a:r>
              <a:rPr lang="en-US" dirty="0"/>
              <a:t>The core additions to the </a:t>
            </a:r>
            <a:r>
              <a:rPr lang="en-US" dirty="0" err="1"/>
              <a:t>Xcellis</a:t>
            </a:r>
            <a:r>
              <a:rPr lang="en-US" dirty="0"/>
              <a:t> platform which comprise the </a:t>
            </a:r>
            <a:r>
              <a:rPr lang="en-US" dirty="0" err="1"/>
              <a:t>aiWARE</a:t>
            </a:r>
            <a:r>
              <a:rPr lang="en-US" dirty="0"/>
              <a:t> functionality are the following:</a:t>
            </a:r>
          </a:p>
          <a:p>
            <a:pPr lvl="1"/>
            <a:r>
              <a:rPr lang="en-US" dirty="0"/>
              <a:t>Docker CE 17.03</a:t>
            </a:r>
          </a:p>
          <a:p>
            <a:pPr lvl="1"/>
            <a:r>
              <a:rPr lang="en-US" dirty="0" err="1"/>
              <a:t>aiware-env.service</a:t>
            </a:r>
            <a:endParaRPr lang="en-US" dirty="0"/>
          </a:p>
          <a:p>
            <a:pPr lvl="1"/>
            <a:r>
              <a:rPr lang="en-US" dirty="0" err="1"/>
              <a:t>aiware-agent.service</a:t>
            </a:r>
            <a:endParaRPr lang="en-US" dirty="0"/>
          </a:p>
          <a:p>
            <a:pPr lvl="1"/>
            <a:r>
              <a:rPr lang="en-US" dirty="0"/>
              <a:t>/opt/</a:t>
            </a:r>
            <a:r>
              <a:rPr lang="en-US" dirty="0" err="1"/>
              <a:t>aiware</a:t>
            </a:r>
            <a:r>
              <a:rPr lang="en-US" dirty="0"/>
              <a:t>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config</a:t>
            </a:r>
            <a:endParaRPr lang="en-US" dirty="0"/>
          </a:p>
          <a:p>
            <a:pPr lvl="1"/>
            <a:r>
              <a:rPr lang="en-US" dirty="0"/>
              <a:t>/opt/</a:t>
            </a:r>
            <a:r>
              <a:rPr lang="en-US" dirty="0" err="1"/>
              <a:t>aiware</a:t>
            </a:r>
            <a:r>
              <a:rPr lang="en-US" dirty="0"/>
              <a:t>/bin/</a:t>
            </a:r>
            <a:r>
              <a:rPr lang="en-US" dirty="0" err="1"/>
              <a:t>nodenv.sh</a:t>
            </a:r>
            <a:endParaRPr lang="en-US" dirty="0"/>
          </a:p>
          <a:p>
            <a:r>
              <a:rPr lang="en-US" dirty="0"/>
              <a:t>Agent services are implemented as </a:t>
            </a:r>
            <a:r>
              <a:rPr lang="en-US" dirty="0" err="1"/>
              <a:t>SystemD</a:t>
            </a:r>
            <a:r>
              <a:rPr lang="en-US" dirty="0"/>
              <a:t> unit files</a:t>
            </a:r>
          </a:p>
          <a:p>
            <a:r>
              <a:rPr lang="en-US" dirty="0" err="1"/>
              <a:t>aiware-agent.service</a:t>
            </a:r>
            <a:r>
              <a:rPr lang="en-US" dirty="0"/>
              <a:t> is responsible for initiating the bootstrap procedure and starting the related agent containers</a:t>
            </a:r>
          </a:p>
        </p:txBody>
      </p:sp>
    </p:spTree>
    <p:extLst>
      <p:ext uri="{BB962C8B-B14F-4D97-AF65-F5344CB8AC3E}">
        <p14:creationId xmlns:p14="http://schemas.microsoft.com/office/powerpoint/2010/main" val="1174874373"/>
      </p:ext>
    </p:extLst>
  </p:cSld>
  <p:clrMapOvr>
    <a:masterClrMapping/>
  </p:clrMapOvr>
</p:sld>
</file>

<file path=ppt/theme/theme1.xml><?xml version="1.0" encoding="utf-8"?>
<a:theme xmlns:a="http://schemas.openxmlformats.org/drawingml/2006/main" name="SKOFY18-PPT-Template">
  <a:themeElements>
    <a:clrScheme name="Quantum">
      <a:dk1>
        <a:srgbClr val="FFFFFF"/>
      </a:dk1>
      <a:lt1>
        <a:srgbClr val="454545"/>
      </a:lt1>
      <a:dk2>
        <a:srgbClr val="FFFFFF"/>
      </a:dk2>
      <a:lt2>
        <a:srgbClr val="454545"/>
      </a:lt2>
      <a:accent1>
        <a:srgbClr val="0F73C3"/>
      </a:accent1>
      <a:accent2>
        <a:srgbClr val="00B6F1"/>
      </a:accent2>
      <a:accent3>
        <a:srgbClr val="8EBE68"/>
      </a:accent3>
      <a:accent4>
        <a:srgbClr val="FBC85B"/>
      </a:accent4>
      <a:accent5>
        <a:srgbClr val="BCC0BA"/>
      </a:accent5>
      <a:accent6>
        <a:srgbClr val="6A7B84"/>
      </a:accent6>
      <a:hlink>
        <a:srgbClr val="00B6F1"/>
      </a:hlink>
      <a:folHlink>
        <a:srgbClr val="00B6F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1600" dirty="0">
            <a:solidFill>
              <a:srgbClr val="FFFFFF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KOFY18-PPT-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1600" dirty="0">
            <a:solidFill>
              <a:srgbClr val="FFFFFF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Quantum">
    <a:dk1>
      <a:srgbClr val="FFFFFF"/>
    </a:dk1>
    <a:lt1>
      <a:srgbClr val="454545"/>
    </a:lt1>
    <a:dk2>
      <a:srgbClr val="FFFFFF"/>
    </a:dk2>
    <a:lt2>
      <a:srgbClr val="454545"/>
    </a:lt2>
    <a:accent1>
      <a:srgbClr val="0F73C3"/>
    </a:accent1>
    <a:accent2>
      <a:srgbClr val="00B6F1"/>
    </a:accent2>
    <a:accent3>
      <a:srgbClr val="8EBE68"/>
    </a:accent3>
    <a:accent4>
      <a:srgbClr val="FBC85B"/>
    </a:accent4>
    <a:accent5>
      <a:srgbClr val="BCC0BA"/>
    </a:accent5>
    <a:accent6>
      <a:srgbClr val="6A7B84"/>
    </a:accent6>
    <a:hlink>
      <a:srgbClr val="00B6F1"/>
    </a:hlink>
    <a:folHlink>
      <a:srgbClr val="00B6F1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SKOFY18-PPT-Template</Template>
  <TotalTime>1933</TotalTime>
  <Words>1716</Words>
  <Application>Microsoft Macintosh PowerPoint</Application>
  <PresentationFormat>On-screen Show (16:9)</PresentationFormat>
  <Paragraphs>155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Calibri</vt:lpstr>
      <vt:lpstr>Mangal</vt:lpstr>
      <vt:lpstr>ＭＳ Ｐゴシック</vt:lpstr>
      <vt:lpstr>Wingdings</vt:lpstr>
      <vt:lpstr>Arial</vt:lpstr>
      <vt:lpstr>SKOFY18-PPT-Template</vt:lpstr>
      <vt:lpstr>1_SKOFY18-PPT-Template</vt:lpstr>
      <vt:lpstr>PowerPoint Presentation</vt:lpstr>
      <vt:lpstr>PowerPoint Presentation</vt:lpstr>
      <vt:lpstr>Veritone aiWARE: Background</vt:lpstr>
      <vt:lpstr>aiWARE for Xcellis: Stack Implementation</vt:lpstr>
      <vt:lpstr>aiWARE for Xcellis: Hard Requirements</vt:lpstr>
      <vt:lpstr>aiWARE for Xcellis: Network Considerations</vt:lpstr>
      <vt:lpstr>aiWARE for Xcellis: Appliance Models</vt:lpstr>
      <vt:lpstr>aiWARE for Xcellis: Appliance Models (contd)</vt:lpstr>
      <vt:lpstr>aiWARE for Xcellis: Agent Package</vt:lpstr>
      <vt:lpstr>aiWARE for Xcellis: Agent Package (contd)</vt:lpstr>
      <vt:lpstr>aiWARE for Xcellis: Agent in Action &amp; Initialization</vt:lpstr>
      <vt:lpstr>aiWARE for Xcellis: Agent in Action &amp; Initialization</vt:lpstr>
      <vt:lpstr>aiWARE for Xcellis: /opt/aiware/etc/config in depth</vt:lpstr>
      <vt:lpstr>aiWARE for Xcellis: Assumptions &amp; Limitations</vt:lpstr>
      <vt:lpstr>Service Menu</vt:lpstr>
      <vt:lpstr>Software Configuration</vt:lpstr>
      <vt:lpstr>aiWARE agent in idle polling mode pre-registration</vt:lpstr>
      <vt:lpstr>aiWARE agent in idle polling mode pre-registration</vt:lpstr>
      <vt:lpstr>aiWARE agent in active mode following registration</vt:lpstr>
      <vt:lpstr>aiWARE agent in active mode following registration</vt:lpstr>
      <vt:lpstr>Install Menu Changes</vt:lpstr>
      <vt:lpstr>Install Menu Changes</vt:lpstr>
      <vt:lpstr>Interaction with DAE</vt:lpstr>
      <vt:lpstr>Interaction with DAE</vt:lpstr>
      <vt:lpstr>Veritone aiWARE for Xcellis Demo</vt:lpstr>
      <vt:lpstr>Troubleshooting</vt:lpstr>
      <vt:lpstr>PowerPoint Presentation</vt:lpstr>
    </vt:vector>
  </TitlesOfParts>
  <Manager>Isaac Alves</Manager>
  <Company>Quantum Corporation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Quantum 16:9</dc:subject>
  <dc:creator>Pat Murphy</dc:creator>
  <cp:keywords>Template Mater 2015</cp:keywords>
  <cp:lastModifiedBy>Buttetsu Batou</cp:lastModifiedBy>
  <cp:revision>37</cp:revision>
  <cp:lastPrinted>2015-05-05T15:24:22Z</cp:lastPrinted>
  <dcterms:created xsi:type="dcterms:W3CDTF">2017-04-06T17:20:41Z</dcterms:created>
  <dcterms:modified xsi:type="dcterms:W3CDTF">2017-08-14T22:44:16Z</dcterms:modified>
</cp:coreProperties>
</file>