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774" r:id="rId3"/>
    <p:sldId id="1162" r:id="rId4"/>
    <p:sldId id="1149" r:id="rId5"/>
    <p:sldId id="1150" r:id="rId6"/>
    <p:sldId id="1151" r:id="rId7"/>
    <p:sldId id="1152" r:id="rId8"/>
    <p:sldId id="1153" r:id="rId9"/>
    <p:sldId id="1163" r:id="rId10"/>
    <p:sldId id="1117" r:id="rId11"/>
    <p:sldId id="1154" r:id="rId12"/>
    <p:sldId id="1119" r:id="rId13"/>
    <p:sldId id="1155" r:id="rId14"/>
    <p:sldId id="1120" r:id="rId15"/>
    <p:sldId id="1156" r:id="rId16"/>
    <p:sldId id="1127" r:id="rId17"/>
    <p:sldId id="1157" r:id="rId18"/>
    <p:sldId id="1158" r:id="rId19"/>
    <p:sldId id="1128" r:id="rId20"/>
    <p:sldId id="1159" r:id="rId21"/>
    <p:sldId id="1160" r:id="rId22"/>
    <p:sldId id="1130" r:id="rId23"/>
    <p:sldId id="1143" r:id="rId24"/>
    <p:sldId id="1144" r:id="rId25"/>
    <p:sldId id="1145" r:id="rId26"/>
    <p:sldId id="1146" r:id="rId27"/>
    <p:sldId id="1147" r:id="rId28"/>
    <p:sldId id="1148" r:id="rId29"/>
    <p:sldId id="1161" r:id="rId30"/>
    <p:sldId id="1132" r:id="rId31"/>
    <p:sldId id="1133" r:id="rId32"/>
    <p:sldId id="1134" r:id="rId33"/>
    <p:sldId id="1135" r:id="rId34"/>
    <p:sldId id="1136" r:id="rId35"/>
    <p:sldId id="1137" r:id="rId36"/>
    <p:sldId id="1138" r:id="rId37"/>
    <p:sldId id="1139" r:id="rId38"/>
    <p:sldId id="1140" r:id="rId39"/>
    <p:sldId id="1141" r:id="rId40"/>
    <p:sldId id="1164" r:id="rId41"/>
    <p:sldId id="1074" r:id="rId42"/>
    <p:sldId id="1075" r:id="rId43"/>
    <p:sldId id="1076" r:id="rId44"/>
    <p:sldId id="1077" r:id="rId45"/>
    <p:sldId id="1078" r:id="rId46"/>
    <p:sldId id="1165" r:id="rId47"/>
    <p:sldId id="1088" r:id="rId48"/>
    <p:sldId id="1090" r:id="rId49"/>
    <p:sldId id="1091" r:id="rId50"/>
    <p:sldId id="1092" r:id="rId51"/>
    <p:sldId id="1093" r:id="rId52"/>
    <p:sldId id="1094" r:id="rId53"/>
    <p:sldId id="1095" r:id="rId54"/>
    <p:sldId id="1096" r:id="rId55"/>
    <p:sldId id="1097" r:id="rId56"/>
    <p:sldId id="1098" r:id="rId57"/>
    <p:sldId id="1099" r:id="rId58"/>
    <p:sldId id="1100" r:id="rId59"/>
    <p:sldId id="1102" r:id="rId60"/>
    <p:sldId id="1103" r:id="rId61"/>
    <p:sldId id="1142" r:id="rId62"/>
    <p:sldId id="1167" r:id="rId63"/>
    <p:sldId id="1166" r:id="rId64"/>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Hibbard" initials="J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00FF"/>
    <a:srgbClr val="002878"/>
    <a:srgbClr val="0F73C3"/>
    <a:srgbClr val="00B6F1"/>
    <a:srgbClr val="8EBE68"/>
    <a:srgbClr val="DCDCDC"/>
    <a:srgbClr val="F47F16"/>
    <a:srgbClr val="B0B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7"/>
    <p:restoredTop sz="93745" autoAdjust="0"/>
  </p:normalViewPr>
  <p:slideViewPr>
    <p:cSldViewPr snapToGrid="0">
      <p:cViewPr varScale="1">
        <p:scale>
          <a:sx n="224" d="100"/>
          <a:sy n="224" d="100"/>
        </p:scale>
        <p:origin x="168" y="1112"/>
      </p:cViewPr>
      <p:guideLst>
        <p:guide orient="horz" pos="1180"/>
        <p:guide pos="2247"/>
      </p:guideLst>
    </p:cSldViewPr>
  </p:slideViewPr>
  <p:notesTextViewPr>
    <p:cViewPr>
      <p:scale>
        <a:sx n="1" d="1"/>
        <a:sy n="1" d="1"/>
      </p:scale>
      <p:origin x="0" y="0"/>
    </p:cViewPr>
  </p:notesTextViewPr>
  <p:sorterViewPr>
    <p:cViewPr>
      <p:scale>
        <a:sx n="120" d="100"/>
        <a:sy n="120" d="100"/>
      </p:scale>
      <p:origin x="0" y="234"/>
    </p:cViewPr>
  </p:sorterViewPr>
  <p:notesViewPr>
    <p:cSldViewPr snapToGrid="0">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8/9/17</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8/9/17</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14</a:t>
            </a:fld>
            <a:endParaRPr lang="en-US" dirty="0"/>
          </a:p>
        </p:txBody>
      </p:sp>
    </p:spTree>
    <p:extLst>
      <p:ext uri="{BB962C8B-B14F-4D97-AF65-F5344CB8AC3E}">
        <p14:creationId xmlns:p14="http://schemas.microsoft.com/office/powerpoint/2010/main" val="157408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55</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56</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57</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58</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29</a:t>
            </a:fld>
            <a:endParaRPr lang="en-US"/>
          </a:p>
        </p:txBody>
      </p:sp>
    </p:spTree>
    <p:extLst>
      <p:ext uri="{BB962C8B-B14F-4D97-AF65-F5344CB8AC3E}">
        <p14:creationId xmlns:p14="http://schemas.microsoft.com/office/powerpoint/2010/main" val="251281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47</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49</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50</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51</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52</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53</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54</a:t>
            </a:fld>
            <a:endParaRPr lang="en-US" dirty="0"/>
          </a:p>
        </p:txBody>
      </p:sp>
    </p:spTree>
    <p:extLst>
      <p:ext uri="{BB962C8B-B14F-4D97-AF65-F5344CB8AC3E}">
        <p14:creationId xmlns:p14="http://schemas.microsoft.com/office/powerpoint/2010/main" val="78318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43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7749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a:t>Click To Edit Master Title Style</a:t>
            </a:r>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a:t>
            </a:r>
            <a:r>
              <a:rPr lang="en-US" sz="800" dirty="0" smtClean="0">
                <a:solidFill>
                  <a:schemeClr val="bg1"/>
                </a:solidFill>
                <a:cs typeface="Arial" charset="0"/>
                <a:sym typeface="Arial" charset="0"/>
              </a:rPr>
              <a:t>2017 </a:t>
            </a:r>
            <a:r>
              <a:rPr lang="en-US" sz="800" dirty="0">
                <a:solidFill>
                  <a:schemeClr val="bg1"/>
                </a:solidFill>
                <a:cs typeface="Arial" charset="0"/>
                <a:sym typeface="Arial" charset="0"/>
              </a:rPr>
              <a:t>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6963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a:t>
            </a:r>
            <a:r>
              <a:rPr dirty="0" smtClean="0">
                <a:solidFill>
                  <a:srgbClr val="898989"/>
                </a:solidFill>
                <a:latin typeface="Calibri" panose="020F0502020204030204" pitchFamily="34" charset="0"/>
              </a:rPr>
              <a:t>201</a:t>
            </a:r>
            <a:r>
              <a:rPr lang="en-US" dirty="0" smtClean="0">
                <a:solidFill>
                  <a:srgbClr val="898989"/>
                </a:solidFill>
                <a:latin typeface="Calibri" panose="020F0502020204030204" pitchFamily="34" charset="0"/>
              </a:rPr>
              <a:t>7</a:t>
            </a:r>
            <a:r>
              <a:rPr dirty="0" smtClean="0">
                <a:solidFill>
                  <a:srgbClr val="898989"/>
                </a:solidFill>
                <a:latin typeface="Calibri" panose="020F0502020204030204" pitchFamily="34" charset="0"/>
              </a:rPr>
              <a:t> </a:t>
            </a:r>
            <a:r>
              <a:rPr dirty="0">
                <a:solidFill>
                  <a:srgbClr val="898989"/>
                </a:solidFill>
                <a:latin typeface="Calibri" panose="020F0502020204030204" pitchFamily="34" charset="0"/>
              </a:rPr>
              <a:t>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11"/>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ugzilla.quantum.com/bugzilla/show_bug.cgi?id=41811" TargetMode="External"/><Relationship Id="rId4" Type="http://schemas.openxmlformats.org/officeDocument/2006/relationships/hyperlink" Target="http://bugzilla.quantum.com/bugzilla/show_bug.cgi?id=46188" TargetMode="External"/><Relationship Id="rId1" Type="http://schemas.openxmlformats.org/officeDocument/2006/relationships/slideLayout" Target="../slideLayouts/slideLayout2.xml"/><Relationship Id="rId2" Type="http://schemas.openxmlformats.org/officeDocument/2006/relationships/hyperlink" Target="http://bugzilla.quantum.com/bugzilla/show_bug.cgi?id=4168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Microsoft_Word_Document1.docx"/><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Excel_Worksheet2.xlsx"/><Relationship Id="rId5"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quantum.com/dxi6900do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quantum.com/dxi4700doc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r>
              <a:rPr lang="en-US" dirty="0">
                <a:latin typeface="Calibri" charset="0"/>
              </a:rPr>
              <a:t>August 2017</a:t>
            </a:r>
          </a:p>
        </p:txBody>
      </p:sp>
      <p:sp>
        <p:nvSpPr>
          <p:cNvPr id="3" name="Text Placeholder 2"/>
          <p:cNvSpPr>
            <a:spLocks noGrp="1"/>
          </p:cNvSpPr>
          <p:nvPr>
            <p:ph type="body" sz="quarter" idx="10"/>
          </p:nvPr>
        </p:nvSpPr>
        <p:spPr>
          <a:xfrm>
            <a:off x="2057400" y="1992716"/>
            <a:ext cx="6705600" cy="1242190"/>
          </a:xfrm>
        </p:spPr>
        <p:txBody>
          <a:bodyPr rtlCol="0">
            <a:normAutofit fontScale="92500" lnSpcReduction="10000"/>
          </a:bodyPr>
          <a:lstStyle/>
          <a:p>
            <a:pPr>
              <a:defRPr/>
            </a:pPr>
            <a:r>
              <a:rPr lang="en-US" dirty="0" err="1"/>
              <a:t>DXi</a:t>
            </a:r>
            <a:r>
              <a:rPr lang="en-US" dirty="0"/>
              <a:t> Software Version 3.4 </a:t>
            </a:r>
          </a:p>
          <a:p>
            <a:pPr>
              <a:defRPr/>
            </a:pPr>
            <a:r>
              <a:rPr lang="en-US" dirty="0"/>
              <a:t>TOI for Global Service</a:t>
            </a:r>
          </a:p>
          <a:p>
            <a:pPr>
              <a:defRPr/>
            </a:pPr>
            <a:r>
              <a:rPr lang="en-US" dirty="0"/>
              <a:t>(ETNA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Overview</a:t>
            </a:r>
          </a:p>
        </p:txBody>
      </p:sp>
      <p:sp>
        <p:nvSpPr>
          <p:cNvPr id="4" name="Content Placeholder 3"/>
          <p:cNvSpPr>
            <a:spLocks noGrp="1"/>
          </p:cNvSpPr>
          <p:nvPr>
            <p:ph type="body" idx="1"/>
          </p:nvPr>
        </p:nvSpPr>
        <p:spPr/>
        <p:txBody>
          <a:bodyPr>
            <a:normAutofit/>
          </a:bodyPr>
          <a:lstStyle/>
          <a:p>
            <a:r>
              <a:rPr lang="en-US" dirty="0"/>
              <a:t>New Feature Details</a:t>
            </a:r>
          </a:p>
          <a:p>
            <a:pPr lvl="1"/>
            <a:r>
              <a:rPr lang="en-US" sz="1800" dirty="0">
                <a:solidFill>
                  <a:srgbClr val="000000"/>
                </a:solidFill>
              </a:rPr>
              <a:t>DAE &amp; </a:t>
            </a:r>
            <a:r>
              <a:rPr lang="en-US" sz="1800" dirty="0" err="1">
                <a:solidFill>
                  <a:srgbClr val="000000"/>
                </a:solidFill>
              </a:rPr>
              <a:t>Veeam</a:t>
            </a:r>
            <a:r>
              <a:rPr lang="en-US" sz="1800" dirty="0">
                <a:solidFill>
                  <a:srgbClr val="000000"/>
                </a:solidFill>
              </a:rPr>
              <a:t> Configurations and Installation </a:t>
            </a:r>
          </a:p>
          <a:p>
            <a:pPr lvl="1"/>
            <a:r>
              <a:rPr lang="en-US" sz="1800" dirty="0">
                <a:solidFill>
                  <a:srgbClr val="000000"/>
                </a:solidFill>
              </a:rPr>
              <a:t>Encrypted Replication Control Traffic/Replication Encryption with TLS (Bugs 46462, 44875, 44982, 45821)</a:t>
            </a:r>
          </a:p>
          <a:p>
            <a:pPr lvl="1"/>
            <a:r>
              <a:rPr lang="en-US" sz="1800" dirty="0">
                <a:solidFill>
                  <a:srgbClr val="000000"/>
                </a:solidFill>
              </a:rPr>
              <a:t>Redirect </a:t>
            </a:r>
            <a:r>
              <a:rPr lang="en-US" sz="1800" dirty="0" err="1">
                <a:solidFill>
                  <a:srgbClr val="000000"/>
                </a:solidFill>
              </a:rPr>
              <a:t>Dxi</a:t>
            </a:r>
            <a:r>
              <a:rPr lang="en-US" sz="1800" dirty="0">
                <a:solidFill>
                  <a:srgbClr val="000000"/>
                </a:solidFill>
              </a:rPr>
              <a:t> logging to an Enterprise Logging tool (Bug 41811)</a:t>
            </a:r>
          </a:p>
          <a:p>
            <a:pPr lvl="1"/>
            <a:r>
              <a:rPr lang="en-US" sz="1800" dirty="0">
                <a:solidFill>
                  <a:srgbClr val="000000"/>
                </a:solidFill>
              </a:rPr>
              <a:t>VTL/VTD improvements</a:t>
            </a:r>
          </a:p>
          <a:p>
            <a:pPr lvl="1"/>
            <a:r>
              <a:rPr lang="en-US" sz="1800" dirty="0">
                <a:solidFill>
                  <a:srgbClr val="000000"/>
                </a:solidFill>
              </a:rPr>
              <a:t>OST Enable concurrent Accelerator and Accent support (Bugs 39413, 41186, 43541, 46617)</a:t>
            </a:r>
          </a:p>
          <a:p>
            <a:pPr lvl="1"/>
            <a:r>
              <a:rPr lang="en-US" sz="1800" dirty="0">
                <a:solidFill>
                  <a:srgbClr val="000000"/>
                </a:solidFill>
              </a:rPr>
              <a:t>Support LTO7 drives with PTT</a:t>
            </a:r>
          </a:p>
          <a:p>
            <a:pPr lvl="1"/>
            <a:r>
              <a:rPr lang="en-US" sz="1800" dirty="0">
                <a:solidFill>
                  <a:srgbClr val="000000"/>
                </a:solidFill>
              </a:rPr>
              <a:t>Ability to update severity of SNMP traps (Bugs 35589, 44528) – CAIRN 38583</a:t>
            </a:r>
          </a:p>
          <a:p>
            <a:pPr lvl="1"/>
            <a:r>
              <a:rPr lang="en-US" sz="1800" dirty="0">
                <a:solidFill>
                  <a:srgbClr val="000000"/>
                </a:solidFill>
              </a:rPr>
              <a:t>CLI support to create and ftp DAR DB export file (Bug 46314)</a:t>
            </a:r>
          </a:p>
          <a:p>
            <a:pPr lvl="1"/>
            <a:endParaRPr lang="en-US" dirty="0">
              <a:solidFill>
                <a:srgbClr val="C00000"/>
              </a:solidFill>
            </a:endParaRPr>
          </a:p>
          <a:p>
            <a:pPr lvl="1"/>
            <a:endParaRPr lang="en-US" dirty="0">
              <a:solidFill>
                <a:srgbClr val="C00000"/>
              </a:solidFill>
            </a:endParaRPr>
          </a:p>
          <a:p>
            <a:pPr lvl="1"/>
            <a:endParaRPr lang="en-US" dirty="0">
              <a:solidFill>
                <a:srgbClr val="C00000"/>
              </a:solidFill>
            </a:endParaRPr>
          </a:p>
          <a:p>
            <a:pPr lvl="1"/>
            <a:endParaRPr lang="en-US" dirty="0">
              <a:solidFill>
                <a:srgbClr val="C00000"/>
              </a:solidFill>
            </a:endParaRPr>
          </a:p>
          <a:p>
            <a:endParaRPr lang="en-US" dirty="0"/>
          </a:p>
        </p:txBody>
      </p:sp>
    </p:spTree>
    <p:extLst>
      <p:ext uri="{BB962C8B-B14F-4D97-AF65-F5344CB8AC3E}">
        <p14:creationId xmlns:p14="http://schemas.microsoft.com/office/powerpoint/2010/main" val="246254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Overview (continued)</a:t>
            </a:r>
          </a:p>
        </p:txBody>
      </p:sp>
      <p:sp>
        <p:nvSpPr>
          <p:cNvPr id="3" name="Content Placeholder 2"/>
          <p:cNvSpPr>
            <a:spLocks noGrp="1"/>
          </p:cNvSpPr>
          <p:nvPr>
            <p:ph type="body" idx="1"/>
          </p:nvPr>
        </p:nvSpPr>
        <p:spPr>
          <a:xfrm>
            <a:off x="400777" y="835269"/>
            <a:ext cx="8286023" cy="3896058"/>
          </a:xfrm>
        </p:spPr>
        <p:txBody>
          <a:bodyPr/>
          <a:lstStyle/>
          <a:p>
            <a:pPr lvl="1"/>
            <a:r>
              <a:rPr lang="en-US" sz="2000" dirty="0">
                <a:solidFill>
                  <a:srgbClr val="000000"/>
                </a:solidFill>
              </a:rPr>
              <a:t>RAS Updates</a:t>
            </a:r>
          </a:p>
          <a:p>
            <a:pPr lvl="1"/>
            <a:r>
              <a:rPr lang="en-US" sz="2000" dirty="0">
                <a:solidFill>
                  <a:srgbClr val="000000"/>
                </a:solidFill>
              </a:rPr>
              <a:t>SN Release 5.4</a:t>
            </a:r>
          </a:p>
          <a:p>
            <a:pPr lvl="1"/>
            <a:r>
              <a:rPr lang="en-US" sz="2000" dirty="0">
                <a:solidFill>
                  <a:srgbClr val="000000"/>
                </a:solidFill>
              </a:rPr>
              <a:t>Samba upgrade (Bug 45144)</a:t>
            </a:r>
          </a:p>
          <a:p>
            <a:pPr lvl="1"/>
            <a:r>
              <a:rPr lang="en-US" sz="2000" dirty="0">
                <a:solidFill>
                  <a:srgbClr val="000000"/>
                </a:solidFill>
              </a:rPr>
              <a:t>Removed Status “strip charts” from GUI for CPU, Eth, FC, RAID – See DAR Charts instead</a:t>
            </a:r>
          </a:p>
          <a:p>
            <a:pPr lvl="2"/>
            <a:r>
              <a:rPr lang="en-US" sz="1800" dirty="0" err="1">
                <a:solidFill>
                  <a:srgbClr val="000000"/>
                </a:solidFill>
              </a:rPr>
              <a:t>Perfmon</a:t>
            </a:r>
            <a:r>
              <a:rPr lang="en-US" sz="1800" dirty="0">
                <a:solidFill>
                  <a:srgbClr val="000000"/>
                </a:solidFill>
              </a:rPr>
              <a:t> (Performance Monitor) deprecated and removed</a:t>
            </a:r>
          </a:p>
          <a:p>
            <a:pPr lvl="1"/>
            <a:r>
              <a:rPr lang="en-US" sz="2000" dirty="0">
                <a:solidFill>
                  <a:srgbClr val="000000"/>
                </a:solidFill>
              </a:rPr>
              <a:t>SSD EOL</a:t>
            </a:r>
          </a:p>
          <a:p>
            <a:pPr lvl="1"/>
            <a:r>
              <a:rPr lang="en-US" sz="2000" dirty="0">
                <a:solidFill>
                  <a:srgbClr val="000000"/>
                </a:solidFill>
              </a:rPr>
              <a:t>Memory Upgrades</a:t>
            </a:r>
          </a:p>
          <a:p>
            <a:pPr lvl="1"/>
            <a:r>
              <a:rPr lang="en-US" sz="2000" dirty="0">
                <a:solidFill>
                  <a:srgbClr val="000000"/>
                </a:solidFill>
              </a:rPr>
              <a:t>YUM Reporting (Bugs 46249, 46560)</a:t>
            </a:r>
          </a:p>
          <a:p>
            <a:pPr lvl="2"/>
            <a:r>
              <a:rPr lang="en-US" sz="1800" dirty="0" err="1">
                <a:solidFill>
                  <a:srgbClr val="000000"/>
                </a:solidFill>
              </a:rPr>
              <a:t>DXi</a:t>
            </a:r>
            <a:r>
              <a:rPr lang="en-US" sz="1800" dirty="0">
                <a:solidFill>
                  <a:srgbClr val="000000"/>
                </a:solidFill>
              </a:rPr>
              <a:t> systems to report basic details about the system when they download a release from YUM and return this data along with YUM statistics to a Quantum repository</a:t>
            </a:r>
          </a:p>
        </p:txBody>
      </p:sp>
    </p:spTree>
    <p:extLst>
      <p:ext uri="{BB962C8B-B14F-4D97-AF65-F5344CB8AC3E}">
        <p14:creationId xmlns:p14="http://schemas.microsoft.com/office/powerpoint/2010/main" val="383239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Customer/Service Related Bugs Addressed in Etna</a:t>
            </a:r>
          </a:p>
        </p:txBody>
      </p:sp>
      <p:sp>
        <p:nvSpPr>
          <p:cNvPr id="3" name="Content Placeholder 2"/>
          <p:cNvSpPr>
            <a:spLocks noGrp="1"/>
          </p:cNvSpPr>
          <p:nvPr>
            <p:ph type="body" idx="1"/>
          </p:nvPr>
        </p:nvSpPr>
        <p:spPr>
          <a:xfrm>
            <a:off x="400777" y="874568"/>
            <a:ext cx="8286023" cy="3394472"/>
          </a:xfrm>
        </p:spPr>
        <p:txBody>
          <a:bodyPr/>
          <a:lstStyle/>
          <a:p>
            <a:r>
              <a:rPr lang="en-US" sz="1800" dirty="0"/>
              <a:t>Bug 32863, </a:t>
            </a:r>
            <a:r>
              <a:rPr lang="en-US" sz="1800" b="1" dirty="0"/>
              <a:t>GUI: show the VTL SCSI element address for tape drives</a:t>
            </a:r>
          </a:p>
          <a:p>
            <a:pPr lvl="1"/>
            <a:r>
              <a:rPr lang="en-US" sz="1400" b="1" dirty="0"/>
              <a:t>Customers: </a:t>
            </a:r>
            <a:r>
              <a:rPr lang="en-US" sz="1400" dirty="0"/>
              <a:t>Deutsche Telekom AG, CONTINENTAL TEVES AG, </a:t>
            </a:r>
            <a:r>
              <a:rPr lang="en-US" sz="1400" dirty="0" err="1"/>
              <a:t>Gazprombank</a:t>
            </a:r>
            <a:endParaRPr lang="en-US" sz="1400" dirty="0"/>
          </a:p>
          <a:p>
            <a:r>
              <a:rPr lang="en-US" sz="1800" b="1" dirty="0">
                <a:hlinkClick r:id="rId2"/>
              </a:rPr>
              <a:t>Bug 41683</a:t>
            </a:r>
            <a:r>
              <a:rPr lang="en-US" sz="1800" b="1" dirty="0"/>
              <a:t> - Add the list of currently installed Cairns to </a:t>
            </a:r>
            <a:r>
              <a:rPr lang="en-US" sz="1800" b="1" dirty="0" err="1"/>
              <a:t>motd</a:t>
            </a:r>
            <a:endParaRPr lang="en-US" sz="1800" b="1" dirty="0"/>
          </a:p>
          <a:p>
            <a:r>
              <a:rPr lang="en-US" sz="1800" b="1" dirty="0">
                <a:hlinkClick r:id="rId3"/>
              </a:rPr>
              <a:t>Bug 41811</a:t>
            </a:r>
            <a:r>
              <a:rPr lang="en-US" sz="1800" b="1" dirty="0"/>
              <a:t> - Provide Ability to Redirect </a:t>
            </a:r>
            <a:r>
              <a:rPr lang="en-US" sz="1800" b="1" dirty="0" err="1"/>
              <a:t>DXi</a:t>
            </a:r>
            <a:r>
              <a:rPr lang="en-US" sz="1800" b="1" dirty="0"/>
              <a:t> logging to an Enterprise Logging tool</a:t>
            </a:r>
          </a:p>
          <a:p>
            <a:pPr lvl="1"/>
            <a:r>
              <a:rPr lang="en-US" sz="1400" b="1" dirty="0"/>
              <a:t>Customers</a:t>
            </a:r>
            <a:r>
              <a:rPr lang="en-US" sz="1400" dirty="0"/>
              <a:t>: FRB, Federal Reserve Bank, Sullivan and Cromwell</a:t>
            </a:r>
          </a:p>
          <a:p>
            <a:r>
              <a:rPr lang="en-US" sz="1800" b="1" dirty="0">
                <a:hlinkClick r:id="rId4"/>
              </a:rPr>
              <a:t>Bug 46188</a:t>
            </a:r>
            <a:r>
              <a:rPr lang="en-US" sz="1800" b="1" dirty="0"/>
              <a:t> - GUI/UAL: setting VTL online/offline called from some pages not logged in the User Audit Log</a:t>
            </a:r>
          </a:p>
          <a:p>
            <a:pPr lvl="1"/>
            <a:r>
              <a:rPr lang="en-US" sz="1400" b="1" dirty="0"/>
              <a:t>Customer: </a:t>
            </a:r>
            <a:r>
              <a:rPr lang="en-US" sz="1400" dirty="0"/>
              <a:t>CONTINENTAL TEVES AG &amp; Co. </a:t>
            </a:r>
            <a:r>
              <a:rPr lang="en-US" sz="1400" dirty="0" err="1"/>
              <a:t>oHG</a:t>
            </a:r>
            <a:endParaRPr lang="en-US" sz="1400" dirty="0"/>
          </a:p>
          <a:p>
            <a:r>
              <a:rPr lang="en-US" sz="1800" b="1" dirty="0"/>
              <a:t>Bugs 35589 &amp; 44528- SNMP Enhancement: Customers want to change severity of traps</a:t>
            </a:r>
          </a:p>
          <a:p>
            <a:pPr lvl="1"/>
            <a:r>
              <a:rPr lang="en-US" sz="1400" b="1" dirty="0"/>
              <a:t>Customers: </a:t>
            </a:r>
            <a:r>
              <a:rPr lang="en-US" sz="1400" dirty="0"/>
              <a:t>Tokyo Electronic Device, UNIADEX</a:t>
            </a:r>
          </a:p>
          <a:p>
            <a:pPr lvl="1"/>
            <a:r>
              <a:rPr lang="en-US" sz="1400" dirty="0"/>
              <a:t>Service is responsible for making changes to /</a:t>
            </a:r>
            <a:r>
              <a:rPr lang="en-US" sz="1400" dirty="0" err="1"/>
              <a:t>etc</a:t>
            </a:r>
            <a:r>
              <a:rPr lang="en-US" sz="1400" dirty="0"/>
              <a:t>/</a:t>
            </a:r>
            <a:r>
              <a:rPr lang="en-US" sz="1400" dirty="0" err="1"/>
              <a:t>snmp</a:t>
            </a:r>
            <a:r>
              <a:rPr lang="en-US" sz="1400" dirty="0"/>
              <a:t>/</a:t>
            </a:r>
            <a:r>
              <a:rPr lang="en-US" sz="1400" dirty="0" err="1"/>
              <a:t>snmptrap</a:t>
            </a:r>
            <a:r>
              <a:rPr lang="en-US" sz="1400" dirty="0"/>
              <a:t>-severity-</a:t>
            </a:r>
            <a:r>
              <a:rPr lang="en-US" sz="1400" dirty="0" err="1"/>
              <a:t>overrides.conf</a:t>
            </a:r>
            <a:r>
              <a:rPr lang="en-US" sz="1400" dirty="0"/>
              <a:t> on customer request.</a:t>
            </a:r>
          </a:p>
          <a:p>
            <a:r>
              <a:rPr lang="en-US" sz="1800" b="1" dirty="0"/>
              <a:t>Cairns: </a:t>
            </a:r>
            <a:r>
              <a:rPr lang="en-US" sz="1800" dirty="0">
                <a:solidFill>
                  <a:srgbClr val="000000"/>
                </a:solidFill>
              </a:rPr>
              <a:t>38583, 46335</a:t>
            </a:r>
            <a:endParaRPr lang="en-US" sz="1800" b="1" dirty="0"/>
          </a:p>
          <a:p>
            <a:pPr lvl="1"/>
            <a:endParaRPr lang="en-US" b="1" dirty="0"/>
          </a:p>
          <a:p>
            <a:endParaRPr lang="en-US" dirty="0"/>
          </a:p>
        </p:txBody>
      </p:sp>
    </p:spTree>
    <p:extLst>
      <p:ext uri="{BB962C8B-B14F-4D97-AF65-F5344CB8AC3E}">
        <p14:creationId xmlns:p14="http://schemas.microsoft.com/office/powerpoint/2010/main" val="759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Related Issues Addressed in Etna</a:t>
            </a:r>
          </a:p>
        </p:txBody>
      </p:sp>
      <p:sp>
        <p:nvSpPr>
          <p:cNvPr id="3" name="Text Placeholder 2"/>
          <p:cNvSpPr>
            <a:spLocks noGrp="1"/>
          </p:cNvSpPr>
          <p:nvPr>
            <p:ph type="body" idx="1"/>
          </p:nvPr>
        </p:nvSpPr>
        <p:spPr/>
        <p:txBody>
          <a:bodyPr/>
          <a:lstStyle/>
          <a:p>
            <a:r>
              <a:rPr lang="en-US" dirty="0"/>
              <a:t>21 security related bugs, including several Samba vulnerabilities, were addressed in Etna</a:t>
            </a:r>
          </a:p>
          <a:p>
            <a:r>
              <a:rPr lang="en-US" dirty="0"/>
              <a:t>Includes 10 bugs related to Nessus/</a:t>
            </a:r>
            <a:r>
              <a:rPr lang="en-US" dirty="0" err="1"/>
              <a:t>Nexpose</a:t>
            </a:r>
            <a:r>
              <a:rPr lang="en-US" dirty="0"/>
              <a:t> security scans</a:t>
            </a:r>
          </a:p>
          <a:p>
            <a:r>
              <a:rPr lang="en-US" dirty="0"/>
              <a:t>Bugs fixed (for reference):</a:t>
            </a:r>
          </a:p>
          <a:p>
            <a:pPr lvl="1"/>
            <a:r>
              <a:rPr lang="en-US" sz="1800" dirty="0">
                <a:hlinkClick r:id="" action="ppaction://noaction"/>
              </a:rPr>
              <a:t>41080, 44582, 44709, 44866, 44966, 44972, 45005, 45144, 45374, 45495, 45496, 45497, 45564, 45595, 46131, 46602, 46604, 46605, 47266, 47421, 47424</a:t>
            </a:r>
            <a:endParaRPr lang="en-US" sz="1800" dirty="0"/>
          </a:p>
          <a:p>
            <a:r>
              <a:rPr lang="en-US" dirty="0"/>
              <a:t>Customer sites where security bugs reported:</a:t>
            </a:r>
          </a:p>
          <a:p>
            <a:pPr lvl="1"/>
            <a:r>
              <a:rPr lang="en-US" sz="1800" dirty="0"/>
              <a:t>Suncorp Credit Union, Bank of Singapore, Independence Blue Cross, U.S. </a:t>
            </a:r>
            <a:r>
              <a:rPr lang="en-US" sz="1800" dirty="0" err="1"/>
              <a:t>Dept</a:t>
            </a:r>
            <a:r>
              <a:rPr lang="en-US" sz="1800" dirty="0"/>
              <a:t> of Labor, Verizon</a:t>
            </a:r>
          </a:p>
          <a:p>
            <a:endParaRPr lang="en-US" dirty="0"/>
          </a:p>
        </p:txBody>
      </p:sp>
    </p:spTree>
    <p:extLst>
      <p:ext uri="{BB962C8B-B14F-4D97-AF65-F5344CB8AC3E}">
        <p14:creationId xmlns:p14="http://schemas.microsoft.com/office/powerpoint/2010/main" val="99604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Licensing</a:t>
            </a:r>
          </a:p>
        </p:txBody>
      </p:sp>
      <p:sp>
        <p:nvSpPr>
          <p:cNvPr id="3" name="Content Placeholder 2"/>
          <p:cNvSpPr>
            <a:spLocks noGrp="1"/>
          </p:cNvSpPr>
          <p:nvPr>
            <p:ph idx="1"/>
          </p:nvPr>
        </p:nvSpPr>
        <p:spPr>
          <a:xfrm>
            <a:off x="448402" y="885825"/>
            <a:ext cx="8286023" cy="3907847"/>
          </a:xfrm>
        </p:spPr>
        <p:txBody>
          <a:bodyPr>
            <a:normAutofit/>
          </a:bodyPr>
          <a:lstStyle/>
          <a:p>
            <a:r>
              <a:rPr lang="en-US" dirty="0">
                <a:solidFill>
                  <a:srgbClr val="000000"/>
                </a:solidFill>
              </a:rPr>
              <a:t>Two new licenses are available to purchase:  Veeam &amp; DXi DAE</a:t>
            </a:r>
          </a:p>
          <a:p>
            <a:pPr lvl="1"/>
            <a:r>
              <a:rPr lang="en-US" dirty="0">
                <a:solidFill>
                  <a:srgbClr val="000000"/>
                </a:solidFill>
              </a:rPr>
              <a:t>The Veeam and DXi DAE features cannot run concurrently, due to memory constraint</a:t>
            </a:r>
          </a:p>
          <a:p>
            <a:pPr lvl="1"/>
            <a:r>
              <a:rPr lang="en-US" dirty="0">
                <a:solidFill>
                  <a:srgbClr val="000000"/>
                </a:solidFill>
              </a:rPr>
              <a:t>Oracle configurator will query to identify this constraint upon license purchase</a:t>
            </a:r>
          </a:p>
          <a:p>
            <a:pPr lvl="1"/>
            <a:r>
              <a:rPr lang="en-US" dirty="0">
                <a:solidFill>
                  <a:srgbClr val="000000"/>
                </a:solidFill>
              </a:rPr>
              <a:t>Will not allow customers to switch back and forth between Veeam and DAE; if there is a request, could handle it via eXpress process</a:t>
            </a:r>
          </a:p>
          <a:p>
            <a:r>
              <a:rPr lang="en-US" dirty="0">
                <a:solidFill>
                  <a:srgbClr val="000000"/>
                </a:solidFill>
              </a:rPr>
              <a:t>Existing  VTD license</a:t>
            </a:r>
          </a:p>
          <a:p>
            <a:pPr lvl="1"/>
            <a:r>
              <a:rPr lang="en-US" dirty="0">
                <a:solidFill>
                  <a:srgbClr val="000000"/>
                </a:solidFill>
              </a:rPr>
              <a:t>This license is free, not for purchase</a:t>
            </a:r>
          </a:p>
          <a:p>
            <a:pPr lvl="1"/>
            <a:r>
              <a:rPr lang="en-US" dirty="0">
                <a:solidFill>
                  <a:srgbClr val="000000"/>
                </a:solidFill>
              </a:rPr>
              <a:t>Evaluating possibility to implement new process to factory install Maximum VTDs</a:t>
            </a:r>
          </a:p>
          <a:p>
            <a:pPr lvl="2"/>
            <a:r>
              <a:rPr lang="en-US" dirty="0">
                <a:solidFill>
                  <a:srgbClr val="000000"/>
                </a:solidFill>
              </a:rPr>
              <a:t>May need to defer this until next Factory FRU image update</a:t>
            </a:r>
          </a:p>
          <a:p>
            <a:pPr lvl="2"/>
            <a:r>
              <a:rPr lang="en-US" dirty="0">
                <a:solidFill>
                  <a:srgbClr val="000000"/>
                </a:solidFill>
              </a:rPr>
              <a:t>Factory install max will eliminate need to request VTD upgrades from Service for Etna forward</a:t>
            </a:r>
          </a:p>
          <a:p>
            <a:pPr marL="398463" lvl="1" indent="0">
              <a:buNone/>
            </a:pPr>
            <a:endParaRPr lang="en-US" sz="1400" dirty="0">
              <a:solidFill>
                <a:srgbClr val="FF0000"/>
              </a:solidFill>
            </a:endParaRPr>
          </a:p>
        </p:txBody>
      </p:sp>
      <p:sp>
        <p:nvSpPr>
          <p:cNvPr id="8" name="Title 1"/>
          <p:cNvSpPr txBox="1">
            <a:spLocks/>
          </p:cNvSpPr>
          <p:nvPr/>
        </p:nvSpPr>
        <p:spPr bwMode="auto">
          <a:xfrm>
            <a:off x="7087455" y="3441893"/>
            <a:ext cx="1972408" cy="34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normAutofit/>
          </a:bodyPr>
          <a:lstStyle>
            <a:lvl1pPr algn="l" defTabSz="914400" rtl="0" eaLnBrk="1" fontAlgn="base" latinLnBrk="0" hangingPunct="1">
              <a:lnSpc>
                <a:spcPts val="2400"/>
              </a:lnSpc>
              <a:spcBef>
                <a:spcPct val="0"/>
              </a:spcBef>
              <a:spcAft>
                <a:spcPct val="0"/>
              </a:spcAft>
              <a:buNone/>
              <a:defRPr lang="en-US" sz="2400" b="1" kern="1200" baseline="0" dirty="0">
                <a:solidFill>
                  <a:srgbClr val="0F73C3"/>
                </a:solidFill>
                <a:latin typeface="Calibri" panose="020F0502020204030204" pitchFamily="34" charset="0"/>
                <a:ea typeface="+mj-ea"/>
                <a:cs typeface="+mj-cs"/>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a:lstStyle>
          <a:p>
            <a:pPr algn="ctr"/>
            <a:endParaRPr lang="en-US" sz="1400" dirty="0">
              <a:solidFill>
                <a:srgbClr val="FF0000"/>
              </a:solidFill>
            </a:endParaRPr>
          </a:p>
        </p:txBody>
      </p:sp>
    </p:spTree>
    <p:extLst>
      <p:ext uri="{BB962C8B-B14F-4D97-AF65-F5344CB8AC3E}">
        <p14:creationId xmlns:p14="http://schemas.microsoft.com/office/powerpoint/2010/main" val="140646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Application Environment</a:t>
            </a:r>
          </a:p>
        </p:txBody>
      </p:sp>
      <p:sp>
        <p:nvSpPr>
          <p:cNvPr id="3" name="Text Placeholder 2"/>
          <p:cNvSpPr>
            <a:spLocks noGrp="1"/>
          </p:cNvSpPr>
          <p:nvPr>
            <p:ph type="body" idx="1"/>
          </p:nvPr>
        </p:nvSpPr>
        <p:spPr/>
        <p:txBody>
          <a:bodyPr/>
          <a:lstStyle/>
          <a:p>
            <a:r>
              <a:rPr lang="en-US" sz="1800" dirty="0">
                <a:solidFill>
                  <a:srgbClr val="000000"/>
                </a:solidFill>
              </a:rPr>
              <a:t>What it is DAE (Dynamic Application Environment)</a:t>
            </a:r>
          </a:p>
          <a:p>
            <a:pPr lvl="1"/>
            <a:r>
              <a:rPr lang="en-US" dirty="0"/>
              <a:t>Provides the ability to manage a single appliance for both backup policy and storage</a:t>
            </a:r>
          </a:p>
          <a:p>
            <a:pPr lvl="1"/>
            <a:r>
              <a:rPr lang="en-US" sz="1400" dirty="0">
                <a:solidFill>
                  <a:srgbClr val="000000"/>
                </a:solidFill>
              </a:rPr>
              <a:t>Provides:</a:t>
            </a:r>
          </a:p>
          <a:p>
            <a:pPr lvl="2"/>
            <a:r>
              <a:rPr lang="en-US" dirty="0"/>
              <a:t>Storage, processing power, and connectivity to the </a:t>
            </a:r>
            <a:r>
              <a:rPr lang="en-US" dirty="0" err="1"/>
              <a:t>DXi</a:t>
            </a:r>
            <a:r>
              <a:rPr lang="en-US" dirty="0"/>
              <a:t> are all handled by the </a:t>
            </a:r>
            <a:r>
              <a:rPr lang="en-US" dirty="0" err="1"/>
              <a:t>DXi</a:t>
            </a:r>
            <a:r>
              <a:rPr lang="en-US" dirty="0"/>
              <a:t> appliance</a:t>
            </a:r>
          </a:p>
          <a:p>
            <a:pPr lvl="2"/>
            <a:r>
              <a:rPr lang="en-US" dirty="0"/>
              <a:t>No separate hardware administration is required for the backup software</a:t>
            </a:r>
          </a:p>
          <a:p>
            <a:pPr lvl="2"/>
            <a:r>
              <a:rPr lang="en-US" dirty="0"/>
              <a:t>This can be very important in distributed backup sites where space and networks are at a premium.</a:t>
            </a:r>
          </a:p>
          <a:p>
            <a:pPr lvl="1"/>
            <a:r>
              <a:rPr lang="en-US" dirty="0"/>
              <a:t>Feature targeted for backup administrators</a:t>
            </a:r>
          </a:p>
          <a:p>
            <a:r>
              <a:rPr lang="en-US" dirty="0"/>
              <a:t>History of DAE</a:t>
            </a:r>
          </a:p>
          <a:p>
            <a:pPr lvl="1"/>
            <a:r>
              <a:rPr lang="en-US" dirty="0"/>
              <a:t>First implemented on the </a:t>
            </a:r>
            <a:r>
              <a:rPr lang="en-US" dirty="0" err="1"/>
              <a:t>StorNext</a:t>
            </a:r>
            <a:r>
              <a:rPr lang="en-US" dirty="0"/>
              <a:t> appliance.</a:t>
            </a:r>
          </a:p>
          <a:p>
            <a:pPr lvl="1"/>
            <a:r>
              <a:rPr lang="en-US" dirty="0"/>
              <a:t>CAIRN implementation for DXi4700 using v3.2.2.1 of </a:t>
            </a:r>
            <a:r>
              <a:rPr lang="en-US" dirty="0" err="1"/>
              <a:t>DXi</a:t>
            </a:r>
            <a:r>
              <a:rPr lang="en-US" dirty="0"/>
              <a:t> S/W.</a:t>
            </a:r>
          </a:p>
        </p:txBody>
      </p:sp>
    </p:spTree>
    <p:extLst>
      <p:ext uri="{BB962C8B-B14F-4D97-AF65-F5344CB8AC3E}">
        <p14:creationId xmlns:p14="http://schemas.microsoft.com/office/powerpoint/2010/main" val="218825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DAE – Dynamic Application Environment</a:t>
            </a:r>
          </a:p>
        </p:txBody>
      </p:sp>
      <p:sp>
        <p:nvSpPr>
          <p:cNvPr id="3" name="Content Placeholder 2"/>
          <p:cNvSpPr>
            <a:spLocks noGrp="1"/>
          </p:cNvSpPr>
          <p:nvPr>
            <p:ph type="body" idx="1"/>
          </p:nvPr>
        </p:nvSpPr>
        <p:spPr>
          <a:xfrm>
            <a:off x="400777" y="860714"/>
            <a:ext cx="8286023" cy="3394472"/>
          </a:xfrm>
        </p:spPr>
        <p:txBody>
          <a:bodyPr/>
          <a:lstStyle/>
          <a:p>
            <a:r>
              <a:rPr lang="en-US" dirty="0"/>
              <a:t>Must have 3.4.0 or greater of </a:t>
            </a:r>
            <a:r>
              <a:rPr lang="en-US" dirty="0" err="1"/>
              <a:t>DXi</a:t>
            </a:r>
            <a:r>
              <a:rPr lang="en-US" dirty="0"/>
              <a:t> s/w installed.</a:t>
            </a:r>
          </a:p>
          <a:p>
            <a:pPr lvl="1"/>
            <a:r>
              <a:rPr lang="en-US" dirty="0"/>
              <a:t>Platforms Supported, DXi4700 NAS or MP, DXi6900</a:t>
            </a:r>
          </a:p>
          <a:p>
            <a:pPr lvl="1"/>
            <a:r>
              <a:rPr lang="en-US" dirty="0"/>
              <a:t>For DXi4700 running 3.2.2.1 with DAE POC CARIN, v3.4.x upgrade will handle this CARIN.</a:t>
            </a:r>
          </a:p>
          <a:p>
            <a:r>
              <a:rPr lang="en-US" dirty="0"/>
              <a:t>May require a memory expansion kit</a:t>
            </a:r>
          </a:p>
          <a:p>
            <a:pPr lvl="1"/>
            <a:r>
              <a:rPr lang="en-US" dirty="0"/>
              <a:t>DXi6900 requires 256GB of memory, so for 128GB systems, service would install extra 128GB of memory.</a:t>
            </a:r>
          </a:p>
          <a:p>
            <a:pPr lvl="1"/>
            <a:r>
              <a:rPr lang="en-US" dirty="0"/>
              <a:t>DXi4700 requires an extra 32GB of memory beyond the memory requirements for storage. User installs memory upgrade kit (just like for storage expansion).</a:t>
            </a:r>
          </a:p>
          <a:p>
            <a:r>
              <a:rPr lang="en-US" dirty="0"/>
              <a:t>Requires a DAE license and a non-</a:t>
            </a:r>
            <a:r>
              <a:rPr lang="en-US" dirty="0" err="1"/>
              <a:t>dedup</a:t>
            </a:r>
            <a:r>
              <a:rPr lang="en-US" dirty="0"/>
              <a:t> NFS share, named VM.</a:t>
            </a:r>
          </a:p>
          <a:p>
            <a:r>
              <a:rPr lang="en-US" dirty="0"/>
              <a:t>Customer must have:</a:t>
            </a:r>
          </a:p>
          <a:p>
            <a:pPr lvl="1"/>
            <a:r>
              <a:rPr lang="en-US" dirty="0"/>
              <a:t>Their own Linux </a:t>
            </a:r>
            <a:r>
              <a:rPr lang="en-US" dirty="0" err="1"/>
              <a:t>RedHat</a:t>
            </a:r>
            <a:r>
              <a:rPr lang="en-US" dirty="0"/>
              <a:t> 7 or CentOS 7 installation ISO image for the VM host.</a:t>
            </a:r>
          </a:p>
          <a:p>
            <a:pPr lvl="1"/>
            <a:r>
              <a:rPr lang="en-US" dirty="0"/>
              <a:t>Knowledge on VMs and Linux setup/installation/configuration.</a:t>
            </a:r>
          </a:p>
          <a:p>
            <a:pPr lvl="1"/>
            <a:r>
              <a:rPr lang="en-US" dirty="0"/>
              <a:t>A Linux/Windows host that supports X/11 Windows client to complete VM host OS install.</a:t>
            </a:r>
          </a:p>
        </p:txBody>
      </p:sp>
    </p:spTree>
    <p:extLst>
      <p:ext uri="{BB962C8B-B14F-4D97-AF65-F5344CB8AC3E}">
        <p14:creationId xmlns:p14="http://schemas.microsoft.com/office/powerpoint/2010/main" val="3857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Application Environment – Overview using NBU</a:t>
            </a:r>
          </a:p>
        </p:txBody>
      </p:sp>
      <p:pic>
        <p:nvPicPr>
          <p:cNvPr id="4" name="Picture 3"/>
          <p:cNvPicPr>
            <a:picLocks noChangeAspect="1"/>
          </p:cNvPicPr>
          <p:nvPr/>
        </p:nvPicPr>
        <p:blipFill>
          <a:blip r:embed="rId2"/>
          <a:stretch>
            <a:fillRect/>
          </a:stretch>
        </p:blipFill>
        <p:spPr>
          <a:xfrm>
            <a:off x="400777" y="844062"/>
            <a:ext cx="8286024" cy="4095002"/>
          </a:xfrm>
          <a:prstGeom prst="rect">
            <a:avLst/>
          </a:prstGeom>
        </p:spPr>
      </p:pic>
      <p:sp>
        <p:nvSpPr>
          <p:cNvPr id="3" name="Text Placeholder 2"/>
          <p:cNvSpPr>
            <a:spLocks noGrp="1"/>
          </p:cNvSpPr>
          <p:nvPr>
            <p:ph type="body" idx="1"/>
          </p:nvPr>
        </p:nvSpPr>
        <p:spPr>
          <a:xfrm>
            <a:off x="400777" y="1200151"/>
            <a:ext cx="8286023" cy="3643154"/>
          </a:xfrm>
        </p:spPr>
        <p:txBody>
          <a:bodyPr/>
          <a:lstStyle/>
          <a:p>
            <a:pPr marL="0" indent="0">
              <a:buNone/>
            </a:pPr>
            <a:r>
              <a:rPr lang="en-US" dirty="0"/>
              <a:t> </a:t>
            </a:r>
          </a:p>
        </p:txBody>
      </p:sp>
    </p:spTree>
    <p:extLst>
      <p:ext uri="{BB962C8B-B14F-4D97-AF65-F5344CB8AC3E}">
        <p14:creationId xmlns:p14="http://schemas.microsoft.com/office/powerpoint/2010/main" val="153659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Application Environment</a:t>
            </a:r>
          </a:p>
        </p:txBody>
      </p:sp>
      <p:sp>
        <p:nvSpPr>
          <p:cNvPr id="3" name="Text Placeholder 2"/>
          <p:cNvSpPr>
            <a:spLocks noGrp="1"/>
          </p:cNvSpPr>
          <p:nvPr>
            <p:ph type="body" idx="1"/>
          </p:nvPr>
        </p:nvSpPr>
        <p:spPr/>
        <p:txBody>
          <a:bodyPr/>
          <a:lstStyle/>
          <a:p>
            <a:r>
              <a:rPr lang="en-US" dirty="0"/>
              <a:t>Customers use the </a:t>
            </a:r>
            <a:r>
              <a:rPr lang="en-US" dirty="0" err="1"/>
              <a:t>cliadmin</a:t>
            </a:r>
            <a:r>
              <a:rPr lang="en-US" dirty="0"/>
              <a:t> account along with </a:t>
            </a:r>
            <a:r>
              <a:rPr lang="en-US" dirty="0" err="1"/>
              <a:t>syscli</a:t>
            </a:r>
            <a:r>
              <a:rPr lang="en-US" dirty="0"/>
              <a:t> commands to manage a DAE VM.</a:t>
            </a:r>
          </a:p>
          <a:p>
            <a:r>
              <a:rPr lang="en-US" dirty="0" err="1"/>
              <a:t>Syccli</a:t>
            </a:r>
            <a:r>
              <a:rPr lang="en-US" dirty="0"/>
              <a:t> commands provide for:</a:t>
            </a:r>
          </a:p>
          <a:p>
            <a:pPr lvl="1"/>
            <a:r>
              <a:rPr lang="en-US" dirty="0"/>
              <a:t>Creation/Deletion/Management of a VM host on the </a:t>
            </a:r>
            <a:r>
              <a:rPr lang="en-US" dirty="0" err="1"/>
              <a:t>DXi</a:t>
            </a:r>
            <a:r>
              <a:rPr lang="en-US" dirty="0"/>
              <a:t>.</a:t>
            </a:r>
          </a:p>
          <a:p>
            <a:pPr lvl="1"/>
            <a:r>
              <a:rPr lang="en-US" dirty="0"/>
              <a:t>Viewing state and configuration of a VM host.</a:t>
            </a:r>
          </a:p>
          <a:p>
            <a:pPr lvl="1"/>
            <a:r>
              <a:rPr lang="en-US" dirty="0"/>
              <a:t>Can change a VM’s VCPUs, RAM, </a:t>
            </a:r>
            <a:r>
              <a:rPr lang="en-US" dirty="0" err="1"/>
              <a:t>Autostart</a:t>
            </a:r>
            <a:r>
              <a:rPr lang="en-US" dirty="0"/>
              <a:t>, and NIC ports to use for a VM.</a:t>
            </a:r>
          </a:p>
          <a:p>
            <a:pPr lvl="1"/>
            <a:r>
              <a:rPr lang="en-US" dirty="0"/>
              <a:t>Can export and import a VM image from one system to another (e.g. set up VM once on a system and then export that image to another like system). Importing a VM to another system may require some VM Host networking configuration (e.g. VM host name).</a:t>
            </a:r>
          </a:p>
          <a:p>
            <a:r>
              <a:rPr lang="en-US" dirty="0"/>
              <a:t>May create more than one VM but only one VM can be running at a time.</a:t>
            </a:r>
          </a:p>
          <a:p>
            <a:r>
              <a:rPr lang="en-US" dirty="0"/>
              <a:t>A VM can be made to start on boot, controlled through </a:t>
            </a:r>
            <a:r>
              <a:rPr lang="en-US" dirty="0" err="1"/>
              <a:t>procmon</a:t>
            </a:r>
            <a:r>
              <a:rPr lang="en-US" dirty="0"/>
              <a:t>.</a:t>
            </a:r>
          </a:p>
          <a:p>
            <a:pPr marL="0" indent="0">
              <a:buNone/>
            </a:pPr>
            <a:endParaRPr lang="en-US" dirty="0"/>
          </a:p>
        </p:txBody>
      </p:sp>
    </p:spTree>
    <p:extLst>
      <p:ext uri="{BB962C8B-B14F-4D97-AF65-F5344CB8AC3E}">
        <p14:creationId xmlns:p14="http://schemas.microsoft.com/office/powerpoint/2010/main" val="246140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DAE Setup Work Flow</a:t>
            </a:r>
          </a:p>
        </p:txBody>
      </p:sp>
      <p:pic>
        <p:nvPicPr>
          <p:cNvPr id="7" name="Content Placeholder 6"/>
          <p:cNvPicPr>
            <a:picLocks noGrp="1" noChangeAspect="1"/>
          </p:cNvPicPr>
          <p:nvPr>
            <p:ph idx="4294967295"/>
          </p:nvPr>
        </p:nvPicPr>
        <p:blipFill>
          <a:blip r:embed="rId2"/>
          <a:stretch>
            <a:fillRect/>
          </a:stretch>
        </p:blipFill>
        <p:spPr>
          <a:xfrm>
            <a:off x="374070" y="1204913"/>
            <a:ext cx="8216900" cy="3062287"/>
          </a:xfrm>
          <a:prstGeom prst="rect">
            <a:avLst/>
          </a:prstGeom>
        </p:spPr>
      </p:pic>
    </p:spTree>
    <p:extLst>
      <p:ext uri="{BB962C8B-B14F-4D97-AF65-F5344CB8AC3E}">
        <p14:creationId xmlns:p14="http://schemas.microsoft.com/office/powerpoint/2010/main" val="198738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US" dirty="0">
              <a:solidFill>
                <a:srgbClr val="FF0000"/>
              </a:solidFill>
            </a:endParaRPr>
          </a:p>
        </p:txBody>
      </p:sp>
      <p:sp>
        <p:nvSpPr>
          <p:cNvPr id="4" name="Content Placeholder 3"/>
          <p:cNvSpPr>
            <a:spLocks noGrp="1"/>
          </p:cNvSpPr>
          <p:nvPr>
            <p:ph type="body" idx="1"/>
          </p:nvPr>
        </p:nvSpPr>
        <p:spPr/>
        <p:txBody>
          <a:bodyPr>
            <a:normAutofit/>
          </a:bodyPr>
          <a:lstStyle/>
          <a:p>
            <a:r>
              <a:rPr lang="en-US" dirty="0"/>
              <a:t>Product Overview</a:t>
            </a:r>
          </a:p>
          <a:p>
            <a:r>
              <a:rPr lang="en-US" dirty="0"/>
              <a:t>Technical Overview</a:t>
            </a:r>
          </a:p>
          <a:p>
            <a:r>
              <a:rPr lang="en-US" dirty="0"/>
              <a:t>Training and Documentation Updates</a:t>
            </a:r>
          </a:p>
          <a:p>
            <a:r>
              <a:rPr lang="en-US" dirty="0"/>
              <a:t>Service Model</a:t>
            </a:r>
          </a:p>
          <a:p>
            <a:pPr>
              <a:buFont typeface="Arial" panose="020B0604020202020204" pitchFamily="34" charset="0"/>
              <a:buChar char="•"/>
            </a:pPr>
            <a:endParaRPr lang="en-US" sz="2800" dirty="0"/>
          </a:p>
          <a:p>
            <a:pPr marL="0" indent="0">
              <a:buNone/>
            </a:pPr>
            <a:r>
              <a:rPr lang="en-US" dirty="0"/>
              <a:t>Notes:</a:t>
            </a:r>
          </a:p>
          <a:p>
            <a:pPr lvl="1"/>
            <a:r>
              <a:rPr lang="en-US" dirty="0"/>
              <a:t>Please ask questions as we go.  Your lines are muted on entry so *6 to unmute</a:t>
            </a:r>
          </a:p>
          <a:p>
            <a:pPr lvl="1"/>
            <a:r>
              <a:rPr lang="en-US" dirty="0"/>
              <a:t>Recording will be posted on </a:t>
            </a:r>
            <a:r>
              <a:rPr lang="en-US" dirty="0" err="1"/>
              <a:t>Qwikipedia</a:t>
            </a:r>
            <a:endParaRPr lang="en-US" dirty="0"/>
          </a:p>
        </p:txBody>
      </p:sp>
    </p:spTree>
    <p:extLst>
      <p:ext uri="{BB962C8B-B14F-4D97-AF65-F5344CB8AC3E}">
        <p14:creationId xmlns:p14="http://schemas.microsoft.com/office/powerpoint/2010/main" val="299398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Application Environment</a:t>
            </a:r>
          </a:p>
        </p:txBody>
      </p:sp>
      <p:sp>
        <p:nvSpPr>
          <p:cNvPr id="3" name="Text Placeholder 2"/>
          <p:cNvSpPr>
            <a:spLocks noGrp="1"/>
          </p:cNvSpPr>
          <p:nvPr>
            <p:ph type="body" idx="1"/>
          </p:nvPr>
        </p:nvSpPr>
        <p:spPr/>
        <p:txBody>
          <a:bodyPr/>
          <a:lstStyle/>
          <a:p>
            <a:r>
              <a:rPr lang="en-US" dirty="0"/>
              <a:t>Log files:</a:t>
            </a:r>
          </a:p>
          <a:p>
            <a:pPr lvl="1"/>
            <a:r>
              <a:rPr lang="en-US" dirty="0"/>
              <a:t>/</a:t>
            </a:r>
            <a:r>
              <a:rPr lang="en-US" dirty="0" err="1"/>
              <a:t>var</a:t>
            </a:r>
            <a:r>
              <a:rPr lang="en-US" dirty="0"/>
              <a:t>/log/</a:t>
            </a:r>
            <a:r>
              <a:rPr lang="en-US" dirty="0" err="1"/>
              <a:t>DXi</a:t>
            </a:r>
            <a:r>
              <a:rPr lang="en-US" dirty="0"/>
              <a:t>/aemgt.log – defines the calls to the /opt/</a:t>
            </a:r>
            <a:r>
              <a:rPr lang="en-US" dirty="0" err="1"/>
              <a:t>DXi</a:t>
            </a:r>
            <a:r>
              <a:rPr lang="en-US" dirty="0"/>
              <a:t>/script/</a:t>
            </a:r>
            <a:r>
              <a:rPr lang="en-US" dirty="0" err="1"/>
              <a:t>aemgt</a:t>
            </a:r>
            <a:r>
              <a:rPr lang="en-US" dirty="0"/>
              <a:t> script that the GUI and </a:t>
            </a:r>
            <a:r>
              <a:rPr lang="en-US" dirty="0" err="1"/>
              <a:t>syscli</a:t>
            </a:r>
            <a:r>
              <a:rPr lang="en-US" dirty="0"/>
              <a:t> call for enabling/disabling/querying both DAE and </a:t>
            </a:r>
            <a:r>
              <a:rPr lang="en-US" dirty="0" err="1"/>
              <a:t>Veeam</a:t>
            </a:r>
            <a:r>
              <a:rPr lang="en-US" dirty="0"/>
              <a:t> status.</a:t>
            </a:r>
          </a:p>
          <a:p>
            <a:pPr lvl="1"/>
            <a:r>
              <a:rPr lang="en-US" dirty="0"/>
              <a:t>/</a:t>
            </a:r>
            <a:r>
              <a:rPr lang="en-US" dirty="0" err="1"/>
              <a:t>var</a:t>
            </a:r>
            <a:r>
              <a:rPr lang="en-US" dirty="0"/>
              <a:t>/log/</a:t>
            </a:r>
            <a:r>
              <a:rPr lang="en-US" dirty="0" err="1"/>
              <a:t>DXi</a:t>
            </a:r>
            <a:r>
              <a:rPr lang="en-US" dirty="0"/>
              <a:t>/</a:t>
            </a:r>
            <a:r>
              <a:rPr lang="en-US" dirty="0" err="1"/>
              <a:t>VMLog</a:t>
            </a:r>
            <a:r>
              <a:rPr lang="en-US" dirty="0"/>
              <a:t> – defines the output to commands to the /opt/</a:t>
            </a:r>
            <a:r>
              <a:rPr lang="en-US" dirty="0" err="1"/>
              <a:t>DXi</a:t>
            </a:r>
            <a:r>
              <a:rPr lang="en-US" dirty="0"/>
              <a:t>/script/</a:t>
            </a:r>
            <a:r>
              <a:rPr lang="en-US" dirty="0" err="1"/>
              <a:t>vmmgt</a:t>
            </a:r>
            <a:r>
              <a:rPr lang="en-US" dirty="0"/>
              <a:t> script for all VM management commands.</a:t>
            </a:r>
          </a:p>
          <a:p>
            <a:pPr lvl="1"/>
            <a:r>
              <a:rPr lang="en-US" dirty="0"/>
              <a:t>/</a:t>
            </a:r>
            <a:r>
              <a:rPr lang="en-US" dirty="0" err="1"/>
              <a:t>var</a:t>
            </a:r>
            <a:r>
              <a:rPr lang="en-US" dirty="0"/>
              <a:t>/log/</a:t>
            </a:r>
            <a:r>
              <a:rPr lang="en-US" dirty="0" err="1"/>
              <a:t>libvirtd</a:t>
            </a:r>
            <a:r>
              <a:rPr lang="en-US" dirty="0"/>
              <a:t> – generated by the KVM services</a:t>
            </a:r>
          </a:p>
          <a:p>
            <a:pPr lvl="1"/>
            <a:r>
              <a:rPr lang="en-US" dirty="0"/>
              <a:t>/</a:t>
            </a:r>
            <a:r>
              <a:rPr lang="en-US" dirty="0" err="1"/>
              <a:t>var</a:t>
            </a:r>
            <a:r>
              <a:rPr lang="en-US" dirty="0"/>
              <a:t>/log/messages – contains </a:t>
            </a:r>
            <a:r>
              <a:rPr lang="en-US" dirty="0" err="1"/>
              <a:t>procconfig</a:t>
            </a:r>
            <a:r>
              <a:rPr lang="en-US" dirty="0"/>
              <a:t> log information and other system log info</a:t>
            </a:r>
          </a:p>
          <a:p>
            <a:pPr lvl="1"/>
            <a:r>
              <a:rPr lang="en-US" dirty="0"/>
              <a:t>/</a:t>
            </a:r>
            <a:r>
              <a:rPr lang="en-US" dirty="0" err="1"/>
              <a:t>var</a:t>
            </a:r>
            <a:r>
              <a:rPr lang="en-US" dirty="0"/>
              <a:t>/log/syscli.log – contains the log info for </a:t>
            </a:r>
            <a:r>
              <a:rPr lang="en-US" dirty="0" err="1"/>
              <a:t>syscli</a:t>
            </a:r>
            <a:r>
              <a:rPr lang="en-US" dirty="0"/>
              <a:t> commands.</a:t>
            </a:r>
          </a:p>
          <a:p>
            <a:pPr lvl="1"/>
            <a:endParaRPr lang="en-US" dirty="0"/>
          </a:p>
        </p:txBody>
      </p:sp>
    </p:spTree>
    <p:extLst>
      <p:ext uri="{BB962C8B-B14F-4D97-AF65-F5344CB8AC3E}">
        <p14:creationId xmlns:p14="http://schemas.microsoft.com/office/powerpoint/2010/main" val="237623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Application Environment - </a:t>
            </a:r>
            <a:r>
              <a:rPr lang="en-US" dirty="0" err="1"/>
              <a:t>Gotchas</a:t>
            </a:r>
            <a:endParaRPr lang="en-US" dirty="0"/>
          </a:p>
        </p:txBody>
      </p:sp>
      <p:sp>
        <p:nvSpPr>
          <p:cNvPr id="3" name="Content Placeholder 2"/>
          <p:cNvSpPr>
            <a:spLocks noGrp="1"/>
          </p:cNvSpPr>
          <p:nvPr>
            <p:ph type="body" idx="1"/>
          </p:nvPr>
        </p:nvSpPr>
        <p:spPr/>
        <p:txBody>
          <a:bodyPr/>
          <a:lstStyle/>
          <a:p>
            <a:r>
              <a:rPr lang="en-US" dirty="0"/>
              <a:t>VM Virtual Networking – user is responsible for setting up the network interfaces for </a:t>
            </a:r>
            <a:r>
              <a:rPr lang="en-US" dirty="0" err="1"/>
              <a:t>DXi</a:t>
            </a:r>
            <a:r>
              <a:rPr lang="en-US" dirty="0"/>
              <a:t> NIC ports assigned to that VM. </a:t>
            </a:r>
          </a:p>
          <a:p>
            <a:pPr lvl="1"/>
            <a:r>
              <a:rPr lang="en-US" dirty="0"/>
              <a:t>User defines which available DXI NIC ports to use for the VM. Once assigned, those DXI NIC ports cannot be used by </a:t>
            </a:r>
            <a:r>
              <a:rPr lang="en-US" dirty="0" err="1"/>
              <a:t>DXi</a:t>
            </a:r>
            <a:r>
              <a:rPr lang="en-US" dirty="0"/>
              <a:t> until that VM is deleted.</a:t>
            </a:r>
          </a:p>
          <a:p>
            <a:pPr lvl="1"/>
            <a:r>
              <a:rPr lang="en-US" dirty="0"/>
              <a:t>Using Network Manager can cause issues when re-assigning NIC ports due to hardcoded VMAC addresses in the VM Host.</a:t>
            </a:r>
          </a:p>
          <a:p>
            <a:r>
              <a:rPr lang="en-US" dirty="0"/>
              <a:t>Orderly shutdown of a VM Host requires ACPI support in the VM Host.</a:t>
            </a:r>
          </a:p>
          <a:p>
            <a:pPr lvl="1"/>
            <a:r>
              <a:rPr lang="en-US" dirty="0"/>
              <a:t>User may have to install and configure ACPI if not installed in order to perform a orderly shutdown of the VM Host.</a:t>
            </a:r>
          </a:p>
          <a:p>
            <a:r>
              <a:rPr lang="en-US" dirty="0"/>
              <a:t>User is responsible for creating their own firewall with-in the VM Host.</a:t>
            </a:r>
          </a:p>
          <a:p>
            <a:pPr marL="0" indent="0">
              <a:buNone/>
            </a:pPr>
            <a:endParaRPr lang="en-US" dirty="0"/>
          </a:p>
          <a:p>
            <a:pPr marL="398463" lvl="1" indent="0">
              <a:buNone/>
            </a:pPr>
            <a:endParaRPr lang="en-US" dirty="0"/>
          </a:p>
        </p:txBody>
      </p:sp>
    </p:spTree>
    <p:extLst>
      <p:ext uri="{BB962C8B-B14F-4D97-AF65-F5344CB8AC3E}">
        <p14:creationId xmlns:p14="http://schemas.microsoft.com/office/powerpoint/2010/main" val="204644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DAE Additional Information</a:t>
            </a:r>
            <a:endParaRPr lang="en-US" dirty="0"/>
          </a:p>
        </p:txBody>
      </p:sp>
      <p:sp>
        <p:nvSpPr>
          <p:cNvPr id="3" name="Content Placeholder 2"/>
          <p:cNvSpPr>
            <a:spLocks noGrp="1"/>
          </p:cNvSpPr>
          <p:nvPr>
            <p:ph type="body" idx="1"/>
          </p:nvPr>
        </p:nvSpPr>
        <p:spPr/>
        <p:txBody>
          <a:bodyPr/>
          <a:lstStyle/>
          <a:p>
            <a:r>
              <a:rPr lang="en-US" dirty="0"/>
              <a:t>See the DAE Setup/Installation guide</a:t>
            </a:r>
          </a:p>
          <a:p>
            <a:r>
              <a:rPr lang="en-US" dirty="0"/>
              <a:t>See the DAE Feature </a:t>
            </a:r>
            <a:r>
              <a:rPr lang="en-US" dirty="0" err="1"/>
              <a:t>DXi</a:t>
            </a:r>
            <a:r>
              <a:rPr lang="en-US" dirty="0"/>
              <a:t> Wiki page for technical documents (http://dxwiki.quantum.com/dxwiki/Dae_feature).</a:t>
            </a:r>
          </a:p>
        </p:txBody>
      </p:sp>
    </p:spTree>
    <p:extLst>
      <p:ext uri="{BB962C8B-B14F-4D97-AF65-F5344CB8AC3E}">
        <p14:creationId xmlns:p14="http://schemas.microsoft.com/office/powerpoint/2010/main" val="44471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Veeam Integration in a nutshell</a:t>
            </a:r>
          </a:p>
          <a:p>
            <a:r>
              <a:rPr lang="en-US" dirty="0"/>
              <a:t>Veeam is a Windows based backup application designed to protect virtual machines hosted on either VMware or MS Hyper-V servers</a:t>
            </a:r>
          </a:p>
          <a:p>
            <a:r>
              <a:rPr lang="en-US" dirty="0"/>
              <a:t>A Veeam Linux Repository hosted on the DXi offers better performance than the traditional CIFS NAS repository.  Network transport protocol overhead is removed as the Veeam Data Mover allows </a:t>
            </a:r>
            <a:r>
              <a:rPr lang="en-US" u="sng" dirty="0"/>
              <a:t>local</a:t>
            </a:r>
            <a:r>
              <a:rPr lang="en-US" dirty="0"/>
              <a:t> synthetic operations.  Performance improvement: from nearly 41 min to 7 min (using </a:t>
            </a:r>
            <a:r>
              <a:rPr lang="en-US" dirty="0" err="1"/>
              <a:t>veeam</a:t>
            </a:r>
            <a:r>
              <a:rPr lang="en-US" dirty="0"/>
              <a:t> cert VM with 5 restore points single stream).</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7788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Basic model</a:t>
            </a:r>
          </a:p>
          <a:p>
            <a:pPr marL="0" indent="0">
              <a:buNone/>
            </a:pPr>
            <a:endParaRPr lang="en-US" dirty="0"/>
          </a:p>
        </p:txBody>
      </p:sp>
      <p:pic>
        <p:nvPicPr>
          <p:cNvPr id="5" name="Picture 4"/>
          <p:cNvPicPr>
            <a:picLocks noChangeAspect="1"/>
          </p:cNvPicPr>
          <p:nvPr/>
        </p:nvPicPr>
        <p:blipFill>
          <a:blip r:embed="rId2"/>
          <a:stretch>
            <a:fillRect/>
          </a:stretch>
        </p:blipFill>
        <p:spPr>
          <a:xfrm>
            <a:off x="1634690" y="1753352"/>
            <a:ext cx="5942857" cy="2933333"/>
          </a:xfrm>
          <a:prstGeom prst="rect">
            <a:avLst/>
          </a:prstGeom>
        </p:spPr>
      </p:pic>
    </p:spTree>
    <p:extLst>
      <p:ext uri="{BB962C8B-B14F-4D97-AF65-F5344CB8AC3E}">
        <p14:creationId xmlns:p14="http://schemas.microsoft.com/office/powerpoint/2010/main" val="330756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Certain memory restrictions exist to enable feature.  Some models will require a memory expansion kit.</a:t>
            </a:r>
          </a:p>
          <a:p>
            <a:r>
              <a:rPr lang="en-US" dirty="0"/>
              <a:t>Review installation guide for additional installation pre-requisites</a:t>
            </a:r>
          </a:p>
          <a:p>
            <a:r>
              <a:rPr lang="en-US" dirty="0"/>
              <a:t>DXi system changes implemented to support Veeam (only enabled when Veeam feature is active and running) </a:t>
            </a:r>
          </a:p>
          <a:p>
            <a:pPr lvl="1"/>
            <a:r>
              <a:rPr lang="en-US" dirty="0"/>
              <a:t>SSHD config changes (to allow more </a:t>
            </a:r>
            <a:r>
              <a:rPr lang="en-US" dirty="0" err="1"/>
              <a:t>ssh</a:t>
            </a:r>
            <a:r>
              <a:rPr lang="en-US" dirty="0"/>
              <a:t> sessions)</a:t>
            </a:r>
          </a:p>
          <a:p>
            <a:pPr lvl="1"/>
            <a:r>
              <a:rPr lang="en-US" dirty="0"/>
              <a:t>Security limits</a:t>
            </a:r>
          </a:p>
          <a:p>
            <a:pPr lvl="1"/>
            <a:r>
              <a:rPr lang="en-US" dirty="0" err="1"/>
              <a:t>Chroot</a:t>
            </a:r>
            <a:r>
              <a:rPr lang="en-US" dirty="0"/>
              <a:t> jail (read and r/w </a:t>
            </a:r>
            <a:r>
              <a:rPr lang="en-US" dirty="0" err="1"/>
              <a:t>bindmounts</a:t>
            </a:r>
            <a:r>
              <a:rPr lang="en-US" dirty="0"/>
              <a:t>, started by </a:t>
            </a:r>
            <a:r>
              <a:rPr lang="en-US" dirty="0" err="1"/>
              <a:t>procmon</a:t>
            </a:r>
            <a:r>
              <a:rPr lang="en-US" dirty="0"/>
              <a:t>, limits </a:t>
            </a:r>
            <a:r>
              <a:rPr lang="en-US" dirty="0" err="1"/>
              <a:t>veeam</a:t>
            </a:r>
            <a:r>
              <a:rPr lang="en-US" dirty="0"/>
              <a:t> access)</a:t>
            </a:r>
          </a:p>
          <a:p>
            <a:pPr lvl="1"/>
            <a:r>
              <a:rPr lang="en-US" dirty="0" err="1"/>
              <a:t>Cgroups</a:t>
            </a:r>
            <a:r>
              <a:rPr lang="en-US" dirty="0"/>
              <a:t> memory resource protection (enforces a 30GB mem threshold for </a:t>
            </a:r>
            <a:r>
              <a:rPr lang="en-US" dirty="0" err="1"/>
              <a:t>veeam</a:t>
            </a:r>
            <a:r>
              <a:rPr lang="en-US" dirty="0"/>
              <a:t> procs)</a:t>
            </a:r>
          </a:p>
          <a:p>
            <a:pPr lvl="1"/>
            <a:r>
              <a:rPr lang="en-US" dirty="0"/>
              <a:t>Veeam user added</a:t>
            </a:r>
          </a:p>
          <a:p>
            <a:pPr lvl="1"/>
            <a:r>
              <a:rPr lang="en-US" dirty="0"/>
              <a:t>Firewall ports (data segment, </a:t>
            </a:r>
            <a:r>
              <a:rPr lang="en-US" dirty="0" err="1"/>
              <a:t>ssh</a:t>
            </a:r>
            <a:r>
              <a:rPr lang="en-US" dirty="0"/>
              <a:t>, 2500-3090)</a:t>
            </a:r>
          </a:p>
          <a:p>
            <a:endParaRPr lang="en-US" dirty="0"/>
          </a:p>
        </p:txBody>
      </p:sp>
    </p:spTree>
    <p:extLst>
      <p:ext uri="{BB962C8B-B14F-4D97-AF65-F5344CB8AC3E}">
        <p14:creationId xmlns:p14="http://schemas.microsoft.com/office/powerpoint/2010/main" val="238807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How Veeam Data Mover Works (high level)</a:t>
            </a:r>
          </a:p>
          <a:p>
            <a:pPr lvl="1"/>
            <a:r>
              <a:rPr lang="en-US" dirty="0"/>
              <a:t>Veeam Server establishes SSH session to DXi -&gt; </a:t>
            </a:r>
            <a:r>
              <a:rPr lang="en-US" dirty="0" err="1"/>
              <a:t>sudo</a:t>
            </a:r>
            <a:endParaRPr lang="en-US" dirty="0"/>
          </a:p>
          <a:p>
            <a:pPr lvl="1"/>
            <a:r>
              <a:rPr lang="en-US" dirty="0" err="1"/>
              <a:t>scp</a:t>
            </a:r>
            <a:r>
              <a:rPr lang="en-US" dirty="0"/>
              <a:t> tar file to DXi /</a:t>
            </a:r>
            <a:r>
              <a:rPr lang="en-US" dirty="0" err="1"/>
              <a:t>tmp</a:t>
            </a:r>
            <a:r>
              <a:rPr lang="en-US" dirty="0"/>
              <a:t> directory, unpacks (data mover)</a:t>
            </a:r>
          </a:p>
          <a:p>
            <a:pPr lvl="1"/>
            <a:r>
              <a:rPr lang="en-US" dirty="0"/>
              <a:t>Uses </a:t>
            </a:r>
            <a:r>
              <a:rPr lang="en-US" dirty="0" err="1"/>
              <a:t>perl</a:t>
            </a:r>
            <a:r>
              <a:rPr lang="en-US" dirty="0"/>
              <a:t> to start agent process, and logging for job</a:t>
            </a:r>
          </a:p>
          <a:p>
            <a:pPr lvl="1"/>
            <a:r>
              <a:rPr lang="en-US" dirty="0"/>
              <a:t>file is then deleted from filesystem yet remains resident in memory until task is complete</a:t>
            </a:r>
          </a:p>
          <a:p>
            <a:pPr lvl="1"/>
            <a:r>
              <a:rPr lang="en-US" dirty="0"/>
              <a:t>Data transfer begins using ports 2500-3090 (one port per stream)</a:t>
            </a:r>
          </a:p>
          <a:p>
            <a:pPr lvl="1"/>
            <a:r>
              <a:rPr lang="en-US" dirty="0"/>
              <a:t>Job completes</a:t>
            </a:r>
          </a:p>
          <a:p>
            <a:pPr lvl="1"/>
            <a:r>
              <a:rPr lang="en-US" dirty="0"/>
              <a:t>Logs remain resident on DXi for client operations</a:t>
            </a:r>
          </a:p>
          <a:p>
            <a:pPr lvl="1"/>
            <a:endParaRPr lang="en-US" dirty="0"/>
          </a:p>
        </p:txBody>
      </p:sp>
    </p:spTree>
    <p:extLst>
      <p:ext uri="{BB962C8B-B14F-4D97-AF65-F5344CB8AC3E}">
        <p14:creationId xmlns:p14="http://schemas.microsoft.com/office/powerpoint/2010/main" val="385168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DXi Veeam logging (included in collect log)</a:t>
            </a:r>
          </a:p>
          <a:p>
            <a:pPr lvl="1"/>
            <a:r>
              <a:rPr lang="en-US" dirty="0"/>
              <a:t>Veeam config log</a:t>
            </a:r>
          </a:p>
          <a:p>
            <a:pPr lvl="2"/>
            <a:r>
              <a:rPr lang="en-US" dirty="0"/>
              <a:t> /</a:t>
            </a:r>
            <a:r>
              <a:rPr lang="en-US" dirty="0" err="1"/>
              <a:t>var</a:t>
            </a:r>
            <a:r>
              <a:rPr lang="en-US" dirty="0"/>
              <a:t>/log/DXi/veeam_config.log</a:t>
            </a:r>
          </a:p>
          <a:p>
            <a:pPr lvl="2"/>
            <a:r>
              <a:rPr lang="en-US" dirty="0"/>
              <a:t>Updated every time Veeam is enabled or disabled by the user</a:t>
            </a:r>
          </a:p>
          <a:p>
            <a:pPr lvl="1"/>
            <a:r>
              <a:rPr lang="en-US" dirty="0" err="1"/>
              <a:t>Procmon</a:t>
            </a:r>
            <a:r>
              <a:rPr lang="en-US" dirty="0"/>
              <a:t> </a:t>
            </a:r>
            <a:r>
              <a:rPr lang="en-US" dirty="0" err="1"/>
              <a:t>chroot</a:t>
            </a:r>
            <a:r>
              <a:rPr lang="en-US" dirty="0"/>
              <a:t> jail log</a:t>
            </a:r>
          </a:p>
          <a:p>
            <a:pPr lvl="2"/>
            <a:r>
              <a:rPr lang="en-US" dirty="0"/>
              <a:t>/</a:t>
            </a:r>
            <a:r>
              <a:rPr lang="en-US" dirty="0" err="1"/>
              <a:t>var</a:t>
            </a:r>
            <a:r>
              <a:rPr lang="en-US" dirty="0"/>
              <a:t>/log/DXi/procmon-veeam_chroot.log</a:t>
            </a:r>
          </a:p>
          <a:p>
            <a:pPr lvl="2"/>
            <a:r>
              <a:rPr lang="en-US" dirty="0"/>
              <a:t>Updated every boot/reboot tracks standup of </a:t>
            </a:r>
            <a:r>
              <a:rPr lang="en-US" dirty="0" err="1"/>
              <a:t>chroot</a:t>
            </a:r>
            <a:r>
              <a:rPr lang="en-US" dirty="0"/>
              <a:t> environment for </a:t>
            </a:r>
            <a:r>
              <a:rPr lang="en-US" dirty="0" err="1"/>
              <a:t>veeam</a:t>
            </a:r>
            <a:r>
              <a:rPr lang="en-US" dirty="0"/>
              <a:t> user</a:t>
            </a:r>
          </a:p>
          <a:p>
            <a:pPr lvl="1"/>
            <a:r>
              <a:rPr lang="en-US" dirty="0"/>
              <a:t>Veeam Backup logs</a:t>
            </a:r>
          </a:p>
          <a:p>
            <a:pPr lvl="2"/>
            <a:r>
              <a:rPr lang="en-US" dirty="0"/>
              <a:t>/</a:t>
            </a:r>
            <a:r>
              <a:rPr lang="en-US" dirty="0" err="1"/>
              <a:t>var</a:t>
            </a:r>
            <a:r>
              <a:rPr lang="en-US" dirty="0"/>
              <a:t>/log/</a:t>
            </a:r>
            <a:r>
              <a:rPr lang="en-US" dirty="0" err="1"/>
              <a:t>VeeamBackup</a:t>
            </a:r>
            <a:endParaRPr lang="en-US" dirty="0"/>
          </a:p>
          <a:p>
            <a:pPr lvl="2"/>
            <a:r>
              <a:rPr lang="en-US" dirty="0"/>
              <a:t>Updated by Veeam to track job progression</a:t>
            </a:r>
          </a:p>
          <a:p>
            <a:pPr lvl="2"/>
            <a:r>
              <a:rPr lang="en-US" dirty="0"/>
              <a:t>Veeam employs a log compression algorithm independent of DXi</a:t>
            </a:r>
          </a:p>
          <a:p>
            <a:pPr lvl="2"/>
            <a:r>
              <a:rPr lang="en-US" dirty="0"/>
              <a:t>Logs are retrieved by Veeam Backup and Replication Server</a:t>
            </a:r>
          </a:p>
          <a:p>
            <a:pPr marL="0" indent="0">
              <a:buNone/>
            </a:pPr>
            <a:endParaRPr lang="en-US" dirty="0"/>
          </a:p>
          <a:p>
            <a:endParaRPr lang="en-US" dirty="0"/>
          </a:p>
          <a:p>
            <a:pPr marL="398463" lvl="1" indent="0">
              <a:buNone/>
            </a:pPr>
            <a:endParaRPr lang="en-US" dirty="0"/>
          </a:p>
        </p:txBody>
      </p:sp>
    </p:spTree>
    <p:extLst>
      <p:ext uri="{BB962C8B-B14F-4D97-AF65-F5344CB8AC3E}">
        <p14:creationId xmlns:p14="http://schemas.microsoft.com/office/powerpoint/2010/main" val="164969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Veeam Application Environment</a:t>
            </a:r>
          </a:p>
        </p:txBody>
      </p:sp>
      <p:sp>
        <p:nvSpPr>
          <p:cNvPr id="3" name="Text Placeholder 2"/>
          <p:cNvSpPr>
            <a:spLocks noGrp="1"/>
          </p:cNvSpPr>
          <p:nvPr>
            <p:ph type="body" idx="1"/>
          </p:nvPr>
        </p:nvSpPr>
        <p:spPr/>
        <p:txBody>
          <a:bodyPr/>
          <a:lstStyle/>
          <a:p>
            <a:r>
              <a:rPr lang="en-US" dirty="0"/>
              <a:t>Optimizations </a:t>
            </a:r>
          </a:p>
          <a:p>
            <a:pPr lvl="1"/>
            <a:r>
              <a:rPr lang="en-US" dirty="0"/>
              <a:t>Non-Linear Read I/O performance improvement</a:t>
            </a:r>
          </a:p>
          <a:p>
            <a:pPr lvl="2"/>
            <a:r>
              <a:rPr lang="en-US" dirty="0" err="1"/>
              <a:t>Retrieve_linearity_threshold</a:t>
            </a:r>
            <a:r>
              <a:rPr lang="en-US" dirty="0"/>
              <a:t> and  </a:t>
            </a:r>
            <a:r>
              <a:rPr lang="en-US" dirty="0" err="1"/>
              <a:t>retrieve_linearity_window</a:t>
            </a:r>
            <a:r>
              <a:rPr lang="en-US" dirty="0"/>
              <a:t> are </a:t>
            </a:r>
            <a:r>
              <a:rPr lang="en-US" dirty="0" err="1"/>
              <a:t>tunables</a:t>
            </a:r>
            <a:r>
              <a:rPr lang="en-US" dirty="0"/>
              <a:t> to identify random read patterns</a:t>
            </a:r>
          </a:p>
          <a:p>
            <a:pPr lvl="2"/>
            <a:r>
              <a:rPr lang="en-US" dirty="0"/>
              <a:t>If a non-linear read is detected, the BFST retrieve context switches to unbuffered (this nets a 1MB readahead as opposed to 30MB)</a:t>
            </a:r>
          </a:p>
          <a:p>
            <a:pPr lvl="2"/>
            <a:r>
              <a:rPr lang="en-US" dirty="0"/>
              <a:t>Linear reads continue to use buffered BFST retrieve context </a:t>
            </a:r>
          </a:p>
          <a:p>
            <a:pPr lvl="2"/>
            <a:r>
              <a:rPr lang="en-US" dirty="0"/>
              <a:t>Supports improved performance for Veeam “Instant Recovery” feature (required for Veeam Certification as well)</a:t>
            </a:r>
          </a:p>
          <a:p>
            <a:pPr lvl="2"/>
            <a:r>
              <a:rPr lang="en-US" dirty="0"/>
              <a:t>Veeam Instant recovery facilitates a virtual machine hosted on storage target (reads only)</a:t>
            </a:r>
          </a:p>
          <a:p>
            <a:pPr lvl="2"/>
            <a:r>
              <a:rPr lang="en-US" dirty="0"/>
              <a:t>More details in PTR 47012</a:t>
            </a:r>
          </a:p>
        </p:txBody>
      </p:sp>
    </p:spTree>
    <p:extLst>
      <p:ext uri="{BB962C8B-B14F-4D97-AF65-F5344CB8AC3E}">
        <p14:creationId xmlns:p14="http://schemas.microsoft.com/office/powerpoint/2010/main" val="198876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DAE/Veeam GUI</a:t>
            </a:r>
          </a:p>
        </p:txBody>
      </p:sp>
      <p:sp>
        <p:nvSpPr>
          <p:cNvPr id="3" name="Content Placeholder 2"/>
          <p:cNvSpPr>
            <a:spLocks noGrp="1"/>
          </p:cNvSpPr>
          <p:nvPr>
            <p:ph type="body" idx="1"/>
          </p:nvPr>
        </p:nvSpPr>
        <p:spPr>
          <a:xfrm>
            <a:off x="4509655" y="1200151"/>
            <a:ext cx="4177145" cy="3394472"/>
          </a:xfrm>
        </p:spPr>
        <p:txBody>
          <a:bodyPr/>
          <a:lstStyle/>
          <a:p>
            <a:pPr>
              <a:buFont typeface="Arial" panose="020B0604020202020204" pitchFamily="34" charset="0"/>
              <a:buChar char="•"/>
            </a:pPr>
            <a:r>
              <a:rPr lang="en-US" dirty="0"/>
              <a:t>A Customer would not see the lower view because only one of the features can be licensed.</a:t>
            </a:r>
          </a:p>
          <a:p>
            <a:pPr>
              <a:buFont typeface="Arial" panose="020B0604020202020204" pitchFamily="34" charset="0"/>
              <a:buChar char="•"/>
            </a:pPr>
            <a:r>
              <a:rPr lang="en-US" dirty="0"/>
              <a:t>Veeam must be enabled with a password because the account does not exist until after reboot.</a:t>
            </a:r>
          </a:p>
          <a:p>
            <a:pPr>
              <a:buFont typeface="Arial" panose="020B0604020202020204" pitchFamily="34" charset="0"/>
              <a:buChar char="•"/>
            </a:pPr>
            <a:r>
              <a:rPr lang="en-US" dirty="0"/>
              <a:t>Public keys can be added and the password disabled after reboot.</a:t>
            </a:r>
          </a:p>
        </p:txBody>
      </p:sp>
      <p:pic>
        <p:nvPicPr>
          <p:cNvPr id="9" name="Picture 8"/>
          <p:cNvPicPr>
            <a:picLocks noChangeAspect="1"/>
          </p:cNvPicPr>
          <p:nvPr/>
        </p:nvPicPr>
        <p:blipFill>
          <a:blip r:embed="rId3"/>
          <a:stretch>
            <a:fillRect/>
          </a:stretch>
        </p:blipFill>
        <p:spPr>
          <a:xfrm>
            <a:off x="365760" y="876916"/>
            <a:ext cx="3938546" cy="1780085"/>
          </a:xfrm>
          <a:prstGeom prst="rect">
            <a:avLst/>
          </a:prstGeom>
        </p:spPr>
      </p:pic>
      <p:pic>
        <p:nvPicPr>
          <p:cNvPr id="11" name="Picture 10"/>
          <p:cNvPicPr>
            <a:picLocks noChangeAspect="1"/>
          </p:cNvPicPr>
          <p:nvPr/>
        </p:nvPicPr>
        <p:blipFill>
          <a:blip r:embed="rId4"/>
          <a:stretch>
            <a:fillRect/>
          </a:stretch>
        </p:blipFill>
        <p:spPr>
          <a:xfrm>
            <a:off x="365760" y="2694463"/>
            <a:ext cx="3938546" cy="2356249"/>
          </a:xfrm>
          <a:prstGeom prst="rect">
            <a:avLst/>
          </a:prstGeom>
        </p:spPr>
      </p:pic>
    </p:spTree>
    <p:extLst>
      <p:ext uri="{BB962C8B-B14F-4D97-AF65-F5344CB8AC3E}">
        <p14:creationId xmlns:p14="http://schemas.microsoft.com/office/powerpoint/2010/main" val="274783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Mike Simone </a:t>
            </a:r>
            <a:r>
              <a:rPr lang="mr-IN" dirty="0" smtClean="0"/>
              <a:t>–</a:t>
            </a:r>
            <a:r>
              <a:rPr lang="en-US" dirty="0" smtClean="0"/>
              <a:t> Product Management</a:t>
            </a:r>
            <a:endParaRPr lang="en-US" dirty="0"/>
          </a:p>
        </p:txBody>
      </p:sp>
      <p:sp>
        <p:nvSpPr>
          <p:cNvPr id="3" name="Text Placeholder 2"/>
          <p:cNvSpPr>
            <a:spLocks noGrp="1"/>
          </p:cNvSpPr>
          <p:nvPr>
            <p:ph type="body" sz="quarter" idx="10"/>
          </p:nvPr>
        </p:nvSpPr>
        <p:spPr/>
        <p:txBody>
          <a:bodyPr/>
          <a:lstStyle/>
          <a:p>
            <a:r>
              <a:rPr lang="en-US" dirty="0" smtClean="0"/>
              <a:t>Product Overview</a:t>
            </a:r>
            <a:endParaRPr lang="en-US" dirty="0"/>
          </a:p>
        </p:txBody>
      </p:sp>
    </p:spTree>
    <p:extLst>
      <p:ext uri="{BB962C8B-B14F-4D97-AF65-F5344CB8AC3E}">
        <p14:creationId xmlns:p14="http://schemas.microsoft.com/office/powerpoint/2010/main" val="153131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 with TLS Encryption</a:t>
            </a:r>
          </a:p>
        </p:txBody>
      </p:sp>
      <p:sp>
        <p:nvSpPr>
          <p:cNvPr id="3" name="Content Placeholder 2"/>
          <p:cNvSpPr>
            <a:spLocks noGrp="1"/>
          </p:cNvSpPr>
          <p:nvPr>
            <p:ph type="body" idx="1"/>
          </p:nvPr>
        </p:nvSpPr>
        <p:spPr>
          <a:xfrm>
            <a:off x="400777" y="1352551"/>
            <a:ext cx="8286023" cy="339447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Certificates are for both OST Data Transfer and Replication.</a:t>
            </a:r>
          </a:p>
          <a:p>
            <a:pPr marL="0" indent="0">
              <a:buNone/>
            </a:pPr>
            <a:r>
              <a:rPr lang="en-US" dirty="0"/>
              <a:t>The TLS Certificates panel is available if not licensed for OST.</a:t>
            </a:r>
          </a:p>
        </p:txBody>
      </p:sp>
      <p:pic>
        <p:nvPicPr>
          <p:cNvPr id="5" name="Picture 4"/>
          <p:cNvPicPr>
            <a:picLocks noChangeAspect="1"/>
          </p:cNvPicPr>
          <p:nvPr/>
        </p:nvPicPr>
        <p:blipFill>
          <a:blip r:embed="rId2"/>
          <a:stretch>
            <a:fillRect/>
          </a:stretch>
        </p:blipFill>
        <p:spPr>
          <a:xfrm>
            <a:off x="458317" y="874040"/>
            <a:ext cx="3213138" cy="2990876"/>
          </a:xfrm>
          <a:prstGeom prst="rect">
            <a:avLst/>
          </a:prstGeom>
        </p:spPr>
      </p:pic>
      <p:pic>
        <p:nvPicPr>
          <p:cNvPr id="7" name="Picture 6"/>
          <p:cNvPicPr>
            <a:picLocks noChangeAspect="1"/>
          </p:cNvPicPr>
          <p:nvPr/>
        </p:nvPicPr>
        <p:blipFill>
          <a:blip r:embed="rId3"/>
          <a:stretch>
            <a:fillRect/>
          </a:stretch>
        </p:blipFill>
        <p:spPr>
          <a:xfrm>
            <a:off x="4764233" y="1159584"/>
            <a:ext cx="3700895" cy="2018008"/>
          </a:xfrm>
          <a:prstGeom prst="rect">
            <a:avLst/>
          </a:prstGeom>
        </p:spPr>
      </p:pic>
    </p:spTree>
    <p:extLst>
      <p:ext uri="{BB962C8B-B14F-4D97-AF65-F5344CB8AC3E}">
        <p14:creationId xmlns:p14="http://schemas.microsoft.com/office/powerpoint/2010/main" val="1563856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Redirect Logging</a:t>
            </a:r>
          </a:p>
        </p:txBody>
      </p:sp>
      <p:sp>
        <p:nvSpPr>
          <p:cNvPr id="3" name="Content Placeholder 2"/>
          <p:cNvSpPr>
            <a:spLocks noGrp="1"/>
          </p:cNvSpPr>
          <p:nvPr>
            <p:ph type="body" idx="1"/>
          </p:nvPr>
        </p:nvSpPr>
        <p:spPr>
          <a:xfrm>
            <a:off x="400777" y="1359479"/>
            <a:ext cx="8286023" cy="339447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Affects messages routed by </a:t>
            </a:r>
            <a:r>
              <a:rPr lang="en-US" dirty="0" err="1"/>
              <a:t>rsyslog</a:t>
            </a:r>
            <a:r>
              <a:rPr lang="en-US" dirty="0"/>
              <a:t>: only messages written to /</a:t>
            </a:r>
            <a:r>
              <a:rPr lang="en-US" dirty="0" err="1"/>
              <a:t>var</a:t>
            </a:r>
            <a:r>
              <a:rPr lang="en-US" dirty="0"/>
              <a:t>/messages are redirected to remote host, not any application specific messages such as messages to tsunami.log or syscli.log.</a:t>
            </a:r>
          </a:p>
        </p:txBody>
      </p:sp>
      <p:pic>
        <p:nvPicPr>
          <p:cNvPr id="5" name="Picture 4"/>
          <p:cNvPicPr>
            <a:picLocks noChangeAspect="1"/>
          </p:cNvPicPr>
          <p:nvPr/>
        </p:nvPicPr>
        <p:blipFill>
          <a:blip r:embed="rId2"/>
          <a:stretch>
            <a:fillRect/>
          </a:stretch>
        </p:blipFill>
        <p:spPr>
          <a:xfrm>
            <a:off x="365760" y="1010572"/>
            <a:ext cx="7781925" cy="2447925"/>
          </a:xfrm>
          <a:prstGeom prst="rect">
            <a:avLst/>
          </a:prstGeom>
        </p:spPr>
      </p:pic>
    </p:spTree>
    <p:extLst>
      <p:ext uri="{BB962C8B-B14F-4D97-AF65-F5344CB8AC3E}">
        <p14:creationId xmlns:p14="http://schemas.microsoft.com/office/powerpoint/2010/main" val="67881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VTL &amp; VTD Improvements – Mike Donohoe</a:t>
            </a:r>
          </a:p>
        </p:txBody>
      </p:sp>
      <p:sp>
        <p:nvSpPr>
          <p:cNvPr id="3" name="Content Placeholder 2"/>
          <p:cNvSpPr>
            <a:spLocks noGrp="1"/>
          </p:cNvSpPr>
          <p:nvPr>
            <p:ph type="body" idx="1"/>
          </p:nvPr>
        </p:nvSpPr>
        <p:spPr/>
        <p:txBody>
          <a:bodyPr/>
          <a:lstStyle/>
          <a:p>
            <a:r>
              <a:rPr lang="en-US" sz="2100" dirty="0">
                <a:solidFill>
                  <a:srgbClr val="000000"/>
                </a:solidFill>
              </a:rPr>
              <a:t>Allow All VTDs to be used within a single VTL (Bugs 44921, 45184)</a:t>
            </a:r>
          </a:p>
          <a:p>
            <a:pPr marL="0" indent="0">
              <a:buNone/>
            </a:pPr>
            <a:endParaRPr lang="en-US" sz="2100" dirty="0">
              <a:solidFill>
                <a:srgbClr val="000000"/>
              </a:solidFill>
            </a:endParaRPr>
          </a:p>
          <a:p>
            <a:r>
              <a:rPr lang="en-US" sz="2100" dirty="0">
                <a:solidFill>
                  <a:srgbClr val="000000"/>
                </a:solidFill>
              </a:rPr>
              <a:t>Increased Max VTD mounts (Bug 44726)</a:t>
            </a:r>
          </a:p>
          <a:p>
            <a:pPr marL="857250" lvl="3" indent="0">
              <a:buNone/>
            </a:pPr>
            <a:r>
              <a:rPr lang="en-US" sz="1500" dirty="0">
                <a:solidFill>
                  <a:schemeClr val="tx1"/>
                </a:solidFill>
              </a:rPr>
              <a:t>6902</a:t>
            </a:r>
            <a:r>
              <a:rPr lang="en-US" sz="1500" dirty="0">
                <a:solidFill>
                  <a:srgbClr val="000000"/>
                </a:solidFill>
              </a:rPr>
              <a:t> (256GB) 	160 -&gt; 256</a:t>
            </a:r>
          </a:p>
          <a:p>
            <a:pPr marL="857250" lvl="3" indent="0">
              <a:buNone/>
            </a:pPr>
            <a:r>
              <a:rPr lang="en-US" sz="1500" dirty="0">
                <a:solidFill>
                  <a:srgbClr val="000000"/>
                </a:solidFill>
              </a:rPr>
              <a:t>6900-S (256GB) 	160 -&gt; 512</a:t>
            </a:r>
          </a:p>
          <a:p>
            <a:endParaRPr lang="en-US" sz="2100" dirty="0">
              <a:solidFill>
                <a:srgbClr val="000000"/>
              </a:solidFill>
            </a:endParaRPr>
          </a:p>
          <a:p>
            <a:r>
              <a:rPr lang="en-US" sz="2100" dirty="0">
                <a:solidFill>
                  <a:srgbClr val="000000"/>
                </a:solidFill>
              </a:rPr>
              <a:t>Improvements to Add/Edit Host Access Group for assigning drives with large number of drives</a:t>
            </a:r>
          </a:p>
          <a:p>
            <a:endParaRPr lang="en-US" dirty="0"/>
          </a:p>
        </p:txBody>
      </p:sp>
    </p:spTree>
    <p:extLst>
      <p:ext uri="{BB962C8B-B14F-4D97-AF65-F5344CB8AC3E}">
        <p14:creationId xmlns:p14="http://schemas.microsoft.com/office/powerpoint/2010/main" val="257791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VTL &amp; VTD Improvements Continued…</a:t>
            </a:r>
          </a:p>
        </p:txBody>
      </p:sp>
      <p:sp>
        <p:nvSpPr>
          <p:cNvPr id="3" name="Content Placeholder 2"/>
          <p:cNvSpPr>
            <a:spLocks noGrp="1"/>
          </p:cNvSpPr>
          <p:nvPr>
            <p:ph type="body" idx="1"/>
          </p:nvPr>
        </p:nvSpPr>
        <p:spPr/>
        <p:txBody>
          <a:bodyPr/>
          <a:lstStyle/>
          <a:p>
            <a:r>
              <a:rPr lang="en-US" sz="2100" dirty="0">
                <a:solidFill>
                  <a:srgbClr val="000000"/>
                </a:solidFill>
              </a:rPr>
              <a:t>Allow up to 61,000 slots (and media) per </a:t>
            </a:r>
            <a:r>
              <a:rPr lang="en-US" sz="2100">
                <a:solidFill>
                  <a:srgbClr val="000000"/>
                </a:solidFill>
              </a:rPr>
              <a:t>VTL (</a:t>
            </a:r>
            <a:r>
              <a:rPr lang="en-US" sz="2100" b="1" dirty="0">
                <a:solidFill>
                  <a:srgbClr val="000000"/>
                </a:solidFill>
              </a:rPr>
              <a:t>Cairn</a:t>
            </a:r>
            <a:r>
              <a:rPr lang="en-US" sz="2100" dirty="0">
                <a:solidFill>
                  <a:srgbClr val="000000"/>
                </a:solidFill>
              </a:rPr>
              <a:t> 46335)</a:t>
            </a:r>
          </a:p>
          <a:p>
            <a:pPr lvl="1"/>
            <a:r>
              <a:rPr lang="en-US" sz="1700" dirty="0">
                <a:solidFill>
                  <a:srgbClr val="000000"/>
                </a:solidFill>
              </a:rPr>
              <a:t>Efficiency improvements for creating, listing, deleting, and other media actions.</a:t>
            </a:r>
          </a:p>
          <a:p>
            <a:pPr lvl="1"/>
            <a:r>
              <a:rPr lang="en-US" sz="1700" dirty="0">
                <a:solidFill>
                  <a:srgbClr val="000000"/>
                </a:solidFill>
              </a:rPr>
              <a:t>GUI improvements</a:t>
            </a:r>
          </a:p>
          <a:p>
            <a:pPr lvl="2"/>
            <a:r>
              <a:rPr lang="en-US" sz="1500" dirty="0">
                <a:solidFill>
                  <a:srgbClr val="000000"/>
                </a:solidFill>
              </a:rPr>
              <a:t>Addresses GUI VTL performance bugs (15310, 26174)</a:t>
            </a:r>
          </a:p>
          <a:p>
            <a:pPr lvl="2"/>
            <a:r>
              <a:rPr lang="en-US" sz="1500" dirty="0">
                <a:solidFill>
                  <a:srgbClr val="000000"/>
                </a:solidFill>
              </a:rPr>
              <a:t>Wizard media creation limit (61K for all VTLs).</a:t>
            </a:r>
          </a:p>
          <a:p>
            <a:pPr lvl="1"/>
            <a:r>
              <a:rPr lang="en-US" sz="1700" dirty="0" err="1">
                <a:solidFill>
                  <a:srgbClr val="000000"/>
                </a:solidFill>
              </a:rPr>
              <a:t>Syscli</a:t>
            </a:r>
            <a:r>
              <a:rPr lang="en-US" sz="1700" dirty="0">
                <a:solidFill>
                  <a:srgbClr val="000000"/>
                </a:solidFill>
              </a:rPr>
              <a:t> list command improvements to handle large number of cartridges</a:t>
            </a:r>
          </a:p>
          <a:p>
            <a:pPr lvl="2"/>
            <a:r>
              <a:rPr lang="en-US" sz="1500" dirty="0">
                <a:solidFill>
                  <a:srgbClr val="000000"/>
                </a:solidFill>
              </a:rPr>
              <a:t>Option “sure”</a:t>
            </a:r>
          </a:p>
          <a:p>
            <a:pPr lvl="2"/>
            <a:r>
              <a:rPr lang="en-US" sz="1500" dirty="0">
                <a:solidFill>
                  <a:srgbClr val="000000"/>
                </a:solidFill>
              </a:rPr>
              <a:t>Filter parameter</a:t>
            </a:r>
          </a:p>
          <a:p>
            <a:pPr lvl="2"/>
            <a:r>
              <a:rPr lang="en-US" sz="1500" dirty="0">
                <a:solidFill>
                  <a:srgbClr val="000000"/>
                </a:solidFill>
              </a:rPr>
              <a:t>Pagination (start/count)</a:t>
            </a:r>
          </a:p>
          <a:p>
            <a:pPr lvl="2"/>
            <a:r>
              <a:rPr lang="en-US" sz="1500" dirty="0">
                <a:solidFill>
                  <a:srgbClr val="000000"/>
                </a:solidFill>
              </a:rPr>
              <a:t>Duplicate checking</a:t>
            </a:r>
          </a:p>
          <a:p>
            <a:pPr lvl="1"/>
            <a:r>
              <a:rPr lang="en-US" sz="1700" dirty="0">
                <a:solidFill>
                  <a:srgbClr val="000000"/>
                </a:solidFill>
              </a:rPr>
              <a:t>Limit total media to 4148000.</a:t>
            </a:r>
          </a:p>
          <a:p>
            <a:pPr lvl="1"/>
            <a:r>
              <a:rPr lang="en-US" sz="1700" dirty="0">
                <a:solidFill>
                  <a:srgbClr val="000000"/>
                </a:solidFill>
              </a:rPr>
              <a:t>Forbid replication of VTL with more than 9K slots to systems that don’t support 61K slots.</a:t>
            </a:r>
          </a:p>
          <a:p>
            <a:endParaRPr lang="en-US" dirty="0"/>
          </a:p>
        </p:txBody>
      </p:sp>
    </p:spTree>
    <p:extLst>
      <p:ext uri="{BB962C8B-B14F-4D97-AF65-F5344CB8AC3E}">
        <p14:creationId xmlns:p14="http://schemas.microsoft.com/office/powerpoint/2010/main" val="1225258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Memory Upgrade Requirements for DAE/Veeam</a:t>
            </a:r>
          </a:p>
        </p:txBody>
      </p:sp>
      <p:pic>
        <p:nvPicPr>
          <p:cNvPr id="5" name="Picture 4"/>
          <p:cNvPicPr>
            <a:picLocks noChangeAspect="1"/>
          </p:cNvPicPr>
          <p:nvPr/>
        </p:nvPicPr>
        <p:blipFill>
          <a:blip r:embed="rId2"/>
          <a:stretch>
            <a:fillRect/>
          </a:stretch>
        </p:blipFill>
        <p:spPr>
          <a:xfrm>
            <a:off x="1453565" y="903543"/>
            <a:ext cx="5056502" cy="4203598"/>
          </a:xfrm>
          <a:prstGeom prst="rect">
            <a:avLst/>
          </a:prstGeom>
        </p:spPr>
      </p:pic>
    </p:spTree>
    <p:extLst>
      <p:ext uri="{BB962C8B-B14F-4D97-AF65-F5344CB8AC3E}">
        <p14:creationId xmlns:p14="http://schemas.microsoft.com/office/powerpoint/2010/main" val="93095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Upgrade Requirements for DAE/Veeam – DXi4700</a:t>
            </a:r>
          </a:p>
        </p:txBody>
      </p:sp>
      <p:sp>
        <p:nvSpPr>
          <p:cNvPr id="5" name="Text Placeholder 4"/>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4830266" y="957170"/>
            <a:ext cx="4240168" cy="3368358"/>
          </a:xfrm>
          <a:prstGeom prst="rect">
            <a:avLst/>
          </a:prstGeom>
        </p:spPr>
      </p:pic>
      <p:pic>
        <p:nvPicPr>
          <p:cNvPr id="6" name="Picture 5"/>
          <p:cNvPicPr>
            <a:picLocks noChangeAspect="1"/>
          </p:cNvPicPr>
          <p:nvPr/>
        </p:nvPicPr>
        <p:blipFill>
          <a:blip r:embed="rId3"/>
          <a:stretch>
            <a:fillRect/>
          </a:stretch>
        </p:blipFill>
        <p:spPr>
          <a:xfrm>
            <a:off x="237002" y="901748"/>
            <a:ext cx="4593264" cy="4157588"/>
          </a:xfrm>
          <a:prstGeom prst="rect">
            <a:avLst/>
          </a:prstGeom>
        </p:spPr>
      </p:pic>
      <p:sp>
        <p:nvSpPr>
          <p:cNvPr id="7" name="TextBox 6"/>
          <p:cNvSpPr txBox="1"/>
          <p:nvPr/>
        </p:nvSpPr>
        <p:spPr>
          <a:xfrm>
            <a:off x="5416598" y="4313207"/>
            <a:ext cx="2436074" cy="369332"/>
          </a:xfrm>
          <a:prstGeom prst="rect">
            <a:avLst/>
          </a:prstGeom>
          <a:noFill/>
        </p:spPr>
        <p:txBody>
          <a:bodyPr wrap="square" rtlCol="0">
            <a:spAutoFit/>
          </a:bodyPr>
          <a:lstStyle/>
          <a:p>
            <a:r>
              <a:rPr lang="en-US" dirty="0"/>
              <a:t>0-15088-01 HW Spec</a:t>
            </a:r>
          </a:p>
        </p:txBody>
      </p:sp>
    </p:spTree>
    <p:extLst>
      <p:ext uri="{BB962C8B-B14F-4D97-AF65-F5344CB8AC3E}">
        <p14:creationId xmlns:p14="http://schemas.microsoft.com/office/powerpoint/2010/main" val="51203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Memory Upgrade Requirements for DAE/Veeam</a:t>
            </a:r>
          </a:p>
        </p:txBody>
      </p:sp>
      <p:pic>
        <p:nvPicPr>
          <p:cNvPr id="4" name="Picture 3"/>
          <p:cNvPicPr>
            <a:picLocks noChangeAspect="1"/>
          </p:cNvPicPr>
          <p:nvPr/>
        </p:nvPicPr>
        <p:blipFill>
          <a:blip r:embed="rId2"/>
          <a:stretch>
            <a:fillRect/>
          </a:stretch>
        </p:blipFill>
        <p:spPr>
          <a:xfrm>
            <a:off x="1788255" y="856290"/>
            <a:ext cx="4120709" cy="4309666"/>
          </a:xfrm>
          <a:prstGeom prst="rect">
            <a:avLst/>
          </a:prstGeom>
        </p:spPr>
      </p:pic>
    </p:spTree>
    <p:extLst>
      <p:ext uri="{BB962C8B-B14F-4D97-AF65-F5344CB8AC3E}">
        <p14:creationId xmlns:p14="http://schemas.microsoft.com/office/powerpoint/2010/main" val="158605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Upgrade Requirements for DAE/Veeam – DXi6900</a:t>
            </a:r>
          </a:p>
        </p:txBody>
      </p:sp>
      <p:sp>
        <p:nvSpPr>
          <p:cNvPr id="4" name="Text Placeholder 3"/>
          <p:cNvSpPr>
            <a:spLocks noGrp="1"/>
          </p:cNvSpPr>
          <p:nvPr>
            <p:ph type="body" idx="1"/>
          </p:nvPr>
        </p:nvSpPr>
        <p:spPr/>
        <p:txBody>
          <a:bodyPr/>
          <a:lstStyle/>
          <a:p>
            <a:endParaRPr lang="en-US"/>
          </a:p>
        </p:txBody>
      </p:sp>
      <p:pic>
        <p:nvPicPr>
          <p:cNvPr id="3" name="Picture 2"/>
          <p:cNvPicPr>
            <a:picLocks noChangeAspect="1"/>
          </p:cNvPicPr>
          <p:nvPr/>
        </p:nvPicPr>
        <p:blipFill>
          <a:blip r:embed="rId2"/>
          <a:stretch>
            <a:fillRect/>
          </a:stretch>
        </p:blipFill>
        <p:spPr>
          <a:xfrm>
            <a:off x="0" y="872435"/>
            <a:ext cx="5046650" cy="2567713"/>
          </a:xfrm>
          <a:prstGeom prst="rect">
            <a:avLst/>
          </a:prstGeom>
        </p:spPr>
      </p:pic>
      <p:pic>
        <p:nvPicPr>
          <p:cNvPr id="5" name="Picture 4"/>
          <p:cNvPicPr>
            <a:picLocks noChangeAspect="1"/>
          </p:cNvPicPr>
          <p:nvPr/>
        </p:nvPicPr>
        <p:blipFill>
          <a:blip r:embed="rId3"/>
          <a:stretch>
            <a:fillRect/>
          </a:stretch>
        </p:blipFill>
        <p:spPr>
          <a:xfrm>
            <a:off x="5013567" y="949242"/>
            <a:ext cx="4130433" cy="3217895"/>
          </a:xfrm>
          <a:prstGeom prst="rect">
            <a:avLst/>
          </a:prstGeom>
        </p:spPr>
      </p:pic>
      <p:sp>
        <p:nvSpPr>
          <p:cNvPr id="8" name="TextBox 7"/>
          <p:cNvSpPr txBox="1"/>
          <p:nvPr/>
        </p:nvSpPr>
        <p:spPr>
          <a:xfrm>
            <a:off x="698015" y="3943786"/>
            <a:ext cx="2408153" cy="369332"/>
          </a:xfrm>
          <a:prstGeom prst="rect">
            <a:avLst/>
          </a:prstGeom>
          <a:noFill/>
        </p:spPr>
        <p:txBody>
          <a:bodyPr wrap="square" rtlCol="0">
            <a:spAutoFit/>
          </a:bodyPr>
          <a:lstStyle/>
          <a:p>
            <a:r>
              <a:rPr lang="en-US" dirty="0"/>
              <a:t>0-15329-01 HW Spec</a:t>
            </a:r>
          </a:p>
        </p:txBody>
      </p:sp>
    </p:spTree>
    <p:extLst>
      <p:ext uri="{BB962C8B-B14F-4D97-AF65-F5344CB8AC3E}">
        <p14:creationId xmlns:p14="http://schemas.microsoft.com/office/powerpoint/2010/main" val="5224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Deployment </a:t>
            </a:r>
          </a:p>
        </p:txBody>
      </p:sp>
      <p:sp>
        <p:nvSpPr>
          <p:cNvPr id="4" name="Content Placeholder 3"/>
          <p:cNvSpPr>
            <a:spLocks noGrp="1"/>
          </p:cNvSpPr>
          <p:nvPr>
            <p:ph type="body" idx="1"/>
          </p:nvPr>
        </p:nvSpPr>
        <p:spPr/>
        <p:txBody>
          <a:bodyPr>
            <a:normAutofit/>
          </a:bodyPr>
          <a:lstStyle/>
          <a:p>
            <a:r>
              <a:rPr lang="en-US" dirty="0">
                <a:solidFill>
                  <a:srgbClr val="000000"/>
                </a:solidFill>
              </a:rPr>
              <a:t>Upgrades are supported from 3.x</a:t>
            </a:r>
          </a:p>
          <a:p>
            <a:r>
              <a:rPr lang="en-US" dirty="0">
                <a:solidFill>
                  <a:srgbClr val="000000"/>
                </a:solidFill>
              </a:rPr>
              <a:t>YUM upgrades are supported at GA</a:t>
            </a:r>
          </a:p>
          <a:p>
            <a:r>
              <a:rPr lang="en-US" dirty="0">
                <a:solidFill>
                  <a:srgbClr val="000000"/>
                </a:solidFill>
              </a:rPr>
              <a:t>YUM will introduce serial number checking for 3.x.  For all previous 3.x releases on YUM, serial number checking was not enforced.</a:t>
            </a:r>
          </a:p>
        </p:txBody>
      </p:sp>
    </p:spTree>
    <p:extLst>
      <p:ext uri="{BB962C8B-B14F-4D97-AF65-F5344CB8AC3E}">
        <p14:creationId xmlns:p14="http://schemas.microsoft.com/office/powerpoint/2010/main" val="505779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YUM Reporting</a:t>
            </a:r>
          </a:p>
        </p:txBody>
      </p:sp>
      <p:sp>
        <p:nvSpPr>
          <p:cNvPr id="3" name="Content Placeholder 2"/>
          <p:cNvSpPr>
            <a:spLocks noGrp="1"/>
          </p:cNvSpPr>
          <p:nvPr>
            <p:ph type="body" idx="1"/>
          </p:nvPr>
        </p:nvSpPr>
        <p:spPr/>
        <p:txBody>
          <a:bodyPr/>
          <a:lstStyle/>
          <a:p>
            <a:r>
              <a:rPr lang="en-US" dirty="0"/>
              <a:t>Starting with 3.4.0, each time a </a:t>
            </a:r>
            <a:r>
              <a:rPr lang="en-US" dirty="0" err="1"/>
              <a:t>DXi</a:t>
            </a:r>
            <a:r>
              <a:rPr lang="en-US" dirty="0"/>
              <a:t> interacts with the YUM server a new </a:t>
            </a:r>
            <a:r>
              <a:rPr lang="en-US" dirty="0" err="1"/>
              <a:t>webservice</a:t>
            </a:r>
            <a:r>
              <a:rPr lang="en-US" dirty="0"/>
              <a:t> hosted on the YUM server records additional details</a:t>
            </a:r>
          </a:p>
          <a:p>
            <a:r>
              <a:rPr lang="en-US" dirty="0"/>
              <a:t>The system serial, f/w version, model, and date/time are captured for:</a:t>
            </a:r>
          </a:p>
          <a:p>
            <a:pPr lvl="1"/>
            <a:r>
              <a:rPr lang="en-US" dirty="0"/>
              <a:t>The daily poll to check if new firmware is available</a:t>
            </a:r>
          </a:p>
          <a:p>
            <a:pPr lvl="1"/>
            <a:r>
              <a:rPr lang="en-US" dirty="0"/>
              <a:t>Firmware download from YUM</a:t>
            </a:r>
          </a:p>
          <a:p>
            <a:pPr lvl="1"/>
            <a:r>
              <a:rPr lang="en-US" dirty="0"/>
              <a:t>After a successful system upgrade (regardless of YUM or .FW)</a:t>
            </a:r>
          </a:p>
          <a:p>
            <a:r>
              <a:rPr lang="en-US" dirty="0"/>
              <a:t>After ETNA, a new Website will be created to view/search the new data</a:t>
            </a:r>
          </a:p>
          <a:p>
            <a:pPr lvl="1"/>
            <a:r>
              <a:rPr lang="en-US" dirty="0"/>
              <a:t>Website GA ETA, after September 1</a:t>
            </a:r>
            <a:r>
              <a:rPr lang="en-US" baseline="30000" dirty="0"/>
              <a:t>st</a:t>
            </a:r>
            <a:endParaRPr lang="en-US" dirty="0"/>
          </a:p>
          <a:p>
            <a:endParaRPr lang="en-US" dirty="0"/>
          </a:p>
        </p:txBody>
      </p:sp>
    </p:spTree>
    <p:extLst>
      <p:ext uri="{BB962C8B-B14F-4D97-AF65-F5344CB8AC3E}">
        <p14:creationId xmlns:p14="http://schemas.microsoft.com/office/powerpoint/2010/main" val="20458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DXi v3.4: What’s New</a:t>
            </a:r>
          </a:p>
        </p:txBody>
      </p:sp>
      <p:sp>
        <p:nvSpPr>
          <p:cNvPr id="3" name="Text Placeholder 2"/>
          <p:cNvSpPr>
            <a:spLocks noGrp="1"/>
          </p:cNvSpPr>
          <p:nvPr>
            <p:ph type="body" idx="1"/>
          </p:nvPr>
        </p:nvSpPr>
        <p:spPr>
          <a:xfrm>
            <a:off x="219075" y="1038225"/>
            <a:ext cx="8667750" cy="4000500"/>
          </a:xfrm>
        </p:spPr>
        <p:txBody>
          <a:bodyPr>
            <a:normAutofit/>
          </a:bodyPr>
          <a:lstStyle/>
          <a:p>
            <a:r>
              <a:rPr lang="en-US" dirty="0"/>
              <a:t>Support integration with </a:t>
            </a:r>
            <a:r>
              <a:rPr lang="en-US" dirty="0" err="1"/>
              <a:t>Veeam</a:t>
            </a:r>
            <a:r>
              <a:rPr lang="en-US" dirty="0"/>
              <a:t> v9.5</a:t>
            </a:r>
          </a:p>
          <a:p>
            <a:pPr lvl="1"/>
            <a:r>
              <a:rPr lang="en-US" dirty="0"/>
              <a:t>Enable data mover onto DXi to work with </a:t>
            </a:r>
            <a:r>
              <a:rPr lang="en-US" dirty="0" err="1"/>
              <a:t>Veeam</a:t>
            </a:r>
            <a:r>
              <a:rPr lang="en-US" dirty="0"/>
              <a:t> server and proxy server</a:t>
            </a:r>
          </a:p>
          <a:p>
            <a:pPr lvl="1"/>
            <a:r>
              <a:rPr lang="en-US" dirty="0"/>
              <a:t>Added value: ease of configuration, synthetic full optimizations, VM instant recovery, certified as </a:t>
            </a:r>
            <a:r>
              <a:rPr lang="en-US" dirty="0" err="1"/>
              <a:t>Veeam</a:t>
            </a:r>
            <a:r>
              <a:rPr lang="en-US" dirty="0"/>
              <a:t> backup repository</a:t>
            </a:r>
          </a:p>
          <a:p>
            <a:r>
              <a:rPr lang="en-US" dirty="0"/>
              <a:t>Extends the OST plug-in to support concurrent Accent and Accelerator backups </a:t>
            </a:r>
          </a:p>
          <a:p>
            <a:r>
              <a:rPr lang="en-US" dirty="0"/>
              <a:t>OST certification for NBU v8 and Backup Exec 16 on Windows 16 OS</a:t>
            </a:r>
          </a:p>
          <a:p>
            <a:r>
              <a:rPr lang="en-US" dirty="0"/>
              <a:t>Extend RMAN plug-in to:</a:t>
            </a:r>
          </a:p>
          <a:p>
            <a:pPr lvl="1"/>
            <a:r>
              <a:rPr lang="en-US" dirty="0"/>
              <a:t>Support RHEL and Oracle Linux 6</a:t>
            </a:r>
          </a:p>
          <a:p>
            <a:pPr lvl="1"/>
            <a:r>
              <a:rPr lang="en-US" dirty="0"/>
              <a:t>Support SLES v12</a:t>
            </a:r>
          </a:p>
          <a:p>
            <a:pPr lvl="1"/>
            <a:r>
              <a:rPr lang="en-US" dirty="0"/>
              <a:t>Oracle v12</a:t>
            </a:r>
          </a:p>
          <a:p>
            <a:pPr lvl="1"/>
            <a:r>
              <a:rPr lang="en-US" dirty="0"/>
              <a:t>Windows 2012/2016 (depends on Oracle’s ability to support Windows SDK)</a:t>
            </a:r>
          </a:p>
          <a:p>
            <a:endParaRPr lang="en-US" dirty="0"/>
          </a:p>
          <a:p>
            <a:endParaRPr lang="en-US" dirty="0"/>
          </a:p>
        </p:txBody>
      </p:sp>
    </p:spTree>
    <p:extLst>
      <p:ext uri="{BB962C8B-B14F-4D97-AF65-F5344CB8AC3E}">
        <p14:creationId xmlns:p14="http://schemas.microsoft.com/office/powerpoint/2010/main" val="1452949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Jim Bell and Neal </a:t>
            </a:r>
            <a:r>
              <a:rPr lang="en-US" dirty="0" err="1"/>
              <a:t>Menke</a:t>
            </a:r>
            <a:r>
              <a:rPr lang="en-US" dirty="0"/>
              <a:t> – Training and Documentation</a:t>
            </a:r>
          </a:p>
        </p:txBody>
      </p:sp>
      <p:sp>
        <p:nvSpPr>
          <p:cNvPr id="3" name="Text Placeholder 2"/>
          <p:cNvSpPr>
            <a:spLocks noGrp="1"/>
          </p:cNvSpPr>
          <p:nvPr>
            <p:ph type="body" sz="quarter" idx="10"/>
          </p:nvPr>
        </p:nvSpPr>
        <p:spPr/>
        <p:txBody>
          <a:bodyPr/>
          <a:lstStyle/>
          <a:p>
            <a:r>
              <a:rPr lang="en-US" dirty="0" smtClean="0"/>
              <a:t>Documentation and Training</a:t>
            </a:r>
            <a:endParaRPr lang="en-US" dirty="0"/>
          </a:p>
        </p:txBody>
      </p:sp>
    </p:spTree>
    <p:extLst>
      <p:ext uri="{BB962C8B-B14F-4D97-AF65-F5344CB8AC3E}">
        <p14:creationId xmlns:p14="http://schemas.microsoft.com/office/powerpoint/2010/main" val="87607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Deliverables – </a:t>
            </a:r>
            <a:r>
              <a:rPr lang="en-US" dirty="0" err="1"/>
              <a:t>DXi</a:t>
            </a:r>
            <a:r>
              <a:rPr lang="en-US" dirty="0"/>
              <a:t> 3.4.0 </a:t>
            </a:r>
          </a:p>
        </p:txBody>
      </p:sp>
      <p:sp>
        <p:nvSpPr>
          <p:cNvPr id="4" name="Content Placeholder 3"/>
          <p:cNvSpPr>
            <a:spLocks noGrp="1"/>
          </p:cNvSpPr>
          <p:nvPr>
            <p:ph type="body" idx="1"/>
          </p:nvPr>
        </p:nvSpPr>
        <p:spPr/>
        <p:txBody>
          <a:bodyPr>
            <a:normAutofit/>
          </a:bodyPr>
          <a:lstStyle/>
          <a:p>
            <a:pPr lvl="0"/>
            <a:r>
              <a:rPr lang="en-US" sz="2600" b="1" dirty="0"/>
              <a:t>Release Date:</a:t>
            </a:r>
            <a:r>
              <a:rPr lang="en-US" sz="2600" dirty="0"/>
              <a:t> </a:t>
            </a:r>
            <a:endParaRPr lang="en-US" sz="2600" i="1" dirty="0"/>
          </a:p>
          <a:p>
            <a:r>
              <a:rPr lang="en-US" sz="2600" b="1" dirty="0"/>
              <a:t>Highlights:</a:t>
            </a:r>
          </a:p>
          <a:p>
            <a:pPr lvl="0"/>
            <a:r>
              <a:rPr lang="en-US" sz="2600" i="1" dirty="0"/>
              <a:t>New DAE Installation Guide </a:t>
            </a:r>
          </a:p>
          <a:p>
            <a:pPr lvl="0"/>
            <a:r>
              <a:rPr lang="en-US" sz="2600" i="1" dirty="0"/>
              <a:t>New </a:t>
            </a:r>
            <a:r>
              <a:rPr lang="en-US" sz="2600" i="1" dirty="0" err="1"/>
              <a:t>Veeam</a:t>
            </a:r>
            <a:r>
              <a:rPr lang="en-US" sz="2600" i="1" dirty="0"/>
              <a:t> Installation Guide </a:t>
            </a:r>
          </a:p>
          <a:p>
            <a:pPr lvl="0"/>
            <a:r>
              <a:rPr lang="en-US" sz="2600" i="1" dirty="0"/>
              <a:t>CLI Guide Updates</a:t>
            </a:r>
          </a:p>
          <a:p>
            <a:pPr marL="0" indent="0">
              <a:buNone/>
            </a:pPr>
            <a:endParaRPr lang="en-US" i="1" dirty="0"/>
          </a:p>
          <a:p>
            <a:endParaRPr lang="en-US" dirty="0"/>
          </a:p>
          <a:p>
            <a:pPr marL="0" lvl="0" indent="0">
              <a:buNone/>
            </a:pPr>
            <a:endParaRPr lang="en-US" dirty="0"/>
          </a:p>
          <a:p>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628" y="868882"/>
            <a:ext cx="2223407" cy="2654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924" y="1849565"/>
            <a:ext cx="2315812" cy="26036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37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Deliverables – DXi4700 Documentation</a:t>
            </a:r>
          </a:p>
        </p:txBody>
      </p:sp>
      <p:sp>
        <p:nvSpPr>
          <p:cNvPr id="3" name="Content Placeholder 2"/>
          <p:cNvSpPr>
            <a:spLocks noGrp="1"/>
          </p:cNvSpPr>
          <p:nvPr>
            <p:ph type="body" idx="1"/>
          </p:nvPr>
        </p:nvSpPr>
        <p:spPr/>
        <p:txBody>
          <a:bodyPr/>
          <a:lstStyle/>
          <a:p>
            <a:pPr lvl="0"/>
            <a:r>
              <a:rPr lang="en-US" b="1" dirty="0"/>
              <a:t>New:</a:t>
            </a:r>
            <a:r>
              <a:rPr lang="en-US" dirty="0"/>
              <a:t> </a:t>
            </a:r>
            <a:r>
              <a:rPr lang="en-US" i="1" dirty="0" err="1"/>
              <a:t>DXi</a:t>
            </a:r>
            <a:r>
              <a:rPr lang="en-US" i="1" dirty="0"/>
              <a:t> 3.4.0 Release Notes</a:t>
            </a:r>
          </a:p>
          <a:p>
            <a:r>
              <a:rPr lang="en-US" b="1" dirty="0"/>
              <a:t>New:</a:t>
            </a:r>
            <a:r>
              <a:rPr lang="en-US" dirty="0"/>
              <a:t> </a:t>
            </a:r>
            <a:r>
              <a:rPr lang="en-US" i="1" dirty="0"/>
              <a:t>DXi4700 Online Help </a:t>
            </a:r>
          </a:p>
          <a:p>
            <a:r>
              <a:rPr lang="en-US" b="1" dirty="0"/>
              <a:t>New:</a:t>
            </a:r>
            <a:r>
              <a:rPr lang="en-US" dirty="0"/>
              <a:t> </a:t>
            </a:r>
            <a:r>
              <a:rPr lang="en-US" i="1" dirty="0"/>
              <a:t>DAE Installation Guide</a:t>
            </a:r>
          </a:p>
          <a:p>
            <a:r>
              <a:rPr lang="en-US" b="1" dirty="0"/>
              <a:t>New:</a:t>
            </a:r>
            <a:r>
              <a:rPr lang="en-US" dirty="0"/>
              <a:t> </a:t>
            </a:r>
            <a:r>
              <a:rPr lang="en-US" i="1" dirty="0" err="1"/>
              <a:t>Veeam</a:t>
            </a:r>
            <a:r>
              <a:rPr lang="en-US" i="1" dirty="0"/>
              <a:t> Installation Guide</a:t>
            </a:r>
          </a:p>
          <a:p>
            <a:r>
              <a:rPr lang="en-US" b="1" dirty="0"/>
              <a:t>Updated: </a:t>
            </a:r>
            <a:r>
              <a:rPr lang="en-US" i="1" dirty="0"/>
              <a:t>DXi4700 Site Planning Guide</a:t>
            </a:r>
          </a:p>
          <a:p>
            <a:r>
              <a:rPr lang="en-US" b="1" dirty="0"/>
              <a:t>Updated: </a:t>
            </a:r>
            <a:r>
              <a:rPr lang="en-US" i="1" dirty="0"/>
              <a:t>DXi4700 Installation Guide</a:t>
            </a:r>
          </a:p>
          <a:p>
            <a:r>
              <a:rPr lang="en-US" b="1" dirty="0"/>
              <a:t>Updated: </a:t>
            </a:r>
            <a:r>
              <a:rPr lang="en-US" i="1" dirty="0"/>
              <a:t>DXi4700 User’s Guide</a:t>
            </a:r>
          </a:p>
          <a:p>
            <a:r>
              <a:rPr lang="en-US" b="1" dirty="0"/>
              <a:t>Updated: </a:t>
            </a:r>
            <a:r>
              <a:rPr lang="en-US" i="1" dirty="0"/>
              <a:t>DXi4700 Capacity Upgrade Guide</a:t>
            </a:r>
          </a:p>
          <a:p>
            <a:pPr lvl="0"/>
            <a:r>
              <a:rPr lang="en-US" b="1" dirty="0"/>
              <a:t>Updated: </a:t>
            </a:r>
            <a:r>
              <a:rPr lang="en-US" i="1" dirty="0"/>
              <a:t>DXi4700 Software Install and Upgrade Guide</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519" y="882730"/>
            <a:ext cx="2736337" cy="2624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4883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Deliverables – DXi6900 Documentation</a:t>
            </a:r>
          </a:p>
        </p:txBody>
      </p:sp>
      <p:sp>
        <p:nvSpPr>
          <p:cNvPr id="3" name="Content Placeholder 2"/>
          <p:cNvSpPr>
            <a:spLocks noGrp="1"/>
          </p:cNvSpPr>
          <p:nvPr>
            <p:ph type="body" idx="1"/>
          </p:nvPr>
        </p:nvSpPr>
        <p:spPr/>
        <p:txBody>
          <a:bodyPr/>
          <a:lstStyle/>
          <a:p>
            <a:pPr lvl="0"/>
            <a:r>
              <a:rPr lang="en-US" sz="1800" b="1" dirty="0"/>
              <a:t>New:</a:t>
            </a:r>
            <a:r>
              <a:rPr lang="en-US" sz="1800" dirty="0"/>
              <a:t> </a:t>
            </a:r>
            <a:r>
              <a:rPr lang="en-US" sz="1800" i="1" dirty="0" err="1"/>
              <a:t>DXi</a:t>
            </a:r>
            <a:r>
              <a:rPr lang="en-US" sz="1800" i="1" dirty="0"/>
              <a:t> 3.4.0 Release Notes </a:t>
            </a:r>
          </a:p>
          <a:p>
            <a:r>
              <a:rPr lang="en-US" sz="1800" b="1" dirty="0"/>
              <a:t>New:</a:t>
            </a:r>
            <a:r>
              <a:rPr lang="en-US" sz="1800" dirty="0"/>
              <a:t> </a:t>
            </a:r>
            <a:r>
              <a:rPr lang="en-US" sz="1800" i="1" dirty="0"/>
              <a:t>DXi6900 Online Help </a:t>
            </a:r>
          </a:p>
          <a:p>
            <a:r>
              <a:rPr lang="en-US" sz="1800" b="1" dirty="0"/>
              <a:t>New:</a:t>
            </a:r>
            <a:r>
              <a:rPr lang="en-US" sz="1800" dirty="0"/>
              <a:t> </a:t>
            </a:r>
            <a:r>
              <a:rPr lang="en-US" sz="1800" i="1" dirty="0"/>
              <a:t>DAE Installation Guide</a:t>
            </a:r>
          </a:p>
          <a:p>
            <a:r>
              <a:rPr lang="en-US" sz="1800" b="1" dirty="0"/>
              <a:t>New:</a:t>
            </a:r>
            <a:r>
              <a:rPr lang="en-US" sz="1800" dirty="0"/>
              <a:t> </a:t>
            </a:r>
            <a:r>
              <a:rPr lang="en-US" sz="1800" i="1" dirty="0" err="1"/>
              <a:t>Veeam</a:t>
            </a:r>
            <a:r>
              <a:rPr lang="en-US" sz="1800" i="1" dirty="0"/>
              <a:t> Installation Guide</a:t>
            </a:r>
          </a:p>
          <a:p>
            <a:r>
              <a:rPr lang="en-US" sz="1800" b="1" dirty="0"/>
              <a:t>New:</a:t>
            </a:r>
            <a:r>
              <a:rPr lang="en-US" sz="1800" dirty="0"/>
              <a:t> </a:t>
            </a:r>
            <a:r>
              <a:rPr lang="en-US" sz="1800" i="1" dirty="0"/>
              <a:t>DXi6900 G2 3 FC Card Installation</a:t>
            </a:r>
          </a:p>
          <a:p>
            <a:r>
              <a:rPr lang="en-US" sz="1800" b="1" dirty="0"/>
              <a:t>Updated: </a:t>
            </a:r>
            <a:r>
              <a:rPr lang="en-US" sz="1800" i="1" dirty="0"/>
              <a:t>DXi6900 Site Planning Guide</a:t>
            </a:r>
          </a:p>
          <a:p>
            <a:r>
              <a:rPr lang="en-US" sz="1800" b="1" dirty="0"/>
              <a:t>Updated: </a:t>
            </a:r>
            <a:r>
              <a:rPr lang="en-US" sz="1800" i="1" dirty="0"/>
              <a:t>DXi6900 Installation Guide</a:t>
            </a:r>
          </a:p>
          <a:p>
            <a:r>
              <a:rPr lang="en-US" sz="1800" b="1" dirty="0"/>
              <a:t>Updated: </a:t>
            </a:r>
            <a:r>
              <a:rPr lang="en-US" sz="1800" i="1" dirty="0"/>
              <a:t>DXi6900 User’s Guide</a:t>
            </a:r>
          </a:p>
          <a:p>
            <a:r>
              <a:rPr lang="en-US" sz="1800" b="1" dirty="0"/>
              <a:t>Updated: </a:t>
            </a:r>
            <a:r>
              <a:rPr lang="en-US" sz="1800" i="1" dirty="0"/>
              <a:t>DXi6900 Capacity Upgrade Guide</a:t>
            </a:r>
          </a:p>
          <a:p>
            <a:pPr lvl="0"/>
            <a:r>
              <a:rPr lang="en-US" sz="1800" b="1" dirty="0"/>
              <a:t>Updated: </a:t>
            </a:r>
            <a:r>
              <a:rPr lang="en-US" sz="1800" i="1" dirty="0"/>
              <a:t>DXi6900 Software Install and Upgrade Guide</a:t>
            </a:r>
            <a:endParaRPr lang="en-US" sz="1800" dirty="0"/>
          </a:p>
          <a:p>
            <a:pPr marL="0" indent="0">
              <a:buNone/>
            </a:pPr>
            <a:endParaRPr lang="en-US" i="1" dirty="0"/>
          </a:p>
          <a:p>
            <a:pPr marL="0" indent="0">
              <a:buNone/>
            </a:pPr>
            <a:endParaRPr lang="en-US" dirty="0"/>
          </a:p>
          <a:p>
            <a:pPr marL="0" indent="0">
              <a:buNone/>
            </a:pPr>
            <a:endParaRPr lang="en-US" dirty="0"/>
          </a:p>
          <a:p>
            <a:endParaRPr lang="en-US"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76579"/>
            <a:ext cx="2897579" cy="2769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8277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Deliverables – </a:t>
            </a:r>
            <a:r>
              <a:rPr lang="en-US" dirty="0" err="1"/>
              <a:t>DXi</a:t>
            </a:r>
            <a:r>
              <a:rPr lang="en-US" dirty="0"/>
              <a:t>-Series Documentation</a:t>
            </a:r>
          </a:p>
        </p:txBody>
      </p:sp>
      <p:sp>
        <p:nvSpPr>
          <p:cNvPr id="3" name="Content Placeholder 2"/>
          <p:cNvSpPr>
            <a:spLocks noGrp="1"/>
          </p:cNvSpPr>
          <p:nvPr>
            <p:ph type="body" idx="1"/>
          </p:nvPr>
        </p:nvSpPr>
        <p:spPr/>
        <p:txBody>
          <a:bodyPr/>
          <a:lstStyle/>
          <a:p>
            <a:r>
              <a:rPr lang="en-US" sz="1800" b="1" dirty="0"/>
              <a:t>Updated: </a:t>
            </a:r>
            <a:r>
              <a:rPr lang="en-US" sz="1800" i="1" dirty="0"/>
              <a:t>Command Line Interface (CLI) Guide</a:t>
            </a:r>
          </a:p>
          <a:p>
            <a:r>
              <a:rPr lang="en-US" sz="1800" b="1" dirty="0"/>
              <a:t>Updated: </a:t>
            </a:r>
            <a:r>
              <a:rPr lang="en-US" sz="1800" i="1" dirty="0"/>
              <a:t>Advanced Reporting (AR) Guide</a:t>
            </a:r>
          </a:p>
          <a:p>
            <a:r>
              <a:rPr lang="en-US" sz="1800" b="1" dirty="0"/>
              <a:t>Updated: </a:t>
            </a:r>
            <a:r>
              <a:rPr lang="en-US" sz="1800" i="1" dirty="0"/>
              <a:t>OST Plug-in Installation Guide</a:t>
            </a:r>
          </a:p>
          <a:p>
            <a:r>
              <a:rPr lang="en-US" sz="1800" b="1" dirty="0"/>
              <a:t>Updated: </a:t>
            </a:r>
            <a:r>
              <a:rPr lang="en-US" sz="1800" i="1" dirty="0"/>
              <a:t>OST Configuration Guide</a:t>
            </a:r>
          </a:p>
          <a:p>
            <a:r>
              <a:rPr lang="en-US" sz="1800" b="1" dirty="0"/>
              <a:t>Updated: </a:t>
            </a:r>
            <a:r>
              <a:rPr lang="en-US" sz="1800" i="1" dirty="0"/>
              <a:t>RMAN Plug-in Installation Guide</a:t>
            </a:r>
          </a:p>
          <a:p>
            <a:r>
              <a:rPr lang="en-US" sz="1800" b="1" dirty="0"/>
              <a:t>Updated: </a:t>
            </a:r>
            <a:r>
              <a:rPr lang="en-US" sz="1800" i="1" dirty="0"/>
              <a:t>RMAN Configuration Guide</a:t>
            </a:r>
          </a:p>
          <a:p>
            <a:pPr marL="0" lvl="0" indent="0">
              <a:buNone/>
            </a:pPr>
            <a:endParaRPr lang="en-US" sz="1800" dirty="0"/>
          </a:p>
          <a:p>
            <a:endParaRPr lang="en-US" sz="1800" dirty="0"/>
          </a:p>
          <a:p>
            <a:pPr marL="0" indent="0">
              <a:buNone/>
            </a:pPr>
            <a:endParaRPr lang="en-US" i="1" dirty="0"/>
          </a:p>
          <a:p>
            <a:pPr marL="0" indent="0">
              <a:buNone/>
            </a:pPr>
            <a:endParaRPr lang="en-US" dirty="0"/>
          </a:p>
          <a:p>
            <a:pPr marL="0" indent="0">
              <a:buNone/>
            </a:pPr>
            <a:endParaRPr lang="en-US" dirty="0"/>
          </a:p>
          <a:p>
            <a:endParaRPr lang="en-US" dirty="0"/>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180" y="973777"/>
            <a:ext cx="3263549" cy="2856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341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Deliverables </a:t>
            </a:r>
          </a:p>
        </p:txBody>
      </p:sp>
      <p:sp>
        <p:nvSpPr>
          <p:cNvPr id="3" name="Content Placeholder 2"/>
          <p:cNvSpPr>
            <a:spLocks noGrp="1"/>
          </p:cNvSpPr>
          <p:nvPr>
            <p:ph type="body" idx="1"/>
          </p:nvPr>
        </p:nvSpPr>
        <p:spPr/>
        <p:txBody>
          <a:bodyPr>
            <a:normAutofit fontScale="92500" lnSpcReduction="20000"/>
          </a:bodyPr>
          <a:lstStyle/>
          <a:p>
            <a:pPr lvl="0"/>
            <a:r>
              <a:rPr lang="en-US" b="1" dirty="0"/>
              <a:t>New: </a:t>
            </a:r>
            <a:r>
              <a:rPr lang="en-US" i="1" dirty="0"/>
              <a:t> DXi 3.4 Software Update for Service</a:t>
            </a:r>
            <a:br>
              <a:rPr lang="en-US" i="1" dirty="0"/>
            </a:br>
            <a:r>
              <a:rPr lang="en-US" i="1" dirty="0"/>
              <a:t>(2-3437f Online Self-Paced)</a:t>
            </a:r>
          </a:p>
          <a:p>
            <a:pPr lvl="0"/>
            <a:r>
              <a:rPr lang="en-US" b="1" dirty="0"/>
              <a:t>New: </a:t>
            </a:r>
            <a:r>
              <a:rPr lang="en-US" i="1" dirty="0"/>
              <a:t>DXi4700 and DXi6900: Installing Additional </a:t>
            </a:r>
          </a:p>
          <a:p>
            <a:pPr marL="342900" lvl="1" indent="0">
              <a:buNone/>
            </a:pPr>
            <a:r>
              <a:rPr lang="en-US" sz="2100" i="1" dirty="0"/>
              <a:t>Memory Customer Video</a:t>
            </a:r>
          </a:p>
          <a:p>
            <a:pPr lvl="0"/>
            <a:r>
              <a:rPr lang="en-US" b="1" dirty="0"/>
              <a:t>Updated: </a:t>
            </a:r>
            <a:r>
              <a:rPr lang="en-US" i="1" dirty="0"/>
              <a:t>DXi4700-Series Installation</a:t>
            </a:r>
            <a:br>
              <a:rPr lang="en-US" i="1" dirty="0"/>
            </a:br>
            <a:r>
              <a:rPr lang="en-US" i="1" dirty="0"/>
              <a:t>(2-4455 Online Self-Paced)</a:t>
            </a:r>
          </a:p>
          <a:p>
            <a:pPr lvl="0"/>
            <a:r>
              <a:rPr lang="en-US" b="1" dirty="0"/>
              <a:t>Updated: </a:t>
            </a:r>
            <a:r>
              <a:rPr lang="en-US" i="1" dirty="0"/>
              <a:t>DXi6900-Series Installation</a:t>
            </a:r>
            <a:br>
              <a:rPr lang="en-US" i="1" dirty="0"/>
            </a:br>
            <a:r>
              <a:rPr lang="en-US" i="1" dirty="0"/>
              <a:t>(2-4473 Online Self-Paced)</a:t>
            </a:r>
          </a:p>
          <a:p>
            <a:pPr lvl="0"/>
            <a:r>
              <a:rPr lang="en-US" b="1" dirty="0"/>
              <a:t>Updated: </a:t>
            </a:r>
            <a:r>
              <a:rPr lang="en-US" i="1" dirty="0"/>
              <a:t>DXi-Series Installation and Hardware </a:t>
            </a:r>
          </a:p>
          <a:p>
            <a:pPr marL="342900" lvl="1" indent="0">
              <a:buNone/>
            </a:pPr>
            <a:r>
              <a:rPr lang="en-US" sz="2100" i="1" dirty="0"/>
              <a:t>Replacement (2-0413 Instructor-Led)</a:t>
            </a:r>
          </a:p>
          <a:p>
            <a:r>
              <a:rPr lang="en-US" b="1" dirty="0"/>
              <a:t>Updated: </a:t>
            </a:r>
            <a:r>
              <a:rPr lang="en-US" i="1" dirty="0"/>
              <a:t>DXi-Series Service Partner Training</a:t>
            </a:r>
            <a:br>
              <a:rPr lang="en-US" i="1" dirty="0"/>
            </a:br>
            <a:r>
              <a:rPr lang="en-US" i="1" dirty="0"/>
              <a:t>(4-4459 Instructor-Led)</a:t>
            </a:r>
          </a:p>
        </p:txBody>
      </p:sp>
      <p:grpSp>
        <p:nvGrpSpPr>
          <p:cNvPr id="4" name="Group 3"/>
          <p:cNvGrpSpPr/>
          <p:nvPr/>
        </p:nvGrpSpPr>
        <p:grpSpPr>
          <a:xfrm>
            <a:off x="6170245" y="903789"/>
            <a:ext cx="2310689" cy="771525"/>
            <a:chOff x="5495925" y="742950"/>
            <a:chExt cx="2310689" cy="771525"/>
          </a:xfrm>
          <a:effectLst>
            <a:outerShdw blurRad="50800" dist="38100" dir="2700000" algn="tl" rotWithShape="0">
              <a:prstClr val="black">
                <a:alpha val="40000"/>
              </a:prstClr>
            </a:outerShdw>
          </a:effectLst>
        </p:grpSpPr>
        <p:sp>
          <p:nvSpPr>
            <p:cNvPr id="5" name="Rectangle 4"/>
            <p:cNvSpPr/>
            <p:nvPr/>
          </p:nvSpPr>
          <p:spPr>
            <a:xfrm>
              <a:off x="5495925" y="742950"/>
              <a:ext cx="2310689" cy="771525"/>
            </a:xfrm>
            <a:prstGeom prst="rect">
              <a:avLst/>
            </a:prstGeom>
            <a:solidFill>
              <a:schemeClr val="bg1"/>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619" y="864393"/>
              <a:ext cx="2019300" cy="52863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580" y="2154929"/>
            <a:ext cx="1188720" cy="118872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214" y="1888020"/>
            <a:ext cx="1188720" cy="118872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579" y="3608749"/>
            <a:ext cx="1188720" cy="118872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694" y="3383521"/>
            <a:ext cx="1190625" cy="1190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5204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Jim Hibbard – Service NPI</a:t>
            </a:r>
          </a:p>
        </p:txBody>
      </p:sp>
      <p:sp>
        <p:nvSpPr>
          <p:cNvPr id="3" name="Text Placeholder 2"/>
          <p:cNvSpPr>
            <a:spLocks noGrp="1"/>
          </p:cNvSpPr>
          <p:nvPr>
            <p:ph type="body" sz="quarter" idx="10"/>
          </p:nvPr>
        </p:nvSpPr>
        <p:spPr/>
        <p:txBody>
          <a:bodyPr/>
          <a:lstStyle/>
          <a:p>
            <a:r>
              <a:rPr lang="en-US" dirty="0" smtClean="0"/>
              <a:t>Service Model</a:t>
            </a:r>
            <a:endParaRPr lang="en-US" dirty="0"/>
          </a:p>
        </p:txBody>
      </p:sp>
    </p:spTree>
    <p:extLst>
      <p:ext uri="{BB962C8B-B14F-4D97-AF65-F5344CB8AC3E}">
        <p14:creationId xmlns:p14="http://schemas.microsoft.com/office/powerpoint/2010/main" val="2146377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1800" dirty="0"/>
              <a:t>Version 3.4 Upgrade Campaign Objectives</a:t>
            </a:r>
          </a:p>
          <a:p>
            <a:r>
              <a:rPr lang="en-US" sz="1800" dirty="0"/>
              <a:t>Version 3.4 Talking Points</a:t>
            </a:r>
          </a:p>
          <a:p>
            <a:pPr lvl="1"/>
            <a:r>
              <a:rPr lang="en-US" sz="1400" dirty="0"/>
              <a:t>RAS Tickets for failed HDDs</a:t>
            </a:r>
          </a:p>
          <a:p>
            <a:pPr lvl="1"/>
            <a:r>
              <a:rPr lang="en-US" sz="1400" dirty="0"/>
              <a:t>Security Improvements</a:t>
            </a:r>
          </a:p>
          <a:p>
            <a:pPr lvl="1"/>
            <a:r>
              <a:rPr lang="en-US" sz="1400" dirty="0"/>
              <a:t>Bug Fixes</a:t>
            </a:r>
          </a:p>
          <a:p>
            <a:r>
              <a:rPr lang="en-US" sz="1800" dirty="0"/>
              <a:t>RAS Ticket Examples</a:t>
            </a:r>
          </a:p>
          <a:p>
            <a:r>
              <a:rPr lang="en-US" sz="1800" dirty="0"/>
              <a:t>HDD Dispatch Process </a:t>
            </a:r>
          </a:p>
          <a:p>
            <a:pPr lvl="1"/>
            <a:r>
              <a:rPr lang="en-US" sz="1400" dirty="0"/>
              <a:t>Dell</a:t>
            </a:r>
          </a:p>
          <a:p>
            <a:pPr lvl="1"/>
            <a:r>
              <a:rPr lang="en-US" sz="1400" dirty="0"/>
              <a:t>NetApp</a:t>
            </a:r>
          </a:p>
          <a:p>
            <a:r>
              <a:rPr lang="en-US" sz="1800" dirty="0"/>
              <a:t>ACN Text</a:t>
            </a:r>
          </a:p>
          <a:p>
            <a:r>
              <a:rPr lang="en-US" sz="1800" dirty="0"/>
              <a:t>Controlled Release</a:t>
            </a:r>
          </a:p>
        </p:txBody>
      </p:sp>
    </p:spTree>
    <p:extLst>
      <p:ext uri="{BB962C8B-B14F-4D97-AF65-F5344CB8AC3E}">
        <p14:creationId xmlns:p14="http://schemas.microsoft.com/office/powerpoint/2010/main" val="1744710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Version 3.4 Upgrade Campaign Objectives</a:t>
            </a:r>
          </a:p>
        </p:txBody>
      </p:sp>
      <p:sp>
        <p:nvSpPr>
          <p:cNvPr id="5" name="Content Placeholder 4"/>
          <p:cNvSpPr>
            <a:spLocks noGrp="1"/>
          </p:cNvSpPr>
          <p:nvPr>
            <p:ph idx="1"/>
          </p:nvPr>
        </p:nvSpPr>
        <p:spPr>
          <a:xfrm>
            <a:off x="137160" y="919074"/>
            <a:ext cx="8778240" cy="4320540"/>
          </a:xfrm>
        </p:spPr>
        <p:txBody>
          <a:bodyPr>
            <a:normAutofit fontScale="55000" lnSpcReduction="20000"/>
          </a:bodyPr>
          <a:lstStyle/>
          <a:p>
            <a:r>
              <a:rPr lang="en-US" sz="2900" dirty="0">
                <a:solidFill>
                  <a:srgbClr val="000000"/>
                </a:solidFill>
              </a:rPr>
              <a:t>This Service initiated upgrade campaign is to get customers to upgrade to the latest </a:t>
            </a:r>
            <a:r>
              <a:rPr lang="en-US" sz="2900" dirty="0" err="1">
                <a:solidFill>
                  <a:srgbClr val="000000"/>
                </a:solidFill>
              </a:rPr>
              <a:t>DXi</a:t>
            </a:r>
            <a:r>
              <a:rPr lang="en-US" sz="2900" dirty="0">
                <a:solidFill>
                  <a:srgbClr val="000000"/>
                </a:solidFill>
              </a:rPr>
              <a:t> SW Version 3.4.  Getting customer to upgrade is all about minimizing efforts for the customer to get replacements.  In Version 3.4, HDD RAS tickets will contain all necessary information to dispatch the correct HDD without having the customer to pull logs resulting in reduced Time to Resolution (TTR) for HDD replacements.</a:t>
            </a:r>
          </a:p>
          <a:p>
            <a:pPr lvl="1"/>
            <a:r>
              <a:rPr lang="en-US" sz="2900" dirty="0">
                <a:solidFill>
                  <a:srgbClr val="000000"/>
                </a:solidFill>
                <a:cs typeface="ＭＳ Ｐゴシック" charset="0"/>
              </a:rPr>
              <a:t>An internal goal is in place to dispatch a replacement HDD within 30 minutes of receipt of RAS ticket.</a:t>
            </a:r>
          </a:p>
          <a:p>
            <a:pPr lvl="1"/>
            <a:endParaRPr lang="en-US" sz="2900" dirty="0">
              <a:solidFill>
                <a:srgbClr val="000000"/>
              </a:solidFill>
              <a:cs typeface="ＭＳ Ｐゴシック" charset="0"/>
            </a:endParaRPr>
          </a:p>
          <a:p>
            <a:r>
              <a:rPr lang="en-US" sz="2900" dirty="0">
                <a:solidFill>
                  <a:srgbClr val="000000"/>
                </a:solidFill>
              </a:rPr>
              <a:t>Version 3.4 Talking Points</a:t>
            </a:r>
          </a:p>
          <a:p>
            <a:pPr lvl="1"/>
            <a:r>
              <a:rPr lang="en-US" sz="2900" dirty="0">
                <a:solidFill>
                  <a:srgbClr val="000000"/>
                </a:solidFill>
                <a:cs typeface="ＭＳ Ｐゴシック" charset="0"/>
              </a:rPr>
              <a:t>When working with customers to dispatch a replacement drive for a system that is not running </a:t>
            </a:r>
            <a:r>
              <a:rPr lang="en-US" sz="2900" dirty="0" err="1">
                <a:solidFill>
                  <a:srgbClr val="000000"/>
                </a:solidFill>
                <a:cs typeface="ＭＳ Ｐゴシック" charset="0"/>
              </a:rPr>
              <a:t>DXi</a:t>
            </a:r>
            <a:r>
              <a:rPr lang="en-US" sz="2900" dirty="0">
                <a:solidFill>
                  <a:srgbClr val="000000"/>
                </a:solidFill>
                <a:cs typeface="ＭＳ Ｐゴシック" charset="0"/>
              </a:rPr>
              <a:t> SW version 3.4, we need to strongly encourage the customer to upgrade to version 3.4 for the following reasons:</a:t>
            </a:r>
          </a:p>
          <a:p>
            <a:pPr lvl="2"/>
            <a:r>
              <a:rPr lang="en-US" sz="2900" dirty="0">
                <a:solidFill>
                  <a:srgbClr val="000000"/>
                </a:solidFill>
                <a:cs typeface="ＭＳ Ｐゴシック" charset="0"/>
              </a:rPr>
              <a:t>For failed HDDs, we will not ask you to send logs since the RAS ticket improvements in </a:t>
            </a:r>
            <a:r>
              <a:rPr lang="en-US" sz="2900" dirty="0" err="1">
                <a:solidFill>
                  <a:srgbClr val="000000"/>
                </a:solidFill>
                <a:cs typeface="ＭＳ Ｐゴシック" charset="0"/>
              </a:rPr>
              <a:t>DXi</a:t>
            </a:r>
            <a:r>
              <a:rPr lang="en-US" sz="2900" dirty="0">
                <a:solidFill>
                  <a:srgbClr val="000000"/>
                </a:solidFill>
                <a:cs typeface="ＭＳ Ｐゴシック" charset="0"/>
              </a:rPr>
              <a:t> SW version 3.4 provides all the details needed.</a:t>
            </a:r>
          </a:p>
          <a:p>
            <a:pPr lvl="2"/>
            <a:r>
              <a:rPr lang="en-US" sz="2900" dirty="0">
                <a:solidFill>
                  <a:srgbClr val="000000"/>
                </a:solidFill>
                <a:cs typeface="ＭＳ Ｐゴシック" charset="0"/>
              </a:rPr>
              <a:t>There are a number of industry standard Security fixes introduced in 3.x versions.</a:t>
            </a:r>
          </a:p>
          <a:p>
            <a:pPr lvl="2"/>
            <a:r>
              <a:rPr lang="en-US" sz="2900" dirty="0">
                <a:solidFill>
                  <a:srgbClr val="000000"/>
                </a:solidFill>
                <a:cs typeface="ＭＳ Ｐゴシック" charset="0"/>
              </a:rPr>
              <a:t>There are 100s of bug fixes in </a:t>
            </a:r>
            <a:r>
              <a:rPr lang="en-US" sz="2900" dirty="0" err="1">
                <a:solidFill>
                  <a:srgbClr val="000000"/>
                </a:solidFill>
                <a:cs typeface="ＭＳ Ｐゴシック" charset="0"/>
              </a:rPr>
              <a:t>DXi</a:t>
            </a:r>
            <a:r>
              <a:rPr lang="en-US" sz="2900" dirty="0">
                <a:solidFill>
                  <a:srgbClr val="000000"/>
                </a:solidFill>
                <a:cs typeface="ＭＳ Ｐゴシック" charset="0"/>
              </a:rPr>
              <a:t> SW version 3.4 from earlier 3.x versions.</a:t>
            </a:r>
          </a:p>
          <a:p>
            <a:pPr lvl="1"/>
            <a:endParaRPr lang="en-US" sz="2900" dirty="0">
              <a:solidFill>
                <a:srgbClr val="000000"/>
              </a:solidFill>
              <a:cs typeface="ＭＳ Ｐゴシック" charset="0"/>
            </a:endParaRPr>
          </a:p>
          <a:p>
            <a:r>
              <a:rPr lang="en-US" sz="2900" dirty="0">
                <a:solidFill>
                  <a:srgbClr val="000000"/>
                </a:solidFill>
              </a:rPr>
              <a:t>Note: Print this slide and post to your cube wall.</a:t>
            </a:r>
          </a:p>
          <a:p>
            <a:endParaRPr lang="en-US" dirty="0"/>
          </a:p>
        </p:txBody>
      </p:sp>
    </p:spTree>
    <p:extLst>
      <p:ext uri="{BB962C8B-B14F-4D97-AF65-F5344CB8AC3E}">
        <p14:creationId xmlns:p14="http://schemas.microsoft.com/office/powerpoint/2010/main" val="1093460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8" y="54864"/>
            <a:ext cx="8912631" cy="688086"/>
          </a:xfrm>
        </p:spPr>
        <p:txBody>
          <a:bodyPr>
            <a:normAutofit/>
          </a:bodyPr>
          <a:lstStyle/>
          <a:p>
            <a:r>
              <a:rPr lang="en-US" dirty="0"/>
              <a:t>Version 3.4 Talking Points – RAS Ticket Improvements for Failed HDDs</a:t>
            </a:r>
          </a:p>
        </p:txBody>
      </p:sp>
      <p:sp>
        <p:nvSpPr>
          <p:cNvPr id="3" name="Content Placeholder 2"/>
          <p:cNvSpPr>
            <a:spLocks noGrp="1"/>
          </p:cNvSpPr>
          <p:nvPr>
            <p:ph idx="1"/>
          </p:nvPr>
        </p:nvSpPr>
        <p:spPr>
          <a:xfrm>
            <a:off x="145627" y="966895"/>
            <a:ext cx="8778240" cy="4023360"/>
          </a:xfrm>
        </p:spPr>
        <p:txBody>
          <a:bodyPr>
            <a:normAutofit/>
          </a:bodyPr>
          <a:lstStyle/>
          <a:p>
            <a:r>
              <a:rPr lang="en-US" sz="2400" dirty="0">
                <a:solidFill>
                  <a:srgbClr val="000000"/>
                </a:solidFill>
              </a:rPr>
              <a:t>RAS Ticket Improvements for HDD failures</a:t>
            </a:r>
          </a:p>
          <a:p>
            <a:pPr lvl="1"/>
            <a:r>
              <a:rPr lang="en-US" sz="1800" dirty="0">
                <a:solidFill>
                  <a:srgbClr val="000000"/>
                </a:solidFill>
              </a:rPr>
              <a:t>Automated phone home emails will now contain information reducing the time Quantum needs to spend with the customer to understand Disk Failures, below are examples</a:t>
            </a:r>
          </a:p>
          <a:p>
            <a:pPr lvl="1"/>
            <a:endParaRPr lang="en-US" sz="1800" dirty="0">
              <a:solidFill>
                <a:srgbClr val="000000"/>
              </a:solidFill>
            </a:endParaRPr>
          </a:p>
          <a:p>
            <a:pPr lvl="1"/>
            <a:r>
              <a:rPr lang="en-US" sz="1800" dirty="0">
                <a:solidFill>
                  <a:srgbClr val="000000"/>
                </a:solidFill>
              </a:rPr>
              <a:t>Dell Servers &amp; MD Arrays</a:t>
            </a:r>
          </a:p>
          <a:p>
            <a:pPr lvl="2"/>
            <a:r>
              <a:rPr lang="en-US" sz="1600" dirty="0">
                <a:solidFill>
                  <a:srgbClr val="000000"/>
                </a:solidFill>
              </a:rPr>
              <a:t>For 6900 and 4700, RAS tickets now contain the details from </a:t>
            </a:r>
            <a:r>
              <a:rPr lang="en-US" sz="1600" dirty="0" err="1">
                <a:solidFill>
                  <a:srgbClr val="000000"/>
                </a:solidFill>
              </a:rPr>
              <a:t>OpenManage</a:t>
            </a:r>
            <a:r>
              <a:rPr lang="en-US" sz="1600" dirty="0">
                <a:solidFill>
                  <a:srgbClr val="000000"/>
                </a:solidFill>
              </a:rPr>
              <a:t> such that the RAS ticket details can be provided to Dell (instead of an entire DSET log) to dispatch a drive.</a:t>
            </a:r>
          </a:p>
          <a:p>
            <a:pPr lvl="1"/>
            <a:r>
              <a:rPr lang="en-US" sz="1800" dirty="0">
                <a:solidFill>
                  <a:srgbClr val="000000"/>
                </a:solidFill>
              </a:rPr>
              <a:t>NetApp Disk</a:t>
            </a:r>
          </a:p>
          <a:p>
            <a:pPr lvl="2"/>
            <a:r>
              <a:rPr lang="en-US" sz="1600" dirty="0">
                <a:solidFill>
                  <a:srgbClr val="000000"/>
                </a:solidFill>
              </a:rPr>
              <a:t>For 6900, RAS tickets show Vendor Model IDs</a:t>
            </a:r>
          </a:p>
          <a:p>
            <a:pPr lvl="2"/>
            <a:r>
              <a:rPr lang="en-US" sz="1600" dirty="0">
                <a:solidFill>
                  <a:srgbClr val="000000"/>
                </a:solidFill>
              </a:rPr>
              <a:t>These Vendor Model IDs have been added to the FRU/CRU list (Reference Tab)</a:t>
            </a:r>
          </a:p>
          <a:p>
            <a:pPr lvl="1"/>
            <a:r>
              <a:rPr lang="en-US" sz="1800" dirty="0">
                <a:solidFill>
                  <a:srgbClr val="000000"/>
                </a:solidFill>
              </a:rPr>
              <a:t>Results: No longer have to burden the customer with running and sending logs for determining the drive needed.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4900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DXi v3.4: What’s New</a:t>
            </a:r>
          </a:p>
        </p:txBody>
      </p:sp>
      <p:sp>
        <p:nvSpPr>
          <p:cNvPr id="3" name="Text Placeholder 2"/>
          <p:cNvSpPr>
            <a:spLocks noGrp="1"/>
          </p:cNvSpPr>
          <p:nvPr>
            <p:ph type="body" idx="1"/>
          </p:nvPr>
        </p:nvSpPr>
        <p:spPr>
          <a:xfrm>
            <a:off x="400777" y="914400"/>
            <a:ext cx="8286023" cy="4086225"/>
          </a:xfrm>
        </p:spPr>
        <p:txBody>
          <a:bodyPr>
            <a:normAutofit/>
          </a:bodyPr>
          <a:lstStyle/>
          <a:p>
            <a:r>
              <a:rPr lang="en-US" dirty="0"/>
              <a:t>Support Dynamic Application Environment</a:t>
            </a:r>
          </a:p>
          <a:p>
            <a:pPr lvl="1"/>
            <a:r>
              <a:rPr lang="en-US" dirty="0"/>
              <a:t>Adds the capability to install a virtual environment on the DXi to support backup and other software</a:t>
            </a:r>
          </a:p>
          <a:p>
            <a:pPr lvl="1"/>
            <a:r>
              <a:rPr lang="en-US" dirty="0"/>
              <a:t>Initial go-to-market includes Veritas NetBackup</a:t>
            </a:r>
          </a:p>
          <a:p>
            <a:pPr lvl="1"/>
            <a:r>
              <a:rPr lang="en-US" dirty="0"/>
              <a:t>Support upgrade from any proof of concept appliances</a:t>
            </a:r>
          </a:p>
          <a:p>
            <a:r>
              <a:rPr lang="en-US" dirty="0"/>
              <a:t>Enhancements specific to DXi platforms:</a:t>
            </a:r>
          </a:p>
          <a:p>
            <a:pPr lvl="1"/>
            <a:r>
              <a:rPr lang="en-US" dirty="0"/>
              <a:t>Increase the number of VTD concurrent mounts on DXi6900</a:t>
            </a:r>
          </a:p>
          <a:p>
            <a:pPr lvl="1"/>
            <a:r>
              <a:rPr lang="en-US" dirty="0"/>
              <a:t>Support additional backup streams on the DXi6900-S</a:t>
            </a:r>
          </a:p>
          <a:p>
            <a:pPr lvl="1"/>
            <a:r>
              <a:rPr lang="en-US" dirty="0"/>
              <a:t>Increase the number of supported slots on both DXi6900 and DXi6900-S</a:t>
            </a:r>
          </a:p>
          <a:p>
            <a:endParaRPr lang="en-US" dirty="0"/>
          </a:p>
          <a:p>
            <a:endParaRPr lang="en-US" dirty="0"/>
          </a:p>
        </p:txBody>
      </p:sp>
    </p:spTree>
    <p:extLst>
      <p:ext uri="{BB962C8B-B14F-4D97-AF65-F5344CB8AC3E}">
        <p14:creationId xmlns:p14="http://schemas.microsoft.com/office/powerpoint/2010/main" val="213164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3.4 Talking Points – Security Improvements</a:t>
            </a:r>
          </a:p>
        </p:txBody>
      </p:sp>
      <p:sp>
        <p:nvSpPr>
          <p:cNvPr id="3" name="Content Placeholder 2"/>
          <p:cNvSpPr>
            <a:spLocks noGrp="1"/>
          </p:cNvSpPr>
          <p:nvPr>
            <p:ph idx="1"/>
          </p:nvPr>
        </p:nvSpPr>
        <p:spPr>
          <a:xfrm>
            <a:off x="137160" y="966894"/>
            <a:ext cx="8778240" cy="4023360"/>
          </a:xfrm>
        </p:spPr>
        <p:txBody>
          <a:bodyPr>
            <a:normAutofit/>
          </a:bodyPr>
          <a:lstStyle/>
          <a:p>
            <a:r>
              <a:rPr lang="en-US" sz="2400" dirty="0">
                <a:solidFill>
                  <a:srgbClr val="000000"/>
                </a:solidFill>
              </a:rPr>
              <a:t>Security/Vulnerability Fixes from 3.0 to 3.4</a:t>
            </a:r>
          </a:p>
          <a:p>
            <a:pPr lvl="1"/>
            <a:r>
              <a:rPr lang="en-US" sz="1800" dirty="0">
                <a:solidFill>
                  <a:srgbClr val="000000"/>
                </a:solidFill>
              </a:rPr>
              <a:t>Security fixes is of upmost importance to our customer and Quantum alike, multiple fixes are contained in the latest code hence why the recommendation is being made, a few specifics if needed are below</a:t>
            </a:r>
          </a:p>
          <a:p>
            <a:pPr lvl="1"/>
            <a:endParaRPr lang="en-US" sz="1800" dirty="0">
              <a:solidFill>
                <a:srgbClr val="000000"/>
              </a:solidFill>
            </a:endParaRPr>
          </a:p>
          <a:p>
            <a:pPr lvl="1"/>
            <a:r>
              <a:rPr lang="en-US" sz="1800" dirty="0">
                <a:solidFill>
                  <a:srgbClr val="000000"/>
                </a:solidFill>
              </a:rPr>
              <a:t>Shellshock vulnerability in the Bash shell (CVE-2014- 6271, CVE-2014-6277, CVE-2014-6278, CVE-2014-7169, CVE-2014-7186, and CVE-2014-7187)</a:t>
            </a:r>
          </a:p>
          <a:p>
            <a:pPr lvl="1"/>
            <a:r>
              <a:rPr lang="en-US" sz="1800" dirty="0">
                <a:solidFill>
                  <a:srgbClr val="000000"/>
                </a:solidFill>
              </a:rPr>
              <a:t>New Access Control (enable/disable GUI Monitor, CLI Admin, CLI Viewer, Service GUI accounts. SSH for Service Login and CLI Admin accounts)</a:t>
            </a:r>
          </a:p>
          <a:p>
            <a:pPr lvl="1"/>
            <a:r>
              <a:rPr lang="en-US" sz="1800" dirty="0">
                <a:solidFill>
                  <a:srgbClr val="000000"/>
                </a:solidFill>
              </a:rPr>
              <a:t>Enhancements to Secure Shell (SSH) ciphers and media access control (MAC) algorithms.</a:t>
            </a:r>
          </a:p>
          <a:p>
            <a:pPr lvl="1"/>
            <a:r>
              <a:rPr lang="en-US" sz="1800" dirty="0">
                <a:solidFill>
                  <a:srgbClr val="000000"/>
                </a:solidFill>
              </a:rPr>
              <a:t>LDAP/AD support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108784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3.4 Talking Points – Bug Fixes</a:t>
            </a:r>
          </a:p>
        </p:txBody>
      </p:sp>
      <p:sp>
        <p:nvSpPr>
          <p:cNvPr id="3" name="Content Placeholder 2"/>
          <p:cNvSpPr>
            <a:spLocks noGrp="1"/>
          </p:cNvSpPr>
          <p:nvPr>
            <p:ph idx="1"/>
          </p:nvPr>
        </p:nvSpPr>
        <p:spPr>
          <a:xfrm>
            <a:off x="128694" y="949960"/>
            <a:ext cx="8778240" cy="4023360"/>
          </a:xfrm>
        </p:spPr>
        <p:txBody>
          <a:bodyPr>
            <a:normAutofit/>
          </a:bodyPr>
          <a:lstStyle/>
          <a:p>
            <a:r>
              <a:rPr lang="en-US" sz="2400" dirty="0">
                <a:solidFill>
                  <a:srgbClr val="000000"/>
                </a:solidFill>
              </a:rPr>
              <a:t> 100s Bug Fixes in the various 3.x releases from 3.0 to 3.4</a:t>
            </a:r>
          </a:p>
          <a:p>
            <a:pPr lvl="1"/>
            <a:r>
              <a:rPr lang="en-US" sz="1800" dirty="0">
                <a:solidFill>
                  <a:srgbClr val="000000"/>
                </a:solidFill>
              </a:rPr>
              <a:t>Getting to a release that is our most stable should be a talking point to the customers.</a:t>
            </a:r>
          </a:p>
          <a:p>
            <a:pPr lvl="1"/>
            <a:r>
              <a:rPr lang="en-US" sz="1800" dirty="0">
                <a:solidFill>
                  <a:srgbClr val="000000"/>
                </a:solidFill>
              </a:rPr>
              <a:t>When talking to customers, use verbiage of 100’s of fixes have been rolled into the latest version of code.</a:t>
            </a:r>
          </a:p>
          <a:p>
            <a:pPr lvl="1"/>
            <a:r>
              <a:rPr lang="en-US" sz="1800" dirty="0">
                <a:solidFill>
                  <a:srgbClr val="000000"/>
                </a:solidFill>
              </a:rPr>
              <a:t>Refer to Release Notes for details</a:t>
            </a:r>
          </a:p>
          <a:p>
            <a:pPr marL="0" indent="0">
              <a:buNone/>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25595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HDD RAS Ticket Examples</a:t>
            </a:r>
          </a:p>
        </p:txBody>
      </p:sp>
      <p:sp>
        <p:nvSpPr>
          <p:cNvPr id="3" name="Content Placeholder 2"/>
          <p:cNvSpPr>
            <a:spLocks noGrp="1"/>
          </p:cNvSpPr>
          <p:nvPr>
            <p:ph idx="1"/>
          </p:nvPr>
        </p:nvSpPr>
        <p:spPr>
          <a:xfrm>
            <a:off x="137160" y="995988"/>
            <a:ext cx="8778240" cy="4016587"/>
          </a:xfrm>
        </p:spPr>
        <p:txBody>
          <a:bodyPr>
            <a:normAutofit fontScale="70000" lnSpcReduction="20000"/>
          </a:bodyPr>
          <a:lstStyle/>
          <a:p>
            <a:r>
              <a:rPr lang="en-US" dirty="0">
                <a:solidFill>
                  <a:srgbClr val="000000"/>
                </a:solidFill>
              </a:rPr>
              <a:t>Slide 53: DXi6902 w/version 3.2.0.2, failed HDD in Dell server </a:t>
            </a:r>
          </a:p>
          <a:p>
            <a:pPr lvl="1"/>
            <a:r>
              <a:rPr lang="en-US" dirty="0">
                <a:solidFill>
                  <a:srgbClr val="000000"/>
                </a:solidFill>
              </a:rPr>
              <a:t>RAS Ticket does not contain </a:t>
            </a:r>
            <a:r>
              <a:rPr lang="en-US" dirty="0" err="1">
                <a:solidFill>
                  <a:srgbClr val="000000"/>
                </a:solidFill>
              </a:rPr>
              <a:t>OpenManage</a:t>
            </a:r>
            <a:r>
              <a:rPr lang="en-US" dirty="0">
                <a:solidFill>
                  <a:srgbClr val="000000"/>
                </a:solidFill>
              </a:rPr>
              <a:t>/DSET details for the failed HDD</a:t>
            </a:r>
          </a:p>
          <a:p>
            <a:pPr lvl="1"/>
            <a:r>
              <a:rPr lang="en-US" dirty="0">
                <a:solidFill>
                  <a:srgbClr val="000000"/>
                </a:solidFill>
              </a:rPr>
              <a:t>DSET needs to be run, log collected and sent to Quantum support, then Quantum support sends DSET log to Dell for dispatch request</a:t>
            </a:r>
          </a:p>
          <a:p>
            <a:r>
              <a:rPr lang="en-US" dirty="0">
                <a:solidFill>
                  <a:srgbClr val="000000"/>
                </a:solidFill>
              </a:rPr>
              <a:t>Slide 54: DXi4700 w/version 3.4, failed HDD in Dell server</a:t>
            </a:r>
          </a:p>
          <a:p>
            <a:pPr lvl="1"/>
            <a:r>
              <a:rPr lang="en-US" dirty="0">
                <a:solidFill>
                  <a:srgbClr val="000000"/>
                </a:solidFill>
              </a:rPr>
              <a:t>RAS ticket includes </a:t>
            </a:r>
            <a:r>
              <a:rPr lang="en-US" dirty="0" err="1">
                <a:solidFill>
                  <a:srgbClr val="000000"/>
                </a:solidFill>
              </a:rPr>
              <a:t>OpenManage</a:t>
            </a:r>
            <a:r>
              <a:rPr lang="en-US" dirty="0">
                <a:solidFill>
                  <a:srgbClr val="000000"/>
                </a:solidFill>
              </a:rPr>
              <a:t>/DSET details for failed HDD (in red)</a:t>
            </a:r>
          </a:p>
          <a:p>
            <a:pPr lvl="1"/>
            <a:r>
              <a:rPr lang="en-US" dirty="0">
                <a:solidFill>
                  <a:srgbClr val="000000"/>
                </a:solidFill>
              </a:rPr>
              <a:t>Copy/paste </a:t>
            </a:r>
            <a:r>
              <a:rPr lang="en-US" dirty="0" err="1">
                <a:solidFill>
                  <a:srgbClr val="000000"/>
                </a:solidFill>
              </a:rPr>
              <a:t>OpenManage</a:t>
            </a:r>
            <a:r>
              <a:rPr lang="en-US" dirty="0">
                <a:solidFill>
                  <a:srgbClr val="000000"/>
                </a:solidFill>
              </a:rPr>
              <a:t>/DSET details from RAS ticket and send to Dell for dispatch request</a:t>
            </a:r>
          </a:p>
          <a:p>
            <a:pPr lvl="1"/>
            <a:r>
              <a:rPr lang="en-US" dirty="0">
                <a:solidFill>
                  <a:srgbClr val="000000"/>
                </a:solidFill>
              </a:rPr>
              <a:t>RAS Ticket also contains the Controller Log that shows the same HDD failure detail in case Dell wants a log</a:t>
            </a:r>
          </a:p>
          <a:p>
            <a:pPr lvl="1"/>
            <a:r>
              <a:rPr lang="en-US" dirty="0">
                <a:solidFill>
                  <a:srgbClr val="000000"/>
                </a:solidFill>
              </a:rPr>
              <a:t>No need to run and collect DSET log</a:t>
            </a:r>
          </a:p>
          <a:p>
            <a:r>
              <a:rPr lang="en-US" dirty="0">
                <a:solidFill>
                  <a:srgbClr val="000000"/>
                </a:solidFill>
              </a:rPr>
              <a:t>Slide 55: DXi6902 w/version 3.2.5, failed HDD in NetApp Array</a:t>
            </a:r>
          </a:p>
          <a:p>
            <a:pPr lvl="1"/>
            <a:r>
              <a:rPr lang="en-US" dirty="0">
                <a:solidFill>
                  <a:srgbClr val="000000"/>
                </a:solidFill>
              </a:rPr>
              <a:t>RAS tickets shows vendor name an model (SEAGATE ST4000NM0043)</a:t>
            </a:r>
          </a:p>
          <a:p>
            <a:pPr lvl="1"/>
            <a:r>
              <a:rPr lang="en-US" dirty="0">
                <a:solidFill>
                  <a:srgbClr val="000000"/>
                </a:solidFill>
              </a:rPr>
              <a:t>Vendor name an models have been added to the 6900 FRU/CRU list (NA for 4700)</a:t>
            </a:r>
          </a:p>
          <a:p>
            <a:pPr lvl="1"/>
            <a:r>
              <a:rPr lang="en-US" dirty="0">
                <a:solidFill>
                  <a:srgbClr val="000000"/>
                </a:solidFill>
              </a:rPr>
              <a:t>Copy vendor string from RAS ticket and order part from Choice Logistics per standard process</a:t>
            </a:r>
          </a:p>
          <a:p>
            <a:r>
              <a:rPr lang="en-US" dirty="0">
                <a:solidFill>
                  <a:srgbClr val="000000"/>
                </a:solidFill>
              </a:rPr>
              <a:t>Slide 56: Slide 9: DXi6902 w/version 3.4, failed HDD in NetApp Array</a:t>
            </a:r>
          </a:p>
          <a:p>
            <a:pPr lvl="1"/>
            <a:r>
              <a:rPr lang="en-US" dirty="0">
                <a:solidFill>
                  <a:srgbClr val="000000"/>
                </a:solidFill>
              </a:rPr>
              <a:t>RAS tickets shows vendor name an model (SEAGATE ST4000NM0043)</a:t>
            </a:r>
          </a:p>
          <a:p>
            <a:pPr lvl="1"/>
            <a:r>
              <a:rPr lang="en-US" dirty="0">
                <a:solidFill>
                  <a:srgbClr val="000000"/>
                </a:solidFill>
              </a:rPr>
              <a:t>Vendor name an models have been added to the 6900 FRU/CRU list (NA for 4700)</a:t>
            </a:r>
          </a:p>
          <a:p>
            <a:pPr lvl="1"/>
            <a:r>
              <a:rPr lang="en-US" dirty="0">
                <a:solidFill>
                  <a:srgbClr val="000000"/>
                </a:solidFill>
              </a:rPr>
              <a:t>Copy vendor string from RAS ticket and order part from Choice Logistics per standard process</a:t>
            </a:r>
          </a:p>
          <a:p>
            <a:endParaRPr lang="en-US" dirty="0">
              <a:solidFill>
                <a:srgbClr val="000000"/>
              </a:solidFill>
            </a:endParaRPr>
          </a:p>
          <a:p>
            <a:r>
              <a:rPr lang="en-US" dirty="0">
                <a:solidFill>
                  <a:srgbClr val="000000"/>
                </a:solidFill>
              </a:rPr>
              <a:t>Note 1: NetApp HDD vendor model string has been in RAS tickets since early 3.x.</a:t>
            </a:r>
          </a:p>
          <a:p>
            <a:r>
              <a:rPr lang="en-US" dirty="0">
                <a:solidFill>
                  <a:srgbClr val="000000"/>
                </a:solidFill>
              </a:rPr>
              <a:t>Note 2: Early response from Dell EMEA indicated they want a Controller log also but we have successfully tested with Dell by just providing </a:t>
            </a:r>
            <a:r>
              <a:rPr lang="en-US" dirty="0" err="1">
                <a:solidFill>
                  <a:srgbClr val="000000"/>
                </a:solidFill>
              </a:rPr>
              <a:t>OpenManage</a:t>
            </a:r>
            <a:r>
              <a:rPr lang="en-US" dirty="0">
                <a:solidFill>
                  <a:srgbClr val="000000"/>
                </a:solidFill>
              </a:rPr>
              <a:t>/DSET details from the RAS ticket.</a:t>
            </a: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127374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4864"/>
            <a:ext cx="8656320" cy="688086"/>
          </a:xfrm>
        </p:spPr>
        <p:txBody>
          <a:bodyPr/>
          <a:lstStyle/>
          <a:p>
            <a:r>
              <a:rPr lang="en-US" dirty="0"/>
              <a:t>Failed HDD RAS Ticket for </a:t>
            </a:r>
            <a:r>
              <a:rPr lang="en-US" dirty="0" err="1"/>
              <a:t>DXi</a:t>
            </a:r>
            <a:r>
              <a:rPr lang="en-US" dirty="0"/>
              <a:t> SW Version &lt; 3.4 (Dell Server)</a:t>
            </a:r>
            <a:endParaRPr lang="en-US" dirty="0">
              <a:solidFill>
                <a:srgbClr val="FF0000"/>
              </a:solidFill>
            </a:endParaRPr>
          </a:p>
        </p:txBody>
      </p:sp>
      <p:sp>
        <p:nvSpPr>
          <p:cNvPr id="3" name="Rectangle 2"/>
          <p:cNvSpPr/>
          <p:nvPr/>
        </p:nvSpPr>
        <p:spPr>
          <a:xfrm>
            <a:off x="182880" y="914757"/>
            <a:ext cx="8747760" cy="4154984"/>
          </a:xfrm>
          <a:prstGeom prst="rect">
            <a:avLst/>
          </a:prstGeom>
        </p:spPr>
        <p:txBody>
          <a:bodyPr wrap="square">
            <a:spAutoFit/>
          </a:bodyPr>
          <a:lstStyle/>
          <a:p>
            <a:r>
              <a:rPr lang="en-US" sz="1200" dirty="0"/>
              <a:t>Quantum SERVICE REQUEST INFORMATION </a:t>
            </a:r>
            <a:br>
              <a:rPr lang="en-US" sz="1200" dirty="0"/>
            </a:br>
            <a:r>
              <a:rPr lang="en-US" sz="1200" dirty="0"/>
              <a:t>SR Ticket Date: 09.04.2017:15:05:22.00</a:t>
            </a:r>
            <a:br>
              <a:rPr lang="en-US" sz="1200" dirty="0"/>
            </a:br>
            <a:r>
              <a:rPr lang="en-US" sz="1200" dirty="0"/>
              <a:t>SR Ticket Number: 67</a:t>
            </a:r>
            <a:br>
              <a:rPr lang="en-US" sz="1200" dirty="0"/>
            </a:br>
            <a:r>
              <a:rPr lang="en-US" sz="1200" dirty="0"/>
              <a:t>SR Serial Number: AV1604BVW00027</a:t>
            </a:r>
            <a:br>
              <a:rPr lang="en-US" sz="1200" dirty="0"/>
            </a:br>
            <a:r>
              <a:rPr lang="en-US" sz="1200" dirty="0"/>
              <a:t>SR Product: DXi6902</a:t>
            </a:r>
            <a:br>
              <a:rPr lang="en-US" sz="1200" dirty="0"/>
            </a:br>
            <a:r>
              <a:rPr lang="en-US" sz="1200" dirty="0"/>
              <a:t>SR FW level: </a:t>
            </a:r>
            <a:r>
              <a:rPr lang="en-US" sz="1200" dirty="0">
                <a:solidFill>
                  <a:srgbClr val="FF0000"/>
                </a:solidFill>
              </a:rPr>
              <a:t>3.2.0.2</a:t>
            </a:r>
            <a:r>
              <a:rPr lang="en-US" sz="1200" dirty="0"/>
              <a:t/>
            </a:r>
            <a:br>
              <a:rPr lang="en-US" sz="1200" dirty="0"/>
            </a:br>
            <a:r>
              <a:rPr lang="en-US" sz="1200" dirty="0"/>
              <a:t>SR Problem Summary: storage subsystem chassis PERC_H730_MINI_(EMBEDDED) drive PHYSICAL_DISK_0:1:3 : Drive failure </a:t>
            </a:r>
            <a:br>
              <a:rPr lang="en-US" sz="1200" dirty="0"/>
            </a:br>
            <a:r>
              <a:rPr lang="en-US" sz="1200" dirty="0"/>
              <a:t>SR Problem Code: 0302 : 22 </a:t>
            </a:r>
            <a:br>
              <a:rPr lang="en-US" sz="1200" dirty="0"/>
            </a:br>
            <a:r>
              <a:rPr lang="en-US" sz="1200" dirty="0"/>
              <a:t>SR Error Code: Drive failure </a:t>
            </a:r>
            <a:br>
              <a:rPr lang="en-US" sz="1200" dirty="0"/>
            </a:br>
            <a:r>
              <a:rPr lang="en-US" sz="1200" dirty="0"/>
              <a:t>SR Severity: 1</a:t>
            </a:r>
            <a:br>
              <a:rPr lang="en-US" sz="1200" dirty="0"/>
            </a:br>
            <a:r>
              <a:rPr lang="en-US" sz="1200" dirty="0"/>
              <a:t>SR Notes: ST1200MM0108 (15:00:24) </a:t>
            </a:r>
            <a:br>
              <a:rPr lang="en-US" sz="1200" dirty="0"/>
            </a:br>
            <a:r>
              <a:rPr lang="en-US" sz="1200" dirty="0"/>
              <a:t/>
            </a:r>
            <a:br>
              <a:rPr lang="en-US" sz="1200" dirty="0"/>
            </a:br>
            <a:r>
              <a:rPr lang="en-US" sz="1200" dirty="0"/>
              <a:t>System HDD Summary</a:t>
            </a:r>
            <a:br>
              <a:rPr lang="en-US" sz="1200" dirty="0"/>
            </a:br>
            <a:r>
              <a:rPr lang="en-US" sz="1200" dirty="0"/>
              <a:t/>
            </a:r>
            <a:br>
              <a:rPr lang="en-US" sz="1200" dirty="0"/>
            </a:br>
            <a:r>
              <a:rPr lang="en-US" sz="1200" dirty="0"/>
              <a:t>Degraded Drives</a:t>
            </a:r>
            <a:br>
              <a:rPr lang="en-US" sz="1200" dirty="0"/>
            </a:br>
            <a:r>
              <a:rPr lang="en-US" sz="1200" dirty="0"/>
              <a:t/>
            </a:r>
            <a:br>
              <a:rPr lang="en-US" sz="1200" dirty="0"/>
            </a:br>
            <a:r>
              <a:rPr lang="en-US" sz="1200" dirty="0"/>
              <a:t>Enclosure=System Node: PERC, slot 3</a:t>
            </a:r>
            <a:br>
              <a:rPr lang="en-US" sz="1200" dirty="0"/>
            </a:br>
            <a:r>
              <a:rPr lang="en-US" sz="1200" dirty="0"/>
              <a:t>Status=Failed, </a:t>
            </a:r>
            <a:r>
              <a:rPr lang="en-US" sz="1200" dirty="0" err="1"/>
              <a:t>DrivesDegradedInVol</a:t>
            </a:r>
            <a:r>
              <a:rPr lang="en-US" sz="1200" dirty="0"/>
              <a:t>=1</a:t>
            </a:r>
            <a:br>
              <a:rPr lang="en-US" sz="1200" dirty="0"/>
            </a:br>
            <a:r>
              <a:rPr lang="en-US" sz="1200" dirty="0"/>
              <a:t>Volume=PERC6-BPMD_2, </a:t>
            </a:r>
            <a:r>
              <a:rPr lang="en-US" sz="1200" dirty="0" err="1"/>
              <a:t>VolStatus</a:t>
            </a:r>
            <a:r>
              <a:rPr lang="en-US" sz="1200" dirty="0"/>
              <a:t>=Degraded</a:t>
            </a:r>
            <a:br>
              <a:rPr lang="en-US" sz="1200" dirty="0"/>
            </a:br>
            <a:r>
              <a:rPr lang="en-US" sz="1200" dirty="0"/>
              <a:t>Model=ST1200MM0108, Size=1,117.25GB, </a:t>
            </a:r>
            <a:r>
              <a:rPr lang="en-US" sz="1200" dirty="0" err="1"/>
              <a:t>SpecSize</a:t>
            </a:r>
            <a:r>
              <a:rPr lang="en-US" sz="1200" dirty="0"/>
              <a:t>=900GB</a:t>
            </a:r>
            <a:br>
              <a:rPr lang="en-US" sz="1200" dirty="0"/>
            </a:br>
            <a:r>
              <a:rPr lang="en-US" sz="1200" dirty="0"/>
              <a:t>SSD=false, SED=false</a:t>
            </a:r>
            <a:br>
              <a:rPr lang="en-US" sz="1200" dirty="0"/>
            </a:br>
            <a:r>
              <a:rPr lang="en-US" sz="1200" dirty="0"/>
              <a:t>Rebuild stage 1/2 is 0 percent complete</a:t>
            </a:r>
          </a:p>
        </p:txBody>
      </p:sp>
    </p:spTree>
    <p:extLst>
      <p:ext uri="{BB962C8B-B14F-4D97-AF65-F5344CB8AC3E}">
        <p14:creationId xmlns:p14="http://schemas.microsoft.com/office/powerpoint/2010/main" val="18093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HDD RAS Ticket for </a:t>
            </a:r>
            <a:r>
              <a:rPr lang="en-US" dirty="0" err="1"/>
              <a:t>DXi</a:t>
            </a:r>
            <a:r>
              <a:rPr lang="en-US" dirty="0"/>
              <a:t> SW Version 3.4 (Dell Server)</a:t>
            </a:r>
            <a:endParaRPr lang="en-US" dirty="0">
              <a:solidFill>
                <a:srgbClr val="FF0000"/>
              </a:solidFill>
            </a:endParaRPr>
          </a:p>
        </p:txBody>
      </p:sp>
      <p:sp>
        <p:nvSpPr>
          <p:cNvPr id="6" name="TextBox 5"/>
          <p:cNvSpPr txBox="1"/>
          <p:nvPr/>
        </p:nvSpPr>
        <p:spPr>
          <a:xfrm>
            <a:off x="186267" y="279400"/>
            <a:ext cx="8858672" cy="5001369"/>
          </a:xfrm>
          <a:prstGeom prst="rect">
            <a:avLst/>
          </a:prstGeom>
          <a:noFill/>
        </p:spPr>
        <p:txBody>
          <a:bodyPr wrap="square" rtlCol="0">
            <a:spAutoFit/>
          </a:bodyPr>
          <a:lstStyle/>
          <a:p>
            <a:pPr lvl="1" defTabSz="457200" eaLnBrk="0" hangingPunct="0">
              <a:spcBef>
                <a:spcPct val="20000"/>
              </a:spcBef>
              <a:buClr>
                <a:srgbClr val="0DB6EC"/>
              </a:buClr>
            </a:pPr>
            <a:endParaRPr lang="en-US" sz="1600" dirty="0">
              <a:solidFill>
                <a:srgbClr val="0000FF"/>
              </a:solidFill>
              <a:latin typeface="Arial" pitchFamily="34" charset="0"/>
              <a:ea typeface="ＭＳ Ｐゴシック" charset="0"/>
              <a:cs typeface="Arial" pitchFamily="34" charset="0"/>
            </a:endParaRPr>
          </a:p>
          <a:p>
            <a:endParaRPr lang="en-US" sz="1200" dirty="0">
              <a:solidFill>
                <a:srgbClr val="0000FF"/>
              </a:solidFill>
              <a:latin typeface="Arial" panose="020B0604020202020204" pitchFamily="34" charset="0"/>
              <a:cs typeface="Arial" panose="020B0604020202020204" pitchFamily="34" charset="0"/>
            </a:endParaRPr>
          </a:p>
          <a:p>
            <a:endParaRPr lang="en-US" sz="800" dirty="0">
              <a:solidFill>
                <a:srgbClr val="C00000"/>
              </a:solidFill>
              <a:latin typeface="Courier New" panose="02070309020205020404" pitchFamily="49" charset="0"/>
              <a:cs typeface="Courier New" panose="02070309020205020404" pitchFamily="49" charset="0"/>
            </a:endParaRPr>
          </a:p>
          <a:p>
            <a:r>
              <a:rPr lang="en-US" sz="800" dirty="0">
                <a:solidFill>
                  <a:srgbClr val="C00000"/>
                </a:solidFill>
                <a:latin typeface="Courier New" panose="02070309020205020404" pitchFamily="49" charset="0"/>
                <a:cs typeface="Courier New" panose="02070309020205020404" pitchFamily="49" charset="0"/>
              </a:rPr>
              <a:t>Quantum INFORMATION </a:t>
            </a:r>
          </a:p>
          <a:p>
            <a:r>
              <a:rPr lang="en-US" sz="800" dirty="0">
                <a:latin typeface="Courier New" panose="02070309020205020404" pitchFamily="49" charset="0"/>
                <a:cs typeface="Courier New" panose="02070309020205020404" pitchFamily="49" charset="0"/>
              </a:rPr>
              <a:t>   Ticket Date: 13.04.2017:10:29:33.00</a:t>
            </a:r>
          </a:p>
          <a:p>
            <a:r>
              <a:rPr lang="en-US" sz="800" dirty="0">
                <a:latin typeface="Courier New" panose="02070309020205020404" pitchFamily="49" charset="0"/>
                <a:cs typeface="Courier New" panose="02070309020205020404" pitchFamily="49" charset="0"/>
              </a:rPr>
              <a:t>   Ticket Number: 11</a:t>
            </a:r>
          </a:p>
          <a:p>
            <a:r>
              <a:rPr lang="en-US" sz="800" dirty="0">
                <a:latin typeface="Courier New" panose="02070309020205020404" pitchFamily="49" charset="0"/>
                <a:cs typeface="Courier New" panose="02070309020205020404" pitchFamily="49" charset="0"/>
              </a:rPr>
              <a:t>   Serial Number: SV1705BVT29658</a:t>
            </a:r>
          </a:p>
          <a:p>
            <a:r>
              <a:rPr lang="en-US" sz="800" dirty="0">
                <a:latin typeface="Courier New" panose="02070309020205020404" pitchFamily="49" charset="0"/>
                <a:cs typeface="Courier New" panose="02070309020205020404" pitchFamily="49" charset="0"/>
              </a:rPr>
              <a:t>   Product: DXi4700</a:t>
            </a:r>
          </a:p>
          <a:p>
            <a:r>
              <a:rPr lang="en-US" sz="800" dirty="0">
                <a:latin typeface="Courier New" panose="02070309020205020404" pitchFamily="49" charset="0"/>
                <a:cs typeface="Courier New" panose="02070309020205020404" pitchFamily="49" charset="0"/>
              </a:rPr>
              <a:t>   FW level: 3.4.0</a:t>
            </a:r>
          </a:p>
          <a:p>
            <a:r>
              <a:rPr lang="en-US" sz="800" dirty="0">
                <a:latin typeface="Courier New" panose="02070309020205020404" pitchFamily="49" charset="0"/>
                <a:cs typeface="Courier New" panose="02070309020205020404" pitchFamily="49" charset="0"/>
              </a:rPr>
              <a:t>   Problem Summary: storage subsystem chassis A0 drive PHYSICAL_DISK_0:1:5 : Drive failure </a:t>
            </a:r>
          </a:p>
          <a:p>
            <a:r>
              <a:rPr lang="en-US" sz="800" dirty="0">
                <a:latin typeface="Courier New" panose="02070309020205020404" pitchFamily="49" charset="0"/>
                <a:cs typeface="Courier New" panose="02070309020205020404" pitchFamily="49" charset="0"/>
              </a:rPr>
              <a:t>   Problem Code: 0302 : 22 </a:t>
            </a:r>
          </a:p>
          <a:p>
            <a:r>
              <a:rPr lang="en-US" sz="800" dirty="0">
                <a:latin typeface="Courier New" panose="02070309020205020404" pitchFamily="49" charset="0"/>
                <a:cs typeface="Courier New" panose="02070309020205020404" pitchFamily="49" charset="0"/>
              </a:rPr>
              <a:t>   Error Code: Drive failure </a:t>
            </a:r>
          </a:p>
          <a:p>
            <a:r>
              <a:rPr lang="en-US" sz="800" dirty="0">
                <a:latin typeface="Courier New" panose="02070309020205020404" pitchFamily="49" charset="0"/>
                <a:cs typeface="Courier New" panose="02070309020205020404" pitchFamily="49" charset="0"/>
              </a:rPr>
              <a:t>   Severity: 1</a:t>
            </a:r>
          </a:p>
          <a:p>
            <a:r>
              <a:rPr lang="en-US" sz="800" dirty="0">
                <a:latin typeface="Courier New" panose="02070309020205020404" pitchFamily="49" charset="0"/>
                <a:cs typeface="Courier New" panose="02070309020205020404" pitchFamily="49" charset="0"/>
              </a:rPr>
              <a:t>  Notes: ST4000NM0063 (10:24:12)</a:t>
            </a:r>
          </a:p>
          <a:p>
            <a:r>
              <a:rPr lang="en-US" sz="800" dirty="0">
                <a:solidFill>
                  <a:srgbClr val="C00000"/>
                </a:solidFill>
                <a:latin typeface="Courier New" panose="02070309020205020404" pitchFamily="49" charset="0"/>
                <a:cs typeface="Courier New" panose="02070309020205020404" pitchFamily="49" charset="0"/>
              </a:rPr>
              <a:t>Dell 4000 GB drive failure in server head service tag 2LRDHY1:</a:t>
            </a:r>
          </a:p>
          <a:p>
            <a:r>
              <a:rPr lang="en-US" sz="800" dirty="0">
                <a:solidFill>
                  <a:srgbClr val="C00000"/>
                </a:solidFill>
                <a:latin typeface="Courier New" panose="02070309020205020404" pitchFamily="49" charset="0"/>
                <a:cs typeface="Courier New" panose="02070309020205020404" pitchFamily="49" charset="0"/>
              </a:rPr>
              <a:t>ID:0:1:5, </a:t>
            </a:r>
            <a:r>
              <a:rPr lang="en-US" sz="800" dirty="0" err="1">
                <a:solidFill>
                  <a:srgbClr val="C00000"/>
                </a:solidFill>
                <a:latin typeface="Courier New" panose="02070309020205020404" pitchFamily="49" charset="0"/>
                <a:cs typeface="Courier New" panose="02070309020205020404" pitchFamily="49" charset="0"/>
              </a:rPr>
              <a:t>Status:Unknown</a:t>
            </a:r>
            <a:r>
              <a:rPr lang="en-US" sz="800" dirty="0">
                <a:solidFill>
                  <a:srgbClr val="C00000"/>
                </a:solidFill>
                <a:latin typeface="Courier New" panose="02070309020205020404" pitchFamily="49" charset="0"/>
                <a:cs typeface="Courier New" panose="02070309020205020404" pitchFamily="49" charset="0"/>
              </a:rPr>
              <a:t>, </a:t>
            </a:r>
            <a:r>
              <a:rPr lang="en-US" sz="800" dirty="0" err="1">
                <a:solidFill>
                  <a:srgbClr val="C00000"/>
                </a:solidFill>
                <a:latin typeface="Courier New" panose="02070309020205020404" pitchFamily="49" charset="0"/>
                <a:cs typeface="Courier New" panose="02070309020205020404" pitchFamily="49" charset="0"/>
              </a:rPr>
              <a:t>State:Spinning</a:t>
            </a:r>
            <a:r>
              <a:rPr lang="en-US" sz="800" dirty="0">
                <a:solidFill>
                  <a:srgbClr val="C00000"/>
                </a:solidFill>
                <a:latin typeface="Courier New" panose="02070309020205020404" pitchFamily="49" charset="0"/>
                <a:cs typeface="Courier New" panose="02070309020205020404" pitchFamily="49" charset="0"/>
              </a:rPr>
              <a:t> Down, T10 PI </a:t>
            </a:r>
            <a:r>
              <a:rPr lang="en-US" sz="800" dirty="0" err="1">
                <a:solidFill>
                  <a:srgbClr val="C00000"/>
                </a:solidFill>
                <a:latin typeface="Courier New" panose="02070309020205020404" pitchFamily="49" charset="0"/>
                <a:cs typeface="Courier New" panose="02070309020205020404" pitchFamily="49" charset="0"/>
              </a:rPr>
              <a:t>Capable:No</a:t>
            </a:r>
            <a:r>
              <a:rPr lang="en-US" sz="800" dirty="0">
                <a:solidFill>
                  <a:srgbClr val="C00000"/>
                </a:solidFill>
                <a:latin typeface="Courier New" panose="02070309020205020404" pitchFamily="49" charset="0"/>
                <a:cs typeface="Courier New" panose="02070309020205020404" pitchFamily="49" charset="0"/>
              </a:rPr>
              <a:t>, SED/</a:t>
            </a:r>
            <a:r>
              <a:rPr lang="en-US" sz="800" dirty="0" err="1">
                <a:solidFill>
                  <a:srgbClr val="C00000"/>
                </a:solidFill>
                <a:latin typeface="Courier New" panose="02070309020205020404" pitchFamily="49" charset="0"/>
                <a:cs typeface="Courier New" panose="02070309020205020404" pitchFamily="49" charset="0"/>
              </a:rPr>
              <a:t>FDE:Yes</a:t>
            </a:r>
            <a:r>
              <a:rPr lang="en-US" sz="800" dirty="0">
                <a:solidFill>
                  <a:srgbClr val="C00000"/>
                </a:solidFill>
                <a:latin typeface="Courier New" panose="02070309020205020404" pitchFamily="49" charset="0"/>
                <a:cs typeface="Courier New" panose="02070309020205020404" pitchFamily="49" charset="0"/>
              </a:rPr>
              <a:t>, </a:t>
            </a:r>
            <a:r>
              <a:rPr lang="en-US" sz="800" dirty="0" err="1">
                <a:solidFill>
                  <a:srgbClr val="C00000"/>
                </a:solidFill>
                <a:latin typeface="Courier New" panose="02070309020205020404" pitchFamily="49" charset="0"/>
                <a:cs typeface="Courier New" panose="02070309020205020404" pitchFamily="49" charset="0"/>
              </a:rPr>
              <a:t>Encrypted:No</a:t>
            </a:r>
            <a:r>
              <a:rPr lang="en-US" sz="8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800" dirty="0">
                <a:solidFill>
                  <a:srgbClr val="C00000"/>
                </a:solidFill>
                <a:latin typeface="Courier New" panose="02070309020205020404" pitchFamily="49" charset="0"/>
                <a:cs typeface="Courier New" panose="02070309020205020404" pitchFamily="49" charset="0"/>
              </a:rPr>
              <a:t> </a:t>
            </a:r>
          </a:p>
          <a:p>
            <a:r>
              <a:rPr lang="en-US" sz="800" dirty="0">
                <a:solidFill>
                  <a:srgbClr val="C00000"/>
                </a:solidFill>
                <a:latin typeface="Courier New" panose="02070309020205020404" pitchFamily="49" charset="0"/>
                <a:cs typeface="Courier New" panose="02070309020205020404" pitchFamily="49" charset="0"/>
              </a:rPr>
              <a:t>Recent alerts for this drive:</a:t>
            </a:r>
          </a:p>
          <a:p>
            <a:r>
              <a:rPr lang="en-US" sz="800" dirty="0">
                <a:solidFill>
                  <a:srgbClr val="C00000"/>
                </a:solidFill>
                <a:latin typeface="Courier New" panose="02070309020205020404" pitchFamily="49" charset="0"/>
                <a:cs typeface="Courier New" panose="02070309020205020404" pitchFamily="49" charset="0"/>
              </a:rPr>
              <a:t>Severity      : Non-Critical</a:t>
            </a:r>
          </a:p>
          <a:p>
            <a:r>
              <a:rPr lang="en-US" sz="800" dirty="0">
                <a:solidFill>
                  <a:srgbClr val="C00000"/>
                </a:solidFill>
                <a:latin typeface="Courier New" panose="02070309020205020404" pitchFamily="49" charset="0"/>
                <a:cs typeface="Courier New" panose="02070309020205020404" pitchFamily="49" charset="0"/>
              </a:rPr>
              <a:t>ID            : 2050</a:t>
            </a:r>
          </a:p>
          <a:p>
            <a:r>
              <a:rPr lang="en-US" sz="800" dirty="0">
                <a:solidFill>
                  <a:srgbClr val="C00000"/>
                </a:solidFill>
                <a:latin typeface="Courier New" panose="02070309020205020404" pitchFamily="49" charset="0"/>
                <a:cs typeface="Courier New" panose="02070309020205020404" pitchFamily="49" charset="0"/>
              </a:rPr>
              <a:t>Date and Time : Thu Apr 13 10:21:17 2017</a:t>
            </a:r>
          </a:p>
          <a:p>
            <a:r>
              <a:rPr lang="en-US" sz="800" dirty="0">
                <a:solidFill>
                  <a:srgbClr val="C00000"/>
                </a:solidFill>
                <a:latin typeface="Courier New" panose="02070309020205020404" pitchFamily="49" charset="0"/>
                <a:cs typeface="Courier New" panose="02070309020205020404" pitchFamily="49" charset="0"/>
              </a:rPr>
              <a:t>Category      : Storage Service</a:t>
            </a:r>
          </a:p>
          <a:p>
            <a:r>
              <a:rPr lang="en-US" sz="800" dirty="0">
                <a:solidFill>
                  <a:srgbClr val="C00000"/>
                </a:solidFill>
                <a:latin typeface="Courier New" panose="02070309020205020404" pitchFamily="49" charset="0"/>
                <a:cs typeface="Courier New" panose="02070309020205020404" pitchFamily="49" charset="0"/>
              </a:rPr>
              <a:t>Description   : Physical disk offline:  Physical Disk 0:1:5 Controller 0, Connector 0</a:t>
            </a:r>
          </a:p>
          <a:p>
            <a:r>
              <a:rPr lang="en-US" sz="800" dirty="0">
                <a:solidFill>
                  <a:srgbClr val="C00000"/>
                </a:solidFill>
                <a:latin typeface="Courier New" panose="02070309020205020404" pitchFamily="49" charset="0"/>
                <a:cs typeface="Courier New" panose="02070309020205020404" pitchFamily="49" charset="0"/>
              </a:rPr>
              <a:t> </a:t>
            </a:r>
          </a:p>
          <a:p>
            <a:r>
              <a:rPr lang="en-US" sz="800" dirty="0">
                <a:solidFill>
                  <a:srgbClr val="C00000"/>
                </a:solidFill>
                <a:latin typeface="Courier New" panose="02070309020205020404" pitchFamily="49" charset="0"/>
                <a:cs typeface="Courier New" panose="02070309020205020404" pitchFamily="49" charset="0"/>
              </a:rPr>
              <a:t>Disk inventory of controller 0:</a:t>
            </a:r>
          </a:p>
          <a:p>
            <a:r>
              <a:rPr lang="en-US" sz="800" dirty="0">
                <a:solidFill>
                  <a:srgbClr val="C00000"/>
                </a:solidFill>
                <a:latin typeface="Courier New" panose="02070309020205020404" pitchFamily="49" charset="0"/>
                <a:cs typeface="Courier New" panose="02070309020205020404" pitchFamily="49" charset="0"/>
              </a:rPr>
              <a:t> </a:t>
            </a:r>
          </a:p>
          <a:p>
            <a:r>
              <a:rPr lang="en-US" sz="700" dirty="0">
                <a:solidFill>
                  <a:srgbClr val="C00000"/>
                </a:solidFill>
                <a:latin typeface="Courier New" panose="02070309020205020404" pitchFamily="49" charset="0"/>
                <a:cs typeface="Courier New" panose="02070309020205020404" pitchFamily="49" charset="0"/>
              </a:rPr>
              <a:t>ID:0:1:0,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State:Rebuilding</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ID:0:1:1,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ID:0:1:2,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ID:0:1:3,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ID:0:1:4,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ID:0:1:5, </a:t>
            </a:r>
            <a:r>
              <a:rPr lang="en-US" sz="700" dirty="0" err="1">
                <a:solidFill>
                  <a:srgbClr val="C00000"/>
                </a:solidFill>
                <a:latin typeface="Courier New" panose="02070309020205020404" pitchFamily="49" charset="0"/>
                <a:cs typeface="Courier New" panose="02070309020205020404" pitchFamily="49" charset="0"/>
              </a:rPr>
              <a:t>Status:Unknown</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State:Spinning</a:t>
            </a:r>
            <a:r>
              <a:rPr lang="en-US" sz="700" dirty="0">
                <a:solidFill>
                  <a:srgbClr val="C00000"/>
                </a:solidFill>
                <a:latin typeface="Courier New" panose="02070309020205020404" pitchFamily="49" charset="0"/>
                <a:cs typeface="Courier New" panose="02070309020205020404" pitchFamily="49" charset="0"/>
              </a:rPr>
              <a:t> Down,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ID:0:1:6,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ID:0:1:7,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ID:0:1:8,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ID:0:1:9,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ID:0:1:10,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a:p>
            <a:r>
              <a:rPr lang="en-US" sz="700" dirty="0">
                <a:solidFill>
                  <a:srgbClr val="C00000"/>
                </a:solidFill>
                <a:latin typeface="Courier New" panose="02070309020205020404" pitchFamily="49" charset="0"/>
                <a:cs typeface="Courier New" panose="02070309020205020404" pitchFamily="49" charset="0"/>
              </a:rPr>
              <a:t>ID:0:1:11, </a:t>
            </a:r>
            <a:r>
              <a:rPr lang="en-US" sz="700" dirty="0" err="1">
                <a:solidFill>
                  <a:srgbClr val="C00000"/>
                </a:solidFill>
                <a:latin typeface="Courier New" panose="02070309020205020404" pitchFamily="49" charset="0"/>
                <a:cs typeface="Courier New" panose="02070309020205020404" pitchFamily="49" charset="0"/>
              </a:rPr>
              <a:t>Status:Ok</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State:Online</a:t>
            </a:r>
            <a:r>
              <a:rPr lang="en-US" sz="700" dirty="0">
                <a:solidFill>
                  <a:srgbClr val="C00000"/>
                </a:solidFill>
                <a:latin typeface="Courier New" panose="02070309020205020404" pitchFamily="49" charset="0"/>
                <a:cs typeface="Courier New" panose="02070309020205020404" pitchFamily="49" charset="0"/>
              </a:rPr>
              <a:t>, T10 PI </a:t>
            </a:r>
            <a:r>
              <a:rPr lang="en-US" sz="700" dirty="0" err="1">
                <a:solidFill>
                  <a:srgbClr val="C00000"/>
                </a:solidFill>
                <a:latin typeface="Courier New" panose="02070309020205020404" pitchFamily="49" charset="0"/>
                <a:cs typeface="Courier New" panose="02070309020205020404" pitchFamily="49" charset="0"/>
              </a:rPr>
              <a:t>Capable:No</a:t>
            </a:r>
            <a:r>
              <a:rPr lang="en-US" sz="700" dirty="0">
                <a:solidFill>
                  <a:srgbClr val="C00000"/>
                </a:solidFill>
                <a:latin typeface="Courier New" panose="02070309020205020404" pitchFamily="49" charset="0"/>
                <a:cs typeface="Courier New" panose="02070309020205020404" pitchFamily="49" charset="0"/>
              </a:rPr>
              <a:t>, Encryption </a:t>
            </a:r>
            <a:r>
              <a:rPr lang="en-US" sz="700" dirty="0" err="1">
                <a:solidFill>
                  <a:srgbClr val="C00000"/>
                </a:solidFill>
                <a:latin typeface="Courier New" panose="02070309020205020404" pitchFamily="49" charset="0"/>
                <a:cs typeface="Courier New" panose="02070309020205020404" pitchFamily="49" charset="0"/>
              </a:rPr>
              <a:t>Capable:Yes</a:t>
            </a:r>
            <a:r>
              <a:rPr lang="en-US" sz="700" dirty="0">
                <a:solidFill>
                  <a:srgbClr val="C00000"/>
                </a:solidFill>
                <a:latin typeface="Courier New" panose="02070309020205020404" pitchFamily="49" charset="0"/>
                <a:cs typeface="Courier New" panose="02070309020205020404" pitchFamily="49" charset="0"/>
              </a:rPr>
              <a:t>, </a:t>
            </a:r>
            <a:r>
              <a:rPr lang="en-US" sz="700" dirty="0" err="1">
                <a:solidFill>
                  <a:srgbClr val="C00000"/>
                </a:solidFill>
                <a:latin typeface="Courier New" panose="02070309020205020404" pitchFamily="49" charset="0"/>
                <a:cs typeface="Courier New" panose="02070309020205020404" pitchFamily="49" charset="0"/>
              </a:rPr>
              <a:t>Encrypted:No</a:t>
            </a:r>
            <a:r>
              <a:rPr lang="en-US" sz="700" dirty="0">
                <a:solidFill>
                  <a:srgbClr val="C00000"/>
                </a:solidFill>
                <a:latin typeface="Courier New" panose="02070309020205020404" pitchFamily="49" charset="0"/>
                <a:cs typeface="Courier New" panose="02070309020205020404" pitchFamily="49" charset="0"/>
              </a:rPr>
              <a:t>, Capacity: 4000 GB (4000225165312 bytes), Product ID:ST4000NM0063</a:t>
            </a:r>
          </a:p>
        </p:txBody>
      </p:sp>
      <p:sp>
        <p:nvSpPr>
          <p:cNvPr id="7" name="Oval 6"/>
          <p:cNvSpPr/>
          <p:nvPr/>
        </p:nvSpPr>
        <p:spPr>
          <a:xfrm>
            <a:off x="6140450" y="981363"/>
            <a:ext cx="2184400" cy="1066800"/>
          </a:xfrm>
          <a:prstGeom prst="ellipse">
            <a:avLst/>
          </a:pr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dirty="0">
                <a:solidFill>
                  <a:srgbClr val="FFFFFF"/>
                </a:solidFill>
              </a:rPr>
              <a:t>Items in Red are New</a:t>
            </a:r>
          </a:p>
        </p:txBody>
      </p:sp>
    </p:spTree>
    <p:extLst>
      <p:ext uri="{BB962C8B-B14F-4D97-AF65-F5344CB8AC3E}">
        <p14:creationId xmlns:p14="http://schemas.microsoft.com/office/powerpoint/2010/main" val="610455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4864"/>
            <a:ext cx="8656320" cy="688086"/>
          </a:xfrm>
        </p:spPr>
        <p:txBody>
          <a:bodyPr/>
          <a:lstStyle/>
          <a:p>
            <a:r>
              <a:rPr lang="en-US" dirty="0"/>
              <a:t>Failed HDD RAS Ticket for </a:t>
            </a:r>
            <a:r>
              <a:rPr lang="en-US" dirty="0" err="1"/>
              <a:t>DXi</a:t>
            </a:r>
            <a:r>
              <a:rPr lang="en-US" dirty="0"/>
              <a:t> SW Version &lt; 3.4 (NetApp Array)</a:t>
            </a:r>
            <a:endParaRPr lang="en-US"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22636923"/>
              </p:ext>
            </p:extLst>
          </p:nvPr>
        </p:nvGraphicFramePr>
        <p:xfrm>
          <a:off x="527216" y="908368"/>
          <a:ext cx="7016584" cy="3907472"/>
        </p:xfrm>
        <a:graphic>
          <a:graphicData uri="http://schemas.openxmlformats.org/presentationml/2006/ole">
            <mc:AlternateContent xmlns:mc="http://schemas.openxmlformats.org/markup-compatibility/2006">
              <mc:Choice xmlns:v="urn:schemas-microsoft-com:vml" Requires="v">
                <p:oleObj spid="_x0000_s23598" name="Document" r:id="rId4" imgW="5956042" imgH="3308306" progId="Word.Document.12">
                  <p:embed/>
                </p:oleObj>
              </mc:Choice>
              <mc:Fallback>
                <p:oleObj name="Document" r:id="rId4" imgW="5956042" imgH="3308306" progId="Word.Document.12">
                  <p:embed/>
                  <p:pic>
                    <p:nvPicPr>
                      <p:cNvPr id="0" name=""/>
                      <p:cNvPicPr/>
                      <p:nvPr/>
                    </p:nvPicPr>
                    <p:blipFill>
                      <a:blip r:embed="rId5"/>
                      <a:stretch>
                        <a:fillRect/>
                      </a:stretch>
                    </p:blipFill>
                    <p:spPr>
                      <a:xfrm>
                        <a:off x="527216" y="908368"/>
                        <a:ext cx="7016584" cy="3907472"/>
                      </a:xfrm>
                      <a:prstGeom prst="rect">
                        <a:avLst/>
                      </a:prstGeom>
                    </p:spPr>
                  </p:pic>
                </p:oleObj>
              </mc:Fallback>
            </mc:AlternateContent>
          </a:graphicData>
        </a:graphic>
      </p:graphicFrame>
    </p:spTree>
    <p:extLst>
      <p:ext uri="{BB962C8B-B14F-4D97-AF65-F5344CB8AC3E}">
        <p14:creationId xmlns:p14="http://schemas.microsoft.com/office/powerpoint/2010/main" val="3261319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4864"/>
            <a:ext cx="8656320" cy="688086"/>
          </a:xfrm>
        </p:spPr>
        <p:txBody>
          <a:bodyPr/>
          <a:lstStyle/>
          <a:p>
            <a:r>
              <a:rPr lang="en-US" dirty="0"/>
              <a:t>Failed HDD RAS Ticket for </a:t>
            </a:r>
            <a:r>
              <a:rPr lang="en-US" dirty="0" err="1"/>
              <a:t>DXi</a:t>
            </a:r>
            <a:r>
              <a:rPr lang="en-US" dirty="0"/>
              <a:t> SW Version 3.4 (NetApp Array)</a:t>
            </a:r>
            <a:endParaRPr lang="en-US" dirty="0">
              <a:solidFill>
                <a:srgbClr val="FF0000"/>
              </a:solidFill>
            </a:endParaRPr>
          </a:p>
        </p:txBody>
      </p:sp>
      <p:sp>
        <p:nvSpPr>
          <p:cNvPr id="4" name="Rectangle 3"/>
          <p:cNvSpPr/>
          <p:nvPr/>
        </p:nvSpPr>
        <p:spPr>
          <a:xfrm>
            <a:off x="198120" y="809923"/>
            <a:ext cx="8564880" cy="4339650"/>
          </a:xfrm>
          <a:prstGeom prst="rect">
            <a:avLst/>
          </a:prstGeom>
        </p:spPr>
        <p:txBody>
          <a:bodyPr wrap="square">
            <a:spAutoFit/>
          </a:bodyPr>
          <a:lstStyle/>
          <a:p>
            <a:r>
              <a:rPr lang="en-US" sz="1200" dirty="0"/>
              <a:t>Quantum INFORMATION </a:t>
            </a:r>
          </a:p>
          <a:p>
            <a:r>
              <a:rPr lang="en-US" sz="1200" dirty="0"/>
              <a:t>   Ticket Date: 14.06.2017:13:11:56.00</a:t>
            </a:r>
          </a:p>
          <a:p>
            <a:r>
              <a:rPr lang="en-US" sz="1200" dirty="0"/>
              <a:t>   Ticket Number: 11</a:t>
            </a:r>
          </a:p>
          <a:p>
            <a:r>
              <a:rPr lang="en-US" sz="1200" dirty="0"/>
              <a:t>   Serial Number: SV1646BVW12561</a:t>
            </a:r>
          </a:p>
          <a:p>
            <a:r>
              <a:rPr lang="en-US" sz="1200" dirty="0"/>
              <a:t>   Product: DXi6902</a:t>
            </a:r>
          </a:p>
          <a:p>
            <a:r>
              <a:rPr lang="en-US" sz="1200" dirty="0"/>
              <a:t>   FW level: 3.4.0</a:t>
            </a:r>
          </a:p>
          <a:p>
            <a:r>
              <a:rPr lang="en-US" sz="1200" dirty="0"/>
              <a:t>   Problem Summary: storage subsystem chassis QARRAY1 drive TRAY_99_SLOT_5 : Drive failure </a:t>
            </a:r>
          </a:p>
          <a:p>
            <a:r>
              <a:rPr lang="en-US" sz="1200" dirty="0"/>
              <a:t>   Problem Code: 0302 : 22 </a:t>
            </a:r>
          </a:p>
          <a:p>
            <a:r>
              <a:rPr lang="en-US" sz="1200" dirty="0"/>
              <a:t>   Error Code: Drive failure </a:t>
            </a:r>
          </a:p>
          <a:p>
            <a:r>
              <a:rPr lang="en-US" sz="1200" dirty="0"/>
              <a:t>   Severity: 1</a:t>
            </a:r>
          </a:p>
          <a:p>
            <a:r>
              <a:rPr lang="en-US" sz="1200" dirty="0"/>
              <a:t>   Notes: TRAY_99_SLOT_5 [</a:t>
            </a:r>
            <a:r>
              <a:rPr lang="en-US" sz="1200" dirty="0">
                <a:solidFill>
                  <a:srgbClr val="FF0000"/>
                </a:solidFill>
              </a:rPr>
              <a:t>HGST HUS724040ALS640</a:t>
            </a:r>
            <a:r>
              <a:rPr lang="en-US" sz="1200" dirty="0"/>
              <a:t>] (13:05:22) </a:t>
            </a:r>
          </a:p>
          <a:p>
            <a:r>
              <a:rPr lang="en-US" sz="1200" dirty="0"/>
              <a:t> </a:t>
            </a:r>
          </a:p>
          <a:p>
            <a:r>
              <a:rPr lang="en-US" sz="1200" dirty="0"/>
              <a:t>System HDD Summary</a:t>
            </a:r>
          </a:p>
          <a:p>
            <a:r>
              <a:rPr lang="en-US" sz="1200" dirty="0"/>
              <a:t> </a:t>
            </a:r>
          </a:p>
          <a:p>
            <a:r>
              <a:rPr lang="en-US" sz="1200" dirty="0"/>
              <a:t>Degraded Drives</a:t>
            </a:r>
          </a:p>
          <a:p>
            <a:r>
              <a:rPr lang="en-US" sz="1200" dirty="0"/>
              <a:t> </a:t>
            </a:r>
          </a:p>
          <a:p>
            <a:r>
              <a:rPr lang="en-US" sz="1200" dirty="0"/>
              <a:t>Enclosure=System Node: PERC, slot 12</a:t>
            </a:r>
          </a:p>
          <a:p>
            <a:r>
              <a:rPr lang="en-US" sz="1200" dirty="0"/>
              <a:t>Status=Impending Failure,  </a:t>
            </a:r>
            <a:r>
              <a:rPr lang="en-US" sz="1200" dirty="0" err="1"/>
              <a:t>DrivesDegradedInVol</a:t>
            </a:r>
            <a:r>
              <a:rPr lang="en-US" sz="1200" dirty="0"/>
              <a:t>=1 Volume=PERC10-BPMD_4,  </a:t>
            </a:r>
            <a:r>
              <a:rPr lang="en-US" sz="1200" dirty="0" err="1"/>
              <a:t>VolStatus</a:t>
            </a:r>
            <a:r>
              <a:rPr lang="en-US" sz="1200" dirty="0"/>
              <a:t>=Ready Model=ST900MM0007,  Size=837.75GB,  </a:t>
            </a:r>
            <a:r>
              <a:rPr lang="en-US" sz="1200" dirty="0" err="1"/>
              <a:t>SpecSize</a:t>
            </a:r>
            <a:r>
              <a:rPr lang="en-US" sz="1200" dirty="0"/>
              <a:t>=900GB SSD=false, Drive is non-SED/FDE</a:t>
            </a:r>
          </a:p>
          <a:p>
            <a:r>
              <a:rPr lang="en-US" sz="1200" dirty="0"/>
              <a:t> </a:t>
            </a:r>
          </a:p>
          <a:p>
            <a:r>
              <a:rPr lang="en-US" sz="1200" dirty="0"/>
              <a:t>Enclosure=SAS Expansion: Qarray1Tray99, slot 5 Status=Failure,  </a:t>
            </a:r>
            <a:r>
              <a:rPr lang="en-US" sz="1200" dirty="0" err="1"/>
              <a:t>DrivesDegradedInVol</a:t>
            </a:r>
            <a:r>
              <a:rPr lang="en-US" sz="1200" dirty="0"/>
              <a:t>=1 Volume=Qarray1TRAY_99_VOL_1,  </a:t>
            </a:r>
            <a:r>
              <a:rPr lang="en-US" sz="1200" dirty="0" err="1"/>
              <a:t>VolStatus</a:t>
            </a:r>
            <a:r>
              <a:rPr lang="en-US" sz="1200" dirty="0"/>
              <a:t>=Rebuilding Model=</a:t>
            </a:r>
            <a:r>
              <a:rPr lang="en-US" sz="1200" dirty="0">
                <a:solidFill>
                  <a:srgbClr val="FF0000"/>
                </a:solidFill>
              </a:rPr>
              <a:t>HGST HUS724040ALS640</a:t>
            </a:r>
            <a:r>
              <a:rPr lang="en-US" sz="1200" dirty="0"/>
              <a:t>,  Size=3719GB,  </a:t>
            </a:r>
            <a:r>
              <a:rPr lang="en-US" sz="1200" dirty="0" err="1"/>
              <a:t>SpecSize</a:t>
            </a:r>
            <a:r>
              <a:rPr lang="en-US" sz="1200" dirty="0"/>
              <a:t>=4.000TB SSD=false, Drive is non-SED/FDE Rebuild stage 1/2 is 1 percent complete</a:t>
            </a:r>
          </a:p>
        </p:txBody>
      </p:sp>
    </p:spTree>
    <p:extLst>
      <p:ext uri="{BB962C8B-B14F-4D97-AF65-F5344CB8AC3E}">
        <p14:creationId xmlns:p14="http://schemas.microsoft.com/office/powerpoint/2010/main" val="509078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Dispatch Process - Dell</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solidFill>
                  <a:srgbClr val="000000"/>
                </a:solidFill>
              </a:rPr>
              <a:t>When dispatching replacement components from Dell, Dell previously wanted us to send them a DSET log.  This means that the customer has to run DSET to generate the log, send it to Quantum, then Quantum sends it to Dell to qualify the failure and send the replacement.</a:t>
            </a:r>
          </a:p>
          <a:p>
            <a:r>
              <a:rPr lang="en-US" dirty="0">
                <a:solidFill>
                  <a:srgbClr val="000000"/>
                </a:solidFill>
              </a:rPr>
              <a:t>We have agreement from Dell that we can simply send the DSET details for a failed drive for Dell to send a replacement.</a:t>
            </a:r>
          </a:p>
          <a:p>
            <a:r>
              <a:rPr lang="en-US" dirty="0">
                <a:solidFill>
                  <a:srgbClr val="000000"/>
                </a:solidFill>
              </a:rPr>
              <a:t>DSET details for a failed drive are now included in failed drive RAS tickets</a:t>
            </a:r>
          </a:p>
          <a:p>
            <a:pPr lvl="1"/>
            <a:r>
              <a:rPr lang="en-US" dirty="0">
                <a:solidFill>
                  <a:srgbClr val="000000"/>
                </a:solidFill>
              </a:rPr>
              <a:t>Actually we are getting the analogous DSET failed drive details from </a:t>
            </a:r>
            <a:r>
              <a:rPr lang="en-US" dirty="0" err="1">
                <a:solidFill>
                  <a:srgbClr val="000000"/>
                </a:solidFill>
              </a:rPr>
              <a:t>OpenManage</a:t>
            </a:r>
            <a:endParaRPr lang="en-US" dirty="0">
              <a:solidFill>
                <a:srgbClr val="000000"/>
              </a:solidFill>
            </a:endParaRPr>
          </a:p>
          <a:p>
            <a:r>
              <a:rPr lang="en-US" dirty="0">
                <a:solidFill>
                  <a:srgbClr val="000000"/>
                </a:solidFill>
              </a:rPr>
              <a:t>High level process for dispatching a drive from Dell </a:t>
            </a:r>
          </a:p>
          <a:p>
            <a:pPr lvl="1"/>
            <a:r>
              <a:rPr lang="en-US" dirty="0" err="1">
                <a:solidFill>
                  <a:srgbClr val="000000"/>
                </a:solidFill>
              </a:rPr>
              <a:t>DXi</a:t>
            </a:r>
            <a:r>
              <a:rPr lang="en-US" dirty="0">
                <a:solidFill>
                  <a:srgbClr val="000000"/>
                </a:solidFill>
              </a:rPr>
              <a:t> SW Version &lt; 3.4</a:t>
            </a:r>
          </a:p>
          <a:p>
            <a:pPr lvl="2"/>
            <a:r>
              <a:rPr lang="en-US" dirty="0">
                <a:solidFill>
                  <a:srgbClr val="000000"/>
                </a:solidFill>
              </a:rPr>
              <a:t>Failed HDD details from DSET are not in the RAS Ticket</a:t>
            </a:r>
          </a:p>
          <a:p>
            <a:pPr lvl="2"/>
            <a:r>
              <a:rPr lang="en-US" dirty="0">
                <a:solidFill>
                  <a:srgbClr val="000000"/>
                </a:solidFill>
              </a:rPr>
              <a:t>Collect DSET log and provide to Dell per current Dell Dispatch process</a:t>
            </a:r>
          </a:p>
          <a:p>
            <a:pPr lvl="1"/>
            <a:r>
              <a:rPr lang="en-US" dirty="0" err="1">
                <a:solidFill>
                  <a:srgbClr val="000000"/>
                </a:solidFill>
              </a:rPr>
              <a:t>DXi</a:t>
            </a:r>
            <a:r>
              <a:rPr lang="en-US" dirty="0">
                <a:solidFill>
                  <a:srgbClr val="000000"/>
                </a:solidFill>
              </a:rPr>
              <a:t> SW Version &gt;= 3.4</a:t>
            </a:r>
          </a:p>
          <a:p>
            <a:pPr lvl="2"/>
            <a:r>
              <a:rPr lang="en-US" dirty="0">
                <a:solidFill>
                  <a:srgbClr val="000000"/>
                </a:solidFill>
              </a:rPr>
              <a:t>Send Dell the failed HDD details from the RAS Ticket</a:t>
            </a:r>
          </a:p>
          <a:p>
            <a:pPr lvl="2"/>
            <a:r>
              <a:rPr lang="en-US" dirty="0">
                <a:solidFill>
                  <a:srgbClr val="000000"/>
                </a:solidFill>
              </a:rPr>
              <a:t>Send the red-highlighted text (shown on slide 54) to Dell that should suffice Dell dispatch requirements</a:t>
            </a:r>
          </a:p>
          <a:p>
            <a:pPr lvl="2"/>
            <a:endParaRPr lang="en-US" dirty="0">
              <a:solidFill>
                <a:srgbClr val="000000"/>
              </a:solidFill>
            </a:endParaRPr>
          </a:p>
          <a:p>
            <a:pPr lvl="1"/>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481514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Dispatch Process - NetApp</a:t>
            </a:r>
            <a:endParaRPr lang="en-US" dirty="0">
              <a:solidFill>
                <a:srgbClr val="FF0000"/>
              </a:solidFill>
            </a:endParaRPr>
          </a:p>
        </p:txBody>
      </p:sp>
      <p:sp>
        <p:nvSpPr>
          <p:cNvPr id="3" name="Content Placeholder 2"/>
          <p:cNvSpPr>
            <a:spLocks noGrp="1"/>
          </p:cNvSpPr>
          <p:nvPr>
            <p:ph idx="1"/>
          </p:nvPr>
        </p:nvSpPr>
        <p:spPr>
          <a:xfrm>
            <a:off x="400777" y="888426"/>
            <a:ext cx="8286023" cy="3394472"/>
          </a:xfrm>
        </p:spPr>
        <p:txBody>
          <a:bodyPr>
            <a:normAutofit/>
          </a:bodyPr>
          <a:lstStyle/>
          <a:p>
            <a:r>
              <a:rPr lang="en-US" sz="1600" dirty="0">
                <a:solidFill>
                  <a:srgbClr val="000000"/>
                </a:solidFill>
              </a:rPr>
              <a:t>When dispatching an HDD for a NetApp array, use our current Choice Logistics parts ordering process.</a:t>
            </a:r>
          </a:p>
          <a:p>
            <a:r>
              <a:rPr lang="en-US" sz="1600" dirty="0">
                <a:solidFill>
                  <a:srgbClr val="000000"/>
                </a:solidFill>
              </a:rPr>
              <a:t>Vendor models have been added to the 6900 FRU/CRU list (6900 Reference Tab)</a:t>
            </a:r>
          </a:p>
          <a:p>
            <a:r>
              <a:rPr lang="en-US" sz="1600" dirty="0">
                <a:solidFill>
                  <a:srgbClr val="000000"/>
                </a:solidFill>
              </a:rPr>
              <a:t>Simply copy the model from the RAS ticket and search for it on the Reference FRU/CRU list</a:t>
            </a:r>
          </a:p>
          <a:p>
            <a:r>
              <a:rPr lang="en-US" sz="1600" dirty="0">
                <a:solidFill>
                  <a:srgbClr val="000000"/>
                </a:solidFill>
              </a:rPr>
              <a:t>Order the replacement HDD from Choice Logistics per standard process</a:t>
            </a:r>
          </a:p>
          <a:p>
            <a:pPr>
              <a:buFont typeface="Arial" panose="020B0604020202020204" pitchFamily="34" charset="0"/>
              <a:buChar char="•"/>
            </a:pPr>
            <a:endParaRPr lang="en-US" sz="1600" dirty="0">
              <a:solidFill>
                <a:srgbClr val="000000"/>
              </a:solidFill>
            </a:endParaRPr>
          </a:p>
          <a:p>
            <a:pPr>
              <a:buFont typeface="Arial" panose="020B0604020202020204" pitchFamily="34" charset="0"/>
              <a:buChar char="•"/>
            </a:pPr>
            <a:endParaRPr lang="en-US" sz="1800" dirty="0">
              <a:solidFill>
                <a:srgbClr val="000000"/>
              </a:solidFill>
            </a:endParaRPr>
          </a:p>
          <a:p>
            <a:pPr>
              <a:buFont typeface="Arial" panose="020B0604020202020204" pitchFamily="34" charset="0"/>
              <a:buChar char="•"/>
            </a:pPr>
            <a:endParaRPr lang="en-US" sz="1800" dirty="0">
              <a:solidFill>
                <a:srgbClr val="000000"/>
              </a:solidFill>
            </a:endParaRPr>
          </a:p>
          <a:p>
            <a:pPr marL="0" indent="0">
              <a:buNone/>
            </a:pPr>
            <a:endParaRPr lang="en-US" dirty="0">
              <a:solidFill>
                <a:srgbClr val="000000"/>
              </a:solidFill>
            </a:endParaRPr>
          </a:p>
          <a:p>
            <a:endParaRPr lang="en-US" dirty="0">
              <a:solidFill>
                <a:srgbClr val="000000"/>
              </a:solidFill>
            </a:endParaRP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824290209"/>
              </p:ext>
            </p:extLst>
          </p:nvPr>
        </p:nvGraphicFramePr>
        <p:xfrm>
          <a:off x="141194" y="2556942"/>
          <a:ext cx="8861236" cy="2404533"/>
        </p:xfrm>
        <a:graphic>
          <a:graphicData uri="http://schemas.openxmlformats.org/presentationml/2006/ole">
            <mc:AlternateContent xmlns:mc="http://schemas.openxmlformats.org/markup-compatibility/2006">
              <mc:Choice xmlns:v="urn:schemas-microsoft-com:vml" Requires="v">
                <p:oleObj spid="_x0000_s24623" name="Worksheet" r:id="rId4" imgW="12793902" imgH="3467027" progId="Excel.Sheet.12">
                  <p:embed/>
                </p:oleObj>
              </mc:Choice>
              <mc:Fallback>
                <p:oleObj name="Worksheet" r:id="rId4" imgW="12793902" imgH="3467027" progId="Excel.Sheet.12">
                  <p:embed/>
                  <p:pic>
                    <p:nvPicPr>
                      <p:cNvPr id="0" name=""/>
                      <p:cNvPicPr/>
                      <p:nvPr/>
                    </p:nvPicPr>
                    <p:blipFill>
                      <a:blip r:embed="rId5"/>
                      <a:stretch>
                        <a:fillRect/>
                      </a:stretch>
                    </p:blipFill>
                    <p:spPr>
                      <a:xfrm>
                        <a:off x="141194" y="2556942"/>
                        <a:ext cx="8861236" cy="2404533"/>
                      </a:xfrm>
                      <a:prstGeom prst="rect">
                        <a:avLst/>
                      </a:prstGeom>
                    </p:spPr>
                  </p:pic>
                </p:oleObj>
              </mc:Fallback>
            </mc:AlternateContent>
          </a:graphicData>
        </a:graphic>
      </p:graphicFrame>
    </p:spTree>
    <p:extLst>
      <p:ext uri="{BB962C8B-B14F-4D97-AF65-F5344CB8AC3E}">
        <p14:creationId xmlns:p14="http://schemas.microsoft.com/office/powerpoint/2010/main" val="359055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DXi</a:t>
            </a:r>
            <a:r>
              <a:rPr lang="en-US" dirty="0"/>
              <a:t> 6900 Automatic Change Notification (ACN) Text</a:t>
            </a:r>
          </a:p>
        </p:txBody>
      </p:sp>
      <p:sp>
        <p:nvSpPr>
          <p:cNvPr id="2" name="Content Placeholder 1"/>
          <p:cNvSpPr>
            <a:spLocks noGrp="1"/>
          </p:cNvSpPr>
          <p:nvPr>
            <p:ph type="body" idx="1"/>
          </p:nvPr>
        </p:nvSpPr>
        <p:spPr>
          <a:xfrm>
            <a:off x="365760" y="936913"/>
            <a:ext cx="8286023" cy="3394472"/>
          </a:xfrm>
        </p:spPr>
        <p:txBody>
          <a:bodyPr>
            <a:noAutofit/>
          </a:bodyPr>
          <a:lstStyle/>
          <a:p>
            <a:pPr>
              <a:lnSpc>
                <a:spcPct val="80000"/>
              </a:lnSpc>
            </a:pPr>
            <a:r>
              <a:rPr lang="en-US" sz="1600" dirty="0"/>
              <a:t>This release provides upgrades to existing </a:t>
            </a:r>
            <a:r>
              <a:rPr lang="en-US" sz="1600" dirty="0" err="1"/>
              <a:t>DXi</a:t>
            </a:r>
            <a:r>
              <a:rPr lang="en-US" sz="1600" dirty="0"/>
              <a:t> 3.0 and higher software and includes the following enhancements:</a:t>
            </a:r>
          </a:p>
          <a:p>
            <a:pPr lvl="1"/>
            <a:r>
              <a:rPr lang="en-US" sz="1200" dirty="0"/>
              <a:t>Dynamic Application Environment (DAE) support.</a:t>
            </a:r>
          </a:p>
          <a:p>
            <a:pPr lvl="1"/>
            <a:r>
              <a:rPr lang="en-US" sz="1200" dirty="0"/>
              <a:t>Oracle Recovery Manager (RMAN) Oracle 12 support.</a:t>
            </a:r>
          </a:p>
          <a:p>
            <a:pPr lvl="1"/>
            <a:r>
              <a:rPr lang="en-US" sz="1200" dirty="0"/>
              <a:t>Path to Tape (PTT) LTO-7 drive support.</a:t>
            </a:r>
          </a:p>
          <a:p>
            <a:pPr lvl="1"/>
            <a:r>
              <a:rPr lang="en-US" sz="1200" dirty="0"/>
              <a:t>Replication encryption with Transport Layer Security (TLS).</a:t>
            </a:r>
          </a:p>
          <a:p>
            <a:pPr lvl="1"/>
            <a:r>
              <a:rPr lang="en-US" sz="1200" dirty="0"/>
              <a:t>Samba 4.5.3</a:t>
            </a:r>
          </a:p>
          <a:p>
            <a:pPr lvl="1"/>
            <a:r>
              <a:rPr lang="en-US" sz="1200" dirty="0" err="1"/>
              <a:t>Veeam</a:t>
            </a:r>
            <a:r>
              <a:rPr lang="en-US" sz="1200" dirty="0"/>
              <a:t> integration.</a:t>
            </a:r>
          </a:p>
          <a:p>
            <a:pPr lvl="1"/>
            <a:r>
              <a:rPr lang="en-US" sz="1200" dirty="0"/>
              <a:t>RAS enhancements for quick dispatch of drive FRU without customer provided logs</a:t>
            </a:r>
          </a:p>
          <a:p>
            <a:pPr lvl="1"/>
            <a:r>
              <a:rPr lang="en-US" sz="1200" dirty="0"/>
              <a:t>Please see the release notes at </a:t>
            </a:r>
            <a:r>
              <a:rPr lang="en-US" sz="1200" u="sng" dirty="0">
                <a:hlinkClick r:id="rId2"/>
              </a:rPr>
              <a:t>http://www.quantum.com/dxi6900docs</a:t>
            </a:r>
            <a:r>
              <a:rPr lang="en-US" sz="1200" dirty="0"/>
              <a:t> for details on all issues resolved by this release.</a:t>
            </a:r>
          </a:p>
          <a:p>
            <a:pPr>
              <a:lnSpc>
                <a:spcPct val="80000"/>
              </a:lnSpc>
            </a:pPr>
            <a:r>
              <a:rPr lang="en-US" sz="1600" dirty="0"/>
              <a:t>Important Software Upgrade Actions</a:t>
            </a:r>
          </a:p>
          <a:p>
            <a:pPr lvl="1"/>
            <a:r>
              <a:rPr lang="en-US" sz="1200" dirty="0"/>
              <a:t>Once the software upgrade is complete, it is important to do the following:</a:t>
            </a:r>
          </a:p>
          <a:p>
            <a:pPr lvl="1"/>
            <a:r>
              <a:rPr lang="en-US" sz="1200" dirty="0"/>
              <a:t>Clear your web browser cache before logging in to the </a:t>
            </a:r>
            <a:r>
              <a:rPr lang="en-US" sz="1200" dirty="0" err="1"/>
              <a:t>DXi</a:t>
            </a:r>
            <a:r>
              <a:rPr lang="en-US" sz="1200" dirty="0"/>
              <a:t> system.</a:t>
            </a:r>
          </a:p>
          <a:p>
            <a:pPr>
              <a:lnSpc>
                <a:spcPct val="80000"/>
              </a:lnSpc>
            </a:pPr>
            <a:r>
              <a:rPr lang="en-US" sz="1600" dirty="0"/>
              <a:t> Installation Times</a:t>
            </a:r>
          </a:p>
          <a:p>
            <a:pPr lvl="1"/>
            <a:r>
              <a:rPr lang="en-US" sz="1200" dirty="0"/>
              <a:t>Installation time of this upgrade depends on the total number of Array and Expansion modules in the </a:t>
            </a:r>
            <a:r>
              <a:rPr lang="en-US" sz="1200" dirty="0" err="1"/>
              <a:t>DXi</a:t>
            </a:r>
            <a:r>
              <a:rPr lang="en-US" sz="1200" dirty="0"/>
              <a:t> system. Times will range from less than 1 hour (1 Array module) up to 5 hours (maximum 15 Array and Expansion modules).The </a:t>
            </a:r>
            <a:r>
              <a:rPr lang="en-US" sz="1200" dirty="0" err="1"/>
              <a:t>DXi</a:t>
            </a:r>
            <a:r>
              <a:rPr lang="en-US" sz="1200" dirty="0"/>
              <a:t> GUI will not be accessible during this time.</a:t>
            </a:r>
          </a:p>
        </p:txBody>
      </p:sp>
    </p:spTree>
    <p:extLst>
      <p:ext uri="{BB962C8B-B14F-4D97-AF65-F5344CB8AC3E}">
        <p14:creationId xmlns:p14="http://schemas.microsoft.com/office/powerpoint/2010/main" val="276723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DXi v3.4: Market Needs and Competitive Gaps</a:t>
            </a:r>
          </a:p>
        </p:txBody>
      </p:sp>
      <p:sp>
        <p:nvSpPr>
          <p:cNvPr id="3" name="Text Placeholder 2"/>
          <p:cNvSpPr>
            <a:spLocks noGrp="1"/>
          </p:cNvSpPr>
          <p:nvPr>
            <p:ph type="body" idx="1"/>
          </p:nvPr>
        </p:nvSpPr>
        <p:spPr>
          <a:xfrm>
            <a:off x="180975" y="914400"/>
            <a:ext cx="8839200" cy="4061223"/>
          </a:xfrm>
        </p:spPr>
        <p:txBody>
          <a:bodyPr>
            <a:normAutofit/>
          </a:bodyPr>
          <a:lstStyle/>
          <a:p>
            <a:pPr lvl="0"/>
            <a:r>
              <a:rPr lang="en-US" dirty="0"/>
              <a:t>DXi lacks tight integration with </a:t>
            </a:r>
            <a:r>
              <a:rPr lang="en-US" dirty="0" err="1"/>
              <a:t>Veeam</a:t>
            </a:r>
            <a:endParaRPr lang="en-US" dirty="0"/>
          </a:p>
          <a:p>
            <a:pPr lvl="0"/>
            <a:r>
              <a:rPr lang="en-US" dirty="0"/>
              <a:t>DXi6900-S has fewer concurrent backups than other enterprise-class backup appliances</a:t>
            </a:r>
          </a:p>
          <a:p>
            <a:pPr lvl="0"/>
            <a:r>
              <a:rPr lang="en-US" dirty="0"/>
              <a:t>RMAN plug-in lacks support for popular Linux and Windows OS and Oracle database versions</a:t>
            </a:r>
          </a:p>
          <a:p>
            <a:r>
              <a:rPr lang="en-US" dirty="0"/>
              <a:t>DXi needs a separate server to run backup software. Customers implementing backup in small offices outside of the main data center want to make it cheaper and easier. </a:t>
            </a:r>
          </a:p>
        </p:txBody>
      </p:sp>
    </p:spTree>
    <p:extLst>
      <p:ext uri="{BB962C8B-B14F-4D97-AF65-F5344CB8AC3E}">
        <p14:creationId xmlns:p14="http://schemas.microsoft.com/office/powerpoint/2010/main" val="3357719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DXi</a:t>
            </a:r>
            <a:r>
              <a:rPr lang="en-US" dirty="0"/>
              <a:t> 4700 Automatic Change Notification (ACN) Text</a:t>
            </a:r>
          </a:p>
        </p:txBody>
      </p:sp>
      <p:sp>
        <p:nvSpPr>
          <p:cNvPr id="2" name="Content Placeholder 1"/>
          <p:cNvSpPr>
            <a:spLocks noGrp="1"/>
          </p:cNvSpPr>
          <p:nvPr>
            <p:ph idx="1"/>
          </p:nvPr>
        </p:nvSpPr>
        <p:spPr>
          <a:xfrm>
            <a:off x="400777" y="964622"/>
            <a:ext cx="8286023" cy="3711285"/>
          </a:xfrm>
        </p:spPr>
        <p:txBody>
          <a:bodyPr>
            <a:normAutofit fontScale="70000" lnSpcReduction="20000"/>
          </a:bodyPr>
          <a:lstStyle/>
          <a:p>
            <a:r>
              <a:rPr lang="en-US" sz="2300" dirty="0"/>
              <a:t>This release provides upgrades to existing </a:t>
            </a:r>
            <a:r>
              <a:rPr lang="en-US" sz="2300" dirty="0" err="1"/>
              <a:t>DXi</a:t>
            </a:r>
            <a:r>
              <a:rPr lang="en-US" sz="2300" dirty="0"/>
              <a:t> 3.0 and higher software and includes the following enhancements:</a:t>
            </a:r>
          </a:p>
          <a:p>
            <a:pPr lvl="1"/>
            <a:r>
              <a:rPr lang="en-US" sz="1700" dirty="0"/>
              <a:t>Dynamic Application Environment (DAE) support.</a:t>
            </a:r>
          </a:p>
          <a:p>
            <a:pPr lvl="1"/>
            <a:r>
              <a:rPr lang="en-US" sz="1700" dirty="0"/>
              <a:t>Oracle Recovery Manager (RMAN) Oracle 12 support.</a:t>
            </a:r>
          </a:p>
          <a:p>
            <a:pPr lvl="1"/>
            <a:r>
              <a:rPr lang="en-US" sz="1700" dirty="0"/>
              <a:t>Path to Tape (PTT) LTO-7 drive support.</a:t>
            </a:r>
          </a:p>
          <a:p>
            <a:pPr lvl="1"/>
            <a:r>
              <a:rPr lang="en-US" sz="1700" dirty="0"/>
              <a:t>Replication encryption with Transport Layer Security (TLS).</a:t>
            </a:r>
          </a:p>
          <a:p>
            <a:pPr lvl="1"/>
            <a:r>
              <a:rPr lang="en-US" sz="1700" dirty="0"/>
              <a:t>Samba upgrade (4.5.3).</a:t>
            </a:r>
          </a:p>
          <a:p>
            <a:pPr lvl="1"/>
            <a:r>
              <a:rPr lang="en-US" sz="1700" dirty="0" err="1"/>
              <a:t>Veeam</a:t>
            </a:r>
            <a:r>
              <a:rPr lang="en-US" sz="1700" dirty="0"/>
              <a:t> integration. </a:t>
            </a:r>
          </a:p>
          <a:p>
            <a:pPr lvl="1"/>
            <a:r>
              <a:rPr lang="en-US" sz="1700" dirty="0"/>
              <a:t>RAS enhancements for quick dispatch of drive FRU without customer provided logs</a:t>
            </a:r>
          </a:p>
          <a:p>
            <a:pPr lvl="1"/>
            <a:r>
              <a:rPr lang="en-US" sz="1700" dirty="0"/>
              <a:t>Please see the release notes at </a:t>
            </a:r>
            <a:r>
              <a:rPr lang="en-US" sz="1700" u="sng" dirty="0">
                <a:hlinkClick r:id="rId2"/>
              </a:rPr>
              <a:t>http://www.quantum.com/dxi4700docs</a:t>
            </a:r>
            <a:r>
              <a:rPr lang="en-US" sz="1700" dirty="0"/>
              <a:t> for details on all other enhancements and issues resolved by this release.</a:t>
            </a:r>
          </a:p>
          <a:p>
            <a:r>
              <a:rPr lang="en-US" sz="2300" dirty="0"/>
              <a:t> Important Software Upgrade Actions</a:t>
            </a:r>
          </a:p>
          <a:p>
            <a:pPr lvl="1"/>
            <a:r>
              <a:rPr lang="en-US" sz="1700" dirty="0"/>
              <a:t>Once the software upgrade is complete, it is important to do the following:</a:t>
            </a:r>
          </a:p>
          <a:p>
            <a:pPr lvl="1"/>
            <a:r>
              <a:rPr lang="en-US" sz="1700" dirty="0"/>
              <a:t>Clear your web browser cache before logging in to the </a:t>
            </a:r>
            <a:r>
              <a:rPr lang="en-US" sz="1700" dirty="0" err="1"/>
              <a:t>DXi</a:t>
            </a:r>
            <a:r>
              <a:rPr lang="en-US" sz="1700" dirty="0"/>
              <a:t> system.</a:t>
            </a:r>
          </a:p>
          <a:p>
            <a:pPr lvl="1"/>
            <a:r>
              <a:rPr lang="en-US" sz="1700" dirty="0"/>
              <a:t>If you are upgrading from </a:t>
            </a:r>
            <a:r>
              <a:rPr lang="en-US" sz="1700" dirty="0" err="1"/>
              <a:t>DXi</a:t>
            </a:r>
            <a:r>
              <a:rPr lang="en-US" sz="1700" dirty="0"/>
              <a:t> 3.1.x Software and below, the software upgrade will disable the GUI Monitor, CLI Administrator, CLI Viewer, and Service GUI user accounts. The Access Control page will appear the first time you log in to the </a:t>
            </a:r>
            <a:r>
              <a:rPr lang="en-US" sz="1700" dirty="0" err="1"/>
              <a:t>DXi</a:t>
            </a:r>
            <a:r>
              <a:rPr lang="en-US" sz="1700" dirty="0"/>
              <a:t> system after the upgrade. Enable the user accounts and reset passwords. </a:t>
            </a:r>
          </a:p>
          <a:p>
            <a:r>
              <a:rPr lang="en-US" sz="2300" dirty="0"/>
              <a:t> Installation Times</a:t>
            </a:r>
          </a:p>
          <a:p>
            <a:pPr lvl="1"/>
            <a:r>
              <a:rPr lang="en-US" sz="1700" dirty="0"/>
              <a:t>Installation of this upgrade will require about one hour, and the </a:t>
            </a:r>
            <a:r>
              <a:rPr lang="en-US" sz="1700" dirty="0" err="1"/>
              <a:t>DXi</a:t>
            </a:r>
            <a:r>
              <a:rPr lang="en-US" sz="1700" dirty="0"/>
              <a:t> will be unavailable during this time. The system may reboot more than once during the upgrade process.</a:t>
            </a:r>
          </a:p>
          <a:p>
            <a:endParaRPr lang="en-US" dirty="0"/>
          </a:p>
        </p:txBody>
      </p:sp>
    </p:spTree>
    <p:extLst>
      <p:ext uri="{BB962C8B-B14F-4D97-AF65-F5344CB8AC3E}">
        <p14:creationId xmlns:p14="http://schemas.microsoft.com/office/powerpoint/2010/main" val="2067386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a:t>
            </a:r>
          </a:p>
        </p:txBody>
      </p:sp>
      <p:sp>
        <p:nvSpPr>
          <p:cNvPr id="3" name="Text Placeholder 2"/>
          <p:cNvSpPr>
            <a:spLocks noGrp="1"/>
          </p:cNvSpPr>
          <p:nvPr>
            <p:ph type="body" idx="1"/>
          </p:nvPr>
        </p:nvSpPr>
        <p:spPr>
          <a:xfrm>
            <a:off x="400777" y="928255"/>
            <a:ext cx="8286023" cy="3666368"/>
          </a:xfrm>
        </p:spPr>
        <p:txBody>
          <a:bodyPr/>
          <a:lstStyle/>
          <a:p>
            <a:pPr marL="227013" lvl="3" indent="-227013">
              <a:lnSpc>
                <a:spcPct val="80000"/>
              </a:lnSpc>
              <a:spcBef>
                <a:spcPts val="300"/>
              </a:spcBef>
              <a:spcAft>
                <a:spcPts val="300"/>
              </a:spcAft>
              <a:buSzPct val="95000"/>
              <a:buBlip>
                <a:blip r:embed="rId2"/>
              </a:buBlip>
            </a:pPr>
            <a:r>
              <a:rPr lang="en-US" sz="2000" dirty="0">
                <a:cs typeface="ＭＳ Ｐゴシック" charset="0"/>
              </a:rPr>
              <a:t>Controlled Release</a:t>
            </a:r>
          </a:p>
          <a:p>
            <a:pPr lvl="1">
              <a:lnSpc>
                <a:spcPct val="80000"/>
              </a:lnSpc>
            </a:pPr>
            <a:r>
              <a:rPr lang="en-US" dirty="0">
                <a:solidFill>
                  <a:srgbClr val="000000"/>
                </a:solidFill>
              </a:rPr>
              <a:t>Monitor for issues on initial installations and upgrades while ramping usage on as many system as possible</a:t>
            </a:r>
          </a:p>
          <a:p>
            <a:pPr lvl="1">
              <a:lnSpc>
                <a:spcPct val="80000"/>
              </a:lnSpc>
            </a:pPr>
            <a:r>
              <a:rPr lang="en-US" dirty="0">
                <a:solidFill>
                  <a:srgbClr val="000000"/>
                </a:solidFill>
              </a:rPr>
              <a:t>Upon Agile release will post 3.4 on both </a:t>
            </a:r>
            <a:r>
              <a:rPr lang="en-US" dirty="0" err="1">
                <a:solidFill>
                  <a:srgbClr val="000000"/>
                </a:solidFill>
              </a:rPr>
              <a:t>CSWeb</a:t>
            </a:r>
            <a:r>
              <a:rPr lang="en-US" dirty="0">
                <a:solidFill>
                  <a:srgbClr val="000000"/>
                </a:solidFill>
              </a:rPr>
              <a:t> and Q.com</a:t>
            </a:r>
          </a:p>
          <a:p>
            <a:pPr lvl="2">
              <a:lnSpc>
                <a:spcPct val="80000"/>
              </a:lnSpc>
            </a:pPr>
            <a:r>
              <a:rPr lang="en-US" dirty="0">
                <a:solidFill>
                  <a:srgbClr val="000000"/>
                </a:solidFill>
              </a:rPr>
              <a:t>Posting was completed on 8/7</a:t>
            </a:r>
          </a:p>
          <a:p>
            <a:pPr lvl="1">
              <a:lnSpc>
                <a:spcPct val="80000"/>
              </a:lnSpc>
            </a:pPr>
            <a:r>
              <a:rPr lang="en-US" dirty="0">
                <a:solidFill>
                  <a:srgbClr val="000000"/>
                </a:solidFill>
              </a:rPr>
              <a:t>Service will use and recommend 3.4 for new installations and SW upgrades performed by Quantum TAMs, TPMs/ASPs</a:t>
            </a:r>
          </a:p>
          <a:p>
            <a:pPr lvl="1">
              <a:lnSpc>
                <a:spcPct val="80000"/>
              </a:lnSpc>
            </a:pPr>
            <a:r>
              <a:rPr lang="en-US" dirty="0">
                <a:solidFill>
                  <a:srgbClr val="000000"/>
                </a:solidFill>
              </a:rPr>
              <a:t>Customers using YUM will continue receiving 3.2.6, but can access 3.4 on Q.com for DXi4700 self-installations and upgrades</a:t>
            </a:r>
          </a:p>
          <a:p>
            <a:pPr lvl="1">
              <a:lnSpc>
                <a:spcPct val="80000"/>
              </a:lnSpc>
            </a:pPr>
            <a:r>
              <a:rPr lang="en-US" dirty="0">
                <a:solidFill>
                  <a:srgbClr val="000000"/>
                </a:solidFill>
              </a:rPr>
              <a:t>Will post to YUM with new ACN once Controlled Release is completed (~3-4 weeks) </a:t>
            </a:r>
          </a:p>
          <a:p>
            <a:pPr lvl="1">
              <a:lnSpc>
                <a:spcPct val="80000"/>
              </a:lnSpc>
            </a:pPr>
            <a:endParaRPr lang="en-US" dirty="0">
              <a:solidFill>
                <a:srgbClr val="000000"/>
              </a:solidFill>
            </a:endParaRPr>
          </a:p>
          <a:p>
            <a:pPr marL="227013" lvl="3" indent="-227013">
              <a:lnSpc>
                <a:spcPct val="80000"/>
              </a:lnSpc>
              <a:spcBef>
                <a:spcPts val="300"/>
              </a:spcBef>
              <a:spcAft>
                <a:spcPts val="300"/>
              </a:spcAft>
              <a:buSzPct val="95000"/>
              <a:buBlip>
                <a:blip r:embed="rId2"/>
              </a:buBlip>
            </a:pPr>
            <a:r>
              <a:rPr lang="en-US" sz="2000" dirty="0">
                <a:cs typeface="ＭＳ Ｐゴシック" charset="0"/>
              </a:rPr>
              <a:t>Updated Service Plan Updates (DXi4700 and DXi6900)</a:t>
            </a:r>
          </a:p>
          <a:p>
            <a:pPr lvl="1">
              <a:lnSpc>
                <a:spcPct val="80000"/>
              </a:lnSpc>
            </a:pPr>
            <a:r>
              <a:rPr lang="en-US" dirty="0">
                <a:solidFill>
                  <a:srgbClr val="000000"/>
                </a:solidFill>
              </a:rPr>
              <a:t>Release and posted on </a:t>
            </a:r>
            <a:r>
              <a:rPr lang="en-US" dirty="0" err="1">
                <a:solidFill>
                  <a:srgbClr val="000000"/>
                </a:solidFill>
              </a:rPr>
              <a:t>CSWeb</a:t>
            </a:r>
            <a:endParaRPr lang="en-US" dirty="0">
              <a:solidFill>
                <a:srgbClr val="000000"/>
              </a:solidFill>
            </a:endParaRPr>
          </a:p>
          <a:p>
            <a:pPr lvl="2">
              <a:lnSpc>
                <a:spcPct val="80000"/>
              </a:lnSpc>
            </a:pPr>
            <a:r>
              <a:rPr lang="en-US" dirty="0">
                <a:solidFill>
                  <a:srgbClr val="000000"/>
                </a:solidFill>
              </a:rPr>
              <a:t>DXi4700, 0-15154-01</a:t>
            </a:r>
          </a:p>
          <a:p>
            <a:pPr lvl="2">
              <a:lnSpc>
                <a:spcPct val="80000"/>
              </a:lnSpc>
            </a:pPr>
            <a:r>
              <a:rPr lang="en-US" dirty="0">
                <a:solidFill>
                  <a:srgbClr val="000000"/>
                </a:solidFill>
              </a:rPr>
              <a:t>DXi6900, 0-68158-01</a:t>
            </a:r>
          </a:p>
        </p:txBody>
      </p:sp>
    </p:spTree>
    <p:extLst>
      <p:ext uri="{BB962C8B-B14F-4D97-AF65-F5344CB8AC3E}">
        <p14:creationId xmlns:p14="http://schemas.microsoft.com/office/powerpoint/2010/main" val="257077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Q&amp;A</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76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17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DXi v3.4: Addressing Market Needs and Competitive Gaps</a:t>
            </a:r>
          </a:p>
        </p:txBody>
      </p:sp>
      <p:sp>
        <p:nvSpPr>
          <p:cNvPr id="3" name="Text Placeholder 2"/>
          <p:cNvSpPr>
            <a:spLocks noGrp="1"/>
          </p:cNvSpPr>
          <p:nvPr>
            <p:ph type="body" idx="1"/>
          </p:nvPr>
        </p:nvSpPr>
        <p:spPr>
          <a:xfrm>
            <a:off x="161925" y="971550"/>
            <a:ext cx="8801100" cy="3810000"/>
          </a:xfrm>
        </p:spPr>
        <p:txBody>
          <a:bodyPr>
            <a:normAutofit/>
          </a:bodyPr>
          <a:lstStyle/>
          <a:p>
            <a:pPr lvl="0"/>
            <a:r>
              <a:rPr lang="en-US" dirty="0"/>
              <a:t>Support DXi integration with </a:t>
            </a:r>
            <a:r>
              <a:rPr lang="en-US" dirty="0" err="1"/>
              <a:t>Veeam</a:t>
            </a:r>
            <a:endParaRPr lang="en-US" dirty="0"/>
          </a:p>
          <a:p>
            <a:pPr lvl="0"/>
            <a:r>
              <a:rPr lang="en-US" dirty="0"/>
              <a:t>Enable 50% - 100% more backup streams on all DXi6900-S interfaces</a:t>
            </a:r>
          </a:p>
          <a:p>
            <a:pPr lvl="0"/>
            <a:r>
              <a:rPr lang="en-US" dirty="0"/>
              <a:t>Support the RMAN plug-in on : </a:t>
            </a:r>
          </a:p>
          <a:p>
            <a:pPr lvl="1"/>
            <a:r>
              <a:rPr lang="en-US" dirty="0"/>
              <a:t>Red Hat v6</a:t>
            </a:r>
          </a:p>
          <a:p>
            <a:pPr lvl="1"/>
            <a:r>
              <a:rPr lang="en-US" dirty="0"/>
              <a:t>Oracle Linux v6</a:t>
            </a:r>
          </a:p>
          <a:p>
            <a:pPr lvl="1"/>
            <a:r>
              <a:rPr lang="en-US" dirty="0"/>
              <a:t>Windows 2012/2016</a:t>
            </a:r>
          </a:p>
          <a:p>
            <a:pPr lvl="1"/>
            <a:r>
              <a:rPr lang="en-US" dirty="0"/>
              <a:t>Oracle v10 and v12</a:t>
            </a:r>
          </a:p>
          <a:p>
            <a:pPr lvl="0"/>
            <a:r>
              <a:rPr lang="en-US" dirty="0"/>
              <a:t>Support Dynamic Application Environment on DXi4700</a:t>
            </a:r>
          </a:p>
        </p:txBody>
      </p:sp>
    </p:spTree>
    <p:extLst>
      <p:ext uri="{BB962C8B-B14F-4D97-AF65-F5344CB8AC3E}">
        <p14:creationId xmlns:p14="http://schemas.microsoft.com/office/powerpoint/2010/main" val="111414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DXi v3.4: Platforms</a:t>
            </a:r>
          </a:p>
        </p:txBody>
      </p:sp>
      <p:sp>
        <p:nvSpPr>
          <p:cNvPr id="3" name="Text Placeholder 2"/>
          <p:cNvSpPr>
            <a:spLocks noGrp="1"/>
          </p:cNvSpPr>
          <p:nvPr>
            <p:ph type="body" idx="1"/>
          </p:nvPr>
        </p:nvSpPr>
        <p:spPr/>
        <p:txBody>
          <a:bodyPr/>
          <a:lstStyle/>
          <a:p>
            <a:r>
              <a:rPr lang="en-US" dirty="0"/>
              <a:t>Etna must support the following platforms:</a:t>
            </a:r>
          </a:p>
          <a:p>
            <a:pPr lvl="1"/>
            <a:r>
              <a:rPr lang="en-US" dirty="0"/>
              <a:t>DXi6900-S</a:t>
            </a:r>
          </a:p>
          <a:p>
            <a:pPr lvl="1"/>
            <a:r>
              <a:rPr lang="en-US" dirty="0"/>
              <a:t>DXi6900</a:t>
            </a:r>
          </a:p>
          <a:p>
            <a:pPr lvl="1"/>
            <a:r>
              <a:rPr lang="en-US" dirty="0"/>
              <a:t>DXi4700 v3.X</a:t>
            </a:r>
          </a:p>
          <a:p>
            <a:r>
              <a:rPr lang="en-US" dirty="0"/>
              <a:t>Etna will not be supported on and platform that is not on v3.X software:</a:t>
            </a:r>
          </a:p>
          <a:p>
            <a:pPr lvl="1"/>
            <a:r>
              <a:rPr lang="en-US" dirty="0"/>
              <a:t>DXi8500</a:t>
            </a:r>
          </a:p>
          <a:p>
            <a:pPr lvl="1"/>
            <a:r>
              <a:rPr lang="en-US" dirty="0"/>
              <a:t>DXi6800</a:t>
            </a:r>
          </a:p>
          <a:p>
            <a:pPr lvl="1"/>
            <a:r>
              <a:rPr lang="en-US" dirty="0"/>
              <a:t>DXi6700</a:t>
            </a:r>
          </a:p>
          <a:p>
            <a:pPr lvl="1"/>
            <a:r>
              <a:rPr lang="en-US" dirty="0"/>
              <a:t>DXi V-series</a:t>
            </a:r>
          </a:p>
          <a:p>
            <a:pPr lvl="1"/>
            <a:r>
              <a:rPr lang="en-US" dirty="0"/>
              <a:t>DXi4700 v2.3.X</a:t>
            </a:r>
          </a:p>
          <a:p>
            <a:endParaRPr lang="en-US" dirty="0"/>
          </a:p>
        </p:txBody>
      </p:sp>
    </p:spTree>
    <p:extLst>
      <p:ext uri="{BB962C8B-B14F-4D97-AF65-F5344CB8AC3E}">
        <p14:creationId xmlns:p14="http://schemas.microsoft.com/office/powerpoint/2010/main" val="337288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DXi Engineering</a:t>
            </a:r>
            <a:endParaRPr lang="en-US" dirty="0"/>
          </a:p>
        </p:txBody>
      </p:sp>
      <p:sp>
        <p:nvSpPr>
          <p:cNvPr id="3" name="Text Placeholder 2"/>
          <p:cNvSpPr>
            <a:spLocks noGrp="1"/>
          </p:cNvSpPr>
          <p:nvPr>
            <p:ph type="body" sz="quarter" idx="10"/>
          </p:nvPr>
        </p:nvSpPr>
        <p:spPr/>
        <p:txBody>
          <a:bodyPr/>
          <a:lstStyle/>
          <a:p>
            <a:r>
              <a:rPr lang="en-US" dirty="0" err="1" smtClean="0"/>
              <a:t>Techincal</a:t>
            </a:r>
            <a:r>
              <a:rPr lang="en-US" dirty="0" smtClean="0"/>
              <a:t> Overview</a:t>
            </a:r>
            <a:endParaRPr lang="en-US" dirty="0"/>
          </a:p>
        </p:txBody>
      </p:sp>
    </p:spTree>
    <p:extLst>
      <p:ext uri="{BB962C8B-B14F-4D97-AF65-F5344CB8AC3E}">
        <p14:creationId xmlns:p14="http://schemas.microsoft.com/office/powerpoint/2010/main" val="1952920396"/>
      </p:ext>
    </p:extLst>
  </p:cSld>
  <p:clrMapOvr>
    <a:masterClrMapping/>
  </p:clrMapOvr>
</p:sld>
</file>

<file path=ppt/theme/theme1.xml><?xml version="1.0" encoding="utf-8"?>
<a:theme xmlns:a="http://schemas.openxmlformats.org/drawingml/2006/main" name="_New__2015_Quantum_PowerPoint_Template_-_Widescreen_Format_[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_New__2015_Quantum_PowerPoint_Template_-_Widescreen_Format_[P00582A]</Template>
  <TotalTime>13568</TotalTime>
  <Words>4434</Words>
  <Application>Microsoft Macintosh PowerPoint</Application>
  <PresentationFormat>On-screen Show (16:9)</PresentationFormat>
  <Paragraphs>572</Paragraphs>
  <Slides>63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1" baseType="lpstr">
      <vt:lpstr>Arial</vt:lpstr>
      <vt:lpstr>Calibri</vt:lpstr>
      <vt:lpstr>Courier New</vt:lpstr>
      <vt:lpstr>ＭＳ Ｐゴシック</vt:lpstr>
      <vt:lpstr>Wingdings</vt:lpstr>
      <vt:lpstr>_New__2015_Quantum_PowerPoint_Template_-_Widescreen_Format_[P00582A]</vt:lpstr>
      <vt:lpstr>Document</vt:lpstr>
      <vt:lpstr>Worksheet</vt:lpstr>
      <vt:lpstr>PowerPoint Presentation</vt:lpstr>
      <vt:lpstr>Agenda</vt:lpstr>
      <vt:lpstr>PowerPoint Presentation</vt:lpstr>
      <vt:lpstr>DXi v3.4: What’s New</vt:lpstr>
      <vt:lpstr>DXi v3.4: What’s New</vt:lpstr>
      <vt:lpstr>DXi v3.4: Market Needs and Competitive Gaps</vt:lpstr>
      <vt:lpstr>DXi v3.4: Addressing Market Needs and Competitive Gaps</vt:lpstr>
      <vt:lpstr>DXi v3.4: Platforms</vt:lpstr>
      <vt:lpstr>PowerPoint Presentation</vt:lpstr>
      <vt:lpstr>Technical Overview</vt:lpstr>
      <vt:lpstr>Technical Overview (continued)</vt:lpstr>
      <vt:lpstr>Customer/Service Related Bugs Addressed in Etna</vt:lpstr>
      <vt:lpstr>Security Related Issues Addressed in Etna</vt:lpstr>
      <vt:lpstr>New Licensing</vt:lpstr>
      <vt:lpstr>Dynamic Application Environment</vt:lpstr>
      <vt:lpstr>DAE – Dynamic Application Environment</vt:lpstr>
      <vt:lpstr>Dynamic Application Environment – Overview using NBU</vt:lpstr>
      <vt:lpstr>Dynamic Application Environment</vt:lpstr>
      <vt:lpstr>DAE Setup Work Flow</vt:lpstr>
      <vt:lpstr>Dynamic Application Environment</vt:lpstr>
      <vt:lpstr>Dynamic Application Environment - Gotchas</vt:lpstr>
      <vt:lpstr>DAE Additional Information</vt:lpstr>
      <vt:lpstr>Veeam Application Environment</vt:lpstr>
      <vt:lpstr>Veeam Application Environment</vt:lpstr>
      <vt:lpstr>Veeam Application Environment</vt:lpstr>
      <vt:lpstr>Veeam Application Environment</vt:lpstr>
      <vt:lpstr>Veeam Application Environment</vt:lpstr>
      <vt:lpstr>Veeam Application Environment</vt:lpstr>
      <vt:lpstr>DAE/Veeam GUI</vt:lpstr>
      <vt:lpstr>Replication with TLS Encryption</vt:lpstr>
      <vt:lpstr>Redirect Logging</vt:lpstr>
      <vt:lpstr>VTL &amp; VTD Improvements – Mike Donohoe</vt:lpstr>
      <vt:lpstr>VTL &amp; VTD Improvements Continued…</vt:lpstr>
      <vt:lpstr>Hardware: Memory Upgrade Requirements for DAE/Veeam</vt:lpstr>
      <vt:lpstr>Memory Upgrade Requirements for DAE/Veeam – DXi4700</vt:lpstr>
      <vt:lpstr>Hardware: Memory Upgrade Requirements for DAE/Veeam</vt:lpstr>
      <vt:lpstr>Memory Upgrade Requirements for DAE/Veeam – DXi6900</vt:lpstr>
      <vt:lpstr>Software Deployment </vt:lpstr>
      <vt:lpstr>YUM Reporting</vt:lpstr>
      <vt:lpstr>PowerPoint Presentation</vt:lpstr>
      <vt:lpstr>Documentation Deliverables – DXi 3.4.0 </vt:lpstr>
      <vt:lpstr>Documentation Deliverables – DXi4700 Documentation</vt:lpstr>
      <vt:lpstr>Documentation Deliverables – DXi6900 Documentation</vt:lpstr>
      <vt:lpstr>Documentation Deliverables – DXi-Series Documentation</vt:lpstr>
      <vt:lpstr>Training Deliverables </vt:lpstr>
      <vt:lpstr>PowerPoint Presentation</vt:lpstr>
      <vt:lpstr>Agenda</vt:lpstr>
      <vt:lpstr>Version 3.4 Upgrade Campaign Objectives</vt:lpstr>
      <vt:lpstr>Version 3.4 Talking Points – RAS Ticket Improvements for Failed HDDs</vt:lpstr>
      <vt:lpstr>Version 3.4 Talking Points – Security Improvements</vt:lpstr>
      <vt:lpstr>Version 3.4 Talking Points – Bug Fixes</vt:lpstr>
      <vt:lpstr>Failed HDD RAS Ticket Examples</vt:lpstr>
      <vt:lpstr>Failed HDD RAS Ticket for DXi SW Version &lt; 3.4 (Dell Server)</vt:lpstr>
      <vt:lpstr>Failed HDD RAS Ticket for DXi SW Version 3.4 (Dell Server)</vt:lpstr>
      <vt:lpstr>Failed HDD RAS Ticket for DXi SW Version &lt; 3.4 (NetApp Array)</vt:lpstr>
      <vt:lpstr>Failed HDD RAS Ticket for DXi SW Version 3.4 (NetApp Array)</vt:lpstr>
      <vt:lpstr>HDD Dispatch Process - Dell</vt:lpstr>
      <vt:lpstr>HDD Dispatch Process - NetApp</vt:lpstr>
      <vt:lpstr>DXi 6900 Automatic Change Notification (ACN) Text</vt:lpstr>
      <vt:lpstr>DXi 4700 Automatic Change Notification (ACN) Text</vt:lpstr>
      <vt:lpstr>Misc.</vt:lpstr>
      <vt:lpstr>Q&amp;A</vt:lpstr>
      <vt:lpstr>PowerPoint Presentation</vt:lpstr>
    </vt:vector>
  </TitlesOfParts>
  <Manager>Isaac Alves</Manager>
  <Company>Quantum Corporation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Quantum 16:9</dc:subject>
  <dc:creator>Jim Hibbard</dc:creator>
  <cp:keywords>Template Mater 2015</cp:keywords>
  <cp:lastModifiedBy>Dave Mason</cp:lastModifiedBy>
  <cp:revision>544</cp:revision>
  <cp:lastPrinted>2017-08-09T13:18:43Z</cp:lastPrinted>
  <dcterms:created xsi:type="dcterms:W3CDTF">2015-06-29T19:53:47Z</dcterms:created>
  <dcterms:modified xsi:type="dcterms:W3CDTF">2017-08-10T01:31:51Z</dcterms:modified>
</cp:coreProperties>
</file>