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jp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40"/>
  </p:notesMasterIdLst>
  <p:handoutMasterIdLst>
    <p:handoutMasterId r:id="rId41"/>
  </p:handoutMasterIdLst>
  <p:sldIdLst>
    <p:sldId id="1174" r:id="rId2"/>
    <p:sldId id="1205" r:id="rId3"/>
    <p:sldId id="1204" r:id="rId4"/>
    <p:sldId id="1186" r:id="rId5"/>
    <p:sldId id="1181" r:id="rId6"/>
    <p:sldId id="1182" r:id="rId7"/>
    <p:sldId id="1166" r:id="rId8"/>
    <p:sldId id="1180" r:id="rId9"/>
    <p:sldId id="1183" r:id="rId10"/>
    <p:sldId id="1192" r:id="rId11"/>
    <p:sldId id="1193" r:id="rId12"/>
    <p:sldId id="1188" r:id="rId13"/>
    <p:sldId id="1191" r:id="rId14"/>
    <p:sldId id="1194" r:id="rId15"/>
    <p:sldId id="1195" r:id="rId16"/>
    <p:sldId id="1196" r:id="rId17"/>
    <p:sldId id="1197" r:id="rId18"/>
    <p:sldId id="1198" r:id="rId19"/>
    <p:sldId id="1189" r:id="rId20"/>
    <p:sldId id="1190" r:id="rId21"/>
    <p:sldId id="1200" r:id="rId22"/>
    <p:sldId id="1201" r:id="rId23"/>
    <p:sldId id="1184" r:id="rId24"/>
    <p:sldId id="1185" r:id="rId25"/>
    <p:sldId id="1179" r:id="rId26"/>
    <p:sldId id="1170" r:id="rId27"/>
    <p:sldId id="1209" r:id="rId28"/>
    <p:sldId id="1210" r:id="rId29"/>
    <p:sldId id="1211" r:id="rId30"/>
    <p:sldId id="1212" r:id="rId31"/>
    <p:sldId id="1213" r:id="rId32"/>
    <p:sldId id="1214" r:id="rId33"/>
    <p:sldId id="1203" r:id="rId34"/>
    <p:sldId id="1208" r:id="rId35"/>
    <p:sldId id="1215" r:id="rId36"/>
    <p:sldId id="1216" r:id="rId37"/>
    <p:sldId id="1217" r:id="rId38"/>
    <p:sldId id="1177" r:id="rId39"/>
  </p:sldIdLst>
  <p:sldSz cx="9144000" cy="5143500" type="screen16x9"/>
  <p:notesSz cx="9296400" cy="7010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0">
          <p15:clr>
            <a:srgbClr val="A4A3A4"/>
          </p15:clr>
        </p15:guide>
        <p15:guide id="2" pos="224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Pastor"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3C3"/>
    <a:srgbClr val="CCD5E9"/>
    <a:srgbClr val="DCDCDC"/>
    <a:srgbClr val="CCFFFF"/>
    <a:srgbClr val="99FF99"/>
    <a:srgbClr val="91C9F7"/>
    <a:srgbClr val="0F73C3"/>
    <a:srgbClr val="FFFF00"/>
    <a:srgbClr val="8EBE68"/>
    <a:srgbClr val="6CB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9" autoAdjust="0"/>
    <p:restoredTop sz="85352" autoAdjust="0"/>
  </p:normalViewPr>
  <p:slideViewPr>
    <p:cSldViewPr>
      <p:cViewPr varScale="1">
        <p:scale>
          <a:sx n="213" d="100"/>
          <a:sy n="213" d="100"/>
        </p:scale>
        <p:origin x="176" y="872"/>
      </p:cViewPr>
      <p:guideLst>
        <p:guide orient="horz" pos="1180"/>
        <p:guide pos="2247"/>
      </p:guideLst>
    </p:cSldViewPr>
  </p:slideViewPr>
  <p:outlineViewPr>
    <p:cViewPr>
      <p:scale>
        <a:sx n="33" d="100"/>
        <a:sy n="33" d="100"/>
      </p:scale>
      <p:origin x="0" y="2262"/>
    </p:cViewPr>
  </p:outlineViewPr>
  <p:notesTextViewPr>
    <p:cViewPr>
      <p:scale>
        <a:sx n="1" d="1"/>
        <a:sy n="1" d="1"/>
      </p:scale>
      <p:origin x="0" y="0"/>
    </p:cViewPr>
  </p:notesTextViewPr>
  <p:sorterViewPr>
    <p:cViewPr>
      <p:scale>
        <a:sx n="110" d="100"/>
        <a:sy n="110" d="100"/>
      </p:scale>
      <p:origin x="0" y="1944"/>
    </p:cViewPr>
  </p:sorterViewPr>
  <p:notesViewPr>
    <p:cSldViewPr>
      <p:cViewPr varScale="1">
        <p:scale>
          <a:sx n="132" d="100"/>
          <a:sy n="132" d="100"/>
        </p:scale>
        <p:origin x="-85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0.000137303149606299"/>
          <c:y val="0.00519675797792704"/>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EBC-4064-A096-9F85A6FF9F92}"/>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7EBC-4064-A096-9F85A6FF9F92}"/>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7EBC-4064-A096-9F85A6FF9F92}"/>
            </c:ext>
          </c:extLst>
        </c:ser>
        <c:dLbls>
          <c:showLegendKey val="0"/>
          <c:showVal val="0"/>
          <c:showCatName val="0"/>
          <c:showSerName val="0"/>
          <c:showPercent val="0"/>
          <c:showBubbleSize val="0"/>
        </c:dLbls>
        <c:gapWidth val="150"/>
        <c:axId val="-1773578896"/>
        <c:axId val="-1773576576"/>
      </c:barChart>
      <c:catAx>
        <c:axId val="-1773578896"/>
        <c:scaling>
          <c:orientation val="minMax"/>
        </c:scaling>
        <c:delete val="0"/>
        <c:axPos val="b"/>
        <c:numFmt formatCode="General" sourceLinked="0"/>
        <c:majorTickMark val="none"/>
        <c:minorTickMark val="none"/>
        <c:tickLblPos val="nextTo"/>
        <c:crossAx val="-1773576576"/>
        <c:crosses val="autoZero"/>
        <c:auto val="1"/>
        <c:lblAlgn val="ctr"/>
        <c:lblOffset val="100"/>
        <c:noMultiLvlLbl val="0"/>
      </c:catAx>
      <c:valAx>
        <c:axId val="-1773576576"/>
        <c:scaling>
          <c:orientation val="minMax"/>
        </c:scaling>
        <c:delete val="0"/>
        <c:axPos val="l"/>
        <c:numFmt formatCode="General" sourceLinked="1"/>
        <c:majorTickMark val="none"/>
        <c:minorTickMark val="none"/>
        <c:tickLblPos val="nextTo"/>
        <c:crossAx val="-1773578896"/>
        <c:crosses val="autoZero"/>
        <c:crossBetween val="between"/>
      </c:valAx>
    </c:plotArea>
    <c:legend>
      <c:legendPos val="b"/>
      <c:layout>
        <c:manualLayout>
          <c:xMode val="edge"/>
          <c:yMode val="edge"/>
          <c:x val="0.293566272965879"/>
          <c:y val="0.841510599973911"/>
          <c:w val="0.4334701901697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1"/>
            <c:bubble3D val="0"/>
            <c:spPr>
              <a:solidFill>
                <a:schemeClr val="accent5"/>
              </a:solidFill>
            </c:spPr>
            <c:extLst xmlns:c16r2="http://schemas.microsoft.com/office/drawing/2015/06/chart">
              <c:ext xmlns:c16="http://schemas.microsoft.com/office/drawing/2014/chart" uri="{C3380CC4-5D6E-409C-BE32-E72D297353CC}">
                <c16:uniqueId val="{00000001-95DE-4D6B-812D-1D6E58ACFABB}"/>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3-95DE-4D6B-812D-1D6E58ACFABB}"/>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5-95DE-4D6B-812D-1D6E58ACFABB}"/>
              </c:ext>
            </c:extLst>
          </c:dPt>
          <c:dLbls>
            <c:dLbl>
              <c:idx val="0"/>
              <c:layout>
                <c:manualLayout>
                  <c:x val="-0.177399688782564"/>
                  <c:y val="0.4490744783532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95DE-4D6B-812D-1D6E58ACFABB}"/>
                </c:ext>
                <c:ext xmlns:c15="http://schemas.microsoft.com/office/drawing/2012/chart" uri="{CE6537A1-D6FC-4f65-9D91-7224C49458BB}"/>
              </c:extLst>
            </c:dLbl>
            <c:dLbl>
              <c:idx val="1"/>
              <c:layout>
                <c:manualLayout>
                  <c:x val="-0.168598199013228"/>
                  <c:y val="-0.45764307854472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5DE-4D6B-812D-1D6E58ACFABB}"/>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5DE-4D6B-812D-1D6E58ACFABB}"/>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5DE-4D6B-812D-1D6E58ACFABB}"/>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95DE-4D6B-812D-1D6E58ACFABB}"/>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8-95DE-4D6B-812D-1D6E58ACFABB}"/>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9-95DE-4D6B-812D-1D6E58ACFABB}"/>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nchor="ctr" anchorCtr="0"/>
          <a:lstStyle/>
          <a:p>
            <a:pPr algn="l">
              <a:defRPr sz="1400" b="0">
                <a:solidFill>
                  <a:schemeClr val="accent1"/>
                </a:solidFill>
              </a:defRPr>
            </a:pPr>
            <a:r>
              <a:rPr lang="en-US" sz="1400" b="0" dirty="0"/>
              <a:t>Master</a:t>
            </a:r>
            <a:r>
              <a:rPr lang="en-US" sz="1400" b="0" baseline="0" dirty="0"/>
              <a:t> template </a:t>
            </a:r>
            <a:r>
              <a:rPr lang="en-US" sz="1400" b="0" dirty="0"/>
              <a:t>chart title</a:t>
            </a:r>
          </a:p>
        </c:rich>
      </c:tx>
      <c:layout>
        <c:manualLayout>
          <c:xMode val="edge"/>
          <c:yMode val="edge"/>
          <c:x val="0.000137303149606299"/>
          <c:y val="0.00519675797792704"/>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9A12-4428-8313-2172FF5CEF75}"/>
            </c:ext>
          </c:extLst>
        </c:ser>
        <c:ser>
          <c:idx val="1"/>
          <c:order val="1"/>
          <c:tx>
            <c:strRef>
              <c:f>Sheet1!$C$1</c:f>
              <c:strCache>
                <c:ptCount val="1"/>
                <c:pt idx="0">
                  <c:v>Series 2</c:v>
                </c:pt>
              </c:strCache>
            </c:strRef>
          </c:tx>
          <c:spPr>
            <a:solidFill>
              <a:srgbClr val="0F73C3"/>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9A12-4428-8313-2172FF5CEF75}"/>
            </c:ext>
          </c:extLst>
        </c:ser>
        <c:ser>
          <c:idx val="2"/>
          <c:order val="2"/>
          <c:tx>
            <c:strRef>
              <c:f>Sheet1!$D$1</c:f>
              <c:strCache>
                <c:ptCount val="1"/>
                <c:pt idx="0">
                  <c:v>Series 3</c:v>
                </c:pt>
              </c:strCache>
            </c:strRef>
          </c:tx>
          <c:spPr>
            <a:solidFill>
              <a:srgbClr val="BCC0BA"/>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9A12-4428-8313-2172FF5CEF75}"/>
            </c:ext>
          </c:extLst>
        </c:ser>
        <c:dLbls>
          <c:showLegendKey val="0"/>
          <c:showVal val="0"/>
          <c:showCatName val="0"/>
          <c:showSerName val="0"/>
          <c:showPercent val="0"/>
          <c:showBubbleSize val="0"/>
        </c:dLbls>
        <c:gapWidth val="150"/>
        <c:axId val="-1772828192"/>
        <c:axId val="-1772826416"/>
      </c:barChart>
      <c:catAx>
        <c:axId val="-1772828192"/>
        <c:scaling>
          <c:orientation val="minMax"/>
        </c:scaling>
        <c:delete val="0"/>
        <c:axPos val="b"/>
        <c:numFmt formatCode="General" sourceLinked="0"/>
        <c:majorTickMark val="none"/>
        <c:minorTickMark val="none"/>
        <c:tickLblPos val="nextTo"/>
        <c:crossAx val="-1772826416"/>
        <c:crosses val="autoZero"/>
        <c:auto val="1"/>
        <c:lblAlgn val="ctr"/>
        <c:lblOffset val="100"/>
        <c:noMultiLvlLbl val="0"/>
      </c:catAx>
      <c:valAx>
        <c:axId val="-1772826416"/>
        <c:scaling>
          <c:orientation val="minMax"/>
        </c:scaling>
        <c:delete val="0"/>
        <c:axPos val="l"/>
        <c:numFmt formatCode="General" sourceLinked="1"/>
        <c:majorTickMark val="none"/>
        <c:minorTickMark val="none"/>
        <c:tickLblPos val="nextTo"/>
        <c:crossAx val="-1772828192"/>
        <c:crosses val="autoZero"/>
        <c:crossBetween val="between"/>
      </c:valAx>
    </c:plotArea>
    <c:legend>
      <c:legendPos val="b"/>
      <c:layout>
        <c:manualLayout>
          <c:xMode val="edge"/>
          <c:yMode val="edge"/>
          <c:x val="0.293566272965879"/>
          <c:y val="0.841510599973911"/>
          <c:w val="0.4334701901697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DDD-40AD-A206-50FC26841E7A}"/>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ADDD-40AD-A206-50FC26841E7A}"/>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ADDD-40AD-A206-50FC26841E7A}"/>
            </c:ext>
          </c:extLst>
        </c:ser>
        <c:dLbls>
          <c:showLegendKey val="0"/>
          <c:showVal val="0"/>
          <c:showCatName val="0"/>
          <c:showSerName val="0"/>
          <c:showPercent val="0"/>
          <c:showBubbleSize val="0"/>
        </c:dLbls>
        <c:gapWidth val="150"/>
        <c:axId val="-1772715360"/>
        <c:axId val="-1772712608"/>
      </c:barChart>
      <c:catAx>
        <c:axId val="-1772715360"/>
        <c:scaling>
          <c:orientation val="minMax"/>
        </c:scaling>
        <c:delete val="0"/>
        <c:axPos val="b"/>
        <c:numFmt formatCode="General" sourceLinked="0"/>
        <c:majorTickMark val="none"/>
        <c:minorTickMark val="none"/>
        <c:tickLblPos val="nextTo"/>
        <c:crossAx val="-1772712608"/>
        <c:crosses val="autoZero"/>
        <c:auto val="1"/>
        <c:lblAlgn val="ctr"/>
        <c:lblOffset val="100"/>
        <c:noMultiLvlLbl val="0"/>
      </c:catAx>
      <c:valAx>
        <c:axId val="-1772712608"/>
        <c:scaling>
          <c:orientation val="minMax"/>
        </c:scaling>
        <c:delete val="0"/>
        <c:axPos val="l"/>
        <c:numFmt formatCode="General" sourceLinked="1"/>
        <c:majorTickMark val="none"/>
        <c:minorTickMark val="none"/>
        <c:tickLblPos val="nextTo"/>
        <c:crossAx val="-1772715360"/>
        <c:crosses val="autoZero"/>
        <c:crossBetween val="between"/>
      </c:valAx>
    </c:plotArea>
    <c:legend>
      <c:legendPos val="b"/>
      <c:layout>
        <c:manualLayout>
          <c:xMode val="edge"/>
          <c:yMode val="edge"/>
          <c:x val="0.0516024399865839"/>
          <c:y val="0.862392259815345"/>
          <c:w val="0.923462450240458"/>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369D-49A4-8A18-EF416C6D30E2}"/>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369D-49A4-8A18-EF416C6D30E2}"/>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369D-49A4-8A18-EF416C6D30E2}"/>
            </c:ext>
          </c:extLst>
        </c:ser>
        <c:dLbls>
          <c:showLegendKey val="0"/>
          <c:showVal val="0"/>
          <c:showCatName val="0"/>
          <c:showSerName val="0"/>
          <c:showPercent val="0"/>
          <c:showBubbleSize val="0"/>
        </c:dLbls>
        <c:gapWidth val="150"/>
        <c:axId val="-1772678576"/>
        <c:axId val="-1772675824"/>
      </c:barChart>
      <c:catAx>
        <c:axId val="-1772678576"/>
        <c:scaling>
          <c:orientation val="minMax"/>
        </c:scaling>
        <c:delete val="0"/>
        <c:axPos val="b"/>
        <c:numFmt formatCode="General" sourceLinked="0"/>
        <c:majorTickMark val="none"/>
        <c:minorTickMark val="none"/>
        <c:tickLblPos val="nextTo"/>
        <c:crossAx val="-1772675824"/>
        <c:crosses val="autoZero"/>
        <c:auto val="1"/>
        <c:lblAlgn val="ctr"/>
        <c:lblOffset val="100"/>
        <c:noMultiLvlLbl val="0"/>
      </c:catAx>
      <c:valAx>
        <c:axId val="-1772675824"/>
        <c:scaling>
          <c:orientation val="minMax"/>
        </c:scaling>
        <c:delete val="0"/>
        <c:axPos val="l"/>
        <c:numFmt formatCode="General" sourceLinked="1"/>
        <c:majorTickMark val="none"/>
        <c:minorTickMark val="none"/>
        <c:tickLblPos val="nextTo"/>
        <c:crossAx val="-1772678576"/>
        <c:crosses val="autoZero"/>
        <c:crossBetween val="between"/>
      </c:valAx>
    </c:plotArea>
    <c:legend>
      <c:legendPos val="b"/>
      <c:layout>
        <c:manualLayout>
          <c:xMode val="edge"/>
          <c:yMode val="edge"/>
          <c:x val="0.0548942549793238"/>
          <c:y val="0.862392441106457"/>
          <c:w val="0.920170635247718"/>
          <c:h val="0.116916377646803"/>
        </c:manualLayout>
      </c:layout>
      <c:overlay val="0"/>
      <c:txPr>
        <a:bodyPr/>
        <a:lstStyle/>
        <a:p>
          <a:pPr>
            <a:defRPr>
              <a:solidFill>
                <a:srgbClr val="BCC0BA"/>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1" tx1="lt1" bg2="dk2" tx2="lt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Chart Title</a:t>
            </a:r>
          </a:p>
        </c:rich>
      </c:tx>
      <c:layout>
        <c:manualLayout>
          <c:xMode val="edge"/>
          <c:yMode val="edge"/>
          <c:x val="0.000220688918454352"/>
          <c:y val="0.00519661599260421"/>
        </c:manualLayout>
      </c:layout>
      <c:overlay val="0"/>
    </c:title>
    <c:autoTitleDeleted val="0"/>
    <c:plotArea>
      <c:layout>
        <c:manualLayout>
          <c:layoutTarget val="inner"/>
          <c:xMode val="edge"/>
          <c:yMode val="edge"/>
          <c:x val="0.050443405511811"/>
          <c:y val="0.16918759179978"/>
          <c:w val="0.922473261154856"/>
          <c:h val="0.51940072610291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BBE3-4B57-95B9-83E0737DAC9D}"/>
            </c:ext>
          </c:extLst>
        </c:ser>
        <c:ser>
          <c:idx val="1"/>
          <c:order val="1"/>
          <c:tx>
            <c:strRef>
              <c:f>Sheet1!$C$1</c:f>
              <c:strCache>
                <c:ptCount val="1"/>
                <c:pt idx="0">
                  <c:v>Series 2</c:v>
                </c:pt>
              </c:strCache>
            </c:strRef>
          </c:tx>
          <c:spPr>
            <a:solidFill>
              <a:schemeClr val="accent5"/>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BBE3-4B57-95B9-83E0737DAC9D}"/>
            </c:ext>
          </c:extLst>
        </c:ser>
        <c:ser>
          <c:idx val="2"/>
          <c:order val="2"/>
          <c:tx>
            <c:strRef>
              <c:f>Sheet1!$D$1</c:f>
              <c:strCache>
                <c:ptCount val="1"/>
                <c:pt idx="0">
                  <c:v>Series 3</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BBE3-4B57-95B9-83E0737DAC9D}"/>
            </c:ext>
          </c:extLst>
        </c:ser>
        <c:dLbls>
          <c:showLegendKey val="0"/>
          <c:showVal val="0"/>
          <c:showCatName val="0"/>
          <c:showSerName val="0"/>
          <c:showPercent val="0"/>
          <c:showBubbleSize val="0"/>
        </c:dLbls>
        <c:gapWidth val="150"/>
        <c:axId val="-1772636240"/>
        <c:axId val="-1772633488"/>
      </c:barChart>
      <c:catAx>
        <c:axId val="-1772636240"/>
        <c:scaling>
          <c:orientation val="minMax"/>
        </c:scaling>
        <c:delete val="0"/>
        <c:axPos val="b"/>
        <c:numFmt formatCode="General" sourceLinked="0"/>
        <c:majorTickMark val="none"/>
        <c:minorTickMark val="none"/>
        <c:tickLblPos val="nextTo"/>
        <c:crossAx val="-1772633488"/>
        <c:crosses val="autoZero"/>
        <c:auto val="1"/>
        <c:lblAlgn val="ctr"/>
        <c:lblOffset val="100"/>
        <c:noMultiLvlLbl val="0"/>
      </c:catAx>
      <c:valAx>
        <c:axId val="-1772633488"/>
        <c:scaling>
          <c:orientation val="minMax"/>
        </c:scaling>
        <c:delete val="0"/>
        <c:axPos val="l"/>
        <c:numFmt formatCode="General" sourceLinked="1"/>
        <c:majorTickMark val="none"/>
        <c:minorTickMark val="none"/>
        <c:tickLblPos val="nextTo"/>
        <c:crossAx val="-1772636240"/>
        <c:crosses val="autoZero"/>
        <c:crossBetween val="between"/>
      </c:valAx>
    </c:plotArea>
    <c:legend>
      <c:legendPos val="b"/>
      <c:layout>
        <c:manualLayout>
          <c:xMode val="edge"/>
          <c:yMode val="edge"/>
          <c:x val="0.0614778849648035"/>
          <c:y val="0.878415370064223"/>
          <c:w val="0.874085230307939"/>
          <c:h val="0.116916377646803"/>
        </c:manualLayout>
      </c:layout>
      <c:overlay val="0"/>
      <c:txPr>
        <a:bodyPr/>
        <a:lstStyle/>
        <a:p>
          <a:pPr>
            <a:defRPr>
              <a:solidFill>
                <a:schemeClr val="accent5"/>
              </a:solidFil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Master template chart title</a:t>
            </a:r>
          </a:p>
        </c:rich>
      </c:tx>
      <c:layout>
        <c:manualLayout>
          <c:xMode val="edge"/>
          <c:yMode val="edge"/>
          <c:x val="0.24144012731396"/>
          <c:y val="0.0585444851825838"/>
        </c:manualLayout>
      </c:layout>
      <c:overlay val="0"/>
    </c:title>
    <c:autoTitleDeleted val="0"/>
    <c:plotArea>
      <c:layout>
        <c:manualLayout>
          <c:layoutTarget val="inner"/>
          <c:xMode val="edge"/>
          <c:yMode val="edge"/>
          <c:x val="0.213045057299485"/>
          <c:y val="0.194684147825189"/>
          <c:w val="0.596054351049552"/>
          <c:h val="0.759321409141318"/>
        </c:manualLayout>
      </c:layout>
      <c:pieChart>
        <c:varyColors val="1"/>
        <c:ser>
          <c:idx val="0"/>
          <c:order val="0"/>
          <c:tx>
            <c:strRef>
              <c:f>Sheet1!$B$1</c:f>
              <c:strCache>
                <c:ptCount val="1"/>
                <c:pt idx="0">
                  <c:v>Series 1</c:v>
                </c:pt>
              </c:strCache>
            </c:strRef>
          </c:tx>
          <c:dPt>
            <c:idx val="1"/>
            <c:bubble3D val="0"/>
            <c:spPr>
              <a:solidFill>
                <a:schemeClr val="accent5"/>
              </a:solidFill>
            </c:spPr>
            <c:extLst xmlns:c16r2="http://schemas.microsoft.com/office/drawing/2015/06/chart">
              <c:ext xmlns:c16="http://schemas.microsoft.com/office/drawing/2014/chart" uri="{C3380CC4-5D6E-409C-BE32-E72D297353CC}">
                <c16:uniqueId val="{00000001-63DD-45B9-BB8C-6816ABC23CE8}"/>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3-63DD-45B9-BB8C-6816ABC23CE8}"/>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5-63DD-45B9-BB8C-6816ABC23CE8}"/>
              </c:ext>
            </c:extLst>
          </c:dPt>
          <c:dLbls>
            <c:dLbl>
              <c:idx val="0"/>
              <c:layout>
                <c:manualLayout>
                  <c:x val="-0.198264099407106"/>
                  <c:y val="0.16618711916190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63DD-45B9-BB8C-6816ABC23CE8}"/>
                </c:ext>
                <c:ext xmlns:c15="http://schemas.microsoft.com/office/drawing/2012/chart" uri="{CE6537A1-D6FC-4f65-9D91-7224C49458BB}"/>
              </c:extLst>
            </c:dLbl>
            <c:dLbl>
              <c:idx val="1"/>
              <c:layout>
                <c:manualLayout>
                  <c:x val="-0.165761702451346"/>
                  <c:y val="-0.17564137235665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3DD-45B9-BB8C-6816ABC23CE8}"/>
                </c:ext>
                <c:ext xmlns:c15="http://schemas.microsoft.com/office/drawing/2012/chart" uri="{CE6537A1-D6FC-4f65-9D91-7224C49458BB}"/>
              </c:extLst>
            </c:dLbl>
            <c:dLbl>
              <c:idx val="2"/>
              <c:layout>
                <c:manualLayout>
                  <c:x val="0.138949107974498"/>
                  <c:y val="-0.17503779484571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3DD-45B9-BB8C-6816ABC23CE8}"/>
                </c:ext>
                <c:ext xmlns:c15="http://schemas.microsoft.com/office/drawing/2012/chart" uri="{CE6537A1-D6FC-4f65-9D91-7224C49458BB}"/>
              </c:extLst>
            </c:dLbl>
            <c:dLbl>
              <c:idx val="3"/>
              <c:layout>
                <c:manualLayout>
                  <c:x val="0.223154406209986"/>
                  <c:y val="0.13926870219434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63DD-45B9-BB8C-6816ABC23CE8}"/>
                </c:ext>
                <c:ext xmlns:c15="http://schemas.microsoft.com/office/drawing/2012/chart" uri="{CE6537A1-D6FC-4f65-9D91-7224C49458BB}"/>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63DD-45B9-BB8C-6816ABC23CE8}"/>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8-63DD-45B9-BB8C-6816ABC23CE8}"/>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9-63DD-45B9-BB8C-6816ABC23CE8}"/>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sz="1400" b="0">
                <a:solidFill>
                  <a:schemeClr val="accent1"/>
                </a:solidFill>
              </a:defRPr>
            </a:pPr>
            <a:r>
              <a:rPr lang="en-US" sz="1400" dirty="0"/>
              <a:t>Call out category</a:t>
            </a:r>
          </a:p>
        </c:rich>
      </c:tx>
      <c:layout>
        <c:manualLayout>
          <c:xMode val="edge"/>
          <c:yMode val="edge"/>
          <c:x val="0.33615002047076"/>
          <c:y val="0.0585444851825838"/>
        </c:manualLayout>
      </c:layout>
      <c:overlay val="0"/>
    </c:title>
    <c:autoTitleDeleted val="0"/>
    <c:plotArea>
      <c:layout>
        <c:manualLayout>
          <c:layoutTarget val="inner"/>
          <c:xMode val="edge"/>
          <c:yMode val="edge"/>
          <c:x val="0.213045057299485"/>
          <c:y val="0.194684147825189"/>
          <c:w val="0.596054351049552"/>
          <c:h val="0.759321409141318"/>
        </c:manualLayout>
      </c:layout>
      <c:pieChart>
        <c:varyColors val="1"/>
        <c:ser>
          <c:idx val="0"/>
          <c:order val="0"/>
          <c:tx>
            <c:strRef>
              <c:f>Sheet1!$B$1</c:f>
              <c:strCache>
                <c:ptCount val="1"/>
                <c:pt idx="0">
                  <c:v>Series 1</c:v>
                </c:pt>
              </c:strCache>
            </c:strRef>
          </c:tx>
          <c:spPr>
            <a:solidFill>
              <a:srgbClr val="6A7B84"/>
            </a:solidFill>
            <a:ln>
              <a:solidFill>
                <a:srgbClr val="FFFFFF"/>
              </a:solidFill>
            </a:ln>
          </c:spPr>
          <c:dPt>
            <c:idx val="0"/>
            <c:bubble3D val="0"/>
            <c:spPr>
              <a:solidFill>
                <a:srgbClr val="0F73C3"/>
              </a:solidFill>
              <a:ln>
                <a:solidFill>
                  <a:srgbClr val="FFFFFF"/>
                </a:solidFill>
              </a:ln>
            </c:spPr>
            <c:extLst xmlns:c16r2="http://schemas.microsoft.com/office/drawing/2015/06/chart">
              <c:ext xmlns:c16="http://schemas.microsoft.com/office/drawing/2014/chart" uri="{C3380CC4-5D6E-409C-BE32-E72D297353CC}">
                <c16:uniqueId val="{00000001-EF9C-4164-9FD0-18AA4652F5AE}"/>
              </c:ext>
            </c:extLst>
          </c:dPt>
          <c:dPt>
            <c:idx val="1"/>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3-EF9C-4164-9FD0-18AA4652F5AE}"/>
              </c:ext>
            </c:extLst>
          </c:dPt>
          <c:dPt>
            <c:idx val="2"/>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5-EF9C-4164-9FD0-18AA4652F5AE}"/>
              </c:ext>
            </c:extLst>
          </c:dPt>
          <c:dPt>
            <c:idx val="3"/>
            <c:bubble3D val="0"/>
            <c:spPr>
              <a:solidFill>
                <a:srgbClr val="BCC0BA"/>
              </a:solidFill>
              <a:ln>
                <a:solidFill>
                  <a:srgbClr val="FFFFFF"/>
                </a:solidFill>
              </a:ln>
            </c:spPr>
            <c:extLst xmlns:c16r2="http://schemas.microsoft.com/office/drawing/2015/06/chart">
              <c:ext xmlns:c16="http://schemas.microsoft.com/office/drawing/2014/chart" uri="{C3380CC4-5D6E-409C-BE32-E72D297353CC}">
                <c16:uniqueId val="{00000007-EF9C-4164-9FD0-18AA4652F5AE}"/>
              </c:ext>
            </c:extLst>
          </c:dPt>
          <c:dLbls>
            <c:dLbl>
              <c:idx val="0"/>
              <c:layout>
                <c:manualLayout>
                  <c:x val="-0.198264099407106"/>
                  <c:y val="0.16216538023799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F9C-4164-9FD0-18AA4652F5AE}"/>
                </c:ext>
                <c:ext xmlns:c15="http://schemas.microsoft.com/office/drawing/2012/chart" uri="{CE6537A1-D6FC-4f65-9D91-7224C49458BB}"/>
              </c:extLst>
            </c:dLbl>
            <c:dLbl>
              <c:idx val="1"/>
              <c:layout>
                <c:manualLayout>
                  <c:x val="-0.175232940349422"/>
                  <c:y val="-0.17564137235665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F9C-4164-9FD0-18AA4652F5AE}"/>
                </c:ext>
                <c:ext xmlns:c15="http://schemas.microsoft.com/office/drawing/2012/chart" uri="{CE6537A1-D6FC-4f65-9D91-7224C49458BB}"/>
              </c:extLst>
            </c:dLbl>
            <c:dLbl>
              <c:idx val="2"/>
              <c:layout>
                <c:manualLayout>
                  <c:x val="0.138949107974498"/>
                  <c:y val="-0.17503779484571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F9C-4164-9FD0-18AA4652F5AE}"/>
                </c:ext>
                <c:ext xmlns:c15="http://schemas.microsoft.com/office/drawing/2012/chart" uri="{CE6537A1-D6FC-4f65-9D91-7224C49458BB}"/>
              </c:extLst>
            </c:dLbl>
            <c:dLbl>
              <c:idx val="3"/>
              <c:layout>
                <c:manualLayout>
                  <c:x val="0.223154406209986"/>
                  <c:y val="0.13926870219434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EF9C-4164-9FD0-18AA4652F5AE}"/>
                </c:ext>
                <c:ext xmlns:c15="http://schemas.microsoft.com/office/drawing/2012/chart" uri="{CE6537A1-D6FC-4f65-9D91-7224C49458BB}"/>
              </c:extLst>
            </c:dLbl>
            <c:spPr>
              <a:noFill/>
              <a:ln>
                <a:noFill/>
              </a:ln>
              <a:effectLst/>
            </c:spPr>
            <c:txPr>
              <a:bodyPr/>
              <a:lstStyle/>
              <a:p>
                <a:pPr>
                  <a:defRPr sz="1200" b="0" i="0" u="none" strike="noStrike" baseline="0">
                    <a:solidFill>
                      <a:srgbClr val="FFFFFF"/>
                    </a:solidFill>
                    <a:latin typeface="Calibri"/>
                    <a:ea typeface="Calibri"/>
                    <a:cs typeface="Calibri"/>
                  </a:defRPr>
                </a:pPr>
                <a:endParaRPr lang="en-US"/>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8-EF9C-4164-9FD0-18AA4652F5AE}"/>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9-EF9C-4164-9FD0-18AA4652F5AE}"/>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A-EF9C-4164-9FD0-18AA4652F5AE}"/>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1"/>
            <c:bubble3D val="0"/>
            <c:spPr>
              <a:solidFill>
                <a:schemeClr val="accent5"/>
              </a:solidFill>
            </c:spPr>
            <c:extLst xmlns:c16r2="http://schemas.microsoft.com/office/drawing/2015/06/chart">
              <c:ext xmlns:c16="http://schemas.microsoft.com/office/drawing/2014/chart" uri="{C3380CC4-5D6E-409C-BE32-E72D297353CC}">
                <c16:uniqueId val="{00000001-8D3F-4E2A-94CD-39C535847329}"/>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3-8D3F-4E2A-94CD-39C535847329}"/>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5-8D3F-4E2A-94CD-39C535847329}"/>
              </c:ext>
            </c:extLst>
          </c:dPt>
          <c:dLbls>
            <c:dLbl>
              <c:idx val="0"/>
              <c:layout>
                <c:manualLayout>
                  <c:x val="-0.177399962596954"/>
                  <c:y val="0.1791805735119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8D3F-4E2A-94CD-39C535847329}"/>
                </c:ext>
                <c:ext xmlns:c15="http://schemas.microsoft.com/office/drawing/2012/chart" uri="{CE6537A1-D6FC-4f65-9D91-7224C49458BB}"/>
              </c:extLst>
            </c:dLbl>
            <c:dLbl>
              <c:idx val="1"/>
              <c:layout>
                <c:manualLayout>
                  <c:x val="-0.154688427974083"/>
                  <c:y val="-0.15830620226625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D3F-4E2A-94CD-39C535847329}"/>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D3F-4E2A-94CD-39C535847329}"/>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8D3F-4E2A-94CD-39C535847329}"/>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8D3F-4E2A-94CD-39C535847329}"/>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8-8D3F-4E2A-94CD-39C535847329}"/>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9-8D3F-4E2A-94CD-39C535847329}"/>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lgn="l">
              <a:defRPr b="0">
                <a:solidFill>
                  <a:schemeClr val="accent1"/>
                </a:solidFill>
              </a:defRPr>
            </a:pPr>
            <a:r>
              <a:rPr lang="en-US" b="0" dirty="0">
                <a:solidFill>
                  <a:schemeClr val="accent1"/>
                </a:solidFill>
              </a:rPr>
              <a:t>Master template chart title</a:t>
            </a:r>
          </a:p>
        </c:rich>
      </c:tx>
      <c:layout>
        <c:manualLayout>
          <c:xMode val="edge"/>
          <c:yMode val="edge"/>
          <c:x val="0.248923567177212"/>
          <c:y val="0.0532434794637206"/>
        </c:manualLayout>
      </c:layout>
      <c:overlay val="0"/>
    </c:title>
    <c:autoTitleDeleted val="0"/>
    <c:plotArea>
      <c:layout>
        <c:manualLayout>
          <c:layoutTarget val="inner"/>
          <c:xMode val="edge"/>
          <c:yMode val="edge"/>
          <c:x val="0.175734897288115"/>
          <c:y val="0.215704927331501"/>
          <c:w val="0.67648918108944"/>
          <c:h val="0.713318262753993"/>
        </c:manualLayout>
      </c:layout>
      <c:pieChart>
        <c:varyColors val="1"/>
        <c:ser>
          <c:idx val="0"/>
          <c:order val="0"/>
          <c:tx>
            <c:strRef>
              <c:f>Sheet1!$B$1</c:f>
              <c:strCache>
                <c:ptCount val="1"/>
                <c:pt idx="0">
                  <c:v>Series 1</c:v>
                </c:pt>
              </c:strCache>
            </c:strRef>
          </c:tx>
          <c:dPt>
            <c:idx val="1"/>
            <c:bubble3D val="0"/>
            <c:spPr>
              <a:solidFill>
                <a:schemeClr val="accent5"/>
              </a:solidFill>
            </c:spPr>
            <c:extLst xmlns:c16r2="http://schemas.microsoft.com/office/drawing/2015/06/chart">
              <c:ext xmlns:c16="http://schemas.microsoft.com/office/drawing/2014/chart" uri="{C3380CC4-5D6E-409C-BE32-E72D297353CC}">
                <c16:uniqueId val="{00000001-45D2-437F-9C04-C580E3B297E4}"/>
              </c:ext>
            </c:extLst>
          </c:dPt>
          <c:dPt>
            <c:idx val="2"/>
            <c:bubble3D val="0"/>
            <c:spPr>
              <a:solidFill>
                <a:schemeClr val="accent2"/>
              </a:solidFill>
            </c:spPr>
            <c:extLst xmlns:c16r2="http://schemas.microsoft.com/office/drawing/2015/06/chart">
              <c:ext xmlns:c16="http://schemas.microsoft.com/office/drawing/2014/chart" uri="{C3380CC4-5D6E-409C-BE32-E72D297353CC}">
                <c16:uniqueId val="{00000003-45D2-437F-9C04-C580E3B297E4}"/>
              </c:ext>
            </c:extLst>
          </c:dPt>
          <c:dPt>
            <c:idx val="3"/>
            <c:bubble3D val="0"/>
            <c:spPr>
              <a:solidFill>
                <a:schemeClr val="accent3"/>
              </a:solidFill>
            </c:spPr>
            <c:extLst xmlns:c16r2="http://schemas.microsoft.com/office/drawing/2015/06/chart">
              <c:ext xmlns:c16="http://schemas.microsoft.com/office/drawing/2014/chart" uri="{C3380CC4-5D6E-409C-BE32-E72D297353CC}">
                <c16:uniqueId val="{00000005-45D2-437F-9C04-C580E3B297E4}"/>
              </c:ext>
            </c:extLst>
          </c:dPt>
          <c:dLbls>
            <c:dLbl>
              <c:idx val="0"/>
              <c:layout>
                <c:manualLayout>
                  <c:x val="-0.177399688782564"/>
                  <c:y val="0.44907447835323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45D2-437F-9C04-C580E3B297E4}"/>
                </c:ext>
                <c:ext xmlns:c15="http://schemas.microsoft.com/office/drawing/2012/chart" uri="{CE6537A1-D6FC-4f65-9D91-7224C49458BB}"/>
              </c:extLst>
            </c:dLbl>
            <c:dLbl>
              <c:idx val="1"/>
              <c:layout>
                <c:manualLayout>
                  <c:x val="-0.168598199013228"/>
                  <c:y val="-0.45764307854472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5D2-437F-9C04-C580E3B297E4}"/>
                </c:ext>
                <c:ext xmlns:c15="http://schemas.microsoft.com/office/drawing/2012/chart" uri="{CE6537A1-D6FC-4f65-9D91-7224C49458BB}"/>
              </c:extLst>
            </c:dLbl>
            <c:dLbl>
              <c:idx val="2"/>
              <c:layout>
                <c:manualLayout>
                  <c:x val="0.135471586417601"/>
                  <c:y val="-0.1603162066942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5D2-437F-9C04-C580E3B297E4}"/>
                </c:ext>
                <c:ext xmlns:c15="http://schemas.microsoft.com/office/drawing/2012/chart" uri="{CE6537A1-D6FC-4f65-9D91-7224C49458BB}"/>
              </c:extLst>
            </c:dLbl>
            <c:dLbl>
              <c:idx val="3"/>
              <c:layout>
                <c:manualLayout>
                  <c:x val="0.191857088602777"/>
                  <c:y val="0.1392687324143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5D2-437F-9C04-C580E3B297E4}"/>
                </c:ext>
                <c:ext xmlns:c15="http://schemas.microsoft.com/office/drawing/2012/chart" uri="{CE6537A1-D6FC-4f65-9D91-7224C49458BB}"/>
              </c:extLst>
            </c:dLbl>
            <c:spPr>
              <a:noFill/>
              <a:ln>
                <a:noFill/>
              </a:ln>
              <a:effectLst/>
            </c:sp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7-45D2-437F-9C04-C580E3B297E4}"/>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8-45D2-437F-9C04-C580E3B297E4}"/>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9-45D2-437F-9C04-C580E3B297E4}"/>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noFill/>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265740"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5291126B-48DF-9943-97B3-6F4FE00A989C}" type="datetimeFigureOut">
              <a:rPr lang="en-US"/>
              <a:pPr>
                <a:defRPr/>
              </a:pPr>
              <a:t>8/8/17</a:t>
            </a:fld>
            <a:endParaRPr lang="en-US"/>
          </a:p>
        </p:txBody>
      </p:sp>
      <p:sp>
        <p:nvSpPr>
          <p:cNvPr id="4" name="Footer Placeholder 3"/>
          <p:cNvSpPr>
            <a:spLocks noGrp="1"/>
          </p:cNvSpPr>
          <p:nvPr>
            <p:ph type="ftr" sz="quarter" idx="2"/>
          </p:nvPr>
        </p:nvSpPr>
        <p:spPr>
          <a:xfrm>
            <a:off x="1"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265740"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3A82CFC8-E374-F944-BB96-0DA719E3EE08}" type="slidenum">
              <a:rPr lang="en-US"/>
              <a:pPr>
                <a:defRPr/>
              </a:pPr>
              <a:t>‹#›</a:t>
            </a:fld>
            <a:endParaRPr lang="en-US"/>
          </a:p>
        </p:txBody>
      </p:sp>
    </p:spTree>
    <p:extLst>
      <p:ext uri="{BB962C8B-B14F-4D97-AF65-F5344CB8AC3E}">
        <p14:creationId xmlns:p14="http://schemas.microsoft.com/office/powerpoint/2010/main" val="315275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265740" y="0"/>
            <a:ext cx="4029075" cy="3508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B6AE0F1-34EE-2949-9CD6-2F08B9797F13}" type="datetimeFigureOut">
              <a:rPr lang="en-US"/>
              <a:pPr>
                <a:defRPr/>
              </a:pPr>
              <a:t>8/8/17</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275" y="3330576"/>
            <a:ext cx="7435850" cy="31543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57975"/>
            <a:ext cx="4029075" cy="3508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265740" y="6657975"/>
            <a:ext cx="4029075" cy="3508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F9AA793E-8016-FE43-AB97-BC0D9B80D50C}" type="slidenum">
              <a:rPr lang="en-US"/>
              <a:pPr>
                <a:defRPr/>
              </a:pPr>
              <a:t>‹#›</a:t>
            </a:fld>
            <a:endParaRPr lang="en-US"/>
          </a:p>
        </p:txBody>
      </p:sp>
    </p:spTree>
    <p:extLst>
      <p:ext uri="{BB962C8B-B14F-4D97-AF65-F5344CB8AC3E}">
        <p14:creationId xmlns:p14="http://schemas.microsoft.com/office/powerpoint/2010/main" val="2447863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a:t>
            </a:fld>
            <a:endParaRPr lang="en-US" dirty="0"/>
          </a:p>
        </p:txBody>
      </p:sp>
    </p:spTree>
    <p:extLst>
      <p:ext uri="{BB962C8B-B14F-4D97-AF65-F5344CB8AC3E}">
        <p14:creationId xmlns:p14="http://schemas.microsoft.com/office/powerpoint/2010/main" val="237468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Data to Protect = 400TB.  Calculations based on retention of</a:t>
            </a:r>
            <a:r>
              <a:rPr lang="en-US" baseline="0" dirty="0"/>
              <a:t> </a:t>
            </a:r>
            <a:r>
              <a:rPr lang="en-US" dirty="0"/>
              <a:t>4 Weekly Full images, 25 Daily Incremental images</a:t>
            </a:r>
          </a:p>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23</a:t>
            </a:fld>
            <a:endParaRPr lang="en-US"/>
          </a:p>
        </p:txBody>
      </p:sp>
    </p:spTree>
    <p:extLst>
      <p:ext uri="{BB962C8B-B14F-4D97-AF65-F5344CB8AC3E}">
        <p14:creationId xmlns:p14="http://schemas.microsoft.com/office/powerpoint/2010/main" val="71451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Data to Protect = 400TB.  Calculations based on retention of</a:t>
            </a:r>
            <a:r>
              <a:rPr lang="en-US" baseline="0" dirty="0"/>
              <a:t> </a:t>
            </a:r>
            <a:r>
              <a:rPr lang="en-US" dirty="0"/>
              <a:t>4 Weekly Full images, 25 Daily Incremental images</a:t>
            </a:r>
          </a:p>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24</a:t>
            </a:fld>
            <a:endParaRPr lang="en-US"/>
          </a:p>
        </p:txBody>
      </p:sp>
    </p:spTree>
    <p:extLst>
      <p:ext uri="{BB962C8B-B14F-4D97-AF65-F5344CB8AC3E}">
        <p14:creationId xmlns:p14="http://schemas.microsoft.com/office/powerpoint/2010/main" val="71451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26</a:t>
            </a:fld>
            <a:endParaRPr lang="en-US" dirty="0"/>
          </a:p>
        </p:txBody>
      </p:sp>
    </p:spTree>
    <p:extLst>
      <p:ext uri="{BB962C8B-B14F-4D97-AF65-F5344CB8AC3E}">
        <p14:creationId xmlns:p14="http://schemas.microsoft.com/office/powerpoint/2010/main" val="329608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27</a:t>
            </a:fld>
            <a:endParaRPr lang="en-US" dirty="0"/>
          </a:p>
        </p:txBody>
      </p:sp>
    </p:spTree>
    <p:extLst>
      <p:ext uri="{BB962C8B-B14F-4D97-AF65-F5344CB8AC3E}">
        <p14:creationId xmlns:p14="http://schemas.microsoft.com/office/powerpoint/2010/main" val="306143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28</a:t>
            </a:fld>
            <a:endParaRPr lang="en-US"/>
          </a:p>
        </p:txBody>
      </p:sp>
    </p:spTree>
    <p:extLst>
      <p:ext uri="{BB962C8B-B14F-4D97-AF65-F5344CB8AC3E}">
        <p14:creationId xmlns:p14="http://schemas.microsoft.com/office/powerpoint/2010/main" val="108730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29</a:t>
            </a:fld>
            <a:endParaRPr lang="en-US"/>
          </a:p>
        </p:txBody>
      </p:sp>
    </p:spTree>
    <p:extLst>
      <p:ext uri="{BB962C8B-B14F-4D97-AF65-F5344CB8AC3E}">
        <p14:creationId xmlns:p14="http://schemas.microsoft.com/office/powerpoint/2010/main" val="413972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30</a:t>
            </a:fld>
            <a:endParaRPr lang="en-US"/>
          </a:p>
        </p:txBody>
      </p:sp>
    </p:spTree>
    <p:extLst>
      <p:ext uri="{BB962C8B-B14F-4D97-AF65-F5344CB8AC3E}">
        <p14:creationId xmlns:p14="http://schemas.microsoft.com/office/powerpoint/2010/main" val="192700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31</a:t>
            </a:fld>
            <a:endParaRPr lang="en-US"/>
          </a:p>
        </p:txBody>
      </p:sp>
    </p:spTree>
    <p:extLst>
      <p:ext uri="{BB962C8B-B14F-4D97-AF65-F5344CB8AC3E}">
        <p14:creationId xmlns:p14="http://schemas.microsoft.com/office/powerpoint/2010/main" val="380622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ECF22-4E4A-4DDD-B55E-CDA7F1FE8863}" type="slidenum">
              <a:rPr lang="en-US" smtClean="0"/>
              <a:t>32</a:t>
            </a:fld>
            <a:endParaRPr lang="en-US"/>
          </a:p>
        </p:txBody>
      </p:sp>
    </p:spTree>
    <p:extLst>
      <p:ext uri="{BB962C8B-B14F-4D97-AF65-F5344CB8AC3E}">
        <p14:creationId xmlns:p14="http://schemas.microsoft.com/office/powerpoint/2010/main" val="313625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2013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33</a:t>
            </a:fld>
            <a:endParaRPr lang="en-US" dirty="0"/>
          </a:p>
        </p:txBody>
      </p:sp>
    </p:spTree>
    <p:extLst>
      <p:ext uri="{BB962C8B-B14F-4D97-AF65-F5344CB8AC3E}">
        <p14:creationId xmlns:p14="http://schemas.microsoft.com/office/powerpoint/2010/main" val="319924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Lets step back a </a:t>
            </a:r>
            <a:r>
              <a:rPr lang="en-US" sz="1200" u="sng" dirty="0" err="1"/>
              <a:t>minuted</a:t>
            </a:r>
            <a:r>
              <a:rPr lang="en-US" sz="1200" u="sng" dirty="0"/>
              <a:t>, might be some history</a:t>
            </a:r>
          </a:p>
          <a:p>
            <a:endParaRPr lang="en-US" sz="1200" u="sng" dirty="0"/>
          </a:p>
          <a:p>
            <a:endParaRPr lang="en-US" sz="1200" u="sng" dirty="0"/>
          </a:p>
          <a:p>
            <a:r>
              <a:rPr lang="en-US" sz="1200" u="sng" dirty="0"/>
              <a:t>I am introduced the surestaq – clear the air</a:t>
            </a:r>
          </a:p>
          <a:p>
            <a:endParaRPr lang="en-US" sz="1200" u="sng" dirty="0"/>
          </a:p>
          <a:p>
            <a:r>
              <a:rPr lang="en-US" sz="1200" u="sng" dirty="0"/>
              <a:t>Why CV and QTM are good partners.</a:t>
            </a:r>
          </a:p>
          <a:p>
            <a:endParaRPr lang="en-US" sz="1200" u="sng" dirty="0"/>
          </a:p>
          <a:p>
            <a:r>
              <a:rPr lang="en-US" sz="1200" u="sng" dirty="0"/>
              <a:t>Quantum can:</a:t>
            </a:r>
          </a:p>
          <a:p>
            <a:pPr marL="285750" indent="-285750">
              <a:buFont typeface="Arial" charset="0"/>
              <a:buChar char="•"/>
            </a:pPr>
            <a:r>
              <a:rPr lang="en-US" sz="1200" dirty="0"/>
              <a:t>Provide a complete hardware stack from Compute, Networking, and Storage all the way to the Cloud</a:t>
            </a:r>
          </a:p>
          <a:p>
            <a:pPr marL="285750" indent="-285750">
              <a:buFont typeface="Arial" charset="0"/>
              <a:buChar char="•"/>
            </a:pPr>
            <a:r>
              <a:rPr lang="en-US" sz="1200" dirty="0"/>
              <a:t>Will invest with Commvault in Marketing and Lead Generation </a:t>
            </a:r>
          </a:p>
          <a:p>
            <a:pPr marL="285750" indent="-285750">
              <a:buFont typeface="Arial" charset="0"/>
              <a:buChar char="•"/>
            </a:pPr>
            <a:r>
              <a:rPr lang="en-US" sz="1200" dirty="0"/>
              <a:t>Provide relationships and install-base targets </a:t>
            </a:r>
          </a:p>
          <a:p>
            <a:pPr marL="285750" indent="-285750">
              <a:buFont typeface="Arial" charset="0"/>
              <a:buChar char="•"/>
            </a:pPr>
            <a:r>
              <a:rPr lang="en-US" sz="1200" dirty="0"/>
              <a:t>Deliver a Common message to customers and channel partners</a:t>
            </a:r>
          </a:p>
          <a:p>
            <a:pPr marL="285750" indent="-285750">
              <a:buFont typeface="Arial" charset="0"/>
              <a:buChar char="•"/>
            </a:pPr>
            <a:r>
              <a:rPr lang="en-US" sz="1200" dirty="0"/>
              <a:t>Provide a best in class customer experience</a:t>
            </a:r>
          </a:p>
          <a:p>
            <a:pPr marL="285750" indent="-285750">
              <a:buFont typeface="Arial" charset="0"/>
              <a:buChar char="•"/>
            </a:pPr>
            <a:r>
              <a:rPr lang="en-US" sz="1200" dirty="0"/>
              <a:t>Provide unmatched ROI and lower architecture costs vs. what customers use today with primary storage focused vendors</a:t>
            </a:r>
          </a:p>
          <a:p>
            <a:pPr marL="285750" indent="-285750">
              <a:buFont typeface="Arial" charset="0"/>
              <a:buChar char="•"/>
            </a:pPr>
            <a:r>
              <a:rPr lang="en-US" sz="1200" dirty="0"/>
              <a:t>Provide no competitive threat and will help solidify your position vs. the competitive appliance markets</a:t>
            </a:r>
          </a:p>
          <a:p>
            <a:endParaRPr lang="en-US" b="1"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5</a:t>
            </a:fld>
            <a:endParaRPr lang="en-US" dirty="0"/>
          </a:p>
        </p:txBody>
      </p:sp>
    </p:spTree>
    <p:extLst>
      <p:ext uri="{BB962C8B-B14F-4D97-AF65-F5344CB8AC3E}">
        <p14:creationId xmlns:p14="http://schemas.microsoft.com/office/powerpoint/2010/main" val="232135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34</a:t>
            </a:fld>
            <a:endParaRPr lang="en-US"/>
          </a:p>
        </p:txBody>
      </p:sp>
    </p:spTree>
    <p:extLst>
      <p:ext uri="{BB962C8B-B14F-4D97-AF65-F5344CB8AC3E}">
        <p14:creationId xmlns:p14="http://schemas.microsoft.com/office/powerpoint/2010/main" val="2820466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37</a:t>
            </a:fld>
            <a:endParaRPr lang="en-US"/>
          </a:p>
        </p:txBody>
      </p:sp>
    </p:spTree>
    <p:extLst>
      <p:ext uri="{BB962C8B-B14F-4D97-AF65-F5344CB8AC3E}">
        <p14:creationId xmlns:p14="http://schemas.microsoft.com/office/powerpoint/2010/main" val="152396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SureStaQ is a complete infrastructure</a:t>
            </a:r>
            <a:r>
              <a:rPr lang="en-US" baseline="0" dirty="0"/>
              <a:t> solution for </a:t>
            </a:r>
            <a:r>
              <a:rPr lang="en-US" baseline="0" dirty="0" err="1"/>
              <a:t>commvault</a:t>
            </a:r>
            <a:r>
              <a:rPr lang="en-US" baseline="0" dirty="0"/>
              <a:t>  - an easy way, an easy button to get </a:t>
            </a:r>
            <a:r>
              <a:rPr lang="en-US" baseline="0" dirty="0" err="1"/>
              <a:t>commvault</a:t>
            </a:r>
            <a:r>
              <a:rPr lang="en-US" baseline="0" dirty="0"/>
              <a:t> up and running</a:t>
            </a:r>
          </a:p>
          <a:p>
            <a:pPr marL="228600" indent="-228600">
              <a:buAutoNum type="arabicPeriod"/>
            </a:pPr>
            <a:r>
              <a:rPr lang="en-US" baseline="0" dirty="0"/>
              <a:t>It provides everything a customer needs to run </a:t>
            </a:r>
            <a:r>
              <a:rPr lang="en-US" baseline="0" dirty="0" err="1"/>
              <a:t>commvault</a:t>
            </a:r>
            <a:r>
              <a:rPr lang="en-US" baseline="0" dirty="0"/>
              <a:t> – </a:t>
            </a:r>
          </a:p>
          <a:p>
            <a:pPr marL="685800" lvl="1" indent="-228600">
              <a:buAutoNum type="arabicPeriod"/>
            </a:pPr>
            <a:r>
              <a:rPr lang="en-US" baseline="0" dirty="0"/>
              <a:t>A converged </a:t>
            </a:r>
            <a:r>
              <a:rPr lang="en-US" baseline="0" dirty="0" err="1"/>
              <a:t>soltuion</a:t>
            </a:r>
            <a:endParaRPr lang="en-US" baseline="0" dirty="0"/>
          </a:p>
          <a:p>
            <a:pPr marL="685800" lvl="1" indent="-228600">
              <a:buAutoNum type="arabicPeriod"/>
            </a:pPr>
            <a:r>
              <a:rPr lang="en-US" baseline="0" dirty="0"/>
              <a:t>Tested and verified via reference architectures and best practices base on </a:t>
            </a:r>
            <a:r>
              <a:rPr lang="en-US" baseline="0" dirty="0" err="1"/>
              <a:t>Commvaults</a:t>
            </a:r>
            <a:r>
              <a:rPr lang="en-US" baseline="0" dirty="0"/>
              <a:t> specs</a:t>
            </a:r>
          </a:p>
          <a:p>
            <a:pPr marL="685800" lvl="1" indent="-228600">
              <a:buAutoNum type="arabicPeriod"/>
            </a:pPr>
            <a:r>
              <a:rPr lang="en-US" baseline="0" dirty="0"/>
              <a:t>Converged is key  - </a:t>
            </a:r>
            <a:r>
              <a:rPr lang="en-US" baseline="0" dirty="0" err="1"/>
              <a:t>idenpendtenly</a:t>
            </a:r>
            <a:r>
              <a:rPr lang="en-US" baseline="0" dirty="0"/>
              <a:t> </a:t>
            </a:r>
            <a:r>
              <a:rPr lang="en-US" baseline="0" dirty="0" err="1"/>
              <a:t>stcalable</a:t>
            </a:r>
            <a:r>
              <a:rPr lang="en-US" baseline="0" dirty="0"/>
              <a:t>. </a:t>
            </a:r>
          </a:p>
          <a:p>
            <a:pPr marL="685800" lvl="1" indent="-228600">
              <a:buAutoNum type="arabicPeriod"/>
            </a:pPr>
            <a:r>
              <a:rPr lang="en-US" baseline="0" dirty="0"/>
              <a:t>And most eye catching is the unmatched ROI - $200/TB at scale, this compares to $300, $400 or even $500/TB which is what we have seen an </a:t>
            </a:r>
            <a:r>
              <a:rPr lang="en-US" baseline="0" dirty="0" err="1"/>
              <a:t>isilon</a:t>
            </a:r>
            <a:r>
              <a:rPr lang="en-US" baseline="0" dirty="0"/>
              <a:t> come in at</a:t>
            </a:r>
          </a:p>
          <a:p>
            <a:pPr marL="685800" lvl="1" indent="-228600">
              <a:buAutoNum type="arabicPeriod"/>
            </a:pPr>
            <a:endParaRPr lang="en-US" baseline="0" dirty="0"/>
          </a:p>
          <a:p>
            <a:pPr marL="685800" lvl="1" indent="-228600">
              <a:buAutoNum type="arabicPeriod"/>
            </a:pPr>
            <a:r>
              <a:rPr lang="en-US" baseline="0" dirty="0"/>
              <a:t>The </a:t>
            </a:r>
            <a:r>
              <a:rPr lang="en-US" baseline="0" dirty="0" err="1"/>
              <a:t>rason</a:t>
            </a:r>
            <a:r>
              <a:rPr lang="en-US" baseline="0" dirty="0"/>
              <a:t> we can get this low $/TB is in is not general purpose or repurposed storage – it is block </a:t>
            </a:r>
            <a:r>
              <a:rPr lang="en-US" baseline="0" dirty="0" err="1"/>
              <a:t>strage</a:t>
            </a:r>
            <a:r>
              <a:rPr lang="en-US" baseline="0" dirty="0"/>
              <a:t> designed for backup with the rapid ingest needed and customized application directors. </a:t>
            </a:r>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6</a:t>
            </a:fld>
            <a:endParaRPr lang="en-US"/>
          </a:p>
        </p:txBody>
      </p:sp>
    </p:spTree>
    <p:extLst>
      <p:ext uri="{BB962C8B-B14F-4D97-AF65-F5344CB8AC3E}">
        <p14:creationId xmlns:p14="http://schemas.microsoft.com/office/powerpoint/2010/main" val="138125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networking – Brocade, </a:t>
            </a:r>
          </a:p>
          <a:p>
            <a:r>
              <a:rPr lang="en-US" dirty="0"/>
              <a:t>Xcellis or Artico, if</a:t>
            </a:r>
            <a:r>
              <a:rPr lang="en-US" baseline="0" dirty="0"/>
              <a:t> needed, we can do this, use win room</a:t>
            </a:r>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7</a:t>
            </a:fld>
            <a:endParaRPr lang="en-US" dirty="0"/>
          </a:p>
        </p:txBody>
      </p:sp>
    </p:spTree>
    <p:extLst>
      <p:ext uri="{BB962C8B-B14F-4D97-AF65-F5344CB8AC3E}">
        <p14:creationId xmlns:p14="http://schemas.microsoft.com/office/powerpoint/2010/main" val="219787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Commvaults</a:t>
            </a:r>
            <a:r>
              <a:rPr lang="en-US" dirty="0"/>
              <a:t> architecture</a:t>
            </a:r>
          </a:p>
          <a:p>
            <a:r>
              <a:rPr lang="en-US" dirty="0"/>
              <a:t>Reinforce</a:t>
            </a:r>
          </a:p>
          <a:p>
            <a:r>
              <a:rPr lang="en-US" dirty="0"/>
              <a:t>Meta</a:t>
            </a:r>
            <a:r>
              <a:rPr lang="en-US" baseline="0" dirty="0"/>
              <a:t> data, client systems actually being backup </a:t>
            </a:r>
          </a:p>
          <a:p>
            <a:r>
              <a:rPr lang="en-US" baseline="0" dirty="0"/>
              <a:t>MA between LAN and SAN, DDB, work horses of the solution</a:t>
            </a:r>
          </a:p>
          <a:p>
            <a:endParaRPr lang="en-US" baseline="0" dirty="0"/>
          </a:p>
          <a:p>
            <a:r>
              <a:rPr lang="en-US" baseline="0" dirty="0"/>
              <a:t>How we align…..</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8</a:t>
            </a:fld>
            <a:endParaRPr lang="en-US" dirty="0"/>
          </a:p>
        </p:txBody>
      </p:sp>
    </p:spTree>
    <p:extLst>
      <p:ext uri="{BB962C8B-B14F-4D97-AF65-F5344CB8AC3E}">
        <p14:creationId xmlns:p14="http://schemas.microsoft.com/office/powerpoint/2010/main" val="283193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9</a:t>
            </a:fld>
            <a:endParaRPr lang="en-US" dirty="0"/>
          </a:p>
        </p:txBody>
      </p:sp>
    </p:spTree>
    <p:extLst>
      <p:ext uri="{BB962C8B-B14F-4D97-AF65-F5344CB8AC3E}">
        <p14:creationId xmlns:p14="http://schemas.microsoft.com/office/powerpoint/2010/main" val="92159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For the QXS</a:t>
            </a:r>
            <a:r>
              <a:rPr lang="en-US" baseline="0" dirty="0"/>
              <a:t> Hybrid Storage for Commvault backup campaign, we have sales enablement tools to leverage for customers or </a:t>
            </a:r>
            <a:r>
              <a:rPr lang="en-US" dirty="0"/>
              <a:t>VARs with strong Commvault solutions where</a:t>
            </a:r>
            <a:r>
              <a:rPr lang="en-US" baseline="0" dirty="0"/>
              <a:t> QXS hybrid storage is the right solution. We have a new technical brief, 2 new reference architectures and a trade up offer for this campaign. All assets are located on iQ.</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12</a:t>
            </a:fld>
            <a:endParaRPr lang="en-US" dirty="0"/>
          </a:p>
        </p:txBody>
      </p:sp>
    </p:spTree>
    <p:extLst>
      <p:ext uri="{BB962C8B-B14F-4D97-AF65-F5344CB8AC3E}">
        <p14:creationId xmlns:p14="http://schemas.microsoft.com/office/powerpoint/2010/main" val="43112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20</a:t>
            </a:fld>
            <a:endParaRPr lang="en-US"/>
          </a:p>
        </p:txBody>
      </p:sp>
    </p:spTree>
    <p:extLst>
      <p:ext uri="{BB962C8B-B14F-4D97-AF65-F5344CB8AC3E}">
        <p14:creationId xmlns:p14="http://schemas.microsoft.com/office/powerpoint/2010/main" val="285573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cv</a:t>
            </a:r>
            <a:r>
              <a:rPr lang="en-US" baseline="0" dirty="0"/>
              <a:t> se</a:t>
            </a:r>
          </a:p>
          <a:p>
            <a:r>
              <a:rPr lang="en-US" baseline="0" dirty="0"/>
              <a:t>FET estimated change rate, retention, frequency of backup dictate size. </a:t>
            </a:r>
            <a:endParaRPr lang="en-US" dirty="0"/>
          </a:p>
        </p:txBody>
      </p:sp>
      <p:sp>
        <p:nvSpPr>
          <p:cNvPr id="4" name="Slide Number Placeholder 3"/>
          <p:cNvSpPr>
            <a:spLocks noGrp="1"/>
          </p:cNvSpPr>
          <p:nvPr>
            <p:ph type="sldNum" sz="quarter" idx="10"/>
          </p:nvPr>
        </p:nvSpPr>
        <p:spPr/>
        <p:txBody>
          <a:bodyPr/>
          <a:lstStyle/>
          <a:p>
            <a:pPr>
              <a:defRPr/>
            </a:pPr>
            <a:fld id="{F9AA793E-8016-FE43-AB97-BC0D9B80D50C}" type="slidenum">
              <a:rPr lang="en-US" smtClean="0"/>
              <a:pPr>
                <a:defRPr/>
              </a:pPr>
              <a:t>21</a:t>
            </a:fld>
            <a:endParaRPr lang="en-US" dirty="0"/>
          </a:p>
        </p:txBody>
      </p:sp>
    </p:spTree>
    <p:extLst>
      <p:ext uri="{BB962C8B-B14F-4D97-AF65-F5344CB8AC3E}">
        <p14:creationId xmlns:p14="http://schemas.microsoft.com/office/powerpoint/2010/main" val="2604847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3.xml"/><Relationship Id="rId3" Type="http://schemas.openxmlformats.org/officeDocument/2006/relationships/chart" Target="../charts/chart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8.xml"/><Relationship Id="rId3" Type="http://schemas.openxmlformats.org/officeDocument/2006/relationships/chart" Target="../charts/chart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0.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29.png"/><Relationship Id="rId21" Type="http://schemas.openxmlformats.org/officeDocument/2006/relationships/image" Target="../media/image30.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NULL"/><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 Id="rId3" Type="http://schemas.openxmlformats.org/officeDocument/2006/relationships/image" Target="../media/image5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pic>
        <p:nvPicPr>
          <p:cNvPr id="8" name="Picture 7" descr="BracketsSquare.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77769" y="381001"/>
            <a:ext cx="465583" cy="328079"/>
          </a:xfrm>
          <a:prstGeom prst="rect">
            <a:avLst/>
          </a:prstGeom>
        </p:spPr>
      </p:pic>
      <p:pic>
        <p:nvPicPr>
          <p:cNvPr id="9" name="Picture 8" descr="PowerWhatsNex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4447" y="4127497"/>
            <a:ext cx="1210783" cy="835440"/>
          </a:xfrm>
          <a:prstGeom prst="rect">
            <a:avLst/>
          </a:prstGeom>
        </p:spPr>
      </p:pic>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59" y="-1"/>
            <a:ext cx="9151359" cy="5143501"/>
          </a:xfrm>
          <a:prstGeom prst="rect">
            <a:avLst/>
          </a:prstGeom>
        </p:spPr>
      </p:pic>
    </p:spTree>
    <p:extLst>
      <p:ext uri="{BB962C8B-B14F-4D97-AF65-F5344CB8AC3E}">
        <p14:creationId xmlns:p14="http://schemas.microsoft.com/office/powerpoint/2010/main" val="357503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er_SKOFY17">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5" name="Shape 1014"/>
          <p:cNvSpPr>
            <a:spLocks noChangeArrowheads="1"/>
          </p:cNvSpPr>
          <p:nvPr userDrawn="1"/>
        </p:nvSpPr>
        <p:spPr bwMode="auto">
          <a:xfrm>
            <a:off x="1066800" y="4626578"/>
            <a:ext cx="73104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chemeClr val="bg1"/>
                </a:solidFill>
                <a:cs typeface="Arial" charset="0"/>
                <a:sym typeface="Arial" charset="0"/>
              </a:rPr>
              <a:t>© 2017 Quantum Corporation. Company Confidential.</a:t>
            </a:r>
          </a:p>
        </p:txBody>
      </p:sp>
      <p:pic>
        <p:nvPicPr>
          <p:cNvPr id="6" name="Picture 2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0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ferenceRoom Background on Whit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327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381000" y="1047750"/>
            <a:ext cx="12954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Default</a:t>
            </a:r>
          </a:p>
        </p:txBody>
      </p:sp>
      <p:sp>
        <p:nvSpPr>
          <p:cNvPr id="4" name="Rectangle 3"/>
          <p:cNvSpPr/>
          <p:nvPr userDrawn="1"/>
        </p:nvSpPr>
        <p:spPr>
          <a:xfrm>
            <a:off x="1801813" y="1047750"/>
            <a:ext cx="1295400" cy="1143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5" name="Rectangle 4"/>
          <p:cNvSpPr/>
          <p:nvPr userDrawn="1"/>
        </p:nvSpPr>
        <p:spPr>
          <a:xfrm>
            <a:off x="381000" y="2290763"/>
            <a:ext cx="1295400" cy="43338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6" name="Rectangle 5"/>
          <p:cNvSpPr/>
          <p:nvPr userDrawn="1"/>
        </p:nvSpPr>
        <p:spPr>
          <a:xfrm>
            <a:off x="1801813" y="2290763"/>
            <a:ext cx="1295400" cy="43338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7" name="Rectangle 6"/>
          <p:cNvSpPr/>
          <p:nvPr userDrawn="1"/>
        </p:nvSpPr>
        <p:spPr>
          <a:xfrm>
            <a:off x="381000" y="2952750"/>
            <a:ext cx="1295400" cy="1143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8" name="Rectangle 7"/>
          <p:cNvSpPr/>
          <p:nvPr userDrawn="1"/>
        </p:nvSpPr>
        <p:spPr>
          <a:xfrm>
            <a:off x="1801813" y="2952750"/>
            <a:ext cx="12954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9" name="Rectangle 8"/>
          <p:cNvSpPr/>
          <p:nvPr userDrawn="1"/>
        </p:nvSpPr>
        <p:spPr>
          <a:xfrm>
            <a:off x="381000" y="4195763"/>
            <a:ext cx="1295400" cy="43338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10" name="Rectangle 9"/>
          <p:cNvSpPr/>
          <p:nvPr userDrawn="1"/>
        </p:nvSpPr>
        <p:spPr>
          <a:xfrm>
            <a:off x="1801813" y="4195763"/>
            <a:ext cx="1295400" cy="43338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
        <p:nvSpPr>
          <p:cNvPr id="11" name="Rectangle 10"/>
          <p:cNvSpPr/>
          <p:nvPr userDrawn="1"/>
        </p:nvSpPr>
        <p:spPr>
          <a:xfrm>
            <a:off x="6019800" y="1047750"/>
            <a:ext cx="2743200" cy="1143000"/>
          </a:xfrm>
          <a:prstGeom prst="rect">
            <a:avLst/>
          </a:prstGeom>
          <a:solidFill>
            <a:srgbClr val="414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Dark Callout/takeaway</a:t>
            </a:r>
          </a:p>
        </p:txBody>
      </p:sp>
      <p:sp>
        <p:nvSpPr>
          <p:cNvPr id="12" name="Rectangle 11"/>
          <p:cNvSpPr/>
          <p:nvPr userDrawn="1"/>
        </p:nvSpPr>
        <p:spPr>
          <a:xfrm>
            <a:off x="6019800" y="2952750"/>
            <a:ext cx="2752725"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rgbClr val="FFFFFF"/>
                </a:solidFill>
              </a:rPr>
              <a:t>Bright Highlight/takeaway</a:t>
            </a:r>
          </a:p>
        </p:txBody>
      </p:sp>
      <p:sp>
        <p:nvSpPr>
          <p:cNvPr id="13" name="TextBox 21"/>
          <p:cNvSpPr txBox="1">
            <a:spLocks noChangeArrowheads="1"/>
          </p:cNvSpPr>
          <p:nvPr userDrawn="1"/>
        </p:nvSpPr>
        <p:spPr bwMode="auto">
          <a:xfrm>
            <a:off x="3475038" y="1114425"/>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a:solidFill>
                  <a:srgbClr val="0F73C3"/>
                </a:solidFill>
              </a:rPr>
              <a:t>As a style standard</a:t>
            </a:r>
          </a:p>
        </p:txBody>
      </p:sp>
      <p:sp>
        <p:nvSpPr>
          <p:cNvPr id="14" name="Rectangle 22"/>
          <p:cNvSpPr>
            <a:spLocks noChangeArrowheads="1"/>
          </p:cNvSpPr>
          <p:nvPr userDrawn="1"/>
        </p:nvSpPr>
        <p:spPr bwMode="auto">
          <a:xfrm>
            <a:off x="3503613" y="1204913"/>
            <a:ext cx="1128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b="1" dirty="0">
                <a:solidFill>
                  <a:srgbClr val="BCC0BA"/>
                </a:solidFill>
              </a:rPr>
              <a:t>NO</a:t>
            </a:r>
          </a:p>
        </p:txBody>
      </p:sp>
      <p:sp>
        <p:nvSpPr>
          <p:cNvPr id="15" name="Rectangle 24"/>
          <p:cNvSpPr>
            <a:spLocks noChangeArrowheads="1"/>
          </p:cNvSpPr>
          <p:nvPr userDrawn="1"/>
        </p:nvSpPr>
        <p:spPr bwMode="auto">
          <a:xfrm>
            <a:off x="4600575" y="1384300"/>
            <a:ext cx="896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454545"/>
                </a:solidFill>
              </a:rPr>
              <a:t>shadows</a:t>
            </a:r>
          </a:p>
          <a:p>
            <a:r>
              <a:rPr lang="en-US" sz="1400" dirty="0">
                <a:solidFill>
                  <a:srgbClr val="454545"/>
                </a:solidFill>
              </a:rPr>
              <a:t>gradients</a:t>
            </a:r>
          </a:p>
          <a:p>
            <a:r>
              <a:rPr lang="en-US" sz="1400" dirty="0">
                <a:solidFill>
                  <a:srgbClr val="454545"/>
                </a:solidFill>
              </a:rPr>
              <a:t>bevels</a:t>
            </a:r>
          </a:p>
        </p:txBody>
      </p:sp>
      <p:sp>
        <p:nvSpPr>
          <p:cNvPr id="16" name="Rectangle 15"/>
          <p:cNvSpPr/>
          <p:nvPr userDrawn="1"/>
        </p:nvSpPr>
        <p:spPr>
          <a:xfrm>
            <a:off x="3352800" y="1047750"/>
            <a:ext cx="2344738" cy="1143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cxnSp>
        <p:nvCxnSpPr>
          <p:cNvPr id="17" name="Straight Connector 16"/>
          <p:cNvCxnSpPr/>
          <p:nvPr userDrawn="1"/>
        </p:nvCxnSpPr>
        <p:spPr>
          <a:xfrm>
            <a:off x="3706813" y="3021013"/>
            <a:ext cx="1751012"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706813" y="3162300"/>
            <a:ext cx="1751012" cy="0"/>
          </a:xfrm>
          <a:prstGeom prst="line">
            <a:avLst/>
          </a:prstGeom>
          <a:ln w="28575"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3706813" y="3363913"/>
            <a:ext cx="1751012" cy="0"/>
          </a:xfrm>
          <a:prstGeom prst="line">
            <a:avLst/>
          </a:prstGeom>
          <a:ln w="28575" cmpd="sng">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3706813" y="3675063"/>
            <a:ext cx="1751012" cy="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706813" y="3817938"/>
            <a:ext cx="1751012" cy="0"/>
          </a:xfrm>
          <a:prstGeom prst="line">
            <a:avLst/>
          </a:prstGeom>
          <a:ln w="28575"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706813" y="4019550"/>
            <a:ext cx="1751012" cy="0"/>
          </a:xfrm>
          <a:prstGeom prst="line">
            <a:avLst/>
          </a:prstGeom>
          <a:ln w="28575" cmpd="sng">
            <a:solidFill>
              <a:schemeClr val="accent6"/>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sz="2400" b="1" baseline="0"/>
            </a:lvl1pPr>
          </a:lstStyle>
          <a:p>
            <a:r>
              <a:rPr lang="en-US" dirty="0"/>
              <a:t>Standard styles </a:t>
            </a:r>
          </a:p>
        </p:txBody>
      </p:sp>
    </p:spTree>
    <p:extLst>
      <p:ext uri="{BB962C8B-B14F-4D97-AF65-F5344CB8AC3E}">
        <p14:creationId xmlns:p14="http://schemas.microsoft.com/office/powerpoint/2010/main" val="203216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96875"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tblGrid>
              <a:tr h="370840">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400" dirty="0">
                          <a:solidFill>
                            <a:srgbClr val="FFFFFF"/>
                          </a:solidFill>
                        </a:rPr>
                        <a:t>Header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38100" cmpd="sng">
                      <a:noFill/>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9525" cap="flat" cmpd="sng" algn="ctr">
                      <a:solidFill>
                        <a:srgbClr val="BCC0B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accent6"/>
                        </a:solidFill>
                      </a:endParaRPr>
                    </a:p>
                  </a:txBody>
                  <a:tcPr>
                    <a:lnL w="12700" cmpd="sng">
                      <a:noFill/>
                    </a:lnL>
                    <a:lnR w="12700" cmpd="sng">
                      <a:noFill/>
                    </a:lnR>
                    <a:lnT w="9525" cap="flat" cmpd="sng" algn="ctr">
                      <a:solidFill>
                        <a:srgbClr val="BCC0BA"/>
                      </a:solid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4" name="Table 3"/>
          <p:cNvGraphicFramePr>
            <a:graphicFrameLocks noGrp="1"/>
          </p:cNvGraphicFramePr>
          <p:nvPr/>
        </p:nvGraphicFramePr>
        <p:xfrm>
          <a:off x="4648200" y="1871663"/>
          <a:ext cx="3657600" cy="185420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tblGrid>
              <a:tr h="370840">
                <a:tc>
                  <a:txBody>
                    <a:bodyPr/>
                    <a:lstStyle/>
                    <a:p>
                      <a:pPr algn="ctr"/>
                      <a:r>
                        <a:rPr lang="en-US" sz="1400" dirty="0">
                          <a:solidFill>
                            <a:schemeClr val="accent1"/>
                          </a:solidFill>
                        </a:rPr>
                        <a:t>Header</a:t>
                      </a:r>
                    </a:p>
                  </a:txBody>
                  <a:tcPr>
                    <a:lnL w="9525" cap="flat" cmpd="sng" algn="ctr">
                      <a:no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9525" cap="flat" cmpd="sng" algn="ctr">
                      <a:solidFill>
                        <a:srgbClr val="0F73C3"/>
                      </a:solidFill>
                      <a:prstDash val="sysDot"/>
                      <a:round/>
                      <a:headEnd type="none" w="med" len="med"/>
                      <a:tailEnd type="none" w="med" len="med"/>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1"/>
                          </a:solidFill>
                        </a:rPr>
                        <a:t>Header</a:t>
                      </a:r>
                    </a:p>
                  </a:txBody>
                  <a:tcPr>
                    <a:lnL w="9525" cap="flat" cmpd="sng" algn="ctr">
                      <a:solidFill>
                        <a:srgbClr val="0F73C3"/>
                      </a:solidFill>
                      <a:prstDash val="sysDot"/>
                      <a:round/>
                      <a:headEnd type="none" w="med" len="med"/>
                      <a:tailEnd type="none" w="med" len="med"/>
                    </a:lnL>
                    <a:lnR w="12700" cmpd="sng">
                      <a:noFill/>
                    </a:lnR>
                    <a:lnT w="12700" cmpd="sng">
                      <a:noFill/>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19050" cap="flat" cmpd="sng" algn="ctr">
                      <a:solidFill>
                        <a:srgbClr val="0F73C3"/>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1"/>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3"/>
                  </a:ext>
                </a:extLst>
              </a:tr>
              <a:tr h="370840">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A7B84"/>
                        </a:solidFill>
                      </a:endParaRPr>
                    </a:p>
                  </a:txBody>
                  <a:tcP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19050" cap="flat" cmpd="sng" algn="ctr">
                      <a:solidFill>
                        <a:srgbClr val="0F73C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2" name="Title 1"/>
          <p:cNvSpPr>
            <a:spLocks noGrp="1"/>
          </p:cNvSpPr>
          <p:nvPr>
            <p:ph type="title" hasCustomPrompt="1"/>
          </p:nvPr>
        </p:nvSpPr>
        <p:spPr/>
        <p:txBody>
          <a:bodyPr/>
          <a:lstStyle/>
          <a:p>
            <a:r>
              <a:rPr lang="en-US" dirty="0"/>
              <a:t>Sample tables</a:t>
            </a:r>
          </a:p>
        </p:txBody>
      </p:sp>
    </p:spTree>
    <p:extLst>
      <p:ext uri="{BB962C8B-B14F-4D97-AF65-F5344CB8AC3E}">
        <p14:creationId xmlns:p14="http://schemas.microsoft.com/office/powerpoint/2010/main" val="392550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a:t>
            </a:r>
          </a:p>
        </p:txBody>
      </p:sp>
      <p:graphicFrame>
        <p:nvGraphicFramePr>
          <p:cNvPr id="6" name="Chart 5"/>
          <p:cNvGraphicFramePr/>
          <p:nvPr userDrawn="1">
            <p:extLst>
              <p:ext uri="{D42A27DB-BD31-4B8C-83A1-F6EECF244321}">
                <p14:modId xmlns:p14="http://schemas.microsoft.com/office/powerpoint/2010/main" val="61994597"/>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318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category call out chart</a:t>
            </a:r>
          </a:p>
        </p:txBody>
      </p:sp>
      <p:graphicFrame>
        <p:nvGraphicFramePr>
          <p:cNvPr id="3" name="Chart 2"/>
          <p:cNvGraphicFramePr/>
          <p:nvPr userDrawn="1">
            <p:extLst>
              <p:ext uri="{D42A27DB-BD31-4B8C-83A1-F6EECF244321}">
                <p14:modId xmlns:p14="http://schemas.microsoft.com/office/powerpoint/2010/main" val="3937825555"/>
              </p:ext>
            </p:extLst>
          </p:nvPr>
        </p:nvGraphicFramePr>
        <p:xfrm>
          <a:off x="1524000" y="1136993"/>
          <a:ext cx="6096000" cy="3242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081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column chart 2-up w/text</a:t>
            </a:r>
          </a:p>
        </p:txBody>
      </p:sp>
      <p:sp>
        <p:nvSpPr>
          <p:cNvPr id="6" name="Content Placeholder 5"/>
          <p:cNvSpPr>
            <a:spLocks noGrp="1"/>
          </p:cNvSpPr>
          <p:nvPr>
            <p:ph sz="quarter" idx="10"/>
          </p:nvPr>
        </p:nvSpPr>
        <p:spPr>
          <a:xfrm>
            <a:off x="555625" y="4029290"/>
            <a:ext cx="8045450" cy="241300"/>
          </a:xfrm>
        </p:spPr>
        <p:txBody>
          <a:bodyPr>
            <a:noAutofit/>
          </a:bodyPr>
          <a:lstStyle>
            <a:lvl1pPr>
              <a:defRPr sz="1400"/>
            </a:lvl1pPr>
          </a:lstStyle>
          <a:p>
            <a:pPr lvl="0"/>
            <a:r>
              <a:rPr lang="en-US"/>
              <a:t>Click to edit Master text styles</a:t>
            </a:r>
          </a:p>
        </p:txBody>
      </p:sp>
      <p:graphicFrame>
        <p:nvGraphicFramePr>
          <p:cNvPr id="7" name="Chart 6"/>
          <p:cNvGraphicFramePr/>
          <p:nvPr userDrawn="1">
            <p:extLst>
              <p:ext uri="{D42A27DB-BD31-4B8C-83A1-F6EECF244321}">
                <p14:modId xmlns:p14="http://schemas.microsoft.com/office/powerpoint/2010/main" val="693972958"/>
              </p:ext>
            </p:extLst>
          </p:nvPr>
        </p:nvGraphicFramePr>
        <p:xfrm>
          <a:off x="411892" y="1136993"/>
          <a:ext cx="3858054" cy="254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userDrawn="1">
            <p:extLst>
              <p:ext uri="{D42A27DB-BD31-4B8C-83A1-F6EECF244321}">
                <p14:modId xmlns:p14="http://schemas.microsoft.com/office/powerpoint/2010/main" val="3198027242"/>
              </p:ext>
            </p:extLst>
          </p:nvPr>
        </p:nvGraphicFramePr>
        <p:xfrm>
          <a:off x="4876800" y="1136993"/>
          <a:ext cx="3858054" cy="254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5614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4462463"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Sample column chart with text layout</a:t>
            </a:r>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Click to 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3908202538"/>
              </p:ext>
            </p:extLst>
          </p:nvPr>
        </p:nvGraphicFramePr>
        <p:xfrm>
          <a:off x="4876800" y="1411588"/>
          <a:ext cx="3858054" cy="2377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3032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pie chart</a:t>
            </a:r>
          </a:p>
        </p:txBody>
      </p:sp>
      <p:graphicFrame>
        <p:nvGraphicFramePr>
          <p:cNvPr id="4" name="Chart 3"/>
          <p:cNvGraphicFramePr/>
          <p:nvPr userDrawn="1">
            <p:extLst>
              <p:ext uri="{D42A27DB-BD31-4B8C-83A1-F6EECF244321}">
                <p14:modId xmlns:p14="http://schemas.microsoft.com/office/powerpoint/2010/main" val="2798761635"/>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579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Sample category call out pie</a:t>
            </a:r>
          </a:p>
        </p:txBody>
      </p:sp>
      <p:graphicFrame>
        <p:nvGraphicFramePr>
          <p:cNvPr id="8" name="Chart 7"/>
          <p:cNvGraphicFramePr/>
          <p:nvPr userDrawn="1">
            <p:extLst>
              <p:ext uri="{D42A27DB-BD31-4B8C-83A1-F6EECF244321}">
                <p14:modId xmlns:p14="http://schemas.microsoft.com/office/powerpoint/2010/main" val="3102918311"/>
              </p:ext>
            </p:extLst>
          </p:nvPr>
        </p:nvGraphicFramePr>
        <p:xfrm>
          <a:off x="2718486" y="1263135"/>
          <a:ext cx="4022811" cy="315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87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SKOFY17">
    <p:bg>
      <p:bgPr>
        <a:solidFill>
          <a:srgbClr val="41414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16" name="Text Placeholder 11"/>
          <p:cNvSpPr>
            <a:spLocks noGrp="1"/>
          </p:cNvSpPr>
          <p:nvPr>
            <p:ph type="body" sz="quarter" idx="10" hasCustomPrompt="1"/>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dirty="0"/>
              <a:t>Click to </a:t>
            </a:r>
            <a:r>
              <a:rPr lang="en-US" dirty="0" err="1"/>
              <a:t>AdD</a:t>
            </a:r>
            <a:r>
              <a:rPr lang="en-US" dirty="0"/>
              <a:t> TEXT</a:t>
            </a:r>
          </a:p>
        </p:txBody>
      </p:sp>
      <p:pic>
        <p:nvPicPr>
          <p:cNvPr id="9" name="Picture 8" descr="PowerWhatsNex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48435" y="3725978"/>
            <a:ext cx="1210783" cy="83544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3269" y="4561418"/>
            <a:ext cx="465582" cy="328079"/>
          </a:xfrm>
          <a:prstGeom prst="rect">
            <a:avLst/>
          </a:prstGeom>
        </p:spPr>
      </p:pic>
    </p:spTree>
    <p:extLst>
      <p:ext uri="{BB962C8B-B14F-4D97-AF65-F5344CB8AC3E}">
        <p14:creationId xmlns:p14="http://schemas.microsoft.com/office/powerpoint/2010/main" val="814494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6" name="Content Placeholder 5"/>
          <p:cNvSpPr>
            <a:spLocks noGrp="1"/>
          </p:cNvSpPr>
          <p:nvPr>
            <p:ph sz="quarter" idx="10"/>
          </p:nvPr>
        </p:nvSpPr>
        <p:spPr>
          <a:xfrm>
            <a:off x="555625" y="4132263"/>
            <a:ext cx="8045450" cy="241300"/>
          </a:xfrm>
        </p:spPr>
        <p:txBody>
          <a:bodyPr>
            <a:noAutofit/>
          </a:bodyPr>
          <a:lstStyle>
            <a:lvl1pPr>
              <a:defRPr sz="1400"/>
            </a:lvl1pPr>
          </a:lstStyle>
          <a:p>
            <a:pPr lvl="0"/>
            <a:r>
              <a:rPr lang="en-US"/>
              <a:t>Click to edit Master text styles</a:t>
            </a:r>
          </a:p>
        </p:txBody>
      </p:sp>
      <p:graphicFrame>
        <p:nvGraphicFramePr>
          <p:cNvPr id="7" name="Chart 6"/>
          <p:cNvGraphicFramePr/>
          <p:nvPr userDrawn="1">
            <p:extLst>
              <p:ext uri="{D42A27DB-BD31-4B8C-83A1-F6EECF244321}">
                <p14:modId xmlns:p14="http://schemas.microsoft.com/office/powerpoint/2010/main" val="2988739473"/>
              </p:ext>
            </p:extLst>
          </p:nvPr>
        </p:nvGraphicFramePr>
        <p:xfrm>
          <a:off x="556053" y="1070919"/>
          <a:ext cx="3652109" cy="25880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4267566970"/>
              </p:ext>
            </p:extLst>
          </p:nvPr>
        </p:nvGraphicFramePr>
        <p:xfrm>
          <a:off x="4974281" y="1070919"/>
          <a:ext cx="3652109" cy="2588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03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4778375" y="1400175"/>
            <a:ext cx="0" cy="2312988"/>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12"/>
          <p:cNvSpPr>
            <a:spLocks noGrp="1"/>
          </p:cNvSpPr>
          <p:nvPr>
            <p:ph sz="quarter" idx="11"/>
          </p:nvPr>
        </p:nvSpPr>
        <p:spPr>
          <a:xfrm>
            <a:off x="466725" y="2189634"/>
            <a:ext cx="3665924" cy="1050925"/>
          </a:xfrm>
        </p:spPr>
        <p:txBody>
          <a:bodyPr/>
          <a:lstStyle>
            <a:lvl1pPr marL="0" indent="0">
              <a:buFont typeface="Arial"/>
              <a:buNone/>
              <a:defRPr>
                <a:solidFill>
                  <a:schemeClr val="accent1"/>
                </a:solidFill>
              </a:defRPr>
            </a:lvl1pPr>
            <a:lvl2pPr marL="0" indent="0">
              <a:spcAft>
                <a:spcPts val="0"/>
              </a:spcAft>
              <a:buNone/>
              <a:defRPr>
                <a:solidFill>
                  <a:schemeClr val="accent6"/>
                </a:solidFill>
              </a:defRPr>
            </a:lvl2pPr>
            <a:lvl3pPr marL="685800" indent="0">
              <a:buNone/>
              <a:defRPr/>
            </a:lvl3pPr>
            <a:lvl4pPr marL="974725" indent="0">
              <a:buNone/>
              <a:defRPr/>
            </a:lvl4pPr>
            <a:lvl5pPr marL="1146175" indent="0">
              <a:buNone/>
              <a:defRPr/>
            </a:lvl5pPr>
          </a:lstStyle>
          <a:p>
            <a:pPr lvl="0"/>
            <a:r>
              <a:rPr lang="en-US"/>
              <a:t>Click to edit Master text styles</a:t>
            </a:r>
          </a:p>
          <a:p>
            <a:pPr lvl="1"/>
            <a:r>
              <a:rPr lang="en-US"/>
              <a:t>Second level</a:t>
            </a:r>
          </a:p>
        </p:txBody>
      </p:sp>
      <p:graphicFrame>
        <p:nvGraphicFramePr>
          <p:cNvPr id="6" name="Chart 5"/>
          <p:cNvGraphicFramePr/>
          <p:nvPr userDrawn="1">
            <p:extLst>
              <p:ext uri="{D42A27DB-BD31-4B8C-83A1-F6EECF244321}">
                <p14:modId xmlns:p14="http://schemas.microsoft.com/office/powerpoint/2010/main" val="945682850"/>
              </p:ext>
            </p:extLst>
          </p:nvPr>
        </p:nvGraphicFramePr>
        <p:xfrm>
          <a:off x="4974281" y="1304324"/>
          <a:ext cx="3652109" cy="2588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928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5" name="Rounded Rectangle 74"/>
          <p:cNvSpPr/>
          <p:nvPr userDrawn="1"/>
        </p:nvSpPr>
        <p:spPr>
          <a:xfrm>
            <a:off x="4661244"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78" name="Rounded Rectangle 77"/>
          <p:cNvSpPr/>
          <p:nvPr userDrawn="1"/>
        </p:nvSpPr>
        <p:spPr>
          <a:xfrm>
            <a:off x="457201"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79" name="Rounded Rectangle 78"/>
          <p:cNvSpPr/>
          <p:nvPr userDrawn="1"/>
        </p:nvSpPr>
        <p:spPr>
          <a:xfrm>
            <a:off x="3258066"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80" name="Rounded Rectangle 79"/>
          <p:cNvSpPr/>
          <p:nvPr userDrawn="1"/>
        </p:nvSpPr>
        <p:spPr>
          <a:xfrm>
            <a:off x="6039708" y="2308825"/>
            <a:ext cx="2741826"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81" name="Rounded Rectangle 80"/>
          <p:cNvSpPr/>
          <p:nvPr userDrawn="1"/>
        </p:nvSpPr>
        <p:spPr>
          <a:xfrm>
            <a:off x="457200" y="1001738"/>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82" name="Rounded Rectangle 81"/>
          <p:cNvSpPr/>
          <p:nvPr userDrawn="1"/>
        </p:nvSpPr>
        <p:spPr>
          <a:xfrm>
            <a:off x="4661244" y="3521160"/>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83" name="Rounded Rectangle 82"/>
          <p:cNvSpPr/>
          <p:nvPr userDrawn="1"/>
        </p:nvSpPr>
        <p:spPr>
          <a:xfrm>
            <a:off x="457200" y="3528025"/>
            <a:ext cx="4122018" cy="1064586"/>
          </a:xfrm>
          <a:prstGeom prst="roundRect">
            <a:avLst>
              <a:gd name="adj" fmla="val 9252"/>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54545"/>
              </a:solidFill>
            </a:endParaRPr>
          </a:p>
        </p:txBody>
      </p:sp>
      <p:sp>
        <p:nvSpPr>
          <p:cNvPr id="3" name="Text Box 56"/>
          <p:cNvSpPr txBox="1">
            <a:spLocks noChangeArrowheads="1"/>
          </p:cNvSpPr>
          <p:nvPr userDrawn="1"/>
        </p:nvSpPr>
        <p:spPr bwMode="auto">
          <a:xfrm>
            <a:off x="2173416"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t>GLOBE</a:t>
            </a:r>
          </a:p>
        </p:txBody>
      </p:sp>
      <p:pic>
        <p:nvPicPr>
          <p:cNvPr id="4" name="Picture 1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02574" y="1183124"/>
            <a:ext cx="394394"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6"/>
          <p:cNvSpPr txBox="1">
            <a:spLocks noChangeArrowheads="1"/>
          </p:cNvSpPr>
          <p:nvPr userDrawn="1"/>
        </p:nvSpPr>
        <p:spPr bwMode="auto">
          <a:xfrm>
            <a:off x="3442430" y="1847850"/>
            <a:ext cx="844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t>MAP MARKER</a:t>
            </a:r>
          </a:p>
        </p:txBody>
      </p:sp>
      <p:pic>
        <p:nvPicPr>
          <p:cNvPr id="6" name="Picture 1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10572" y="1216462"/>
            <a:ext cx="304758" cy="3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1839" y="1155232"/>
            <a:ext cx="747328" cy="4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2"/>
          <p:cNvSpPr txBox="1">
            <a:spLocks noChangeArrowheads="1"/>
          </p:cNvSpPr>
          <p:nvPr userDrawn="1"/>
        </p:nvSpPr>
        <p:spPr bwMode="auto">
          <a:xfrm>
            <a:off x="724672" y="1847850"/>
            <a:ext cx="8588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t>WORLD MAP</a:t>
            </a:r>
          </a:p>
        </p:txBody>
      </p:sp>
      <p:sp>
        <p:nvSpPr>
          <p:cNvPr id="9" name="Text Box 79"/>
          <p:cNvSpPr txBox="1">
            <a:spLocks noChangeArrowheads="1"/>
          </p:cNvSpPr>
          <p:nvPr userDrawn="1"/>
        </p:nvSpPr>
        <p:spPr bwMode="auto">
          <a:xfrm>
            <a:off x="1189038" y="3150285"/>
            <a:ext cx="13795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dirty="0">
                <a:solidFill>
                  <a:srgbClr val="BCC0BA"/>
                </a:solidFill>
              </a:rPr>
              <a:t>DISK DRUMS / STORAGE</a:t>
            </a:r>
          </a:p>
        </p:txBody>
      </p:sp>
      <p:pic>
        <p:nvPicPr>
          <p:cNvPr id="10" name="Picture 1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6949" y="2579155"/>
            <a:ext cx="262181" cy="3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9"/>
          <p:cNvGrpSpPr>
            <a:grpSpLocks/>
          </p:cNvGrpSpPr>
          <p:nvPr userDrawn="1"/>
        </p:nvGrpSpPr>
        <p:grpSpPr bwMode="auto">
          <a:xfrm>
            <a:off x="1488530" y="2536579"/>
            <a:ext cx="429125" cy="391031"/>
            <a:chOff x="8018997" y="2625171"/>
            <a:chExt cx="659169" cy="601150"/>
          </a:xfrm>
        </p:grpSpPr>
        <p:pic>
          <p:nvPicPr>
            <p:cNvPr id="12" name="Picture 2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277541" y="275859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22"/>
          <p:cNvGrpSpPr>
            <a:grpSpLocks/>
          </p:cNvGrpSpPr>
          <p:nvPr userDrawn="1"/>
        </p:nvGrpSpPr>
        <p:grpSpPr bwMode="auto">
          <a:xfrm>
            <a:off x="2497055" y="2532097"/>
            <a:ext cx="521001" cy="399994"/>
            <a:chOff x="8018997" y="2625171"/>
            <a:chExt cx="801250" cy="615646"/>
          </a:xfrm>
        </p:grpSpPr>
        <p:pic>
          <p:nvPicPr>
            <p:cNvPr id="15" name="Picture 2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18997"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419622" y="2625171"/>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226800" y="2773087"/>
              <a:ext cx="400625" cy="46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Box 73"/>
          <p:cNvSpPr txBox="1">
            <a:spLocks noChangeArrowheads="1"/>
          </p:cNvSpPr>
          <p:nvPr/>
        </p:nvSpPr>
        <p:spPr bwMode="auto">
          <a:xfrm>
            <a:off x="4043963" y="3150285"/>
            <a:ext cx="11795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t>SECURITY / LOCKS</a:t>
            </a:r>
          </a:p>
        </p:txBody>
      </p:sp>
      <p:pic>
        <p:nvPicPr>
          <p:cNvPr id="19" name="Picture 2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4134" y="2532242"/>
            <a:ext cx="316067" cy="39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90441" y="2529634"/>
            <a:ext cx="400447" cy="3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06541" y="2571354"/>
            <a:ext cx="308917" cy="30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userDrawn="1"/>
        </p:nvSpPr>
        <p:spPr bwMode="auto">
          <a:xfrm>
            <a:off x="6027351" y="1847850"/>
            <a:ext cx="1301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dirty="0"/>
              <a:t>MOBILE PHONE/</a:t>
            </a:r>
            <a:r>
              <a:rPr lang="en-US" altLang="en-US" dirty="0" err="1"/>
              <a:t>iPHONE</a:t>
            </a:r>
            <a:endParaRPr lang="en-US" altLang="en-US" dirty="0"/>
          </a:p>
        </p:txBody>
      </p:sp>
      <p:pic>
        <p:nvPicPr>
          <p:cNvPr id="23" name="Picture 35"/>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6581575" y="1240515"/>
            <a:ext cx="192715" cy="3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6"/>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5260580" y="1151323"/>
            <a:ext cx="363020" cy="48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0"/>
          <p:cNvSpPr txBox="1">
            <a:spLocks noChangeArrowheads="1"/>
          </p:cNvSpPr>
          <p:nvPr userDrawn="1"/>
        </p:nvSpPr>
        <p:spPr bwMode="auto">
          <a:xfrm>
            <a:off x="5096518" y="1847850"/>
            <a:ext cx="722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err="1"/>
              <a:t>iPAD</a:t>
            </a:r>
            <a:endParaRPr lang="en-US" altLang="en-US"/>
          </a:p>
        </p:txBody>
      </p:sp>
      <p:pic>
        <p:nvPicPr>
          <p:cNvPr id="26" name="Picture 38"/>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769405" y="1095734"/>
            <a:ext cx="693548" cy="5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20"/>
          <p:cNvSpPr txBox="1">
            <a:spLocks noChangeArrowheads="1"/>
          </p:cNvSpPr>
          <p:nvPr userDrawn="1"/>
        </p:nvSpPr>
        <p:spPr bwMode="auto">
          <a:xfrm>
            <a:off x="7585976" y="1847850"/>
            <a:ext cx="939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lvl="0"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a:t>TV</a:t>
            </a:r>
          </a:p>
        </p:txBody>
      </p:sp>
      <p:pic>
        <p:nvPicPr>
          <p:cNvPr id="28" name="Picture 40"/>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581258" y="3786030"/>
            <a:ext cx="532206" cy="30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405931" y="3800226"/>
            <a:ext cx="529964" cy="3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2"/>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525117" y="3785938"/>
            <a:ext cx="529965" cy="3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3"/>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390967"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4"/>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129829" y="2546209"/>
            <a:ext cx="286498" cy="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5"/>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7305018" y="2556880"/>
            <a:ext cx="309239" cy="30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5"/>
          <p:cNvSpPr txBox="1">
            <a:spLocks noChangeArrowheads="1"/>
          </p:cNvSpPr>
          <p:nvPr userDrawn="1"/>
        </p:nvSpPr>
        <p:spPr bwMode="auto">
          <a:xfrm>
            <a:off x="3581959" y="4335892"/>
            <a:ext cx="8445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a:solidFill>
                  <a:srgbClr val="BCC0BA"/>
                </a:solidFill>
                <a:latin typeface="Calibri"/>
              </a:rPr>
              <a:t>MAGNIFYING GLASS</a:t>
            </a:r>
          </a:p>
        </p:txBody>
      </p:sp>
      <p:pic>
        <p:nvPicPr>
          <p:cNvPr id="35" name="Picture 47"/>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flipH="1">
            <a:off x="3787052" y="3658087"/>
            <a:ext cx="620720" cy="58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0"/>
          <p:cNvSpPr txBox="1">
            <a:spLocks noChangeArrowheads="1"/>
          </p:cNvSpPr>
          <p:nvPr userDrawn="1"/>
        </p:nvSpPr>
        <p:spPr bwMode="auto">
          <a:xfrm>
            <a:off x="2574667" y="4337479"/>
            <a:ext cx="7683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a:solidFill>
                  <a:srgbClr val="BCC0BA"/>
                </a:solidFill>
                <a:latin typeface="Calibri"/>
              </a:rPr>
              <a:t>SERVICE TEAM</a:t>
            </a:r>
          </a:p>
        </p:txBody>
      </p:sp>
      <p:sp>
        <p:nvSpPr>
          <p:cNvPr id="37" name="Text Box 60"/>
          <p:cNvSpPr txBox="1">
            <a:spLocks noChangeArrowheads="1"/>
          </p:cNvSpPr>
          <p:nvPr userDrawn="1"/>
        </p:nvSpPr>
        <p:spPr bwMode="auto">
          <a:xfrm>
            <a:off x="1532279" y="4275567"/>
            <a:ext cx="76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a:solidFill>
                  <a:srgbClr val="BCC0BA"/>
                </a:solidFill>
                <a:latin typeface="Calibri"/>
              </a:rPr>
              <a:t>PROBLEM</a:t>
            </a:r>
            <a:br>
              <a:rPr lang="en-US" altLang="en-US" sz="800">
                <a:solidFill>
                  <a:srgbClr val="BCC0BA"/>
                </a:solidFill>
                <a:latin typeface="Calibri"/>
              </a:rPr>
            </a:br>
            <a:r>
              <a:rPr lang="en-US" altLang="en-US" sz="800">
                <a:solidFill>
                  <a:srgbClr val="BCC0BA"/>
                </a:solidFill>
                <a:latin typeface="Calibri"/>
              </a:rPr>
              <a:t>/HEALTH</a:t>
            </a:r>
          </a:p>
        </p:txBody>
      </p:sp>
      <p:sp>
        <p:nvSpPr>
          <p:cNvPr id="38" name="Text Box 60"/>
          <p:cNvSpPr txBox="1">
            <a:spLocks noChangeArrowheads="1"/>
          </p:cNvSpPr>
          <p:nvPr userDrawn="1"/>
        </p:nvSpPr>
        <p:spPr bwMode="auto">
          <a:xfrm>
            <a:off x="504567" y="4268702"/>
            <a:ext cx="857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a:solidFill>
                  <a:srgbClr val="BCC0BA"/>
                </a:solidFill>
                <a:latin typeface="Calibri"/>
              </a:rPr>
              <a:t>PERFORMANCE MONITORING</a:t>
            </a:r>
          </a:p>
        </p:txBody>
      </p:sp>
      <p:pic>
        <p:nvPicPr>
          <p:cNvPr id="39" name="Picture 51"/>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713947" y="3734277"/>
            <a:ext cx="432487" cy="4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2"/>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681540" y="3711868"/>
            <a:ext cx="481786" cy="47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3"/>
          <p:cNvPicPr>
            <a:picLocks noChangeAspect="1"/>
          </p:cNvPicPr>
          <p:nvPr userDrawn="1"/>
        </p:nvPicPr>
        <p:blipFill>
          <a:blip r:embed="rId21">
            <a:extLst>
              <a:ext uri="{28A0092B-C50C-407E-A947-70E740481C1C}">
                <a14:useLocalDpi xmlns:a14="http://schemas.microsoft.com/office/drawing/2010/main"/>
              </a:ext>
            </a:extLst>
          </a:blip>
          <a:srcRect/>
          <a:stretch>
            <a:fillRect/>
          </a:stretch>
        </p:blipFill>
        <p:spPr bwMode="auto">
          <a:xfrm>
            <a:off x="2725892" y="3703464"/>
            <a:ext cx="498593" cy="4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41"/>
          <p:cNvCxnSpPr/>
          <p:nvPr userDrawn="1"/>
        </p:nvCxnSpPr>
        <p:spPr>
          <a:xfrm flipH="1" flipV="1">
            <a:off x="1400257"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H="1" flipV="1">
            <a:off x="2207355"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flipV="1">
            <a:off x="1891099"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flipV="1">
            <a:off x="3219622"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flipV="1">
            <a:off x="4269541"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H="1" flipV="1">
            <a:off x="5071685" y="249209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H="1" flipV="1">
            <a:off x="7002612"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flipV="1">
            <a:off x="7916663" y="2437179"/>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 Box 73"/>
          <p:cNvSpPr txBox="1">
            <a:spLocks noChangeArrowheads="1"/>
          </p:cNvSpPr>
          <p:nvPr userDrawn="1"/>
        </p:nvSpPr>
        <p:spPr bwMode="auto">
          <a:xfrm>
            <a:off x="6452244" y="3067907"/>
            <a:ext cx="2101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ctr">
              <a:spcBef>
                <a:spcPct val="50000"/>
              </a:spcBef>
              <a:defRPr sz="800" b="0">
                <a:solidFill>
                  <a:srgbClr val="BCC0BA"/>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fontAlgn="auto">
              <a:spcAft>
                <a:spcPts val="0"/>
              </a:spcAft>
              <a:defRPr/>
            </a:pPr>
            <a:r>
              <a:rPr lang="en-US" altLang="en-US"/>
              <a:t>COGS – PROCESSES – SYSTEM -  POLICY MANAGER – DATA MOVEMENT - </a:t>
            </a:r>
            <a:r>
              <a:rPr lang="en-US" altLang="en-US" err="1"/>
              <a:t>iMover</a:t>
            </a:r>
            <a:endParaRPr lang="en-US" altLang="en-US"/>
          </a:p>
        </p:txBody>
      </p:sp>
      <p:sp>
        <p:nvSpPr>
          <p:cNvPr id="51" name="Text Box 55"/>
          <p:cNvSpPr txBox="1">
            <a:spLocks noChangeArrowheads="1"/>
          </p:cNvSpPr>
          <p:nvPr userDrawn="1"/>
        </p:nvSpPr>
        <p:spPr bwMode="auto">
          <a:xfrm>
            <a:off x="5347173" y="4335891"/>
            <a:ext cx="2911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defRPr/>
            </a:pPr>
            <a:r>
              <a:rPr lang="en-US" altLang="en-US" sz="800">
                <a:solidFill>
                  <a:srgbClr val="BCC0BA"/>
                </a:solidFill>
                <a:latin typeface="Calibri"/>
              </a:rPr>
              <a:t>CLOUD, WAN, LAN, SAN, WWW</a:t>
            </a:r>
          </a:p>
        </p:txBody>
      </p:sp>
      <p:cxnSp>
        <p:nvCxnSpPr>
          <p:cNvPr id="52" name="Straight Connector 51"/>
          <p:cNvCxnSpPr/>
          <p:nvPr userDrawn="1"/>
        </p:nvCxnSpPr>
        <p:spPr>
          <a:xfrm flipH="1" flipV="1">
            <a:off x="5971745"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flipH="1" flipV="1">
            <a:off x="7396376" y="112395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a:xfrm flipV="1">
            <a:off x="73289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a:xfrm flipV="1">
            <a:off x="6236730" y="3672187"/>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userDrawn="1"/>
        </p:nvCxnSpPr>
        <p:spPr>
          <a:xfrm flipH="1" flipV="1">
            <a:off x="2444609"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a:xfrm flipH="1" flipV="1">
            <a:off x="3505768" y="3676200"/>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userDrawn="1"/>
        </p:nvCxnSpPr>
        <p:spPr>
          <a:xfrm flipH="1" flipV="1">
            <a:off x="1198830" y="2457774"/>
            <a:ext cx="0" cy="548640"/>
          </a:xfrm>
          <a:prstGeom prst="line">
            <a:avLst/>
          </a:prstGeom>
          <a:ln w="952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Useful Iconography</a:t>
            </a:r>
          </a:p>
        </p:txBody>
      </p:sp>
    </p:spTree>
    <p:extLst>
      <p:ext uri="{BB962C8B-B14F-4D97-AF65-F5344CB8AC3E}">
        <p14:creationId xmlns:p14="http://schemas.microsoft.com/office/powerpoint/2010/main" val="3906681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Rounded Rectangle 2"/>
          <p:cNvSpPr/>
          <p:nvPr userDrawn="1"/>
        </p:nvSpPr>
        <p:spPr>
          <a:xfrm>
            <a:off x="2982913" y="1262063"/>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4" name="Rounded Rectangle 3"/>
          <p:cNvSpPr/>
          <p:nvPr userDrawn="1"/>
        </p:nvSpPr>
        <p:spPr>
          <a:xfrm>
            <a:off x="376238" y="1262063"/>
            <a:ext cx="2379662" cy="3633787"/>
          </a:xfrm>
          <a:prstGeom prst="roundRect">
            <a:avLst>
              <a:gd name="adj" fmla="val 4659"/>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5" name="Text Box 41"/>
          <p:cNvSpPr txBox="1">
            <a:spLocks noChangeArrowheads="1"/>
          </p:cNvSpPr>
          <p:nvPr userDrawn="1"/>
        </p:nvSpPr>
        <p:spPr bwMode="auto">
          <a:xfrm>
            <a:off x="500063" y="1000125"/>
            <a:ext cx="4168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SzPct val="75000"/>
              <a:buBlip>
                <a:blip r:embed="rId2"/>
              </a:buBlip>
              <a:defRPr sz="2400">
                <a:solidFill>
                  <a:srgbClr val="212121"/>
                </a:solidFill>
                <a:latin typeface="Arial" charset="0"/>
                <a:cs typeface="Arial" charset="0"/>
              </a:defRPr>
            </a:lvl1pPr>
            <a:lvl2pPr marL="742950" indent="-285750" eaLnBrk="0" hangingPunct="0">
              <a:spcBef>
                <a:spcPct val="20000"/>
              </a:spcBef>
              <a:buClr>
                <a:srgbClr val="006AD6"/>
              </a:buClr>
              <a:buFont typeface="Arial" charset="0"/>
              <a:buChar char="–"/>
              <a:defRPr sz="2800">
                <a:solidFill>
                  <a:srgbClr val="212121"/>
                </a:solidFill>
                <a:latin typeface="Arial" charset="0"/>
                <a:cs typeface="Arial" charset="0"/>
              </a:defRPr>
            </a:lvl2pPr>
            <a:lvl3pPr marL="11430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3pPr>
            <a:lvl4pPr marL="1600200" indent="-228600" eaLnBrk="0" hangingPunct="0">
              <a:spcBef>
                <a:spcPct val="20000"/>
              </a:spcBef>
              <a:buClr>
                <a:srgbClr val="006AD6"/>
              </a:buClr>
              <a:buFont typeface="Arial" charset="0"/>
              <a:buChar char="–"/>
              <a:defRPr sz="1600">
                <a:solidFill>
                  <a:srgbClr val="212121"/>
                </a:solidFill>
                <a:latin typeface="Arial" charset="0"/>
                <a:cs typeface="Arial" charset="0"/>
              </a:defRPr>
            </a:lvl4pPr>
            <a:lvl5pPr marL="2057400" indent="-228600" eaLnBrk="0" hangingPunct="0">
              <a:spcBef>
                <a:spcPct val="20000"/>
              </a:spcBef>
              <a:buClr>
                <a:srgbClr val="006AD6"/>
              </a:buClr>
              <a:buFont typeface="Wingdings" pitchFamily="2" charset="2"/>
              <a:buChar char="§"/>
              <a:defRPr sz="1600">
                <a:solidFill>
                  <a:srgbClr val="212121"/>
                </a:solidFill>
                <a:latin typeface="Arial" charset="0"/>
                <a:cs typeface="Arial" charset="0"/>
              </a:defRPr>
            </a:lvl5pPr>
            <a:lvl6pPr marL="25146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6pPr>
            <a:lvl7pPr marL="29718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7pPr>
            <a:lvl8pPr marL="34290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8pPr>
            <a:lvl9pPr marL="3886200" indent="-228600" eaLnBrk="0" fontAlgn="base" hangingPunct="0">
              <a:spcBef>
                <a:spcPct val="20000"/>
              </a:spcBef>
              <a:spcAft>
                <a:spcPct val="0"/>
              </a:spcAft>
              <a:buClr>
                <a:srgbClr val="006AD6"/>
              </a:buClr>
              <a:buFont typeface="Wingdings" pitchFamily="2" charset="2"/>
              <a:buChar char="§"/>
              <a:defRPr sz="1600">
                <a:solidFill>
                  <a:srgbClr val="212121"/>
                </a:solidFill>
                <a:latin typeface="Arial" charset="0"/>
                <a:cs typeface="Arial" charset="0"/>
              </a:defRPr>
            </a:lvl9pPr>
          </a:lstStyle>
          <a:p>
            <a:pPr eaLnBrk="1" fontAlgn="auto" hangingPunct="1">
              <a:spcBef>
                <a:spcPct val="50000"/>
              </a:spcBef>
              <a:spcAft>
                <a:spcPts val="0"/>
              </a:spcAft>
              <a:buSzTx/>
              <a:buFontTx/>
              <a:buNone/>
              <a:defRPr/>
            </a:pPr>
            <a:r>
              <a:rPr lang="en-US" altLang="en-US" sz="800" b="1">
                <a:solidFill>
                  <a:srgbClr val="454545"/>
                </a:solidFill>
              </a:rPr>
              <a:t>Background Shapes (can depict different locations, e.g. On-site, Offsite, etc.</a:t>
            </a:r>
          </a:p>
        </p:txBody>
      </p:sp>
      <p:sp>
        <p:nvSpPr>
          <p:cNvPr id="6" name="Rounded Rectangle 5"/>
          <p:cNvSpPr/>
          <p:nvPr userDrawn="1"/>
        </p:nvSpPr>
        <p:spPr>
          <a:xfrm>
            <a:off x="4737100" y="1289050"/>
            <a:ext cx="1412875" cy="2381250"/>
          </a:xfrm>
          <a:prstGeom prst="roundRect">
            <a:avLst>
              <a:gd name="adj" fmla="val 9252"/>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7" name="Rounded Rectangle 6"/>
          <p:cNvSpPr/>
          <p:nvPr userDrawn="1"/>
        </p:nvSpPr>
        <p:spPr>
          <a:xfrm>
            <a:off x="4937125" y="15240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8" name="Rounded Rectangle 7"/>
          <p:cNvSpPr/>
          <p:nvPr userDrawn="1"/>
        </p:nvSpPr>
        <p:spPr>
          <a:xfrm>
            <a:off x="4937125" y="2616200"/>
            <a:ext cx="1011238" cy="820738"/>
          </a:xfrm>
          <a:prstGeom prst="roundRect">
            <a:avLst>
              <a:gd name="adj" fmla="val 9252"/>
            </a:avLst>
          </a:prstGeom>
          <a:solidFill>
            <a:schemeClr val="bg1"/>
          </a:solidFill>
          <a:ln w="1270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9" name="Rounded Rectangle 8"/>
          <p:cNvSpPr/>
          <p:nvPr userDrawn="1"/>
        </p:nvSpPr>
        <p:spPr>
          <a:xfrm>
            <a:off x="6478588" y="1309688"/>
            <a:ext cx="1611312" cy="1309687"/>
          </a:xfrm>
          <a:prstGeom prst="roundRect">
            <a:avLst>
              <a:gd name="adj" fmla="val 9252"/>
            </a:avLst>
          </a:prstGeom>
          <a:solidFill>
            <a:schemeClr val="bg1"/>
          </a:solidFill>
          <a:ln w="12700">
            <a:solidFill>
              <a:srgbClr val="6A7B8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454545"/>
              </a:solidFill>
            </a:endParaRPr>
          </a:p>
        </p:txBody>
      </p:sp>
      <p:sp>
        <p:nvSpPr>
          <p:cNvPr id="10" name="Text Box 10"/>
          <p:cNvSpPr txBox="1">
            <a:spLocks noChangeArrowheads="1"/>
          </p:cNvSpPr>
          <p:nvPr userDrawn="1"/>
        </p:nvSpPr>
        <p:spPr bwMode="auto">
          <a:xfrm>
            <a:off x="4119563"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2</a:t>
            </a:r>
          </a:p>
        </p:txBody>
      </p:sp>
      <p:sp>
        <p:nvSpPr>
          <p:cNvPr id="11" name="Text Box 10"/>
          <p:cNvSpPr txBox="1">
            <a:spLocks noChangeArrowheads="1"/>
          </p:cNvSpPr>
          <p:nvPr userDrawn="1"/>
        </p:nvSpPr>
        <p:spPr bwMode="auto">
          <a:xfrm>
            <a:off x="6151563" y="4271963"/>
            <a:ext cx="1852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NUMBERS</a:t>
            </a:r>
            <a:br>
              <a:rPr lang="en-US" sz="800" b="1">
                <a:solidFill>
                  <a:srgbClr val="000000"/>
                </a:solidFill>
                <a:latin typeface="Arial" charset="0"/>
                <a:cs typeface="Arial" charset="0"/>
              </a:rPr>
            </a:br>
            <a:r>
              <a:rPr lang="en-US" sz="800" b="1">
                <a:solidFill>
                  <a:srgbClr val="000000"/>
                </a:solidFill>
                <a:latin typeface="Arial" charset="0"/>
                <a:cs typeface="Arial" charset="0"/>
              </a:rPr>
              <a:t>(FOR STEPS IN DIAGRAMS)</a:t>
            </a:r>
          </a:p>
        </p:txBody>
      </p:sp>
      <p:sp>
        <p:nvSpPr>
          <p:cNvPr id="12" name="Text Box 10"/>
          <p:cNvSpPr txBox="1">
            <a:spLocks noChangeArrowheads="1"/>
          </p:cNvSpPr>
          <p:nvPr userDrawn="1"/>
        </p:nvSpPr>
        <p:spPr bwMode="auto">
          <a:xfrm>
            <a:off x="3151188" y="3732213"/>
            <a:ext cx="1071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1</a:t>
            </a:r>
          </a:p>
        </p:txBody>
      </p:sp>
      <p:sp>
        <p:nvSpPr>
          <p:cNvPr id="13" name="Text Box 10"/>
          <p:cNvSpPr txBox="1">
            <a:spLocks noChangeArrowheads="1"/>
          </p:cNvSpPr>
          <p:nvPr userDrawn="1"/>
        </p:nvSpPr>
        <p:spPr bwMode="auto">
          <a:xfrm>
            <a:off x="5086350" y="3732213"/>
            <a:ext cx="1071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7200" b="1">
                <a:solidFill>
                  <a:srgbClr val="ABEBFF"/>
                </a:solidFill>
                <a:latin typeface="Arial" charset="0"/>
                <a:cs typeface="Arial" charset="0"/>
              </a:rPr>
              <a:t>3</a:t>
            </a:r>
          </a:p>
        </p:txBody>
      </p:sp>
      <p:sp>
        <p:nvSpPr>
          <p:cNvPr id="2" name="Title 1"/>
          <p:cNvSpPr>
            <a:spLocks noGrp="1"/>
          </p:cNvSpPr>
          <p:nvPr>
            <p:ph type="title" hasCustomPrompt="1"/>
          </p:nvPr>
        </p:nvSpPr>
        <p:spPr/>
        <p:txBody>
          <a:bodyPr/>
          <a:lstStyle>
            <a:lvl1pPr>
              <a:defRPr baseline="0"/>
            </a:lvl1pPr>
          </a:lstStyle>
          <a:p>
            <a:r>
              <a:rPr lang="en-US" dirty="0"/>
              <a:t>Useful iconography frames and backgrounds</a:t>
            </a:r>
          </a:p>
        </p:txBody>
      </p:sp>
    </p:spTree>
    <p:extLst>
      <p:ext uri="{BB962C8B-B14F-4D97-AF65-F5344CB8AC3E}">
        <p14:creationId xmlns:p14="http://schemas.microsoft.com/office/powerpoint/2010/main" val="3285702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Text Box 33"/>
          <p:cNvSpPr txBox="1">
            <a:spLocks noChangeArrowheads="1"/>
          </p:cNvSpPr>
          <p:nvPr userDrawn="1"/>
        </p:nvSpPr>
        <p:spPr bwMode="auto">
          <a:xfrm>
            <a:off x="52498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1</a:t>
            </a:r>
          </a:p>
        </p:txBody>
      </p:sp>
      <p:sp>
        <p:nvSpPr>
          <p:cNvPr id="4" name="Text Box 34"/>
          <p:cNvSpPr txBox="1">
            <a:spLocks noChangeArrowheads="1"/>
          </p:cNvSpPr>
          <p:nvPr userDrawn="1"/>
        </p:nvSpPr>
        <p:spPr bwMode="auto">
          <a:xfrm>
            <a:off x="7688263" y="396081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ARROW 2 </a:t>
            </a:r>
          </a:p>
        </p:txBody>
      </p:sp>
      <p:sp>
        <p:nvSpPr>
          <p:cNvPr id="5" name="Text Box 54"/>
          <p:cNvSpPr txBox="1">
            <a:spLocks noChangeArrowheads="1"/>
          </p:cNvSpPr>
          <p:nvPr userDrawn="1"/>
        </p:nvSpPr>
        <p:spPr bwMode="auto">
          <a:xfrm>
            <a:off x="555625" y="2646363"/>
            <a:ext cx="10048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Broken Arrow</a:t>
            </a:r>
          </a:p>
        </p:txBody>
      </p:sp>
      <p:sp>
        <p:nvSpPr>
          <p:cNvPr id="6" name="Text Box 55"/>
          <p:cNvSpPr txBox="1">
            <a:spLocks noChangeArrowheads="1"/>
          </p:cNvSpPr>
          <p:nvPr userDrawn="1"/>
        </p:nvSpPr>
        <p:spPr bwMode="auto">
          <a:xfrm>
            <a:off x="2786063" y="2646363"/>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Cyclical Arrow</a:t>
            </a:r>
          </a:p>
        </p:txBody>
      </p:sp>
      <p:sp>
        <p:nvSpPr>
          <p:cNvPr id="7" name="Text Box 64"/>
          <p:cNvSpPr txBox="1">
            <a:spLocks noChangeArrowheads="1"/>
          </p:cNvSpPr>
          <p:nvPr userDrawn="1"/>
        </p:nvSpPr>
        <p:spPr bwMode="auto">
          <a:xfrm>
            <a:off x="9144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(L)</a:t>
            </a:r>
          </a:p>
        </p:txBody>
      </p:sp>
      <p:sp>
        <p:nvSpPr>
          <p:cNvPr id="8" name="Text Box 65"/>
          <p:cNvSpPr txBox="1">
            <a:spLocks noChangeArrowheads="1"/>
          </p:cNvSpPr>
          <p:nvPr userDrawn="1"/>
        </p:nvSpPr>
        <p:spPr bwMode="auto">
          <a:xfrm>
            <a:off x="2400300" y="4235450"/>
            <a:ext cx="1004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800" b="1">
                <a:solidFill>
                  <a:srgbClr val="000000"/>
                </a:solidFill>
                <a:latin typeface="Arial" charset="0"/>
                <a:cs typeface="Arial" charset="0"/>
              </a:rPr>
              <a:t>WRAP ARROW (R)</a:t>
            </a:r>
          </a:p>
        </p:txBody>
      </p:sp>
      <p:pic>
        <p:nvPicPr>
          <p:cNvPr id="9" name="Picture 1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56213" y="1004888"/>
            <a:ext cx="6159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08763" y="1492250"/>
            <a:ext cx="22272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2653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98463" y="3338513"/>
            <a:ext cx="16970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985000" y="2811463"/>
            <a:ext cx="18510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481513" y="3121025"/>
            <a:ext cx="20859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640013" y="1312863"/>
            <a:ext cx="12969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373063" y="1966913"/>
            <a:ext cx="20129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6"/>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373063" y="1624013"/>
            <a:ext cx="2012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Arrows</a:t>
            </a:r>
          </a:p>
        </p:txBody>
      </p:sp>
    </p:spTree>
    <p:extLst>
      <p:ext uri="{BB962C8B-B14F-4D97-AF65-F5344CB8AC3E}">
        <p14:creationId xmlns:p14="http://schemas.microsoft.com/office/powerpoint/2010/main" val="778251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590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24063"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832225"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640388" y="1298575"/>
            <a:ext cx="14557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448550" y="1298575"/>
            <a:ext cx="14557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54025" y="2371725"/>
            <a:ext cx="9794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2284413" y="2371725"/>
            <a:ext cx="9763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p:cNvSpPr>
            <a:spLocks noChangeArrowheads="1"/>
          </p:cNvSpPr>
          <p:nvPr userDrawn="1"/>
        </p:nvSpPr>
        <p:spPr bwMode="auto">
          <a:xfrm>
            <a:off x="4119563" y="2209800"/>
            <a:ext cx="2752725" cy="2039938"/>
          </a:xfrm>
          <a:prstGeom prst="rect">
            <a:avLst/>
          </a:prstGeom>
          <a:solidFill>
            <a:srgbClr val="41A2EF"/>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wrap="none" anchor="ctr"/>
          <a:lstStyle/>
          <a:p>
            <a:endParaRPr lang="en-US">
              <a:solidFill>
                <a:srgbClr val="000000"/>
              </a:solidFill>
              <a:latin typeface="Arial" charset="0"/>
              <a:cs typeface="Arial" charset="0"/>
            </a:endParaRPr>
          </a:p>
        </p:txBody>
      </p:sp>
      <p:pic>
        <p:nvPicPr>
          <p:cNvPr id="11" name="Picture 24"/>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4503738" y="3619500"/>
            <a:ext cx="1989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516438" y="2460625"/>
            <a:ext cx="19764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502150" y="3041650"/>
            <a:ext cx="19891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p>
            <a:r>
              <a:rPr lang="en-US" dirty="0"/>
              <a:t>Company logos</a:t>
            </a:r>
          </a:p>
        </p:txBody>
      </p:sp>
    </p:spTree>
    <p:extLst>
      <p:ext uri="{BB962C8B-B14F-4D97-AF65-F5344CB8AC3E}">
        <p14:creationId xmlns:p14="http://schemas.microsoft.com/office/powerpoint/2010/main" val="368375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1500744"/>
            <a:ext cx="9144000" cy="3642756"/>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userDrawn="1"/>
        </p:nvSpPr>
        <p:spPr>
          <a:xfrm>
            <a:off x="0" y="1"/>
            <a:ext cx="9144000" cy="3964781"/>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a:spLocks noGrp="1"/>
          </p:cNvSpPr>
          <p:nvPr>
            <p:ph idx="1" hasCustomPrompt="1"/>
          </p:nvPr>
        </p:nvSpPr>
        <p:spPr bwMode="auto">
          <a:xfrm>
            <a:off x="368509" y="4172094"/>
            <a:ext cx="7990487"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dirty="0"/>
              <a:t>Subtitle/Tagline</a:t>
            </a:r>
            <a:br>
              <a:rPr lang="en-US" dirty="0"/>
            </a:br>
            <a:r>
              <a:rPr lang="en-US" dirty="0"/>
              <a:t>will go here</a:t>
            </a:r>
          </a:p>
        </p:txBody>
      </p:sp>
      <p:sp>
        <p:nvSpPr>
          <p:cNvPr id="3" name="Parallelogram 2"/>
          <p:cNvSpPr/>
          <p:nvPr userDrawn="1"/>
        </p:nvSpPr>
        <p:spPr>
          <a:xfrm>
            <a:off x="2971802" y="0"/>
            <a:ext cx="9925049" cy="3632495"/>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a:spLocks noGrp="1"/>
          </p:cNvSpPr>
          <p:nvPr>
            <p:ph type="title"/>
          </p:nvPr>
        </p:nvSpPr>
        <p:spPr bwMode="auto">
          <a:xfrm>
            <a:off x="322780" y="2734069"/>
            <a:ext cx="6992420" cy="10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a:t>Click to edit Master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11" name="Rectangle 10"/>
          <p:cNvSpPr/>
          <p:nvPr userDrawn="1"/>
        </p:nvSpPr>
        <p:spPr>
          <a:xfrm>
            <a:off x="0" y="5116870"/>
            <a:ext cx="9144000" cy="34289"/>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4" descr="QTM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4275" y="216694"/>
            <a:ext cx="1416050"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8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80" y="193328"/>
            <a:ext cx="828924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 name="Text Placeholder 2"/>
          <p:cNvSpPr>
            <a:spLocks noGrp="1"/>
          </p:cNvSpPr>
          <p:nvPr>
            <p:ph idx="1"/>
          </p:nvPr>
        </p:nvSpPr>
        <p:spPr bwMode="auto">
          <a:xfrm>
            <a:off x="395805" y="948026"/>
            <a:ext cx="8216220" cy="357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74373" y="4846084"/>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2026" y="4909557"/>
            <a:ext cx="347135" cy="183460"/>
          </a:xfrm>
          <a:prstGeom prst="rect">
            <a:avLst/>
          </a:prstGeom>
          <a:effectLst/>
        </p:spPr>
      </p:pic>
      <p:sp>
        <p:nvSpPr>
          <p:cNvPr id="9" name="Slide Number Placeholder 5"/>
          <p:cNvSpPr txBox="1">
            <a:spLocks/>
          </p:cNvSpPr>
          <p:nvPr userDrawn="1"/>
        </p:nvSpPr>
        <p:spPr>
          <a:xfrm>
            <a:off x="220070" y="4860276"/>
            <a:ext cx="463550" cy="184547"/>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4865482"/>
            <a:ext cx="4572000" cy="320279"/>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4844209"/>
            <a:ext cx="171450" cy="185738"/>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val="205610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14141"/>
        </a:solidFill>
        <a:effectLst/>
      </p:bgPr>
    </p:bg>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865313" y="1628775"/>
            <a:ext cx="7273925" cy="1885950"/>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pic>
        <p:nvPicPr>
          <p:cNvPr id="6" name="Picture 1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00825" y="4202113"/>
            <a:ext cx="17129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057400" y="3638550"/>
            <a:ext cx="5715000" cy="590550"/>
          </a:xfrm>
          <a:prstGeom prst="rect">
            <a:avLst/>
          </a:prstGeom>
        </p:spPr>
        <p:txBody>
          <a:bodyPr>
            <a:normAutofit/>
          </a:bodyPr>
          <a:lstStyle>
            <a:lvl1pPr marL="0" indent="0" algn="l">
              <a:lnSpc>
                <a:spcPts val="1800"/>
              </a:lnSpc>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ext Placeholder 11"/>
          <p:cNvSpPr>
            <a:spLocks noGrp="1"/>
          </p:cNvSpPr>
          <p:nvPr>
            <p:ph type="body" sz="quarter" idx="10"/>
          </p:nvPr>
        </p:nvSpPr>
        <p:spPr>
          <a:xfrm>
            <a:off x="2057400" y="2038349"/>
            <a:ext cx="6705600" cy="1219201"/>
          </a:xfrm>
          <a:prstGeom prst="rect">
            <a:avLst/>
          </a:prstGeom>
        </p:spPr>
        <p:txBody>
          <a:bodyPr anchor="b">
            <a:normAutofit/>
          </a:bodyPr>
          <a:lstStyle>
            <a:lvl1pPr marL="0" marR="0" indent="0" algn="l" defTabSz="914400" rtl="0" eaLnBrk="1" fontAlgn="auto" latinLnBrk="0" hangingPunct="1">
              <a:lnSpc>
                <a:spcPct val="100000"/>
              </a:lnSpc>
              <a:spcBef>
                <a:spcPct val="0"/>
              </a:spcBef>
              <a:spcAft>
                <a:spcPts val="0"/>
              </a:spcAft>
              <a:buClrTx/>
              <a:buSzTx/>
              <a:buFontTx/>
              <a:buNone/>
              <a:tabLst/>
              <a:defRPr lang="en-US" sz="3200" b="1" kern="1200" cap="all" baseline="0" dirty="0" smtClean="0">
                <a:solidFill>
                  <a:schemeClr val="bg1"/>
                </a:solidFill>
                <a:latin typeface="Calibri" panose="020F0502020204030204" pitchFamily="34" charset="0"/>
                <a:ea typeface="+mj-ea"/>
                <a:cs typeface="+mj-cs"/>
              </a:defRPr>
            </a:lvl1pPr>
            <a:lvl2pPr marL="515938" indent="0">
              <a:buNone/>
              <a:defRPr>
                <a:solidFill>
                  <a:schemeClr val="bg1"/>
                </a:solidFill>
              </a:defRPr>
            </a:lvl2pPr>
            <a:lvl3pPr marL="855663" indent="0">
              <a:buNone/>
              <a:defRPr>
                <a:solidFill>
                  <a:schemeClr val="bg1"/>
                </a:solidFill>
              </a:defRPr>
            </a:lvl3pPr>
            <a:lvl4pPr marL="1196975" indent="0">
              <a:buNone/>
              <a:defRPr>
                <a:solidFill>
                  <a:schemeClr val="bg1"/>
                </a:solidFill>
              </a:defRPr>
            </a:lvl4pPr>
            <a:lvl5pPr marL="1430337"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5311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54864"/>
            <a:ext cx="7863840" cy="688086"/>
          </a:xfrm>
          <a:prstGeom prst="rect">
            <a:avLst/>
          </a:prstGeom>
        </p:spPr>
        <p:txBody>
          <a:bodyPr>
            <a:normAutofit/>
          </a:bodyPr>
          <a:lstStyle>
            <a:lvl1pPr algn="l" defTabSz="914400" rtl="0" eaLnBrk="1" latinLnBrk="0" hangingPunct="1">
              <a:spcBef>
                <a:spcPct val="0"/>
              </a:spcBef>
              <a:buNone/>
              <a:defRPr lang="en-US" sz="2400" b="1" kern="1200" baseline="0" dirty="0">
                <a:solidFill>
                  <a:srgbClr val="0F73C3"/>
                </a:solidFill>
                <a:latin typeface="Calibri" panose="020F0502020204030204" pitchFamily="34" charset="0"/>
                <a:ea typeface="+mj-ea"/>
                <a:cs typeface="+mj-cs"/>
              </a:defRPr>
            </a:lvl1pPr>
          </a:lstStyle>
          <a:p>
            <a:r>
              <a:rPr lang="en-US"/>
              <a:t>Click to edit Master title style</a:t>
            </a:r>
            <a:endParaRPr lang="en-US" dirty="0"/>
          </a:p>
        </p:txBody>
      </p:sp>
      <p:sp>
        <p:nvSpPr>
          <p:cNvPr id="5" name="Text Placeholder 2"/>
          <p:cNvSpPr>
            <a:spLocks noGrp="1"/>
          </p:cNvSpPr>
          <p:nvPr>
            <p:ph type="body" idx="1"/>
          </p:nvPr>
        </p:nvSpPr>
        <p:spPr>
          <a:xfrm>
            <a:off x="400777" y="1200151"/>
            <a:ext cx="8286023" cy="3394472"/>
          </a:xfrm>
          <a:prstGeom prst="rect">
            <a:avLst/>
          </a:prstGeom>
        </p:spPr>
        <p:txBody>
          <a:bodyPr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312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331143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462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spTree>
    <p:extLst>
      <p:ext uri="{BB962C8B-B14F-4D97-AF65-F5344CB8AC3E}">
        <p14:creationId xmlns:p14="http://schemas.microsoft.com/office/powerpoint/2010/main" val="355348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834" y="1197864"/>
            <a:ext cx="4096966"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2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7864"/>
            <a:ext cx="4038600" cy="2545556"/>
          </a:xfrm>
          <a:prstGeom prst="rect">
            <a:avLst/>
          </a:prstGeom>
        </p:spPr>
        <p:txBody>
          <a:bodyPr>
            <a:normAutofit/>
          </a:bodyPr>
          <a:lstStyle>
            <a:lvl1pPr algn="l" defTabSz="914400" rtl="0" eaLnBrk="1" latinLnBrk="0" hangingPunct="1">
              <a:defRPr lang="en-US" sz="2000" kern="1200" baseline="0" dirty="0" smtClean="0">
                <a:solidFill>
                  <a:srgbClr val="414141"/>
                </a:solidFill>
                <a:latin typeface="+mn-lt"/>
                <a:ea typeface="+mn-ea"/>
                <a:cs typeface="+mn-cs"/>
              </a:defRPr>
            </a:lvl1pPr>
            <a:lvl2pPr algn="l" defTabSz="914400" rtl="0" eaLnBrk="1" latinLnBrk="0" hangingPunct="1">
              <a:defRPr lang="en-US" sz="1800" kern="1200" baseline="0" dirty="0" smtClean="0">
                <a:solidFill>
                  <a:srgbClr val="414141"/>
                </a:solidFill>
                <a:latin typeface="Calibri" panose="020F0502020204030204" pitchFamily="34" charset="0"/>
                <a:ea typeface="+mn-ea"/>
                <a:cs typeface="+mn-cs"/>
              </a:defRPr>
            </a:lvl2pPr>
            <a:lvl3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3pPr>
            <a:lvl4pPr algn="l" defTabSz="914400" rtl="0" eaLnBrk="1" latinLnBrk="0" hangingPunct="1">
              <a:defRPr lang="en-US" sz="1600" kern="1200" baseline="0" dirty="0" smtClean="0">
                <a:solidFill>
                  <a:srgbClr val="414141"/>
                </a:solidFill>
                <a:latin typeface="Calibri" panose="020F0502020204030204" pitchFamily="34" charset="0"/>
                <a:ea typeface="+mn-ea"/>
                <a:cs typeface="+mn-cs"/>
              </a:defRPr>
            </a:lvl4pPr>
            <a:lvl5pPr algn="l" defTabSz="914400" rtl="0" eaLnBrk="1" latinLnBrk="0" hangingPunct="1">
              <a:defRPr lang="en-US" sz="1400" kern="1200" baseline="0" dirty="0" smtClean="0">
                <a:solidFill>
                  <a:srgbClr val="414141"/>
                </a:solidFill>
                <a:latin typeface="Calibri" panose="020F0502020204030204" pitchFamily="34" charset="0"/>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41950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9750"/>
            <a:ext cx="4040188" cy="2784872"/>
          </a:xfrm>
          <a:prstGeom prst="rect">
            <a:avLst/>
          </a:prstGeom>
        </p:spPr>
        <p:txBody>
          <a:bodyPr/>
          <a:lstStyle>
            <a:lvl1pPr>
              <a:defRPr sz="2000" baseline="0">
                <a:solidFill>
                  <a:srgbClr val="414141"/>
                </a:solidFill>
              </a:defRPr>
            </a:lvl1pPr>
            <a:lvl2pPr marL="685800" indent="-287338">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lIns="0" anchor="b">
            <a:normAutofit/>
          </a:bodyPr>
          <a:lstStyle>
            <a:lvl1pPr marL="0" indent="0">
              <a:buNone/>
              <a:defRPr sz="2000" b="1" cap="all" baseline="0">
                <a:solidFill>
                  <a:srgbClr val="4141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09750"/>
            <a:ext cx="4041775" cy="2784872"/>
          </a:xfrm>
          <a:prstGeom prst="rect">
            <a:avLst/>
          </a:prstGeom>
        </p:spPr>
        <p:txBody>
          <a:bodyPr/>
          <a:lstStyle>
            <a:lvl1pPr>
              <a:defRPr sz="2000" baseline="0">
                <a:solidFill>
                  <a:srgbClr val="414141"/>
                </a:solidFill>
              </a:defRPr>
            </a:lvl1pPr>
            <a:lvl2pPr>
              <a:defRPr sz="1800" baseline="0">
                <a:solidFill>
                  <a:srgbClr val="414141"/>
                </a:solidFill>
              </a:defRPr>
            </a:lvl2pPr>
            <a:lvl3pPr>
              <a:defRPr sz="1600" baseline="0">
                <a:solidFill>
                  <a:srgbClr val="414141"/>
                </a:solidFill>
              </a:defRPr>
            </a:lvl3pPr>
            <a:lvl4pPr>
              <a:defRPr sz="1400" baseline="0">
                <a:solidFill>
                  <a:srgbClr val="414141"/>
                </a:solidFill>
              </a:defRPr>
            </a:lvl4pPr>
            <a:lvl5pPr>
              <a:defRPr sz="1200" baseline="0">
                <a:solidFill>
                  <a:srgbClr val="41414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lvl1pPr>
              <a:defRPr baseline="0">
                <a:solidFill>
                  <a:srgbClr val="0F73C3"/>
                </a:solidFill>
              </a:defRPr>
            </a:lvl1pPr>
          </a:lstStyle>
          <a:p>
            <a:r>
              <a:rPr lang="en-US"/>
              <a:t>Click to edit Master title style</a:t>
            </a:r>
            <a:endParaRPr lang="en-US" dirty="0"/>
          </a:p>
        </p:txBody>
      </p:sp>
    </p:spTree>
    <p:extLst>
      <p:ext uri="{BB962C8B-B14F-4D97-AF65-F5344CB8AC3E}">
        <p14:creationId xmlns:p14="http://schemas.microsoft.com/office/powerpoint/2010/main" val="13404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r">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4763" y="0"/>
            <a:ext cx="9139237" cy="5141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pic>
        <p:nvPicPr>
          <p:cNvPr id="6" name="Picture 2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9784" y="2339336"/>
            <a:ext cx="2979163" cy="46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014"/>
          <p:cNvSpPr>
            <a:spLocks noChangeArrowheads="1"/>
          </p:cNvSpPr>
          <p:nvPr userDrawn="1"/>
        </p:nvSpPr>
        <p:spPr bwMode="auto">
          <a:xfrm>
            <a:off x="1066800" y="4400550"/>
            <a:ext cx="7310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lIns="0" tIns="0" rIns="0" bIns="0">
            <a:spAutoFit/>
          </a:bodyPr>
          <a:lstStyle/>
          <a:p>
            <a:pPr algn="ctr"/>
            <a:r>
              <a:rPr lang="en-US" sz="800" dirty="0">
                <a:solidFill>
                  <a:srgbClr val="FFFFFF"/>
                </a:solidFill>
                <a:cs typeface="Arial" charset="0"/>
                <a:sym typeface="Arial" charset="0"/>
              </a:rPr>
              <a:t>© 2017 Quantum Corporation. Company Confidential. Forward-looking information is based upon multiple assumptions and uncertainties,</a:t>
            </a:r>
            <a:br>
              <a:rPr lang="en-US" sz="800" dirty="0">
                <a:solidFill>
                  <a:srgbClr val="FFFFFF"/>
                </a:solidFill>
                <a:cs typeface="Arial" charset="0"/>
                <a:sym typeface="Arial" charset="0"/>
              </a:rPr>
            </a:br>
            <a:r>
              <a:rPr lang="en-US" sz="800" dirty="0">
                <a:solidFill>
                  <a:srgbClr val="FFFFFF"/>
                </a:solidFill>
                <a:cs typeface="Arial" charset="0"/>
                <a:sym typeface="Arial" charset="0"/>
              </a:rPr>
              <a:t>does not necessarily represent the company</a:t>
            </a:r>
            <a:r>
              <a:rPr lang="ja-JP" altLang="en-US" sz="800" dirty="0">
                <a:solidFill>
                  <a:srgbClr val="FFFFFF"/>
                </a:solidFill>
                <a:cs typeface="Arial" charset="0"/>
                <a:sym typeface="Arial" charset="0"/>
              </a:rPr>
              <a:t>’</a:t>
            </a:r>
            <a:r>
              <a:rPr lang="en-US" sz="800" dirty="0">
                <a:solidFill>
                  <a:srgbClr val="FFFFFF"/>
                </a:solidFill>
                <a:cs typeface="Arial" charset="0"/>
                <a:sym typeface="Arial" charset="0"/>
              </a:rPr>
              <a:t>s outlook and is for planning purposes only.</a:t>
            </a:r>
          </a:p>
        </p:txBody>
      </p:sp>
    </p:spTree>
    <p:extLst>
      <p:ext uri="{BB962C8B-B14F-4D97-AF65-F5344CB8AC3E}">
        <p14:creationId xmlns:p14="http://schemas.microsoft.com/office/powerpoint/2010/main" val="92405229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1.png"/><Relationship Id="rId3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400050" y="438150"/>
            <a:ext cx="8345488" cy="407988"/>
            <a:chOff x="400778" y="438150"/>
            <a:chExt cx="8343994" cy="408049"/>
          </a:xfrm>
        </p:grpSpPr>
        <p:sp>
          <p:nvSpPr>
            <p:cNvPr id="12" name="Rectangle 11"/>
            <p:cNvSpPr/>
            <p:nvPr userDrawn="1"/>
          </p:nvSpPr>
          <p:spPr>
            <a:xfrm>
              <a:off x="400778" y="827146"/>
              <a:ext cx="8343994" cy="19053"/>
            </a:xfrm>
            <a:prstGeom prst="rect">
              <a:avLst/>
            </a:prstGeom>
            <a:solidFill>
              <a:srgbClr val="0F73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54545"/>
                </a:solidFill>
              </a:endParaRPr>
            </a:p>
          </p:txBody>
        </p:sp>
        <p:pic>
          <p:nvPicPr>
            <p:cNvPr id="1032" name="Picture 12"/>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8415837" y="438150"/>
              <a:ext cx="325737" cy="23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3"/>
          <p:cNvSpPr>
            <a:spLocks noGrp="1"/>
          </p:cNvSpPr>
          <p:nvPr>
            <p:ph type="title"/>
          </p:nvPr>
        </p:nvSpPr>
        <p:spPr bwMode="auto">
          <a:xfrm>
            <a:off x="365125" y="57150"/>
            <a:ext cx="7864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0" bIns="0" numCol="1" anchor="b" anchorCtr="0" compatLnSpc="1">
            <a:prstTxWarp prst="textNoShape">
              <a:avLst/>
            </a:prstTxWarp>
          </a:bodyPr>
          <a:lstStyle/>
          <a:p>
            <a:pPr lvl="0"/>
            <a:r>
              <a:rPr lang="en-US"/>
              <a:t>Click to edit Master title style</a:t>
            </a:r>
          </a:p>
        </p:txBody>
      </p:sp>
      <p:sp>
        <p:nvSpPr>
          <p:cNvPr id="33" name="Slide Number Placeholder 27"/>
          <p:cNvSpPr txBox="1">
            <a:spLocks/>
          </p:cNvSpPr>
          <p:nvPr/>
        </p:nvSpPr>
        <p:spPr>
          <a:xfrm>
            <a:off x="66675" y="4857750"/>
            <a:ext cx="390525" cy="246063"/>
          </a:xfrm>
          <a:prstGeom prst="rect">
            <a:avLst/>
          </a:prstGeom>
        </p:spPr>
        <p:txBody>
          <a:bodyPr lIns="0" tIns="0" rIns="0" bIns="0" anchor="ctr"/>
          <a:lstStyle>
            <a:defPPr>
              <a:defRPr lang="en-US"/>
            </a:defPPr>
            <a:lvl1pPr marL="0" marR="0" indent="0" algn="ctr" defTabSz="914400" rtl="0" eaLnBrk="1" fontAlgn="auto" latinLnBrk="0" hangingPunct="1">
              <a:lnSpc>
                <a:spcPts val="2600"/>
              </a:lnSpc>
              <a:spcBef>
                <a:spcPts val="0"/>
              </a:spcBef>
              <a:spcAft>
                <a:spcPts val="1800"/>
              </a:spcAft>
              <a:buClrTx/>
              <a:buSzTx/>
              <a:buFont typeface="Arial" panose="020B0604020202020204" pitchFamily="34" charset="0"/>
              <a:buNone/>
              <a:tabLst/>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defRPr/>
            </a:pPr>
            <a:fld id="{9B86059C-0B7F-F140-9E3F-CD83B681D04B}" type="slidenum">
              <a:rPr lang="en-US" smtClean="0">
                <a:solidFill>
                  <a:srgbClr val="0F73C3"/>
                </a:solidFill>
              </a:rPr>
              <a:pPr>
                <a:lnSpc>
                  <a:spcPct val="100000"/>
                </a:lnSpc>
                <a:defRPr/>
              </a:pPr>
              <a:t>‹#›</a:t>
            </a:fld>
            <a:r>
              <a:rPr lang="en-US" dirty="0">
                <a:solidFill>
                  <a:srgbClr val="898989"/>
                </a:solidFill>
              </a:rPr>
              <a:t>   |</a:t>
            </a:r>
          </a:p>
        </p:txBody>
      </p:sp>
      <p:sp>
        <p:nvSpPr>
          <p:cNvPr id="34" name="Footer Placeholder 4"/>
          <p:cNvSpPr txBox="1">
            <a:spLocks/>
          </p:cNvSpPr>
          <p:nvPr/>
        </p:nvSpPr>
        <p:spPr>
          <a:xfrm>
            <a:off x="390525" y="4857750"/>
            <a:ext cx="2889250" cy="246063"/>
          </a:xfrm>
          <a:prstGeom prst="rect">
            <a:avLst/>
          </a:prstGeom>
        </p:spPr>
        <p:txBody>
          <a:bodyPr lIns="0" tIns="0" rIns="0" bIns="0" anchor="ctr"/>
          <a:lstStyle>
            <a:defPPr>
              <a:defRPr lang="en-US"/>
            </a:defPPr>
            <a:lvl1pPr marL="0" algn="r" defTabSz="914400" rtl="0" eaLnBrk="1" latinLnBrk="0" hangingPunct="1">
              <a:defRPr lang="en-US" sz="800" kern="1200" smtClean="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buFont typeface="Arial" panose="020B0604020202020204" pitchFamily="34" charset="0"/>
              <a:buNone/>
              <a:defRPr/>
            </a:pPr>
            <a:r>
              <a:rPr dirty="0">
                <a:solidFill>
                  <a:srgbClr val="898989"/>
                </a:solidFill>
              </a:rPr>
              <a:t>© 2017 Quantum Corporation</a:t>
            </a:r>
            <a:endParaRPr i="1" dirty="0">
              <a:solidFill>
                <a:srgbClr val="898989"/>
              </a:solidFill>
            </a:endParaRPr>
          </a:p>
        </p:txBody>
      </p:sp>
      <p:sp>
        <p:nvSpPr>
          <p:cNvPr id="1030" name="Text Placeholder 2"/>
          <p:cNvSpPr>
            <a:spLocks noGrp="1"/>
          </p:cNvSpPr>
          <p:nvPr>
            <p:ph type="body" idx="1"/>
          </p:nvPr>
        </p:nvSpPr>
        <p:spPr bwMode="auto">
          <a:xfrm>
            <a:off x="400050" y="1200150"/>
            <a:ext cx="82867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7629004"/>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41" r:id="rId3"/>
    <p:sldLayoutId id="2147483742" r:id="rId4"/>
    <p:sldLayoutId id="2147483743" r:id="rId5"/>
    <p:sldLayoutId id="2147483744" r:id="rId6"/>
    <p:sldLayoutId id="2147483745" r:id="rId7"/>
    <p:sldLayoutId id="2147483746" r:id="rId8"/>
    <p:sldLayoutId id="2147483747" r:id="rId9"/>
    <p:sldLayoutId id="2147483775" r:id="rId10"/>
    <p:sldLayoutId id="2147483748"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6" r:id="rId26"/>
    <p:sldLayoutId id="2147483777" r:id="rId27"/>
  </p:sldLayoutIdLst>
  <p:txStyles>
    <p:title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p:titleStyle>
    <p:bodyStyle>
      <a:lvl1pPr marL="227013" indent="-227013" algn="l" rtl="0" eaLnBrk="1" fontAlgn="base" hangingPunct="1">
        <a:spcBef>
          <a:spcPts val="300"/>
        </a:spcBef>
        <a:spcAft>
          <a:spcPts val="300"/>
        </a:spcAft>
        <a:buSzPct val="95000"/>
        <a:buBlip>
          <a:blip r:embed="rId30"/>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6.png"/><Relationship Id="rId3" Type="http://schemas.openxmlformats.org/officeDocument/2006/relationships/image" Target="../media/image8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6.png"/><Relationship Id="rId3" Type="http://schemas.openxmlformats.org/officeDocument/2006/relationships/image" Target="../media/image88.jpeg"/></Relationships>
</file>

<file path=ppt/slides/_rels/slide12.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9.png"/><Relationship Id="rId3" Type="http://schemas.openxmlformats.org/officeDocument/2006/relationships/image" Target="../media/image1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4.png"/></Relationships>
</file>

<file path=ppt/slides/_rels/slide23.xml.rels><?xml version="1.0" encoding="UTF-8" standalone="yes"?>
<Relationships xmlns="http://schemas.openxmlformats.org/package/2006/relationships"><Relationship Id="rId3" Type="http://schemas.openxmlformats.org/officeDocument/2006/relationships/image" Target="../media/image105.png"/><Relationship Id="rId4" Type="http://schemas.openxmlformats.org/officeDocument/2006/relationships/image" Target="../media/image106.jpeg"/><Relationship Id="rId5" Type="http://schemas.openxmlformats.org/officeDocument/2006/relationships/image" Target="../media/image107.jpeg"/><Relationship Id="rId6" Type="http://schemas.openxmlformats.org/officeDocument/2006/relationships/image" Target="../media/image108.png"/><Relationship Id="rId7" Type="http://schemas.openxmlformats.org/officeDocument/2006/relationships/image" Target="../media/image109.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6.jp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7.jp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hyperlink" Target="http://www.quantum.com/surestaqdocs" TargetMode="External"/><Relationship Id="rId4" Type="http://schemas.openxmlformats.org/officeDocument/2006/relationships/hyperlink" Target="https://qsweb.quantum.com/files_plugin_files1.php?mycategory=2256" TargetMode="External"/><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hyperlink" Target="http://www.quantum.com/surestaqdocs" TargetMode="External"/><Relationship Id="rId4" Type="http://schemas.openxmlformats.org/officeDocument/2006/relationships/hyperlink" Target="https://qsweb.quantum.com/files_plugin_files1.php?mycategory=2256" TargetMode="External"/><Relationship Id="rId5" Type="http://schemas.openxmlformats.org/officeDocument/2006/relationships/hyperlink" Target="https://qsweb.quantum.com/downloads/qxs_surestaq_obc.html" TargetMode="External"/><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0.em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2.png"/><Relationship Id="rId1" Type="http://schemas.openxmlformats.org/officeDocument/2006/relationships/slideLayout" Target="../slideLayouts/slideLayout4.xml"/><Relationship Id="rId2" Type="http://schemas.openxmlformats.org/officeDocument/2006/relationships/image" Target="../media/image1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s>
</file>

<file path=ppt/slides/_rels/slide9.xml.rels><?xml version="1.0" encoding="UTF-8" standalone="yes"?>
<Relationships xmlns="http://schemas.openxmlformats.org/package/2006/relationships"><Relationship Id="rId11" Type="http://schemas.openxmlformats.org/officeDocument/2006/relationships/image" Target="../media/image78.png"/><Relationship Id="rId12" Type="http://schemas.openxmlformats.org/officeDocument/2006/relationships/image" Target="../media/image79.tiff"/><Relationship Id="rId13" Type="http://schemas.openxmlformats.org/officeDocument/2006/relationships/image" Target="../media/image80.tiff"/><Relationship Id="rId14" Type="http://schemas.openxmlformats.org/officeDocument/2006/relationships/image" Target="../media/image81.tiff"/><Relationship Id="rId15" Type="http://schemas.openxmlformats.org/officeDocument/2006/relationships/image" Target="../media/image82.tiff"/><Relationship Id="rId16" Type="http://schemas.openxmlformats.org/officeDocument/2006/relationships/image" Target="../media/image83.tiff"/><Relationship Id="rId17" Type="http://schemas.openxmlformats.org/officeDocument/2006/relationships/image" Target="../media/image84.tiff"/><Relationship Id="rId18" Type="http://schemas.openxmlformats.org/officeDocument/2006/relationships/image" Target="../media/image85.tiff"/><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Converged </a:t>
            </a:r>
            <a:r>
              <a:rPr lang="en-US" dirty="0" err="1"/>
              <a:t>Commvault</a:t>
            </a:r>
            <a:r>
              <a:rPr lang="en-US" dirty="0"/>
              <a:t> Solution from Compute to Cloud</a:t>
            </a:r>
          </a:p>
          <a:p>
            <a:r>
              <a:rPr lang="en-US" dirty="0" smtClean="0"/>
              <a:t>August </a:t>
            </a:r>
            <a:r>
              <a:rPr lang="en-US" dirty="0"/>
              <a:t>2017</a:t>
            </a:r>
          </a:p>
        </p:txBody>
      </p:sp>
      <p:sp>
        <p:nvSpPr>
          <p:cNvPr id="3" name="Text Placeholder 2"/>
          <p:cNvSpPr>
            <a:spLocks noGrp="1"/>
          </p:cNvSpPr>
          <p:nvPr>
            <p:ph type="body" sz="quarter" idx="10"/>
          </p:nvPr>
        </p:nvSpPr>
        <p:spPr/>
        <p:txBody>
          <a:bodyPr>
            <a:normAutofit fontScale="92500"/>
          </a:bodyPr>
          <a:lstStyle/>
          <a:p>
            <a:r>
              <a:rPr lang="en-US" dirty="0"/>
              <a:t>Quantum SureStaQ for </a:t>
            </a:r>
            <a:r>
              <a:rPr lang="en-US" dirty="0" err="1"/>
              <a:t>Commvault</a:t>
            </a:r>
            <a:endParaRPr lang="en-US" dirty="0"/>
          </a:p>
          <a:p>
            <a:r>
              <a:rPr lang="en-US" dirty="0"/>
              <a:t>TOI for Global </a:t>
            </a:r>
            <a:r>
              <a:rPr lang="en-US" dirty="0" smtClean="0"/>
              <a:t>Service</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85476" y="395934"/>
            <a:ext cx="1573961" cy="34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0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819149"/>
            <a:ext cx="2895600" cy="4074537"/>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1100" b="1" dirty="0"/>
              <a:t>Problems Solution is Designed to Address</a:t>
            </a:r>
          </a:p>
          <a:p>
            <a:pPr marL="171450" indent="-171450">
              <a:buFont typeface="Wingdings" panose="05000000000000000000" pitchFamily="2" charset="2"/>
              <a:buChar char="§"/>
            </a:pPr>
            <a:r>
              <a:rPr lang="en-US" sz="1100" dirty="0"/>
              <a:t>High performance block storage for Commvault backup data</a:t>
            </a:r>
          </a:p>
          <a:p>
            <a:pPr marL="171450" indent="-171450">
              <a:buFont typeface="Wingdings" panose="05000000000000000000" pitchFamily="2" charset="2"/>
              <a:buChar char="§"/>
            </a:pPr>
            <a:r>
              <a:rPr lang="en-US" sz="1100" dirty="0"/>
              <a:t>Commvault deduplication database (“DDB”) stored in MediaAgent</a:t>
            </a:r>
          </a:p>
          <a:p>
            <a:pPr marL="171450" indent="-171450">
              <a:buFont typeface="Wingdings" panose="05000000000000000000" pitchFamily="2" charset="2"/>
              <a:buChar char="§"/>
            </a:pPr>
            <a:r>
              <a:rPr lang="en-US" sz="1100" dirty="0"/>
              <a:t>Immediate copy of all backups to be stored in separate DR facility using DASH copy</a:t>
            </a:r>
          </a:p>
          <a:p>
            <a:r>
              <a:rPr lang="en-US" sz="1100" b="1" dirty="0"/>
              <a:t>Solution Selection Criteria</a:t>
            </a:r>
          </a:p>
          <a:p>
            <a:pPr marL="171450" indent="-171450">
              <a:buFont typeface="Wingdings" panose="05000000000000000000" pitchFamily="2" charset="2"/>
              <a:buChar char="§"/>
            </a:pPr>
            <a:r>
              <a:rPr lang="en-US" sz="1100" dirty="0"/>
              <a:t>Single vendor for CommServe, MediaAgent, and backup repository storage</a:t>
            </a:r>
          </a:p>
          <a:p>
            <a:pPr marL="171450" indent="-171450">
              <a:buFont typeface="Wingdings" panose="05000000000000000000" pitchFamily="2" charset="2"/>
              <a:buChar char="§"/>
            </a:pPr>
            <a:r>
              <a:rPr lang="en-US" sz="1100" dirty="0"/>
              <a:t>Fast streaming performance to minimize backup windows</a:t>
            </a:r>
          </a:p>
          <a:p>
            <a:pPr marL="171450" indent="-171450">
              <a:buFont typeface="Wingdings" panose="05000000000000000000" pitchFamily="2" charset="2"/>
              <a:buChar char="§"/>
            </a:pPr>
            <a:r>
              <a:rPr lang="en-US" sz="1100" dirty="0"/>
              <a:t>Cost of storage versus performance tradeoff</a:t>
            </a:r>
          </a:p>
          <a:p>
            <a:pPr marL="171450" indent="-171450">
              <a:buFont typeface="Wingdings" panose="05000000000000000000" pitchFamily="2" charset="2"/>
              <a:buChar char="§"/>
            </a:pPr>
            <a:r>
              <a:rPr lang="en-US" sz="1100" dirty="0"/>
              <a:t>Support Commvault requirements for user backup data</a:t>
            </a:r>
          </a:p>
          <a:p>
            <a:r>
              <a:rPr lang="en-US" sz="1100" b="1" dirty="0"/>
              <a:t>Benefits and Quantum Differentiators</a:t>
            </a:r>
          </a:p>
          <a:p>
            <a:pPr marL="171450" indent="-171450">
              <a:buFont typeface="Wingdings" panose="05000000000000000000" pitchFamily="2" charset="2"/>
              <a:buChar char="§"/>
            </a:pPr>
            <a:r>
              <a:rPr lang="en-US" sz="1100" dirty="0"/>
              <a:t>Q-Turbo enables writing data 50% faster than competition</a:t>
            </a:r>
          </a:p>
          <a:p>
            <a:pPr marL="171450" indent="-171450">
              <a:buFont typeface="Wingdings" panose="05000000000000000000" pitchFamily="2" charset="2"/>
              <a:buChar char="§"/>
            </a:pPr>
            <a:r>
              <a:rPr lang="en-US" sz="1100" dirty="0">
                <a:solidFill>
                  <a:srgbClr val="414141"/>
                </a:solidFill>
              </a:rPr>
              <a:t>Add JBODs at low cost, no need to buy new controllers.</a:t>
            </a:r>
          </a:p>
          <a:p>
            <a:pPr marL="171450" indent="-171450">
              <a:buFont typeface="Wingdings" panose="05000000000000000000" pitchFamily="2" charset="2"/>
              <a:buChar char="§"/>
            </a:pPr>
            <a:r>
              <a:rPr lang="en-US" sz="1100" dirty="0">
                <a:solidFill>
                  <a:srgbClr val="414141"/>
                </a:solidFill>
              </a:rPr>
              <a:t>Easy “1-button” configuration</a:t>
            </a:r>
            <a:endParaRPr lang="en-US" sz="1100" dirty="0"/>
          </a:p>
          <a:p>
            <a:pPr marL="171450" indent="-171450">
              <a:buFont typeface="Wingdings" panose="05000000000000000000" pitchFamily="2" charset="2"/>
              <a:buChar char="§"/>
            </a:pPr>
            <a:r>
              <a:rPr lang="en-US" sz="1100" dirty="0"/>
              <a:t>Tested using Commvault recommended utilities to ensure solution meets performance criteria</a:t>
            </a:r>
          </a:p>
          <a:p>
            <a:pPr marL="171450" indent="-171450">
              <a:buFont typeface="Wingdings" panose="05000000000000000000" pitchFamily="2" charset="2"/>
              <a:buChar char="§"/>
            </a:pPr>
            <a:endParaRPr lang="en-US" sz="1100" dirty="0">
              <a:solidFill>
                <a:srgbClr val="414141"/>
              </a:solidFill>
            </a:endParaRPr>
          </a:p>
          <a:p>
            <a:pPr marL="171450" indent="-171450">
              <a:buFont typeface="Wingdings" panose="05000000000000000000" pitchFamily="2" charset="2"/>
              <a:buChar char="§"/>
            </a:pPr>
            <a:endParaRPr lang="en-US" sz="1100" dirty="0"/>
          </a:p>
          <a:p>
            <a:pPr marL="171450" indent="-171450">
              <a:buFont typeface="Wingdings" panose="05000000000000000000" pitchFamily="2" charset="2"/>
              <a:buChar char="§"/>
            </a:pPr>
            <a:endParaRPr lang="en-US" sz="1100" dirty="0"/>
          </a:p>
        </p:txBody>
      </p:sp>
      <p:sp>
        <p:nvSpPr>
          <p:cNvPr id="3" name="Title 1"/>
          <p:cNvSpPr txBox="1">
            <a:spLocks/>
          </p:cNvSpPr>
          <p:nvPr/>
        </p:nvSpPr>
        <p:spPr>
          <a:xfrm>
            <a:off x="137160" y="57150"/>
            <a:ext cx="6035040" cy="688086"/>
          </a:xfrm>
          <a:prstGeom prst="rect">
            <a:avLst/>
          </a:prstGeom>
        </p:spPr>
        <p:txBody>
          <a:bodyPr anchor="ctr"/>
          <a:lst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a:lstStyle>
          <a:p>
            <a:pPr>
              <a:lnSpc>
                <a:spcPct val="100000"/>
              </a:lnSpc>
            </a:pPr>
            <a:r>
              <a:rPr lang="en-US" dirty="0"/>
              <a:t>Quantum SureStaQ for Commvault</a:t>
            </a:r>
          </a:p>
        </p:txBody>
      </p:sp>
      <p:sp>
        <p:nvSpPr>
          <p:cNvPr id="6" name="Title 1"/>
          <p:cNvSpPr txBox="1">
            <a:spLocks/>
          </p:cNvSpPr>
          <p:nvPr/>
        </p:nvSpPr>
        <p:spPr>
          <a:xfrm>
            <a:off x="6248400" y="283464"/>
            <a:ext cx="2895600" cy="688086"/>
          </a:xfrm>
          <a:prstGeom prst="rect">
            <a:avLst/>
          </a:prstGeom>
        </p:spPr>
        <p:txBody>
          <a:bodyPr anchor="ctr"/>
          <a:lst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a:lstStyle>
          <a:p>
            <a:pPr>
              <a:lnSpc>
                <a:spcPct val="100000"/>
              </a:lnSpc>
            </a:pPr>
            <a:r>
              <a:rPr lang="en-US" sz="1400" u="sng" dirty="0"/>
              <a:t>Solution Overview</a:t>
            </a:r>
            <a:endParaRPr lang="en-US" sz="1000" u="sng" dirty="0"/>
          </a:p>
        </p:txBody>
      </p:sp>
      <p:cxnSp>
        <p:nvCxnSpPr>
          <p:cNvPr id="8" name="Straight Connector 7"/>
          <p:cNvCxnSpPr/>
          <p:nvPr/>
        </p:nvCxnSpPr>
        <p:spPr>
          <a:xfrm>
            <a:off x="6172200" y="514350"/>
            <a:ext cx="0" cy="434340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4893687"/>
            <a:ext cx="990600" cy="155728"/>
          </a:xfrm>
          <a:prstGeom prst="rect">
            <a:avLst/>
          </a:prstGeom>
        </p:spPr>
      </p:pic>
      <p:pic>
        <p:nvPicPr>
          <p:cNvPr id="5122" name="Picture 2" descr="C:\Users\tgrulke\Documents\Reference Architectures Jan 2017\CV\CV Quantum Sure StaQ v1 hi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66750"/>
            <a:ext cx="455818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6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819149"/>
            <a:ext cx="2895600" cy="4074537"/>
          </a:xfrm>
          <a:prstGeom prst="rect">
            <a:avLst/>
          </a:prstGeom>
          <a:noFill/>
          <a:ln w="25400">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1100" b="1" dirty="0"/>
              <a:t>Problems Solution is Designed to Address</a:t>
            </a:r>
          </a:p>
          <a:p>
            <a:pPr marL="171450" indent="-171450">
              <a:buFont typeface="Wingdings" panose="05000000000000000000" pitchFamily="2" charset="2"/>
              <a:buChar char="§"/>
            </a:pPr>
            <a:r>
              <a:rPr lang="en-US" sz="1100" dirty="0"/>
              <a:t>High performance block storage for Commvault backup data</a:t>
            </a:r>
          </a:p>
          <a:p>
            <a:pPr marL="171450" indent="-171450">
              <a:buFont typeface="Wingdings" panose="05000000000000000000" pitchFamily="2" charset="2"/>
              <a:buChar char="§"/>
            </a:pPr>
            <a:r>
              <a:rPr lang="en-US" sz="1100" dirty="0"/>
              <a:t>Commvault deduplication database (“DDB”) stored in MediaAgent</a:t>
            </a:r>
          </a:p>
          <a:p>
            <a:pPr marL="171450" indent="-171450">
              <a:buFont typeface="Wingdings" panose="05000000000000000000" pitchFamily="2" charset="2"/>
              <a:buChar char="§"/>
            </a:pPr>
            <a:r>
              <a:rPr lang="en-US" sz="1100" dirty="0"/>
              <a:t>Immediate copy of all backups to be stored in separate DR facility using DASH copy</a:t>
            </a:r>
          </a:p>
          <a:p>
            <a:pPr lvl="0">
              <a:spcBef>
                <a:spcPts val="1200"/>
              </a:spcBef>
            </a:pPr>
            <a:r>
              <a:rPr lang="en-US" sz="1100" b="1" dirty="0"/>
              <a:t>Solution Selection Criteria</a:t>
            </a:r>
          </a:p>
          <a:p>
            <a:pPr marL="171450" indent="-171450">
              <a:buFont typeface="Wingdings" panose="05000000000000000000" pitchFamily="2" charset="2"/>
              <a:buChar char="§"/>
            </a:pPr>
            <a:r>
              <a:rPr lang="en-US" sz="1100" dirty="0"/>
              <a:t>Fast streaming performance to minimize backup windows</a:t>
            </a:r>
          </a:p>
          <a:p>
            <a:pPr marL="171450" indent="-171450">
              <a:buFont typeface="Wingdings" panose="05000000000000000000" pitchFamily="2" charset="2"/>
              <a:buChar char="§"/>
            </a:pPr>
            <a:r>
              <a:rPr lang="en-US" sz="1100" dirty="0"/>
              <a:t>Cost of storage versus performance tradeoff</a:t>
            </a:r>
          </a:p>
          <a:p>
            <a:pPr marL="171450" indent="-171450">
              <a:buFont typeface="Wingdings" panose="05000000000000000000" pitchFamily="2" charset="2"/>
              <a:buChar char="§"/>
            </a:pPr>
            <a:r>
              <a:rPr lang="en-US" sz="1100" dirty="0"/>
              <a:t>Support Commvault requirements for user backup data</a:t>
            </a:r>
          </a:p>
          <a:p>
            <a:pPr marL="171450" indent="-171450">
              <a:buFont typeface="Wingdings" panose="05000000000000000000" pitchFamily="2" charset="2"/>
              <a:buChar char="§"/>
            </a:pPr>
            <a:r>
              <a:rPr lang="en-US" sz="1100" dirty="0"/>
              <a:t>Optional Lattus to used as “Archive Disk”</a:t>
            </a:r>
          </a:p>
          <a:p>
            <a:endParaRPr lang="en-US" sz="1100" dirty="0"/>
          </a:p>
          <a:p>
            <a:r>
              <a:rPr lang="en-US" sz="1100" b="1" dirty="0"/>
              <a:t>Benefits and Quantum Differentiators</a:t>
            </a:r>
          </a:p>
          <a:p>
            <a:pPr marL="171450" indent="-171450">
              <a:buFont typeface="Wingdings" panose="05000000000000000000" pitchFamily="2" charset="2"/>
              <a:buChar char="§"/>
            </a:pPr>
            <a:r>
              <a:rPr lang="en-US" sz="1100" dirty="0"/>
              <a:t>Q-Turbo enables writing data 50% faster than competition</a:t>
            </a:r>
          </a:p>
          <a:p>
            <a:pPr marL="171450" indent="-171450">
              <a:buFont typeface="Wingdings" panose="05000000000000000000" pitchFamily="2" charset="2"/>
              <a:buChar char="§"/>
            </a:pPr>
            <a:r>
              <a:rPr lang="en-US" sz="1100" dirty="0">
                <a:solidFill>
                  <a:srgbClr val="414141"/>
                </a:solidFill>
              </a:rPr>
              <a:t>Add JBODs at low cost, no need to buy new controllers.</a:t>
            </a:r>
          </a:p>
          <a:p>
            <a:pPr marL="171450" indent="-171450">
              <a:buFont typeface="Wingdings" panose="05000000000000000000" pitchFamily="2" charset="2"/>
              <a:buChar char="§"/>
            </a:pPr>
            <a:r>
              <a:rPr lang="en-US" sz="1100" dirty="0">
                <a:solidFill>
                  <a:srgbClr val="414141"/>
                </a:solidFill>
              </a:rPr>
              <a:t>Easy “1-button” configuration</a:t>
            </a:r>
          </a:p>
          <a:p>
            <a:pPr marL="171450" indent="-171450">
              <a:buFont typeface="Wingdings" panose="05000000000000000000" pitchFamily="2" charset="2"/>
              <a:buChar char="§"/>
            </a:pPr>
            <a:endParaRPr lang="en-US" sz="1100" dirty="0"/>
          </a:p>
          <a:p>
            <a:pPr marL="171450" indent="-171450">
              <a:buFont typeface="Wingdings" panose="05000000000000000000" pitchFamily="2" charset="2"/>
              <a:buChar char="§"/>
            </a:pPr>
            <a:endParaRPr lang="en-US" sz="1100" dirty="0"/>
          </a:p>
        </p:txBody>
      </p:sp>
      <p:sp>
        <p:nvSpPr>
          <p:cNvPr id="3" name="Title 1"/>
          <p:cNvSpPr txBox="1">
            <a:spLocks/>
          </p:cNvSpPr>
          <p:nvPr/>
        </p:nvSpPr>
        <p:spPr>
          <a:xfrm>
            <a:off x="137160" y="57150"/>
            <a:ext cx="6035040" cy="688086"/>
          </a:xfrm>
          <a:prstGeom prst="rect">
            <a:avLst/>
          </a:prstGeom>
        </p:spPr>
        <p:txBody>
          <a:bodyPr anchor="ctr"/>
          <a:lst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a:lstStyle>
          <a:p>
            <a:pPr>
              <a:lnSpc>
                <a:spcPct val="100000"/>
              </a:lnSpc>
            </a:pPr>
            <a:r>
              <a:rPr lang="en-US" dirty="0"/>
              <a:t>Quantum Portfolio for Commvault</a:t>
            </a:r>
          </a:p>
        </p:txBody>
      </p:sp>
      <p:sp>
        <p:nvSpPr>
          <p:cNvPr id="6" name="Title 1"/>
          <p:cNvSpPr txBox="1">
            <a:spLocks/>
          </p:cNvSpPr>
          <p:nvPr/>
        </p:nvSpPr>
        <p:spPr>
          <a:xfrm>
            <a:off x="6248400" y="283464"/>
            <a:ext cx="2895600" cy="688086"/>
          </a:xfrm>
          <a:prstGeom prst="rect">
            <a:avLst/>
          </a:prstGeom>
        </p:spPr>
        <p:txBody>
          <a:bodyPr anchor="ctr"/>
          <a:lstStyle>
            <a:lvl1pPr algn="l" rtl="0" eaLnBrk="1" fontAlgn="base" hangingPunct="1">
              <a:lnSpc>
                <a:spcPts val="2400"/>
              </a:lnSpc>
              <a:spcBef>
                <a:spcPct val="0"/>
              </a:spcBef>
              <a:spcAft>
                <a:spcPct val="0"/>
              </a:spcAft>
              <a:defRPr lang="en-US" sz="2400" b="1" kern="1200" dirty="0">
                <a:solidFill>
                  <a:srgbClr val="0F73C3"/>
                </a:solidFill>
                <a:latin typeface="Calibri" panose="020F0502020204030204" pitchFamily="34" charset="0"/>
                <a:ea typeface="ＭＳ Ｐゴシック" charset="0"/>
                <a:cs typeface="ＭＳ Ｐゴシック" charset="0"/>
              </a:defRPr>
            </a:lvl1pPr>
            <a:lvl2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2pPr>
            <a:lvl3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3pPr>
            <a:lvl4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4pPr>
            <a:lvl5pPr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5pPr>
            <a:lvl6pPr marL="4572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6pPr>
            <a:lvl7pPr marL="9144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7pPr>
            <a:lvl8pPr marL="13716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8pPr>
            <a:lvl9pPr marL="1828800" algn="l" rtl="0" eaLnBrk="1" fontAlgn="base" hangingPunct="1">
              <a:lnSpc>
                <a:spcPts val="2400"/>
              </a:lnSpc>
              <a:spcBef>
                <a:spcPct val="0"/>
              </a:spcBef>
              <a:spcAft>
                <a:spcPct val="0"/>
              </a:spcAft>
              <a:defRPr sz="2400" b="1">
                <a:solidFill>
                  <a:srgbClr val="0F73C3"/>
                </a:solidFill>
                <a:latin typeface="Calibri" charset="0"/>
                <a:ea typeface="ＭＳ Ｐゴシック" charset="0"/>
                <a:cs typeface="ＭＳ Ｐゴシック" charset="0"/>
              </a:defRPr>
            </a:lvl9pPr>
          </a:lstStyle>
          <a:p>
            <a:pPr>
              <a:lnSpc>
                <a:spcPct val="100000"/>
              </a:lnSpc>
            </a:pPr>
            <a:r>
              <a:rPr lang="en-US" sz="1400" u="sng" dirty="0"/>
              <a:t>Solution Overview</a:t>
            </a:r>
            <a:endParaRPr lang="en-US" sz="1000" u="sng" dirty="0"/>
          </a:p>
        </p:txBody>
      </p:sp>
      <p:cxnSp>
        <p:nvCxnSpPr>
          <p:cNvPr id="8" name="Straight Connector 7"/>
          <p:cNvCxnSpPr/>
          <p:nvPr/>
        </p:nvCxnSpPr>
        <p:spPr>
          <a:xfrm>
            <a:off x="6172200" y="514350"/>
            <a:ext cx="0" cy="434340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4893687"/>
            <a:ext cx="990600" cy="155728"/>
          </a:xfrm>
          <a:prstGeom prst="rect">
            <a:avLst/>
          </a:prstGeom>
        </p:spPr>
      </p:pic>
      <p:pic>
        <p:nvPicPr>
          <p:cNvPr id="6146" name="Picture 2" descr="C:\Users\tgrulke\Documents\Reference Architectures Jan 2017\CV\CV Quantum Sure StaQ v1 portfolio hi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13" y="698972"/>
            <a:ext cx="514753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3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SureStaQ for Commvault Assets</a:t>
            </a:r>
          </a:p>
        </p:txBody>
      </p:sp>
      <p:sp>
        <p:nvSpPr>
          <p:cNvPr id="11" name="Right Arrow 22"/>
          <p:cNvSpPr/>
          <p:nvPr/>
        </p:nvSpPr>
        <p:spPr>
          <a:xfrm>
            <a:off x="3059179" y="2883992"/>
            <a:ext cx="424543" cy="46715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444" y="1003485"/>
            <a:ext cx="6057906" cy="364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5673" y="4687966"/>
            <a:ext cx="6694714" cy="276999"/>
          </a:xfrm>
          <a:prstGeom prst="rect">
            <a:avLst/>
          </a:prstGeom>
        </p:spPr>
        <p:txBody>
          <a:bodyPr wrap="square">
            <a:spAutoFit/>
          </a:bodyPr>
          <a:lstStyle/>
          <a:p>
            <a:r>
              <a:rPr lang="en-US" sz="1200" dirty="0"/>
              <a:t>http://www.quantum.com/applications/quantum-surestaq-storage-for-commvault/index.aspx</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728" y="742950"/>
            <a:ext cx="216039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386" y="2343150"/>
            <a:ext cx="1780248" cy="2286000"/>
          </a:xfrm>
          <a:prstGeom prst="rect">
            <a:avLst/>
          </a:prstGeom>
          <a:noFill/>
          <a:ln w="9525">
            <a:solidFill>
              <a:srgbClr val="0D73C3"/>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3669" y="3821335"/>
            <a:ext cx="2350515" cy="13221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1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get the request and how much detail is provided?</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57" y="971550"/>
            <a:ext cx="826671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69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Commvault CommServe</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407"/>
          <a:stretch/>
        </p:blipFill>
        <p:spPr bwMode="auto">
          <a:xfrm>
            <a:off x="593271" y="895350"/>
            <a:ext cx="7788729"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56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Commvault MediaAgent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2757"/>
            <a:ext cx="643356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477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Commvault Media Agent Extended Mode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05" y="895350"/>
            <a:ext cx="704659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43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 Sustained Random Write/Read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687" y="895350"/>
            <a:ext cx="70003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72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 IOPS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325"/>
            <a:ext cx="91535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50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learned to speak Commvault-</a:t>
            </a:r>
            <a:r>
              <a:rPr lang="en-US" dirty="0" err="1"/>
              <a:t>ese</a:t>
            </a:r>
            <a:endParaRPr lang="en-US" dirty="0"/>
          </a:p>
        </p:txBody>
      </p:sp>
      <p:sp>
        <p:nvSpPr>
          <p:cNvPr id="3" name="Text Placeholder 2"/>
          <p:cNvSpPr>
            <a:spLocks noGrp="1"/>
          </p:cNvSpPr>
          <p:nvPr>
            <p:ph type="body" idx="1"/>
          </p:nvPr>
        </p:nvSpPr>
        <p:spPr>
          <a:xfrm>
            <a:off x="400777" y="1200151"/>
            <a:ext cx="2571023" cy="3394472"/>
          </a:xfrm>
        </p:spPr>
        <p:txBody>
          <a:bodyPr/>
          <a:lstStyle/>
          <a:p>
            <a:r>
              <a:rPr lang="en-US" sz="1800" dirty="0"/>
              <a:t>Commvault or their partners collect data about the customer environment</a:t>
            </a:r>
          </a:p>
          <a:p>
            <a:r>
              <a:rPr lang="en-US" sz="1800" dirty="0"/>
              <a:t>They communicate to Quantum Sales/SE team using Commvault terminology</a:t>
            </a: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881062"/>
            <a:ext cx="4146492"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5371" y="1428750"/>
            <a:ext cx="2903496" cy="3200400"/>
          </a:xfrm>
          <a:prstGeom prst="rect">
            <a:avLst/>
          </a:prstGeom>
          <a:noFill/>
          <a:ln w="9525">
            <a:solidFill>
              <a:srgbClr val="0D73C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9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Text Placeholder 4"/>
          <p:cNvSpPr>
            <a:spLocks noGrp="1"/>
          </p:cNvSpPr>
          <p:nvPr>
            <p:ph type="body" idx="1"/>
          </p:nvPr>
        </p:nvSpPr>
        <p:spPr/>
        <p:txBody>
          <a:bodyPr/>
          <a:lstStyle/>
          <a:p>
            <a:r>
              <a:rPr lang="en-US" dirty="0"/>
              <a:t>Product Overview</a:t>
            </a:r>
          </a:p>
          <a:p>
            <a:r>
              <a:rPr lang="en-US" dirty="0"/>
              <a:t>Training and Documentation</a:t>
            </a:r>
          </a:p>
          <a:p>
            <a:r>
              <a:rPr lang="en-US" dirty="0"/>
              <a:t>Service Model</a:t>
            </a:r>
          </a:p>
          <a:p>
            <a:endParaRPr lang="en-US" dirty="0"/>
          </a:p>
          <a:p>
            <a:endParaRPr lang="en-US" dirty="0"/>
          </a:p>
          <a:p>
            <a:pPr marL="0" indent="0">
              <a:buNone/>
            </a:pPr>
            <a:r>
              <a:rPr lang="en-US" dirty="0"/>
              <a:t>Notes:</a:t>
            </a:r>
          </a:p>
          <a:p>
            <a:pPr lvl="1"/>
            <a:r>
              <a:rPr lang="en-US" dirty="0"/>
              <a:t>Please ask questions as we go.  Your lines are muted on entry so *6 to unmute</a:t>
            </a:r>
          </a:p>
          <a:p>
            <a:pPr lvl="1"/>
            <a:r>
              <a:rPr lang="en-US" dirty="0"/>
              <a:t>Recording will be posted on </a:t>
            </a:r>
            <a:r>
              <a:rPr lang="en-US" dirty="0" err="1"/>
              <a:t>Qwikipedia</a:t>
            </a:r>
            <a:endParaRPr lang="en-US" dirty="0"/>
          </a:p>
        </p:txBody>
      </p:sp>
    </p:spTree>
    <p:extLst>
      <p:ext uri="{BB962C8B-B14F-4D97-AF65-F5344CB8AC3E}">
        <p14:creationId xmlns:p14="http://schemas.microsoft.com/office/powerpoint/2010/main" val="149127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learned to speak Commvault-</a:t>
            </a:r>
            <a:r>
              <a:rPr lang="en-US" dirty="0" err="1"/>
              <a:t>ese</a:t>
            </a:r>
            <a:endParaRPr lang="en-US" dirty="0"/>
          </a:p>
        </p:txBody>
      </p:sp>
      <p:sp>
        <p:nvSpPr>
          <p:cNvPr id="3" name="Text Placeholder 2"/>
          <p:cNvSpPr>
            <a:spLocks noGrp="1"/>
          </p:cNvSpPr>
          <p:nvPr>
            <p:ph type="body" idx="1"/>
          </p:nvPr>
        </p:nvSpPr>
        <p:spPr>
          <a:xfrm>
            <a:off x="400777" y="895350"/>
            <a:ext cx="4247423" cy="3962400"/>
          </a:xfrm>
        </p:spPr>
        <p:txBody>
          <a:bodyPr/>
          <a:lstStyle/>
          <a:p>
            <a:r>
              <a:rPr lang="en-US" sz="1800" dirty="0"/>
              <a:t>CommServe – </a:t>
            </a:r>
          </a:p>
          <a:p>
            <a:pPr lvl="1"/>
            <a:r>
              <a:rPr lang="en-US" sz="1400" dirty="0"/>
              <a:t>XAD-CS-XL </a:t>
            </a:r>
          </a:p>
          <a:p>
            <a:pPr lvl="1"/>
            <a:r>
              <a:rPr lang="en-US" sz="1400" dirty="0"/>
              <a:t>XAD-CS -L</a:t>
            </a:r>
          </a:p>
          <a:p>
            <a:r>
              <a:rPr lang="en-US" sz="1800" dirty="0"/>
              <a:t>MediaAgent – </a:t>
            </a:r>
          </a:p>
          <a:p>
            <a:pPr lvl="1"/>
            <a:r>
              <a:rPr lang="en-US" sz="1400" dirty="0"/>
              <a:t>XAD-MA-XL</a:t>
            </a:r>
          </a:p>
          <a:p>
            <a:pPr lvl="1"/>
            <a:r>
              <a:rPr lang="en-US" sz="1400" dirty="0"/>
              <a:t>XAD-MA-XL-EXT</a:t>
            </a:r>
          </a:p>
          <a:p>
            <a:pPr lvl="1"/>
            <a:r>
              <a:rPr lang="en-US" sz="1400" dirty="0"/>
              <a:t>XAD-MA-L </a:t>
            </a:r>
          </a:p>
          <a:p>
            <a:pPr lvl="1"/>
            <a:r>
              <a:rPr lang="en-US" sz="1400" dirty="0"/>
              <a:t>XAD-MA-L-EXT</a:t>
            </a:r>
          </a:p>
          <a:p>
            <a:pPr lvl="1"/>
            <a:r>
              <a:rPr lang="en-US" sz="1400" dirty="0"/>
              <a:t>XAD-MA-M </a:t>
            </a:r>
          </a:p>
          <a:p>
            <a:pPr lvl="1"/>
            <a:r>
              <a:rPr lang="en-US" sz="1400" dirty="0"/>
              <a:t>XAD-MA-S</a:t>
            </a:r>
          </a:p>
          <a:p>
            <a:r>
              <a:rPr lang="en-US" sz="1800" dirty="0"/>
              <a:t>QXS</a:t>
            </a:r>
          </a:p>
          <a:p>
            <a:pPr lvl="1"/>
            <a:r>
              <a:rPr lang="en-US" sz="1400" dirty="0"/>
              <a:t>QXS-456-XL 256 TB usable (8 TB disks)</a:t>
            </a:r>
          </a:p>
          <a:p>
            <a:pPr lvl="1"/>
            <a:r>
              <a:rPr lang="en-US" sz="1400" dirty="0"/>
              <a:t>QXS-456-L 128 TB usable (4 TB disks)</a:t>
            </a:r>
          </a:p>
          <a:p>
            <a:pPr lvl="1"/>
            <a:r>
              <a:rPr lang="en-US" sz="1400" dirty="0"/>
              <a:t>QXS-312-XL 64 TB usable (8 TB disks)</a:t>
            </a:r>
          </a:p>
          <a:p>
            <a:pPr lvl="1"/>
            <a:r>
              <a:rPr lang="en-US" sz="1400" dirty="0"/>
              <a:t>QXS-312-XL 32 TB usable (4 TB disks)</a:t>
            </a:r>
          </a:p>
          <a:p>
            <a:pPr lvl="1"/>
            <a:endParaRPr lang="en-US" sz="1400" dirty="0"/>
          </a:p>
          <a:p>
            <a:pPr lvl="1"/>
            <a:endParaRPr lang="en-US" sz="1400"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821964"/>
            <a:ext cx="4114195" cy="182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733550"/>
            <a:ext cx="430784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17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Atos Commvault &amp; The Quantum </a:t>
            </a:r>
            <a:r>
              <a:rPr lang="en-US" dirty="0" err="1"/>
              <a:t>SureStaQ</a:t>
            </a:r>
            <a:r>
              <a:rPr lang="en-US" dirty="0"/>
              <a:t> for Allscripts</a:t>
            </a:r>
          </a:p>
        </p:txBody>
      </p:sp>
      <p:sp>
        <p:nvSpPr>
          <p:cNvPr id="4" name="Text Placeholder 2"/>
          <p:cNvSpPr>
            <a:spLocks noGrp="1"/>
          </p:cNvSpPr>
          <p:nvPr>
            <p:ph type="body" idx="1"/>
          </p:nvPr>
        </p:nvSpPr>
        <p:spPr>
          <a:xfrm>
            <a:off x="5958230" y="900228"/>
            <a:ext cx="3017520" cy="3818076"/>
          </a:xfrm>
        </p:spPr>
        <p:txBody>
          <a:bodyPr/>
          <a:lstStyle/>
          <a:p>
            <a:r>
              <a:rPr lang="en-US" sz="1800" dirty="0"/>
              <a:t>Solution Summary:</a:t>
            </a:r>
          </a:p>
          <a:p>
            <a:pPr lvl="1"/>
            <a:r>
              <a:rPr lang="en-US" dirty="0"/>
              <a:t>2 Enterprise CS XADs</a:t>
            </a:r>
          </a:p>
          <a:p>
            <a:pPr lvl="1"/>
            <a:r>
              <a:rPr lang="en-US" dirty="0"/>
              <a:t>56 X-Large MA XADs</a:t>
            </a:r>
          </a:p>
          <a:p>
            <a:pPr lvl="1"/>
            <a:r>
              <a:rPr lang="en-US" dirty="0"/>
              <a:t>17.5 PB usable QXS storage</a:t>
            </a:r>
          </a:p>
          <a:p>
            <a:r>
              <a:rPr lang="en-US" sz="1800" dirty="0"/>
              <a:t>Deployment is in </a:t>
            </a:r>
            <a:r>
              <a:rPr lang="en-US" sz="1800" dirty="0" err="1"/>
              <a:t>SureStaQs</a:t>
            </a:r>
            <a:endParaRPr lang="en-US" sz="1800" dirty="0"/>
          </a:p>
          <a:p>
            <a:pPr lvl="1"/>
            <a:r>
              <a:rPr lang="en-US" dirty="0"/>
              <a:t>7 </a:t>
            </a:r>
            <a:r>
              <a:rPr lang="en-US" dirty="0" err="1"/>
              <a:t>SureStaQs</a:t>
            </a:r>
            <a:r>
              <a:rPr lang="en-US" dirty="0"/>
              <a:t> per site</a:t>
            </a:r>
          </a:p>
          <a:p>
            <a:pPr lvl="1"/>
            <a:r>
              <a:rPr lang="en-US" dirty="0"/>
              <a:t>4 MA XADs and 1 QXS-4 with 1280 TB usable per SureStaQ</a:t>
            </a:r>
          </a:p>
          <a:p>
            <a:pPr lvl="1"/>
            <a:r>
              <a:rPr lang="en-US" dirty="0"/>
              <a:t>320 TB usable per MA XAD</a:t>
            </a:r>
          </a:p>
          <a:p>
            <a:pPr lvl="1"/>
            <a:r>
              <a:rPr lang="en-US" dirty="0"/>
              <a:t>8960 TB usable per site</a:t>
            </a:r>
          </a:p>
          <a:p>
            <a:pPr lvl="1"/>
            <a:r>
              <a:rPr lang="en-US" dirty="0"/>
              <a:t>28 MA XADs per site</a:t>
            </a:r>
          </a:p>
          <a:p>
            <a:r>
              <a:rPr lang="en-US" sz="1800" dirty="0"/>
              <a:t>Commvault responsible for all sizing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8" y="1004635"/>
            <a:ext cx="5177643" cy="363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89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5760" y="54864"/>
            <a:ext cx="7863840" cy="688086"/>
          </a:xfrm>
        </p:spPr>
        <p:txBody>
          <a:bodyPr/>
          <a:lstStyle/>
          <a:p>
            <a:r>
              <a:rPr lang="en-US" dirty="0"/>
              <a:t>Atos Commvault &amp; The Quantum </a:t>
            </a:r>
            <a:r>
              <a:rPr lang="en-US" dirty="0" err="1"/>
              <a:t>SureStaQ</a:t>
            </a:r>
            <a:r>
              <a:rPr lang="en-US" dirty="0"/>
              <a:t> for Allscripts</a:t>
            </a:r>
          </a:p>
        </p:txBody>
      </p:sp>
      <p:sp>
        <p:nvSpPr>
          <p:cNvPr id="6" name="Text Placeholder 2"/>
          <p:cNvSpPr>
            <a:spLocks noGrp="1"/>
          </p:cNvSpPr>
          <p:nvPr>
            <p:ph type="body" idx="1"/>
          </p:nvPr>
        </p:nvSpPr>
        <p:spPr>
          <a:xfrm>
            <a:off x="6045380" y="1346340"/>
            <a:ext cx="2743200" cy="3797160"/>
          </a:xfrm>
        </p:spPr>
        <p:txBody>
          <a:bodyPr/>
          <a:lstStyle/>
          <a:p>
            <a:r>
              <a:rPr lang="en-US" sz="1800" dirty="0"/>
              <a:t>The Quantum </a:t>
            </a:r>
            <a:r>
              <a:rPr lang="en-US" sz="1800" dirty="0" err="1"/>
              <a:t>SureStaQ</a:t>
            </a:r>
            <a:r>
              <a:rPr lang="en-US" sz="1800" dirty="0"/>
              <a:t> for Commvault matches up out of the box</a:t>
            </a:r>
          </a:p>
          <a:p>
            <a:r>
              <a:rPr lang="en-US" sz="1800" dirty="0"/>
              <a:t>XAD Media Agents are customized by HBA and NICs to a specific solution</a:t>
            </a:r>
          </a:p>
          <a:p>
            <a:r>
              <a:rPr lang="en-US" sz="1800" dirty="0"/>
              <a:t>QXS is customized by usable TB per MA XAD or Groups of MA XADs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885824"/>
            <a:ext cx="5659618" cy="3990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39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SureStaQ vs Purpose Built Backup Appliances (Data Domain)</a:t>
            </a:r>
            <a:br>
              <a:rPr lang="en-US" dirty="0"/>
            </a:br>
            <a:r>
              <a:rPr lang="en-US" sz="2000" dirty="0"/>
              <a:t>Backup 400 TB w/Existing Commvault to Data Domain Customer</a:t>
            </a:r>
          </a:p>
        </p:txBody>
      </p:sp>
      <p:sp>
        <p:nvSpPr>
          <p:cNvPr id="42" name="TextBox 41"/>
          <p:cNvSpPr txBox="1"/>
          <p:nvPr/>
        </p:nvSpPr>
        <p:spPr>
          <a:xfrm>
            <a:off x="525231" y="931795"/>
            <a:ext cx="3369137" cy="769441"/>
          </a:xfrm>
          <a:prstGeom prst="rect">
            <a:avLst/>
          </a:prstGeom>
          <a:noFill/>
        </p:spPr>
        <p:txBody>
          <a:bodyPr wrap="square" rtlCol="0">
            <a:spAutoFit/>
          </a:bodyPr>
          <a:lstStyle/>
          <a:p>
            <a:pPr marL="171450" indent="-171450">
              <a:buFont typeface="Wingdings" panose="05000000000000000000" pitchFamily="2" charset="2"/>
              <a:buChar char="Ø"/>
            </a:pPr>
            <a:r>
              <a:rPr lang="en-US" sz="1100" dirty="0"/>
              <a:t>4x MediaAgents x 4 TB / hour per MediaAgent = 16 TB / hr aggregate</a:t>
            </a:r>
          </a:p>
          <a:p>
            <a:pPr marL="171450" indent="-171450">
              <a:buFont typeface="Wingdings" panose="05000000000000000000" pitchFamily="2" charset="2"/>
              <a:buChar char="Ø"/>
            </a:pPr>
            <a:r>
              <a:rPr lang="en-US" sz="1100" dirty="0"/>
              <a:t>Each media agent costs $12,000 based on Commvault DDB requirements.</a:t>
            </a:r>
          </a:p>
        </p:txBody>
      </p:sp>
      <p:sp>
        <p:nvSpPr>
          <p:cNvPr id="44" name="TextBox 43"/>
          <p:cNvSpPr txBox="1"/>
          <p:nvPr/>
        </p:nvSpPr>
        <p:spPr>
          <a:xfrm>
            <a:off x="4942506" y="931795"/>
            <a:ext cx="4049094" cy="1446550"/>
          </a:xfrm>
          <a:prstGeom prst="rect">
            <a:avLst/>
          </a:prstGeom>
          <a:noFill/>
        </p:spPr>
        <p:txBody>
          <a:bodyPr wrap="square" rtlCol="0">
            <a:spAutoFit/>
          </a:bodyPr>
          <a:lstStyle/>
          <a:p>
            <a:pPr marL="171450" indent="-171450">
              <a:buFont typeface="Wingdings" panose="05000000000000000000" pitchFamily="2" charset="2"/>
              <a:buChar char="Ø"/>
            </a:pPr>
            <a:r>
              <a:rPr lang="en-US" sz="1100" dirty="0"/>
              <a:t>6x media agents x 2 TB / hour per media agent = 12 TB / hr aggregate. </a:t>
            </a:r>
          </a:p>
          <a:p>
            <a:pPr marL="171450" indent="-171450">
              <a:buFont typeface="Wingdings" panose="05000000000000000000" pitchFamily="2" charset="2"/>
              <a:buChar char="Ø"/>
            </a:pPr>
            <a:r>
              <a:rPr lang="en-US" sz="1100" dirty="0"/>
              <a:t>Each media agent costs $8,000.  Less expensive because don’t need to do the dedupe</a:t>
            </a:r>
          </a:p>
          <a:p>
            <a:pPr marL="171450" indent="-171450">
              <a:buFont typeface="Wingdings" panose="05000000000000000000" pitchFamily="2" charset="2"/>
              <a:buChar char="Ø"/>
            </a:pPr>
            <a:r>
              <a:rPr lang="en-US" sz="1100" dirty="0"/>
              <a:t>Media agent throughput is lower in this option because </a:t>
            </a:r>
            <a:r>
              <a:rPr lang="en-US" sz="1100" dirty="0" err="1"/>
              <a:t>Ccommvault</a:t>
            </a:r>
            <a:r>
              <a:rPr lang="en-US" sz="1100" dirty="0"/>
              <a:t> is not compressing data on the network before sending to storage</a:t>
            </a:r>
          </a:p>
          <a:p>
            <a:pPr marL="171450" indent="-171450">
              <a:buFont typeface="Wingdings" panose="05000000000000000000" pitchFamily="2" charset="2"/>
              <a:buChar char="Ø"/>
            </a:pPr>
            <a:endParaRPr lang="en-US" sz="1100" dirty="0"/>
          </a:p>
        </p:txBody>
      </p:sp>
      <p:grpSp>
        <p:nvGrpSpPr>
          <p:cNvPr id="45" name="Group 44"/>
          <p:cNvGrpSpPr/>
          <p:nvPr/>
        </p:nvGrpSpPr>
        <p:grpSpPr>
          <a:xfrm>
            <a:off x="918897" y="1812358"/>
            <a:ext cx="2814903" cy="1826026"/>
            <a:chOff x="760419" y="1797522"/>
            <a:chExt cx="3154914" cy="2252546"/>
          </a:xfrm>
        </p:grpSpPr>
        <p:grpSp>
          <p:nvGrpSpPr>
            <p:cNvPr id="40" name="Group 39"/>
            <p:cNvGrpSpPr/>
            <p:nvPr/>
          </p:nvGrpSpPr>
          <p:grpSpPr>
            <a:xfrm>
              <a:off x="760419" y="1797522"/>
              <a:ext cx="3154914" cy="2252546"/>
              <a:chOff x="760419" y="1797522"/>
              <a:chExt cx="3154914" cy="2252546"/>
            </a:xfrm>
          </p:grpSpPr>
          <p:grpSp>
            <p:nvGrpSpPr>
              <p:cNvPr id="4" name="Group 3"/>
              <p:cNvGrpSpPr/>
              <p:nvPr/>
            </p:nvGrpSpPr>
            <p:grpSpPr>
              <a:xfrm>
                <a:off x="760419" y="2527924"/>
                <a:ext cx="3154914" cy="1522144"/>
                <a:chOff x="4422663" y="798050"/>
                <a:chExt cx="3412346" cy="1535214"/>
              </a:xfrm>
            </p:grpSpPr>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378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90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02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914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830428" y="1012931"/>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05378" y="1024984"/>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20668" y="1012930"/>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5134" y="999823"/>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22663" y="1912045"/>
                  <a:ext cx="3412346" cy="421219"/>
                </a:xfrm>
                <a:prstGeom prst="rect">
                  <a:avLst/>
                </a:prstGeom>
                <a:noFill/>
              </p:spPr>
              <p:txBody>
                <a:bodyPr wrap="square" rtlCol="0">
                  <a:spAutoFit/>
                </a:bodyPr>
                <a:lstStyle/>
                <a:p>
                  <a:pPr algn="ctr"/>
                  <a:r>
                    <a:rPr lang="en-US" sz="800" b="1" dirty="0"/>
                    <a:t>1 x QXS-456</a:t>
                  </a:r>
                </a:p>
                <a:p>
                  <a:pPr algn="ctr"/>
                  <a:r>
                    <a:rPr lang="en-US" sz="800" b="1" dirty="0"/>
                    <a:t>80 each - 8TB Drives, 8+2 RAID-6, Hot Spare, 512TB usable</a:t>
                  </a:r>
                </a:p>
              </p:txBody>
            </p:sp>
            <p:cxnSp>
              <p:nvCxnSpPr>
                <p:cNvPr id="14" name="Straight Connector 13"/>
                <p:cNvCxnSpPr/>
                <p:nvPr/>
              </p:nvCxnSpPr>
              <p:spPr>
                <a:xfrm flipV="1">
                  <a:off x="4830428" y="1344590"/>
                  <a:ext cx="2385360" cy="528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133058" y="1357697"/>
                  <a:ext cx="0" cy="22428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72558" y="1349870"/>
                  <a:ext cx="0" cy="22428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5697289" y="1552327"/>
                  <a:ext cx="673293" cy="408903"/>
                  <a:chOff x="1970878" y="3588210"/>
                  <a:chExt cx="640080" cy="411662"/>
                </a:xfrm>
              </p:grpSpPr>
              <p:pic>
                <p:nvPicPr>
                  <p:cNvPr id="1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0878" y="3588210"/>
                    <a:ext cx="640080" cy="20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0878" y="3790866"/>
                    <a:ext cx="640080" cy="20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1" name="Down Arrow 50"/>
              <p:cNvSpPr/>
              <p:nvPr/>
            </p:nvSpPr>
            <p:spPr>
              <a:xfrm>
                <a:off x="1340075" y="1797522"/>
                <a:ext cx="1739447" cy="554542"/>
              </a:xfrm>
              <a:prstGeom prst="downArrow">
                <a:avLst>
                  <a:gd name="adj1" fmla="val 76561"/>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200" dirty="0">
                    <a:solidFill>
                      <a:srgbClr val="FFFFFF"/>
                    </a:solidFill>
                  </a:rPr>
                  <a:t>16 TB / hour</a:t>
                </a:r>
              </a:p>
            </p:txBody>
          </p:sp>
        </p:grpSp>
        <p:sp>
          <p:nvSpPr>
            <p:cNvPr id="54" name="TextBox 53"/>
            <p:cNvSpPr txBox="1"/>
            <p:nvPr/>
          </p:nvSpPr>
          <p:spPr>
            <a:xfrm>
              <a:off x="1553663" y="2812950"/>
              <a:ext cx="1371600" cy="246221"/>
            </a:xfrm>
            <a:prstGeom prst="rect">
              <a:avLst/>
            </a:prstGeom>
            <a:noFill/>
          </p:spPr>
          <p:txBody>
            <a:bodyPr wrap="square" rtlCol="0">
              <a:spAutoFit/>
            </a:bodyPr>
            <a:lstStyle/>
            <a:p>
              <a:pPr algn="ctr"/>
              <a:r>
                <a:rPr lang="en-US" sz="1000" dirty="0"/>
                <a:t>8Gb Fiber</a:t>
              </a:r>
            </a:p>
          </p:txBody>
        </p:sp>
      </p:grpSp>
      <p:grpSp>
        <p:nvGrpSpPr>
          <p:cNvPr id="47" name="Group 46"/>
          <p:cNvGrpSpPr/>
          <p:nvPr/>
        </p:nvGrpSpPr>
        <p:grpSpPr>
          <a:xfrm>
            <a:off x="5580095" y="2174450"/>
            <a:ext cx="3316535" cy="2024897"/>
            <a:chOff x="5294065" y="2107331"/>
            <a:chExt cx="3773735" cy="2484199"/>
          </a:xfrm>
        </p:grpSpPr>
        <p:grpSp>
          <p:nvGrpSpPr>
            <p:cNvPr id="46" name="Group 45"/>
            <p:cNvGrpSpPr/>
            <p:nvPr/>
          </p:nvGrpSpPr>
          <p:grpSpPr>
            <a:xfrm>
              <a:off x="5294065" y="2107331"/>
              <a:ext cx="3773735" cy="2484199"/>
              <a:chOff x="5294065" y="2107331"/>
              <a:chExt cx="3773735" cy="2484199"/>
            </a:xfrm>
          </p:grpSpPr>
          <p:grpSp>
            <p:nvGrpSpPr>
              <p:cNvPr id="20" name="Group 19"/>
              <p:cNvGrpSpPr/>
              <p:nvPr/>
            </p:nvGrpSpPr>
            <p:grpSpPr>
              <a:xfrm>
                <a:off x="5294065" y="2927765"/>
                <a:ext cx="3773735" cy="1663765"/>
                <a:chOff x="4496246" y="2410867"/>
                <a:chExt cx="4418275" cy="2142252"/>
              </a:xfrm>
            </p:grpSpPr>
            <p:grpSp>
              <p:nvGrpSpPr>
                <p:cNvPr id="21" name="Group 20"/>
                <p:cNvGrpSpPr/>
                <p:nvPr/>
              </p:nvGrpSpPr>
              <p:grpSpPr>
                <a:xfrm>
                  <a:off x="4496246" y="2410867"/>
                  <a:ext cx="4418275" cy="256032"/>
                  <a:chOff x="4496246" y="2410867"/>
                  <a:chExt cx="4418275" cy="256032"/>
                </a:xfrm>
              </p:grpSpPr>
              <p:pic>
                <p:nvPicPr>
                  <p:cNvPr id="34"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1885"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07524"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63163"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8802"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6246"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74441"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p:nvPr/>
              </p:nvGrpSpPr>
              <p:grpSpPr>
                <a:xfrm>
                  <a:off x="4816286" y="2655676"/>
                  <a:ext cx="3778195" cy="1897443"/>
                  <a:chOff x="4816286" y="2655676"/>
                  <a:chExt cx="3778195" cy="1897443"/>
                </a:xfrm>
              </p:grpSpPr>
              <p:pic>
                <p:nvPicPr>
                  <p:cNvPr id="23"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940" y="3217637"/>
                    <a:ext cx="9239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6272434" y="4117199"/>
                    <a:ext cx="908742" cy="435920"/>
                  </a:xfrm>
                  <a:prstGeom prst="rect">
                    <a:avLst/>
                  </a:prstGeom>
                  <a:noFill/>
                </p:spPr>
                <p:txBody>
                  <a:bodyPr wrap="none" rtlCol="0">
                    <a:spAutoFit/>
                  </a:bodyPr>
                  <a:lstStyle/>
                  <a:p>
                    <a:pPr algn="ctr"/>
                    <a:r>
                      <a:rPr lang="en-US" sz="800" b="1" dirty="0"/>
                      <a:t>DD9300</a:t>
                    </a:r>
                  </a:p>
                  <a:p>
                    <a:pPr algn="ctr"/>
                    <a:r>
                      <a:rPr lang="en-US" sz="800" b="1" dirty="0"/>
                      <a:t>510TB usable,</a:t>
                    </a:r>
                  </a:p>
                </p:txBody>
              </p:sp>
              <p:cxnSp>
                <p:nvCxnSpPr>
                  <p:cNvPr id="25" name="Straight Connector 24"/>
                  <p:cNvCxnSpPr/>
                  <p:nvPr/>
                </p:nvCxnSpPr>
                <p:spPr>
                  <a:xfrm>
                    <a:off x="4816286" y="2934871"/>
                    <a:ext cx="3778195" cy="5127"/>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70335" y="2681006"/>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16078" y="2681333"/>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075779" y="2663627"/>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838029" y="2681333"/>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517866" y="2946348"/>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829291" y="2953002"/>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89516" y="2655676"/>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816286" y="2663626"/>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grpSp>
          </p:grpSp>
          <p:sp>
            <p:nvSpPr>
              <p:cNvPr id="50" name="Down Arrow 49"/>
              <p:cNvSpPr/>
              <p:nvPr/>
            </p:nvSpPr>
            <p:spPr>
              <a:xfrm>
                <a:off x="6263502" y="2107331"/>
                <a:ext cx="1739447" cy="554542"/>
              </a:xfrm>
              <a:prstGeom prst="downArrow">
                <a:avLst>
                  <a:gd name="adj1" fmla="val 76561"/>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200" dirty="0">
                    <a:solidFill>
                      <a:srgbClr val="FFFFFF"/>
                    </a:solidFill>
                  </a:rPr>
                  <a:t>12 TB / hour</a:t>
                </a:r>
              </a:p>
            </p:txBody>
          </p:sp>
        </p:grpSp>
        <p:sp>
          <p:nvSpPr>
            <p:cNvPr id="55" name="TextBox 54"/>
            <p:cNvSpPr txBox="1"/>
            <p:nvPr/>
          </p:nvSpPr>
          <p:spPr>
            <a:xfrm>
              <a:off x="6723732" y="3137820"/>
              <a:ext cx="914400" cy="246221"/>
            </a:xfrm>
            <a:prstGeom prst="rect">
              <a:avLst/>
            </a:prstGeom>
            <a:noFill/>
          </p:spPr>
          <p:txBody>
            <a:bodyPr wrap="square" rtlCol="0">
              <a:spAutoFit/>
            </a:bodyPr>
            <a:lstStyle/>
            <a:p>
              <a:pPr algn="ctr"/>
              <a:r>
                <a:rPr lang="en-US" sz="1000" dirty="0"/>
                <a:t>NAS</a:t>
              </a:r>
            </a:p>
          </p:txBody>
        </p:sp>
      </p:grpSp>
      <p:graphicFrame>
        <p:nvGraphicFramePr>
          <p:cNvPr id="3" name="Table 2"/>
          <p:cNvGraphicFramePr>
            <a:graphicFrameLocks noGrp="1"/>
          </p:cNvGraphicFramePr>
          <p:nvPr>
            <p:extLst>
              <p:ext uri="{D42A27DB-BD31-4B8C-83A1-F6EECF244321}">
                <p14:modId xmlns:p14="http://schemas.microsoft.com/office/powerpoint/2010/main" val="97009851"/>
              </p:ext>
            </p:extLst>
          </p:nvPr>
        </p:nvGraphicFramePr>
        <p:xfrm>
          <a:off x="525232" y="3805712"/>
          <a:ext cx="5862398" cy="1052038"/>
        </p:xfrm>
        <a:graphic>
          <a:graphicData uri="http://schemas.openxmlformats.org/drawingml/2006/table">
            <a:tbl>
              <a:tblPr firstRow="1" bandRow="1">
                <a:tableStyleId>{5C22544A-7EE6-4342-B048-85BDC9FD1C3A}</a:tableStyleId>
              </a:tblPr>
              <a:tblGrid>
                <a:gridCol w="2396539">
                  <a:extLst>
                    <a:ext uri="{9D8B030D-6E8A-4147-A177-3AD203B41FA5}">
                      <a16:colId xmlns="" xmlns:a16="http://schemas.microsoft.com/office/drawing/2014/main" val="20000"/>
                    </a:ext>
                  </a:extLst>
                </a:gridCol>
                <a:gridCol w="1623104">
                  <a:extLst>
                    <a:ext uri="{9D8B030D-6E8A-4147-A177-3AD203B41FA5}">
                      <a16:colId xmlns="" xmlns:a16="http://schemas.microsoft.com/office/drawing/2014/main" val="20001"/>
                    </a:ext>
                  </a:extLst>
                </a:gridCol>
                <a:gridCol w="1842755">
                  <a:extLst>
                    <a:ext uri="{9D8B030D-6E8A-4147-A177-3AD203B41FA5}">
                      <a16:colId xmlns="" xmlns:a16="http://schemas.microsoft.com/office/drawing/2014/main" val="20002"/>
                    </a:ext>
                  </a:extLst>
                </a:gridCol>
              </a:tblGrid>
              <a:tr h="259558">
                <a:tc>
                  <a:txBody>
                    <a:bodyPr/>
                    <a:lstStyle/>
                    <a:p>
                      <a:pPr algn="ctr"/>
                      <a:endParaRPr lang="en-US" sz="900" dirty="0"/>
                    </a:p>
                  </a:txBody>
                  <a:tcPr/>
                </a:tc>
                <a:tc>
                  <a:txBody>
                    <a:bodyPr/>
                    <a:lstStyle/>
                    <a:p>
                      <a:pPr algn="ctr"/>
                      <a:r>
                        <a:rPr lang="en-US" sz="900" dirty="0" err="1">
                          <a:solidFill>
                            <a:schemeClr val="bg1"/>
                          </a:solidFill>
                        </a:rPr>
                        <a:t>SureStaQ</a:t>
                      </a:r>
                      <a:endParaRPr lang="en-US" sz="900" dirty="0">
                        <a:solidFill>
                          <a:schemeClr val="bg1"/>
                        </a:solidFill>
                      </a:endParaRPr>
                    </a:p>
                  </a:txBody>
                  <a:tcPr/>
                </a:tc>
                <a:tc>
                  <a:txBody>
                    <a:bodyPr/>
                    <a:lstStyle/>
                    <a:p>
                      <a:pPr algn="ctr"/>
                      <a:r>
                        <a:rPr lang="en-US" sz="900" dirty="0">
                          <a:solidFill>
                            <a:schemeClr val="bg1"/>
                          </a:solidFill>
                        </a:rPr>
                        <a:t>Dell/EMC</a:t>
                      </a:r>
                      <a:r>
                        <a:rPr lang="en-US" sz="900" baseline="0" dirty="0">
                          <a:solidFill>
                            <a:schemeClr val="bg1"/>
                          </a:solidFill>
                        </a:rPr>
                        <a:t> Components</a:t>
                      </a:r>
                      <a:endParaRPr lang="en-US" sz="900" dirty="0">
                        <a:solidFill>
                          <a:schemeClr val="bg1"/>
                        </a:solidFill>
                      </a:endParaRPr>
                    </a:p>
                  </a:txBody>
                  <a:tcPr/>
                </a:tc>
                <a:extLst>
                  <a:ext uri="{0D108BD9-81ED-4DB2-BD59-A6C34878D82A}">
                    <a16:rowId xmlns="" xmlns:a16="http://schemas.microsoft.com/office/drawing/2014/main" val="10000"/>
                  </a:ext>
                </a:extLst>
              </a:tr>
              <a:tr h="179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SureStaQ </a:t>
                      </a:r>
                      <a:r>
                        <a:rPr lang="en-US" sz="900" dirty="0" err="1">
                          <a:solidFill>
                            <a:schemeClr val="tx1"/>
                          </a:solidFill>
                        </a:rPr>
                        <a:t>XAD</a:t>
                      </a:r>
                      <a:r>
                        <a:rPr lang="en-US" sz="900" dirty="0">
                          <a:solidFill>
                            <a:schemeClr val="tx1"/>
                          </a:solidFill>
                        </a:rPr>
                        <a:t> XL</a:t>
                      </a:r>
                      <a:r>
                        <a:rPr lang="en-US" sz="900" baseline="0" dirty="0">
                          <a:solidFill>
                            <a:schemeClr val="tx1"/>
                          </a:solidFill>
                        </a:rPr>
                        <a:t> MA </a:t>
                      </a:r>
                      <a:r>
                        <a:rPr lang="en-US" sz="900" dirty="0">
                          <a:solidFill>
                            <a:schemeClr val="tx1"/>
                          </a:solidFill>
                        </a:rPr>
                        <a:t> vs. Dell Windows Servers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$48,000      (4 x  $12,000</a:t>
                      </a:r>
                      <a:r>
                        <a:rPr lang="en-US" sz="900" baseline="0" dirty="0">
                          <a:solidFill>
                            <a:schemeClr val="tx1"/>
                          </a:solidFill>
                        </a:rPr>
                        <a:t> </a:t>
                      </a:r>
                      <a:r>
                        <a:rPr lang="en-US" sz="900" dirty="0">
                          <a:solidFill>
                            <a:schemeClr val="tx1"/>
                          </a:solidFill>
                        </a:rPr>
                        <a:t>ea.)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$48,000      (6 x  $8,000</a:t>
                      </a:r>
                      <a:r>
                        <a:rPr lang="en-US" sz="900" baseline="0" dirty="0">
                          <a:solidFill>
                            <a:schemeClr val="tx1"/>
                          </a:solidFill>
                        </a:rPr>
                        <a:t> </a:t>
                      </a:r>
                      <a:r>
                        <a:rPr lang="en-US" sz="900" dirty="0">
                          <a:solidFill>
                            <a:schemeClr val="tx1"/>
                          </a:solidFill>
                        </a:rPr>
                        <a:t>ea.)</a:t>
                      </a:r>
                    </a:p>
                  </a:txBody>
                  <a:tcPr/>
                </a:tc>
                <a:extLst>
                  <a:ext uri="{0D108BD9-81ED-4DB2-BD59-A6C34878D82A}">
                    <a16:rowId xmlns="" xmlns:a16="http://schemas.microsoft.com/office/drawing/2014/main" val="10001"/>
                  </a:ext>
                </a:extLst>
              </a:tr>
              <a:tr h="183857">
                <a:tc>
                  <a:txBody>
                    <a:bodyPr/>
                    <a:lstStyle/>
                    <a:p>
                      <a:pPr algn="ctr"/>
                      <a:r>
                        <a:rPr lang="en-US" sz="900" dirty="0" err="1">
                          <a:solidFill>
                            <a:schemeClr val="tx1"/>
                          </a:solidFill>
                        </a:rPr>
                        <a:t>Sure</a:t>
                      </a:r>
                      <a:r>
                        <a:rPr lang="en-US" sz="900" baseline="0" dirty="0" err="1">
                          <a:solidFill>
                            <a:schemeClr val="tx1"/>
                          </a:solidFill>
                        </a:rPr>
                        <a:t>StaQ</a:t>
                      </a:r>
                      <a:r>
                        <a:rPr lang="en-US" sz="900" baseline="0" dirty="0">
                          <a:solidFill>
                            <a:schemeClr val="tx1"/>
                          </a:solidFill>
                        </a:rPr>
                        <a:t> Storage vs. DD</a:t>
                      </a:r>
                      <a:endParaRPr lang="en-US" sz="900" dirty="0">
                        <a:solidFill>
                          <a:schemeClr val="tx1"/>
                        </a:solidFill>
                      </a:endParaRPr>
                    </a:p>
                  </a:txBody>
                  <a:tcPr/>
                </a:tc>
                <a:tc>
                  <a:txBody>
                    <a:bodyPr/>
                    <a:lstStyle/>
                    <a:p>
                      <a:pPr algn="ctr"/>
                      <a:r>
                        <a:rPr lang="en-US" sz="900" dirty="0">
                          <a:solidFill>
                            <a:schemeClr val="tx1"/>
                          </a:solidFill>
                        </a:rPr>
                        <a:t>$102,400</a:t>
                      </a:r>
                    </a:p>
                  </a:txBody>
                  <a:tcPr/>
                </a:tc>
                <a:tc>
                  <a:txBody>
                    <a:bodyPr/>
                    <a:lstStyle/>
                    <a:p>
                      <a:pPr algn="ctr"/>
                      <a:r>
                        <a:rPr lang="en-US" sz="900" dirty="0">
                          <a:solidFill>
                            <a:schemeClr val="tx1"/>
                          </a:solidFill>
                        </a:rPr>
                        <a:t>$714,300    (70% Discount.)</a:t>
                      </a:r>
                    </a:p>
                  </a:txBody>
                  <a:tcPr/>
                </a:tc>
                <a:extLst>
                  <a:ext uri="{0D108BD9-81ED-4DB2-BD59-A6C34878D82A}">
                    <a16:rowId xmlns="" xmlns:a16="http://schemas.microsoft.com/office/drawing/2014/main" val="10002"/>
                  </a:ext>
                </a:extLst>
              </a:tr>
              <a:tr h="197947">
                <a:tc>
                  <a:txBody>
                    <a:bodyPr/>
                    <a:lstStyle/>
                    <a:p>
                      <a:pPr algn="ctr"/>
                      <a:r>
                        <a:rPr lang="en-US" sz="1600" b="1" dirty="0">
                          <a:solidFill>
                            <a:schemeClr val="tx1"/>
                          </a:solidFill>
                        </a:rPr>
                        <a:t>Total Price (Street)</a:t>
                      </a:r>
                    </a:p>
                  </a:txBody>
                  <a:tcPr/>
                </a:tc>
                <a:tc>
                  <a:txBody>
                    <a:bodyPr/>
                    <a:lstStyle/>
                    <a:p>
                      <a:pPr algn="ctr"/>
                      <a:r>
                        <a:rPr lang="en-US" sz="1600" b="1" dirty="0">
                          <a:solidFill>
                            <a:schemeClr val="tx1"/>
                          </a:solidFill>
                        </a:rPr>
                        <a:t>$150,400</a:t>
                      </a:r>
                    </a:p>
                  </a:txBody>
                  <a:tcPr/>
                </a:tc>
                <a:tc>
                  <a:txBody>
                    <a:bodyPr/>
                    <a:lstStyle/>
                    <a:p>
                      <a:pPr algn="ctr"/>
                      <a:r>
                        <a:rPr lang="en-US" sz="1600" b="1" dirty="0">
                          <a:solidFill>
                            <a:schemeClr val="tx1"/>
                          </a:solidFill>
                        </a:rPr>
                        <a:t>$762,300</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5712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SureStaQ vs Dell/EMC (Dell Isilon)</a:t>
            </a:r>
            <a:br>
              <a:rPr lang="en-US" dirty="0"/>
            </a:br>
            <a:r>
              <a:rPr lang="en-US" sz="2000" dirty="0"/>
              <a:t>Backup 500TB w/Commvault </a:t>
            </a:r>
            <a:r>
              <a:rPr lang="en-US" sz="2000" dirty="0" err="1"/>
              <a:t>DeDupe</a:t>
            </a:r>
            <a:endParaRPr lang="en-US" sz="2000" dirty="0"/>
          </a:p>
        </p:txBody>
      </p:sp>
      <p:sp>
        <p:nvSpPr>
          <p:cNvPr id="42" name="TextBox 41"/>
          <p:cNvSpPr txBox="1"/>
          <p:nvPr/>
        </p:nvSpPr>
        <p:spPr>
          <a:xfrm>
            <a:off x="525231" y="931795"/>
            <a:ext cx="3741969" cy="769441"/>
          </a:xfrm>
          <a:prstGeom prst="rect">
            <a:avLst/>
          </a:prstGeom>
          <a:noFill/>
        </p:spPr>
        <p:txBody>
          <a:bodyPr wrap="square" rtlCol="0">
            <a:spAutoFit/>
          </a:bodyPr>
          <a:lstStyle/>
          <a:p>
            <a:pPr marL="171450" indent="-171450">
              <a:buFont typeface="Wingdings" panose="05000000000000000000" pitchFamily="2" charset="2"/>
              <a:buChar char="Ø"/>
            </a:pPr>
            <a:r>
              <a:rPr lang="en-US" sz="1100" dirty="0"/>
              <a:t>4x MediaAgents x 4 TB / hour per media agent = 16 TB / hr aggregate</a:t>
            </a:r>
          </a:p>
          <a:p>
            <a:pPr marL="171450" indent="-171450">
              <a:buFont typeface="Wingdings" panose="05000000000000000000" pitchFamily="2" charset="2"/>
              <a:buChar char="Ø"/>
            </a:pPr>
            <a:r>
              <a:rPr lang="en-US" sz="1100" dirty="0"/>
              <a:t>Each MediaAgent costs $12,000 based on Commvault  DDB requirements.</a:t>
            </a:r>
          </a:p>
        </p:txBody>
      </p:sp>
      <p:sp>
        <p:nvSpPr>
          <p:cNvPr id="44" name="TextBox 43"/>
          <p:cNvSpPr txBox="1"/>
          <p:nvPr/>
        </p:nvSpPr>
        <p:spPr>
          <a:xfrm>
            <a:off x="4942506" y="931795"/>
            <a:ext cx="4049094" cy="938719"/>
          </a:xfrm>
          <a:prstGeom prst="rect">
            <a:avLst/>
          </a:prstGeom>
          <a:noFill/>
        </p:spPr>
        <p:txBody>
          <a:bodyPr wrap="square" rtlCol="0">
            <a:spAutoFit/>
          </a:bodyPr>
          <a:lstStyle/>
          <a:p>
            <a:pPr marL="171450" indent="-171450">
              <a:buFont typeface="Wingdings" panose="05000000000000000000" pitchFamily="2" charset="2"/>
              <a:buChar char="Ø"/>
            </a:pPr>
            <a:r>
              <a:rPr lang="en-US" sz="1100" dirty="0"/>
              <a:t>4x media agents x 4 TB / hour per media agent = 16 TB / </a:t>
            </a:r>
            <a:r>
              <a:rPr lang="en-US" sz="1100" dirty="0" err="1"/>
              <a:t>hr</a:t>
            </a:r>
            <a:r>
              <a:rPr lang="en-US" sz="1100" dirty="0"/>
              <a:t> aggregate</a:t>
            </a:r>
          </a:p>
          <a:p>
            <a:pPr marL="171450" indent="-171450">
              <a:buFont typeface="Wingdings" panose="05000000000000000000" pitchFamily="2" charset="2"/>
              <a:buChar char="Ø"/>
            </a:pPr>
            <a:r>
              <a:rPr lang="en-US" sz="1100" dirty="0"/>
              <a:t>Each media agent costs $12,000 based on Commvault  DDB requirements.</a:t>
            </a:r>
          </a:p>
          <a:p>
            <a:pPr marL="171450" indent="-171450">
              <a:buFont typeface="Wingdings" panose="05000000000000000000" pitchFamily="2" charset="2"/>
              <a:buChar char="Ø"/>
            </a:pPr>
            <a:endParaRPr lang="en-US" sz="1100" dirty="0"/>
          </a:p>
        </p:txBody>
      </p:sp>
      <p:grpSp>
        <p:nvGrpSpPr>
          <p:cNvPr id="17" name="Group 16"/>
          <p:cNvGrpSpPr/>
          <p:nvPr/>
        </p:nvGrpSpPr>
        <p:grpSpPr>
          <a:xfrm>
            <a:off x="1019349" y="1742988"/>
            <a:ext cx="2582408" cy="1834913"/>
            <a:chOff x="760419" y="1797522"/>
            <a:chExt cx="2893658" cy="2173467"/>
          </a:xfrm>
        </p:grpSpPr>
        <p:grpSp>
          <p:nvGrpSpPr>
            <p:cNvPr id="4" name="Group 3"/>
            <p:cNvGrpSpPr/>
            <p:nvPr/>
          </p:nvGrpSpPr>
          <p:grpSpPr>
            <a:xfrm>
              <a:off x="760419" y="2527924"/>
              <a:ext cx="2893658" cy="1443065"/>
              <a:chOff x="4422663" y="798050"/>
              <a:chExt cx="3129772" cy="1455456"/>
            </a:xfrm>
          </p:grpSpPr>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378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90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02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9142" y="798050"/>
                <a:ext cx="673293" cy="25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830428" y="1012931"/>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05378" y="1024984"/>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420668" y="1012930"/>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5134" y="999823"/>
                <a:ext cx="0" cy="344766"/>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22663" y="1912045"/>
                <a:ext cx="3118091" cy="341461"/>
              </a:xfrm>
              <a:prstGeom prst="rect">
                <a:avLst/>
              </a:prstGeom>
              <a:noFill/>
            </p:spPr>
            <p:txBody>
              <a:bodyPr wrap="square" rtlCol="0">
                <a:spAutoFit/>
              </a:bodyPr>
              <a:lstStyle/>
              <a:p>
                <a:pPr algn="ctr"/>
                <a:r>
                  <a:rPr lang="en-US" sz="800" b="1" dirty="0"/>
                  <a:t>1 x QXS-456</a:t>
                </a:r>
              </a:p>
              <a:p>
                <a:pPr algn="ctr"/>
                <a:r>
                  <a:rPr lang="en-US" sz="800" b="1" dirty="0"/>
                  <a:t>90 each - 8TB Drives, 8+2 RAID-6, Hot Spare, 576TB usable</a:t>
                </a:r>
              </a:p>
            </p:txBody>
          </p:sp>
          <p:cxnSp>
            <p:nvCxnSpPr>
              <p:cNvPr id="14" name="Straight Connector 13"/>
              <p:cNvCxnSpPr/>
              <p:nvPr/>
            </p:nvCxnSpPr>
            <p:spPr>
              <a:xfrm flipV="1">
                <a:off x="4830428" y="1344590"/>
                <a:ext cx="2385360" cy="528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133058" y="1357697"/>
                <a:ext cx="0" cy="22428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72558" y="1349870"/>
                <a:ext cx="0" cy="22428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1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16562" y="1542955"/>
                <a:ext cx="1011660" cy="3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1" name="Down Arrow 50"/>
            <p:cNvSpPr/>
            <p:nvPr/>
          </p:nvSpPr>
          <p:spPr>
            <a:xfrm>
              <a:off x="1340075" y="1797522"/>
              <a:ext cx="1739447" cy="554542"/>
            </a:xfrm>
            <a:prstGeom prst="downArrow">
              <a:avLst>
                <a:gd name="adj1" fmla="val 76561"/>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200" dirty="0">
                  <a:solidFill>
                    <a:srgbClr val="FFFFFF"/>
                  </a:solidFill>
                </a:rPr>
                <a:t>16 TB / hour</a:t>
              </a:r>
            </a:p>
          </p:txBody>
        </p:sp>
        <p:sp>
          <p:nvSpPr>
            <p:cNvPr id="54" name="TextBox 53"/>
            <p:cNvSpPr txBox="1"/>
            <p:nvPr/>
          </p:nvSpPr>
          <p:spPr>
            <a:xfrm>
              <a:off x="1553663" y="2812950"/>
              <a:ext cx="1371600" cy="246221"/>
            </a:xfrm>
            <a:prstGeom prst="rect">
              <a:avLst/>
            </a:prstGeom>
            <a:noFill/>
          </p:spPr>
          <p:txBody>
            <a:bodyPr wrap="square" rtlCol="0">
              <a:spAutoFit/>
            </a:bodyPr>
            <a:lstStyle/>
            <a:p>
              <a:pPr algn="ctr"/>
              <a:r>
                <a:rPr lang="en-US" sz="1000" dirty="0"/>
                <a:t>8Gb Fiber</a:t>
              </a:r>
            </a:p>
          </p:txBody>
        </p:sp>
      </p:grpSp>
      <p:graphicFrame>
        <p:nvGraphicFramePr>
          <p:cNvPr id="3" name="Table 2"/>
          <p:cNvGraphicFramePr>
            <a:graphicFrameLocks noGrp="1"/>
          </p:cNvGraphicFramePr>
          <p:nvPr>
            <p:extLst>
              <p:ext uri="{D42A27DB-BD31-4B8C-83A1-F6EECF244321}">
                <p14:modId xmlns:p14="http://schemas.microsoft.com/office/powerpoint/2010/main" val="3328233380"/>
              </p:ext>
            </p:extLst>
          </p:nvPr>
        </p:nvGraphicFramePr>
        <p:xfrm>
          <a:off x="1536656" y="3790950"/>
          <a:ext cx="5650949" cy="1179618"/>
        </p:xfrm>
        <a:graphic>
          <a:graphicData uri="http://schemas.openxmlformats.org/drawingml/2006/table">
            <a:tbl>
              <a:tblPr firstRow="1" bandRow="1">
                <a:tableStyleId>{5C22544A-7EE6-4342-B048-85BDC9FD1C3A}</a:tableStyleId>
              </a:tblPr>
              <a:tblGrid>
                <a:gridCol w="2535401">
                  <a:extLst>
                    <a:ext uri="{9D8B030D-6E8A-4147-A177-3AD203B41FA5}">
                      <a16:colId xmlns="" xmlns:a16="http://schemas.microsoft.com/office/drawing/2014/main" val="20000"/>
                    </a:ext>
                  </a:extLst>
                </a:gridCol>
                <a:gridCol w="1563673">
                  <a:extLst>
                    <a:ext uri="{9D8B030D-6E8A-4147-A177-3AD203B41FA5}">
                      <a16:colId xmlns="" xmlns:a16="http://schemas.microsoft.com/office/drawing/2014/main" val="20001"/>
                    </a:ext>
                  </a:extLst>
                </a:gridCol>
                <a:gridCol w="1551875">
                  <a:extLst>
                    <a:ext uri="{9D8B030D-6E8A-4147-A177-3AD203B41FA5}">
                      <a16:colId xmlns="" xmlns:a16="http://schemas.microsoft.com/office/drawing/2014/main" val="20002"/>
                    </a:ext>
                  </a:extLst>
                </a:gridCol>
              </a:tblGrid>
              <a:tr h="249978">
                <a:tc>
                  <a:txBody>
                    <a:bodyPr/>
                    <a:lstStyle/>
                    <a:p>
                      <a:pPr algn="ctr"/>
                      <a:endParaRPr lang="en-US" sz="900" dirty="0"/>
                    </a:p>
                  </a:txBody>
                  <a:tcPr/>
                </a:tc>
                <a:tc>
                  <a:txBody>
                    <a:bodyPr/>
                    <a:lstStyle/>
                    <a:p>
                      <a:pPr algn="ctr"/>
                      <a:r>
                        <a:rPr lang="en-US" sz="900" dirty="0" err="1">
                          <a:solidFill>
                            <a:schemeClr val="bg1"/>
                          </a:solidFill>
                        </a:rPr>
                        <a:t>SureStaQ</a:t>
                      </a:r>
                      <a:endParaRPr lang="en-US" sz="900" dirty="0">
                        <a:solidFill>
                          <a:schemeClr val="bg1"/>
                        </a:solidFill>
                      </a:endParaRPr>
                    </a:p>
                  </a:txBody>
                  <a:tcPr/>
                </a:tc>
                <a:tc>
                  <a:txBody>
                    <a:bodyPr/>
                    <a:lstStyle/>
                    <a:p>
                      <a:pPr algn="ctr"/>
                      <a:r>
                        <a:rPr lang="en-US" sz="900" dirty="0">
                          <a:solidFill>
                            <a:schemeClr val="bg1"/>
                          </a:solidFill>
                        </a:rPr>
                        <a:t>Dell/EMC</a:t>
                      </a:r>
                      <a:r>
                        <a:rPr lang="en-US" sz="900" baseline="0" dirty="0">
                          <a:solidFill>
                            <a:schemeClr val="bg1"/>
                          </a:solidFill>
                        </a:rPr>
                        <a:t> Components</a:t>
                      </a:r>
                      <a:endParaRPr lang="en-US" sz="900" dirty="0">
                        <a:solidFill>
                          <a:schemeClr val="bg1"/>
                        </a:solidFill>
                      </a:endParaRPr>
                    </a:p>
                  </a:txBody>
                  <a:tcPr/>
                </a:tc>
                <a:extLst>
                  <a:ext uri="{0D108BD9-81ED-4DB2-BD59-A6C34878D82A}">
                    <a16:rowId xmlns="" xmlns:a16="http://schemas.microsoft.com/office/drawing/2014/main" val="10000"/>
                  </a:ext>
                </a:extLst>
              </a:tr>
              <a:tr h="179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SureStaQ </a:t>
                      </a:r>
                      <a:r>
                        <a:rPr lang="en-US" sz="900" dirty="0" err="1">
                          <a:solidFill>
                            <a:schemeClr val="tx1"/>
                          </a:solidFill>
                        </a:rPr>
                        <a:t>XAD</a:t>
                      </a:r>
                      <a:r>
                        <a:rPr lang="en-US" sz="900" dirty="0">
                          <a:solidFill>
                            <a:schemeClr val="tx1"/>
                          </a:solidFill>
                        </a:rPr>
                        <a:t> XL</a:t>
                      </a:r>
                      <a:r>
                        <a:rPr lang="en-US" sz="900" baseline="0" dirty="0">
                          <a:solidFill>
                            <a:schemeClr val="tx1"/>
                          </a:solidFill>
                        </a:rPr>
                        <a:t> MA </a:t>
                      </a:r>
                      <a:r>
                        <a:rPr lang="en-US" sz="900" dirty="0">
                          <a:solidFill>
                            <a:schemeClr val="tx1"/>
                          </a:solidFill>
                        </a:rPr>
                        <a:t> vs. Dell Windows Servers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$48,000      (4 x  $12,000</a:t>
                      </a:r>
                      <a:r>
                        <a:rPr lang="en-US" sz="900" baseline="0" dirty="0">
                          <a:solidFill>
                            <a:schemeClr val="tx1"/>
                          </a:solidFill>
                        </a:rPr>
                        <a:t> </a:t>
                      </a:r>
                      <a:r>
                        <a:rPr lang="en-US" sz="900" dirty="0">
                          <a:solidFill>
                            <a:schemeClr val="tx1"/>
                          </a:solidFill>
                        </a:rPr>
                        <a:t>ea.)</a:t>
                      </a:r>
                    </a:p>
                  </a:txBody>
                  <a:tcPr/>
                </a:tc>
                <a:tc>
                  <a:txBody>
                    <a:bodyPr/>
                    <a:lstStyle/>
                    <a:p>
                      <a:pPr algn="ctr"/>
                      <a:r>
                        <a:rPr lang="en-US" sz="900" dirty="0">
                          <a:solidFill>
                            <a:schemeClr val="tx1"/>
                          </a:solidFill>
                        </a:rPr>
                        <a:t>$48,000   (4 x $12,000 ea.)</a:t>
                      </a:r>
                    </a:p>
                  </a:txBody>
                  <a:tcPr/>
                </a:tc>
                <a:extLst>
                  <a:ext uri="{0D108BD9-81ED-4DB2-BD59-A6C34878D82A}">
                    <a16:rowId xmlns="" xmlns:a16="http://schemas.microsoft.com/office/drawing/2014/main" val="10001"/>
                  </a:ext>
                </a:extLst>
              </a:tr>
              <a:tr h="225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1x </a:t>
                      </a:r>
                      <a:r>
                        <a:rPr lang="en-US" sz="900" dirty="0" err="1">
                          <a:solidFill>
                            <a:schemeClr val="tx1"/>
                          </a:solidFill>
                        </a:rPr>
                        <a:t>Sure</a:t>
                      </a:r>
                      <a:r>
                        <a:rPr lang="en-US" sz="900" baseline="0" dirty="0" err="1">
                          <a:solidFill>
                            <a:schemeClr val="tx1"/>
                          </a:solidFill>
                        </a:rPr>
                        <a:t>StaQ</a:t>
                      </a:r>
                      <a:r>
                        <a:rPr lang="en-US" sz="900" baseline="0" dirty="0">
                          <a:solidFill>
                            <a:schemeClr val="tx1"/>
                          </a:solidFill>
                        </a:rPr>
                        <a:t> Storage vs. 2x EMC Isilon NL Nodes</a:t>
                      </a:r>
                      <a:endParaRPr lang="en-US" sz="900" dirty="0">
                        <a:solidFill>
                          <a:schemeClr val="tx1"/>
                        </a:solidFill>
                      </a:endParaRPr>
                    </a:p>
                    <a:p>
                      <a:pPr algn="ctr"/>
                      <a:endParaRPr lang="en-US" sz="900" dirty="0">
                        <a:solidFill>
                          <a:schemeClr val="tx1"/>
                        </a:solidFill>
                      </a:endParaRPr>
                    </a:p>
                  </a:txBody>
                  <a:tcPr/>
                </a:tc>
                <a:tc>
                  <a:txBody>
                    <a:bodyPr/>
                    <a:lstStyle/>
                    <a:p>
                      <a:pPr algn="ctr"/>
                      <a:r>
                        <a:rPr lang="en-US" sz="900" dirty="0">
                          <a:solidFill>
                            <a:schemeClr val="tx1"/>
                          </a:solidFill>
                        </a:rPr>
                        <a:t>$102,400</a:t>
                      </a:r>
                    </a:p>
                  </a:txBody>
                  <a:tcPr/>
                </a:tc>
                <a:tc>
                  <a:txBody>
                    <a:bodyPr/>
                    <a:lstStyle/>
                    <a:p>
                      <a:pPr algn="ctr"/>
                      <a:r>
                        <a:rPr lang="en-US" sz="900" dirty="0">
                          <a:solidFill>
                            <a:schemeClr val="tx1"/>
                          </a:solidFill>
                        </a:rPr>
                        <a:t>$210,600</a:t>
                      </a:r>
                    </a:p>
                  </a:txBody>
                  <a:tcPr/>
                </a:tc>
                <a:extLst>
                  <a:ext uri="{0D108BD9-81ED-4DB2-BD59-A6C34878D82A}">
                    <a16:rowId xmlns="" xmlns:a16="http://schemas.microsoft.com/office/drawing/2014/main" val="10002"/>
                  </a:ext>
                </a:extLst>
              </a:tr>
              <a:tr h="197947">
                <a:tc>
                  <a:txBody>
                    <a:bodyPr/>
                    <a:lstStyle/>
                    <a:p>
                      <a:pPr marL="0" algn="ctr" defTabSz="914400" rtl="0" eaLnBrk="1" latinLnBrk="0" hangingPunct="1"/>
                      <a:r>
                        <a:rPr lang="en-US" sz="1600" b="1" kern="1200" dirty="0">
                          <a:solidFill>
                            <a:schemeClr val="tx1"/>
                          </a:solidFill>
                          <a:latin typeface="+mn-lt"/>
                          <a:ea typeface="+mn-ea"/>
                          <a:cs typeface="+mn-cs"/>
                        </a:rPr>
                        <a:t>Total Price (Street)</a:t>
                      </a:r>
                    </a:p>
                  </a:txBody>
                  <a:tcPr/>
                </a:tc>
                <a:tc>
                  <a:txBody>
                    <a:bodyPr/>
                    <a:lstStyle/>
                    <a:p>
                      <a:pPr marL="0" algn="ctr" defTabSz="914400" rtl="0" eaLnBrk="1" latinLnBrk="0" hangingPunct="1"/>
                      <a:r>
                        <a:rPr lang="en-US" sz="1600" b="1" kern="1200" dirty="0">
                          <a:solidFill>
                            <a:schemeClr val="tx1"/>
                          </a:solidFill>
                          <a:latin typeface="+mn-lt"/>
                          <a:ea typeface="+mn-ea"/>
                          <a:cs typeface="+mn-cs"/>
                        </a:rPr>
                        <a:t>$150,400</a:t>
                      </a:r>
                    </a:p>
                  </a:txBody>
                  <a:tcPr/>
                </a:tc>
                <a:tc>
                  <a:txBody>
                    <a:bodyPr/>
                    <a:lstStyle/>
                    <a:p>
                      <a:pPr marL="0" algn="ctr" defTabSz="914400" rtl="0" eaLnBrk="1" latinLnBrk="0" hangingPunct="1"/>
                      <a:r>
                        <a:rPr lang="en-US" sz="1600" b="1" kern="1200" dirty="0">
                          <a:solidFill>
                            <a:schemeClr val="tx1"/>
                          </a:solidFill>
                          <a:latin typeface="+mn-lt"/>
                          <a:ea typeface="+mn-ea"/>
                          <a:cs typeface="+mn-cs"/>
                        </a:rPr>
                        <a:t>$249,600</a:t>
                      </a:r>
                    </a:p>
                  </a:txBody>
                  <a:tcPr/>
                </a:tc>
                <a:extLst>
                  <a:ext uri="{0D108BD9-81ED-4DB2-BD59-A6C34878D82A}">
                    <a16:rowId xmlns="" xmlns:a16="http://schemas.microsoft.com/office/drawing/2014/main" val="10003"/>
                  </a:ext>
                </a:extLst>
              </a:tr>
            </a:tbl>
          </a:graphicData>
        </a:graphic>
      </p:graphicFrame>
      <p:grpSp>
        <p:nvGrpSpPr>
          <p:cNvPr id="19" name="Group 18"/>
          <p:cNvGrpSpPr/>
          <p:nvPr/>
        </p:nvGrpSpPr>
        <p:grpSpPr>
          <a:xfrm>
            <a:off x="5813638" y="1742988"/>
            <a:ext cx="2111186" cy="1712462"/>
            <a:chOff x="5469031" y="1797522"/>
            <a:chExt cx="2482923" cy="2126091"/>
          </a:xfrm>
        </p:grpSpPr>
        <p:grpSp>
          <p:nvGrpSpPr>
            <p:cNvPr id="20" name="Group 19"/>
            <p:cNvGrpSpPr/>
            <p:nvPr/>
          </p:nvGrpSpPr>
          <p:grpSpPr>
            <a:xfrm>
              <a:off x="5469031" y="2476500"/>
              <a:ext cx="2482923" cy="1447113"/>
              <a:chOff x="4496246" y="2410867"/>
              <a:chExt cx="2906997" cy="1863293"/>
            </a:xfrm>
          </p:grpSpPr>
          <p:grpSp>
            <p:nvGrpSpPr>
              <p:cNvPr id="21" name="Group 20"/>
              <p:cNvGrpSpPr/>
              <p:nvPr/>
            </p:nvGrpSpPr>
            <p:grpSpPr>
              <a:xfrm>
                <a:off x="4496246" y="2410867"/>
                <a:ext cx="2906997" cy="256032"/>
                <a:chOff x="4496246" y="2410867"/>
                <a:chExt cx="2906997" cy="256032"/>
              </a:xfrm>
            </p:grpSpPr>
            <p:pic>
              <p:nvPicPr>
                <p:cNvPr id="3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1885"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7524"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3163"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6246" y="2410867"/>
                  <a:ext cx="640080" cy="256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p:nvPr/>
            </p:nvGrpSpPr>
            <p:grpSpPr>
              <a:xfrm>
                <a:off x="4816286" y="2663626"/>
                <a:ext cx="2266916" cy="1610534"/>
                <a:chOff x="4816286" y="2663626"/>
                <a:chExt cx="2266916" cy="1610534"/>
              </a:xfrm>
            </p:grpSpPr>
            <p:sp>
              <p:nvSpPr>
                <p:cNvPr id="24" name="TextBox 23"/>
                <p:cNvSpPr txBox="1"/>
                <p:nvPr/>
              </p:nvSpPr>
              <p:spPr>
                <a:xfrm>
                  <a:off x="5166397" y="3838240"/>
                  <a:ext cx="1451135" cy="435920"/>
                </a:xfrm>
                <a:prstGeom prst="rect">
                  <a:avLst/>
                </a:prstGeom>
                <a:noFill/>
              </p:spPr>
              <p:txBody>
                <a:bodyPr wrap="none" rtlCol="0">
                  <a:spAutoFit/>
                </a:bodyPr>
                <a:lstStyle/>
                <a:p>
                  <a:pPr algn="ctr"/>
                  <a:r>
                    <a:rPr lang="en-US" sz="800" b="1" dirty="0"/>
                    <a:t>Dell Isilon</a:t>
                  </a:r>
                </a:p>
                <a:p>
                  <a:pPr algn="ctr"/>
                  <a:r>
                    <a:rPr lang="en-US" sz="800" b="1" dirty="0"/>
                    <a:t>576TB usable (2x 288ea.)</a:t>
                  </a:r>
                </a:p>
              </p:txBody>
            </p:sp>
            <p:cxnSp>
              <p:nvCxnSpPr>
                <p:cNvPr id="25" name="Straight Connector 24"/>
                <p:cNvCxnSpPr/>
                <p:nvPr/>
              </p:nvCxnSpPr>
              <p:spPr>
                <a:xfrm>
                  <a:off x="4816286" y="2934870"/>
                  <a:ext cx="2266916" cy="18132"/>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70335" y="2681006"/>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16078" y="2681333"/>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075779" y="2663627"/>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91633" y="2915235"/>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33289" y="2953002"/>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816286" y="2663626"/>
                  <a:ext cx="0" cy="260215"/>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grpSp>
        </p:grpSp>
        <p:sp>
          <p:nvSpPr>
            <p:cNvPr id="50" name="Down Arrow 49"/>
            <p:cNvSpPr/>
            <p:nvPr/>
          </p:nvSpPr>
          <p:spPr>
            <a:xfrm>
              <a:off x="5840770" y="1797522"/>
              <a:ext cx="1739447" cy="554542"/>
            </a:xfrm>
            <a:prstGeom prst="downArrow">
              <a:avLst>
                <a:gd name="adj1" fmla="val 76561"/>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200" dirty="0">
                  <a:solidFill>
                    <a:srgbClr val="FFFFFF"/>
                  </a:solidFill>
                </a:rPr>
                <a:t>16 TB / hour</a:t>
              </a:r>
            </a:p>
          </p:txBody>
        </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48441" y="3085628"/>
              <a:ext cx="1162050" cy="48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1142" y="3094757"/>
              <a:ext cx="1162050" cy="48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23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SureStaQ™ Savings | Real World Example (PB-scale)</a:t>
            </a:r>
          </a:p>
        </p:txBody>
      </p:sp>
      <p:graphicFrame>
        <p:nvGraphicFramePr>
          <p:cNvPr id="4" name="Table 3"/>
          <p:cNvGraphicFramePr>
            <a:graphicFrameLocks noGrp="1"/>
          </p:cNvGraphicFramePr>
          <p:nvPr>
            <p:extLst>
              <p:ext uri="{D42A27DB-BD31-4B8C-83A1-F6EECF244321}">
                <p14:modId xmlns:p14="http://schemas.microsoft.com/office/powerpoint/2010/main" val="2643951866"/>
              </p:ext>
            </p:extLst>
          </p:nvPr>
        </p:nvGraphicFramePr>
        <p:xfrm>
          <a:off x="338884" y="1009318"/>
          <a:ext cx="3199446" cy="3856879"/>
        </p:xfrm>
        <a:graphic>
          <a:graphicData uri="http://schemas.openxmlformats.org/drawingml/2006/table">
            <a:tbl>
              <a:tblPr/>
              <a:tblGrid>
                <a:gridCol w="1583400">
                  <a:extLst>
                    <a:ext uri="{9D8B030D-6E8A-4147-A177-3AD203B41FA5}">
                      <a16:colId xmlns="" xmlns:a16="http://schemas.microsoft.com/office/drawing/2014/main" val="20000"/>
                    </a:ext>
                  </a:extLst>
                </a:gridCol>
                <a:gridCol w="1616046">
                  <a:extLst>
                    <a:ext uri="{9D8B030D-6E8A-4147-A177-3AD203B41FA5}">
                      <a16:colId xmlns="" xmlns:a16="http://schemas.microsoft.com/office/drawing/2014/main" val="20001"/>
                    </a:ext>
                  </a:extLst>
                </a:gridCol>
              </a:tblGrid>
              <a:tr h="134471">
                <a:tc>
                  <a:txBody>
                    <a:bodyPr/>
                    <a:lstStyle/>
                    <a:p>
                      <a:pPr algn="ctr" fontAlgn="ctr"/>
                      <a:r>
                        <a:rPr lang="en-US" sz="700" b="1" i="0" u="none" strike="noStrike" dirty="0">
                          <a:solidFill>
                            <a:srgbClr val="000000"/>
                          </a:solidFill>
                          <a:effectLst/>
                          <a:latin typeface="Calibri"/>
                          <a:ea typeface="Times New Roman"/>
                          <a:cs typeface="Calibri"/>
                        </a:rPr>
                        <a:t>Configuration Options -&gt;</a:t>
                      </a:r>
                      <a:endParaRPr lang="en-US" sz="700" b="1"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700" b="1"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extLst>
                  <a:ext uri="{0D108BD9-81ED-4DB2-BD59-A6C34878D82A}">
                    <a16:rowId xmlns="" xmlns:a16="http://schemas.microsoft.com/office/drawing/2014/main" val="10000"/>
                  </a:ext>
                </a:extLst>
              </a:tr>
              <a:tr h="134471">
                <a:tc>
                  <a:txBody>
                    <a:bodyPr/>
                    <a:lstStyle/>
                    <a:p>
                      <a:pPr algn="l" fontAlgn="ctr"/>
                      <a:r>
                        <a:rPr lang="en-US" sz="700" b="1" i="0" u="none" strike="noStrike" dirty="0">
                          <a:solidFill>
                            <a:srgbClr val="000000"/>
                          </a:solidFill>
                          <a:effectLst/>
                          <a:latin typeface="Calibri"/>
                          <a:ea typeface="Times New Roman"/>
                          <a:cs typeface="Calibri"/>
                        </a:rPr>
                        <a:t>Current Proposed Costs</a:t>
                      </a:r>
                      <a:endParaRPr lang="en-US" sz="700" b="1"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l" fontAlgn="b"/>
                      <a:r>
                        <a:rPr lang="en-US" sz="600" b="0" i="0" u="none" strike="noStrike" dirty="0">
                          <a:solidFill>
                            <a:srgbClr val="000000"/>
                          </a:solidFill>
                          <a:effectLst/>
                          <a:latin typeface="Calibri"/>
                        </a:rPr>
                        <a:t> </a:t>
                      </a:r>
                    </a:p>
                  </a:txBody>
                  <a:tcPr marL="5379" marR="5379" marT="53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extLst>
                  <a:ext uri="{0D108BD9-81ED-4DB2-BD59-A6C34878D82A}">
                    <a16:rowId xmlns="" xmlns:a16="http://schemas.microsoft.com/office/drawing/2014/main" val="10001"/>
                  </a:ext>
                </a:extLst>
              </a:tr>
              <a:tr h="128359">
                <a:tc>
                  <a:txBody>
                    <a:bodyPr/>
                    <a:lstStyle/>
                    <a:p>
                      <a:pPr algn="l" fontAlgn="ctr"/>
                      <a:r>
                        <a:rPr lang="en-US" sz="600" b="0" i="0" u="none" strike="noStrike" dirty="0">
                          <a:solidFill>
                            <a:srgbClr val="000000"/>
                          </a:solidFill>
                          <a:effectLst/>
                          <a:latin typeface="Calibri"/>
                          <a:ea typeface="Times New Roman"/>
                          <a:cs typeface="Calibri"/>
                        </a:rPr>
                        <a:t> </a:t>
                      </a:r>
                      <a:endParaRPr lang="en-US" sz="6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l" fontAlgn="ctr"/>
                      <a:r>
                        <a:rPr lang="en-US" sz="600" b="0" i="0" u="none" strike="noStrike" dirty="0">
                          <a:solidFill>
                            <a:srgbClr val="000000"/>
                          </a:solidFill>
                          <a:effectLst/>
                          <a:latin typeface="Calibri"/>
                          <a:ea typeface="Times New Roman"/>
                          <a:cs typeface="Calibri"/>
                        </a:rPr>
                        <a:t> </a:t>
                      </a:r>
                      <a:endParaRPr lang="en-US" sz="6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extLst>
                  <a:ext uri="{0D108BD9-81ED-4DB2-BD59-A6C34878D82A}">
                    <a16:rowId xmlns="" xmlns:a16="http://schemas.microsoft.com/office/drawing/2014/main" val="10002"/>
                  </a:ext>
                </a:extLst>
              </a:tr>
              <a:tr h="134471">
                <a:tc>
                  <a:txBody>
                    <a:bodyPr/>
                    <a:lstStyle/>
                    <a:p>
                      <a:pPr algn="l" fontAlgn="ctr"/>
                      <a:r>
                        <a:rPr lang="en-US" sz="700" b="0" i="0" u="none" strike="noStrike" dirty="0">
                          <a:solidFill>
                            <a:srgbClr val="000000"/>
                          </a:solidFill>
                          <a:effectLst/>
                          <a:latin typeface="Calibri"/>
                          <a:ea typeface="Times New Roman"/>
                          <a:cs typeface="Calibri"/>
                        </a:rPr>
                        <a:t>Hardware</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700" b="0" i="0" u="none" strike="noStrike" dirty="0">
                          <a:solidFill>
                            <a:srgbClr val="000000"/>
                          </a:solidFill>
                          <a:effectLst/>
                          <a:latin typeface="Calibri"/>
                          <a:ea typeface="Times New Roman"/>
                          <a:cs typeface="Calibri"/>
                        </a:rPr>
                        <a:t> $                                       1,985,360.00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03"/>
                  </a:ext>
                </a:extLst>
              </a:tr>
              <a:tr h="134471">
                <a:tc>
                  <a:txBody>
                    <a:bodyPr/>
                    <a:lstStyle/>
                    <a:p>
                      <a:pPr algn="l" fontAlgn="ctr"/>
                      <a:r>
                        <a:rPr lang="en-US" sz="700" b="0" i="0" u="none" strike="noStrike" dirty="0">
                          <a:solidFill>
                            <a:srgbClr val="000000"/>
                          </a:solidFill>
                          <a:effectLst/>
                          <a:latin typeface="Calibri"/>
                          <a:ea typeface="Times New Roman"/>
                          <a:cs typeface="Calibri"/>
                        </a:rPr>
                        <a:t>Software</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700" b="0" i="0" u="none" strike="noStrike" dirty="0">
                          <a:solidFill>
                            <a:srgbClr val="000000"/>
                          </a:solidFill>
                          <a:effectLst/>
                          <a:latin typeface="Calibri"/>
                          <a:ea typeface="Times New Roman"/>
                          <a:cs typeface="Calibri"/>
                        </a:rPr>
                        <a:t> $                                          126,500.00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04"/>
                  </a:ext>
                </a:extLst>
              </a:tr>
              <a:tr h="134471">
                <a:tc>
                  <a:txBody>
                    <a:bodyPr/>
                    <a:lstStyle/>
                    <a:p>
                      <a:pPr algn="l" fontAlgn="ctr"/>
                      <a:r>
                        <a:rPr lang="en-US" sz="700" b="0" i="0" u="none" strike="noStrike" dirty="0">
                          <a:solidFill>
                            <a:srgbClr val="000000"/>
                          </a:solidFill>
                          <a:effectLst/>
                          <a:latin typeface="Calibri"/>
                          <a:ea typeface="Times New Roman"/>
                          <a:cs typeface="Calibri"/>
                        </a:rPr>
                        <a:t>Support</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700" b="0" i="0" u="none" strike="noStrike" dirty="0">
                          <a:solidFill>
                            <a:srgbClr val="000000"/>
                          </a:solidFill>
                          <a:effectLst/>
                          <a:latin typeface="Calibri"/>
                          <a:ea typeface="Times New Roman"/>
                          <a:cs typeface="Calibri"/>
                        </a:rPr>
                        <a:t> $                                          434,898.00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05"/>
                  </a:ext>
                </a:extLst>
              </a:tr>
              <a:tr h="134471">
                <a:tc>
                  <a:txBody>
                    <a:bodyPr/>
                    <a:lstStyle/>
                    <a:p>
                      <a:pPr algn="l" fontAlgn="ctr"/>
                      <a:r>
                        <a:rPr lang="en-US" sz="700" b="0" i="0" u="none" strike="noStrike" dirty="0">
                          <a:solidFill>
                            <a:srgbClr val="000000"/>
                          </a:solidFill>
                          <a:effectLst/>
                          <a:latin typeface="Calibri"/>
                          <a:ea typeface="Times New Roman"/>
                          <a:cs typeface="Calibri"/>
                        </a:rPr>
                        <a:t>Professional Services</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700" b="0" i="0" u="none" strike="noStrike" dirty="0">
                          <a:solidFill>
                            <a:srgbClr val="000000"/>
                          </a:solidFill>
                          <a:effectLst/>
                          <a:latin typeface="Calibri"/>
                          <a:ea typeface="Times New Roman"/>
                          <a:cs typeface="Calibri"/>
                        </a:rPr>
                        <a:t> $                                              2,275.00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06"/>
                  </a:ext>
                </a:extLst>
              </a:tr>
              <a:tr h="134471">
                <a:tc>
                  <a:txBody>
                    <a:bodyPr/>
                    <a:lstStyle/>
                    <a:p>
                      <a:pPr algn="l" fontAlgn="ctr"/>
                      <a:r>
                        <a:rPr lang="en-US" sz="700" b="0" i="0" u="none" strike="noStrike" dirty="0">
                          <a:solidFill>
                            <a:srgbClr val="000000"/>
                          </a:solidFill>
                          <a:effectLst/>
                          <a:latin typeface="Calibri"/>
                          <a:ea typeface="Times New Roman"/>
                          <a:cs typeface="Calibri"/>
                        </a:rPr>
                        <a:t>Installation</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700" b="0" i="0" u="none" strike="noStrike" dirty="0">
                          <a:solidFill>
                            <a:srgbClr val="000000"/>
                          </a:solidFill>
                          <a:effectLst/>
                          <a:latin typeface="Calibri"/>
                          <a:ea typeface="Times New Roman"/>
                          <a:cs typeface="Calibri"/>
                        </a:rPr>
                        <a:t> $                                            99,500.00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07"/>
                  </a:ext>
                </a:extLst>
              </a:tr>
              <a:tr h="128359">
                <a:tc gridSpan="2">
                  <a:txBody>
                    <a:bodyPr/>
                    <a:lstStyle/>
                    <a:p>
                      <a:pPr algn="l" fontAlgn="b"/>
                      <a:r>
                        <a:rPr lang="en-US" sz="600" b="0" i="0" u="none" strike="noStrike" dirty="0">
                          <a:solidFill>
                            <a:srgbClr val="000000"/>
                          </a:solidFill>
                          <a:effectLst/>
                          <a:latin typeface="Calibri"/>
                        </a:rPr>
                        <a:t> </a:t>
                      </a:r>
                    </a:p>
                  </a:txBody>
                  <a:tcPr marL="5379" marR="5379" marT="53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8"/>
                  </a:ext>
                </a:extLst>
              </a:tr>
              <a:tr h="134471">
                <a:tc>
                  <a:txBody>
                    <a:bodyPr/>
                    <a:lstStyle/>
                    <a:p>
                      <a:pPr algn="l" fontAlgn="ctr"/>
                      <a:r>
                        <a:rPr lang="en-US" sz="700" b="1" i="0" u="none" strike="noStrike" dirty="0">
                          <a:solidFill>
                            <a:srgbClr val="FFFFFF"/>
                          </a:solidFill>
                          <a:effectLst/>
                          <a:latin typeface="Calibri"/>
                        </a:rPr>
                        <a:t>Total Investment</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fontAlgn="ctr"/>
                      <a:r>
                        <a:rPr lang="en-US" sz="700" b="1" i="0" u="none" strike="noStrike" dirty="0">
                          <a:solidFill>
                            <a:srgbClr val="FFFFFF"/>
                          </a:solidFill>
                          <a:effectLst/>
                          <a:latin typeface="Calibri"/>
                        </a:rPr>
                        <a:t> $                                       2,648,533.00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extLst>
                  <a:ext uri="{0D108BD9-81ED-4DB2-BD59-A6C34878D82A}">
                    <a16:rowId xmlns="" xmlns:a16="http://schemas.microsoft.com/office/drawing/2014/main" val="10009"/>
                  </a:ext>
                </a:extLst>
              </a:tr>
              <a:tr h="128359">
                <a:tc>
                  <a:txBody>
                    <a:bodyPr/>
                    <a:lstStyle/>
                    <a:p>
                      <a:pPr algn="l" fontAlgn="b"/>
                      <a:endParaRPr lang="en-US" sz="600" b="0" i="0" u="none" strike="noStrike" dirty="0">
                        <a:solidFill>
                          <a:srgbClr val="000000"/>
                        </a:solidFill>
                        <a:effectLst/>
                        <a:latin typeface="Calibri"/>
                      </a:endParaRPr>
                    </a:p>
                  </a:txBody>
                  <a:tcPr marL="5379" marR="5379" marT="53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5379" marR="5379" marT="53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34471">
                <a:tc>
                  <a:txBody>
                    <a:bodyPr/>
                    <a:lstStyle/>
                    <a:p>
                      <a:pPr algn="l" fontAlgn="ctr"/>
                      <a:r>
                        <a:rPr lang="en-US" sz="700" b="1" i="0" u="none" strike="noStrike" dirty="0">
                          <a:solidFill>
                            <a:srgbClr val="000000"/>
                          </a:solidFill>
                          <a:effectLst/>
                          <a:latin typeface="Calibri"/>
                          <a:ea typeface="Times New Roman"/>
                          <a:cs typeface="Calibri"/>
                        </a:rPr>
                        <a:t>Approved Discounts</a:t>
                      </a:r>
                      <a:endParaRPr lang="en-US" sz="700" b="1"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700" b="1" i="0" u="none" strike="noStrike" dirty="0">
                          <a:solidFill>
                            <a:srgbClr val="FF0000"/>
                          </a:solidFill>
                          <a:effectLst/>
                          <a:latin typeface="Calibri"/>
                        </a:rPr>
                        <a:t>Expires 6/30/17</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extLst>
                  <a:ext uri="{0D108BD9-81ED-4DB2-BD59-A6C34878D82A}">
                    <a16:rowId xmlns="" xmlns:a16="http://schemas.microsoft.com/office/drawing/2014/main" val="10011"/>
                  </a:ext>
                </a:extLst>
              </a:tr>
              <a:tr h="128359">
                <a:tc>
                  <a:txBody>
                    <a:bodyPr/>
                    <a:lstStyle/>
                    <a:p>
                      <a:pPr algn="l" fontAlgn="ctr"/>
                      <a:r>
                        <a:rPr lang="en-US" sz="600" b="0" i="0" u="none" strike="noStrike" dirty="0">
                          <a:solidFill>
                            <a:srgbClr val="000000"/>
                          </a:solidFill>
                          <a:effectLst/>
                          <a:latin typeface="Calibri"/>
                          <a:ea typeface="Times New Roman"/>
                          <a:cs typeface="Calibri"/>
                        </a:rPr>
                        <a:t> </a:t>
                      </a:r>
                      <a:endParaRPr lang="en-US" sz="6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l" fontAlgn="ctr"/>
                      <a:r>
                        <a:rPr lang="en-US" sz="600" b="1" i="0" u="none" strike="noStrike" dirty="0">
                          <a:solidFill>
                            <a:srgbClr val="000000"/>
                          </a:solidFill>
                          <a:effectLst/>
                          <a:latin typeface="Calibri"/>
                          <a:ea typeface="Times New Roman"/>
                          <a:cs typeface="Calibri"/>
                        </a:rPr>
                        <a:t> </a:t>
                      </a:r>
                      <a:endParaRPr lang="en-US" sz="600" b="1"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extLst>
                  <a:ext uri="{0D108BD9-81ED-4DB2-BD59-A6C34878D82A}">
                    <a16:rowId xmlns="" xmlns:a16="http://schemas.microsoft.com/office/drawing/2014/main" val="10012"/>
                  </a:ext>
                </a:extLst>
              </a:tr>
              <a:tr h="165033">
                <a:tc>
                  <a:txBody>
                    <a:bodyPr/>
                    <a:lstStyle/>
                    <a:p>
                      <a:pPr algn="l" fontAlgn="ctr"/>
                      <a:r>
                        <a:rPr lang="en-US" sz="700" b="0" i="0" u="none" strike="noStrike" dirty="0">
                          <a:solidFill>
                            <a:srgbClr val="000000"/>
                          </a:solidFill>
                          <a:effectLst/>
                          <a:latin typeface="Calibri"/>
                          <a:ea typeface="Times New Roman"/>
                          <a:cs typeface="Calibri"/>
                        </a:rPr>
                        <a:t>Platinum MSP Volume Discount</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r" fontAlgn="ctr"/>
                      <a:r>
                        <a:rPr lang="en-US" sz="700" b="0" i="0" u="none" strike="noStrike" dirty="0">
                          <a:solidFill>
                            <a:srgbClr val="FF0000"/>
                          </a:solidFill>
                          <a:effectLst/>
                          <a:latin typeface="Calibri"/>
                        </a:rPr>
                        <a:t> $                                          900,332.05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13"/>
                  </a:ext>
                </a:extLst>
              </a:tr>
              <a:tr h="165033">
                <a:tc>
                  <a:txBody>
                    <a:bodyPr/>
                    <a:lstStyle/>
                    <a:p>
                      <a:pPr algn="l" fontAlgn="ctr"/>
                      <a:r>
                        <a:rPr lang="en-US" sz="700" b="0" i="0" u="none" strike="noStrike" dirty="0">
                          <a:solidFill>
                            <a:srgbClr val="000000"/>
                          </a:solidFill>
                          <a:effectLst/>
                          <a:latin typeface="Calibri"/>
                          <a:ea typeface="Times New Roman"/>
                          <a:cs typeface="Calibri"/>
                        </a:rPr>
                        <a:t>(ATOS-2017)</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n-US"/>
                    </a:p>
                  </a:txBody>
                  <a:tcPr/>
                </a:tc>
                <a:extLst>
                  <a:ext uri="{0D108BD9-81ED-4DB2-BD59-A6C34878D82A}">
                    <a16:rowId xmlns="" xmlns:a16="http://schemas.microsoft.com/office/drawing/2014/main" val="10014"/>
                  </a:ext>
                </a:extLst>
              </a:tr>
              <a:tr h="165033">
                <a:tc>
                  <a:txBody>
                    <a:bodyPr/>
                    <a:lstStyle/>
                    <a:p>
                      <a:pPr algn="l" fontAlgn="ctr"/>
                      <a:r>
                        <a:rPr lang="en-US" sz="700" b="0" i="0" u="none" strike="noStrike" dirty="0">
                          <a:solidFill>
                            <a:srgbClr val="000000"/>
                          </a:solidFill>
                          <a:effectLst/>
                          <a:latin typeface="Calibri"/>
                          <a:ea typeface="Times New Roman"/>
                          <a:cs typeface="Calibri"/>
                        </a:rPr>
                        <a:t>Commvault Partner Program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r" fontAlgn="ctr"/>
                      <a:r>
                        <a:rPr lang="en-US" sz="700" b="0" i="0" u="none" strike="noStrike" dirty="0">
                          <a:solidFill>
                            <a:srgbClr val="FF0000"/>
                          </a:solidFill>
                          <a:effectLst/>
                          <a:latin typeface="Calibri"/>
                        </a:rPr>
                        <a:t> $                                          397,279.95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15"/>
                  </a:ext>
                </a:extLst>
              </a:tr>
              <a:tr h="165033">
                <a:tc>
                  <a:txBody>
                    <a:bodyPr/>
                    <a:lstStyle/>
                    <a:p>
                      <a:pPr algn="l" fontAlgn="ctr"/>
                      <a:r>
                        <a:rPr lang="en-US" sz="700" b="0" i="0" u="none" strike="noStrike" dirty="0">
                          <a:solidFill>
                            <a:srgbClr val="000000"/>
                          </a:solidFill>
                          <a:effectLst/>
                          <a:latin typeface="Calibri"/>
                          <a:ea typeface="Times New Roman"/>
                          <a:cs typeface="Calibri"/>
                        </a:rPr>
                        <a:t>(IL-FS693)</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n-US"/>
                    </a:p>
                  </a:txBody>
                  <a:tcPr/>
                </a:tc>
                <a:extLst>
                  <a:ext uri="{0D108BD9-81ED-4DB2-BD59-A6C34878D82A}">
                    <a16:rowId xmlns="" xmlns:a16="http://schemas.microsoft.com/office/drawing/2014/main" val="10016"/>
                  </a:ext>
                </a:extLst>
              </a:tr>
              <a:tr h="165033">
                <a:tc>
                  <a:txBody>
                    <a:bodyPr/>
                    <a:lstStyle/>
                    <a:p>
                      <a:pPr algn="l" fontAlgn="ctr"/>
                      <a:r>
                        <a:rPr lang="en-US" sz="700" b="0" i="0" u="none" strike="noStrike" dirty="0">
                          <a:solidFill>
                            <a:srgbClr val="000000"/>
                          </a:solidFill>
                          <a:effectLst/>
                          <a:latin typeface="Calibri"/>
                          <a:ea typeface="Times New Roman"/>
                          <a:cs typeface="Calibri"/>
                        </a:rPr>
                        <a:t>Trade Up/Trade Out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r" fontAlgn="ctr"/>
                      <a:r>
                        <a:rPr lang="en-US" sz="700" b="0" i="0" u="none" strike="noStrike" dirty="0">
                          <a:solidFill>
                            <a:srgbClr val="FF0000"/>
                          </a:solidFill>
                          <a:effectLst/>
                          <a:latin typeface="Calibri"/>
                        </a:rPr>
                        <a:t> $                                                         -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17"/>
                  </a:ext>
                </a:extLst>
              </a:tr>
              <a:tr h="165033">
                <a:tc>
                  <a:txBody>
                    <a:bodyPr/>
                    <a:lstStyle/>
                    <a:p>
                      <a:pPr algn="l" fontAlgn="ctr"/>
                      <a:r>
                        <a:rPr lang="en-US" sz="700" b="0" i="0" u="none" strike="noStrike" dirty="0">
                          <a:solidFill>
                            <a:srgbClr val="000000"/>
                          </a:solidFill>
                          <a:effectLst/>
                          <a:latin typeface="Calibri"/>
                        </a:rPr>
                        <a:t>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n-US"/>
                    </a:p>
                  </a:txBody>
                  <a:tcPr/>
                </a:tc>
                <a:extLst>
                  <a:ext uri="{0D108BD9-81ED-4DB2-BD59-A6C34878D82A}">
                    <a16:rowId xmlns="" xmlns:a16="http://schemas.microsoft.com/office/drawing/2014/main" val="10018"/>
                  </a:ext>
                </a:extLst>
              </a:tr>
              <a:tr h="165033">
                <a:tc>
                  <a:txBody>
                    <a:bodyPr/>
                    <a:lstStyle/>
                    <a:p>
                      <a:pPr algn="l" fontAlgn="ctr"/>
                      <a:r>
                        <a:rPr lang="en-US" sz="700" b="0" i="0" u="none" strike="noStrike" dirty="0">
                          <a:solidFill>
                            <a:srgbClr val="000000"/>
                          </a:solidFill>
                          <a:effectLst/>
                          <a:latin typeface="Calibri"/>
                          <a:ea typeface="Times New Roman"/>
                          <a:cs typeface="Calibri"/>
                        </a:rPr>
                        <a:t>District Marketing Funds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r" fontAlgn="ctr"/>
                      <a:r>
                        <a:rPr lang="en-US" sz="700" b="0" i="0" u="none" strike="noStrike" dirty="0">
                          <a:solidFill>
                            <a:srgbClr val="FF0000"/>
                          </a:solidFill>
                          <a:effectLst/>
                          <a:latin typeface="Calibri"/>
                        </a:rPr>
                        <a:t> $                                            50,000.00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 xmlns:a16="http://schemas.microsoft.com/office/drawing/2014/main" val="10019"/>
                  </a:ext>
                </a:extLst>
              </a:tr>
              <a:tr h="165033">
                <a:tc>
                  <a:txBody>
                    <a:bodyPr/>
                    <a:lstStyle/>
                    <a:p>
                      <a:pPr algn="l" fontAlgn="ctr"/>
                      <a:r>
                        <a:rPr lang="en-US" sz="700" b="0" i="0" u="none" strike="noStrike" dirty="0">
                          <a:solidFill>
                            <a:srgbClr val="000000"/>
                          </a:solidFill>
                          <a:effectLst/>
                          <a:latin typeface="Calibri"/>
                          <a:ea typeface="Times New Roman"/>
                          <a:cs typeface="Calibri"/>
                        </a:rPr>
                        <a:t>(IL-MFQ101)</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n-US"/>
                    </a:p>
                  </a:txBody>
                  <a:tcPr/>
                </a:tc>
                <a:extLst>
                  <a:ext uri="{0D108BD9-81ED-4DB2-BD59-A6C34878D82A}">
                    <a16:rowId xmlns="" xmlns:a16="http://schemas.microsoft.com/office/drawing/2014/main" val="10020"/>
                  </a:ext>
                </a:extLst>
              </a:tr>
              <a:tr h="134471">
                <a:tc>
                  <a:txBody>
                    <a:bodyPr/>
                    <a:lstStyle/>
                    <a:p>
                      <a:pPr algn="l" fontAlgn="ctr"/>
                      <a:r>
                        <a:rPr lang="en-US" sz="700" b="0" i="0" u="none" strike="noStrike" dirty="0">
                          <a:solidFill>
                            <a:srgbClr val="000000"/>
                          </a:solidFill>
                          <a:effectLst/>
                          <a:latin typeface="Calibri"/>
                          <a:ea typeface="Times New Roman"/>
                          <a:cs typeface="Calibri"/>
                        </a:rPr>
                        <a:t> </a:t>
                      </a:r>
                      <a:endParaRPr lang="en-US" sz="700" b="0" i="0" u="none" strike="noStrike" dirty="0">
                        <a:solidFill>
                          <a:srgbClr val="000000"/>
                        </a:solidFill>
                        <a:effectLst/>
                        <a:latin typeface="Calibri"/>
                      </a:endParaRPr>
                    </a:p>
                  </a:txBody>
                  <a:tcPr marL="5379" marR="5379" marT="537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a:ea typeface="Times New Roman"/>
                          <a:cs typeface="Calibri"/>
                        </a:rPr>
                        <a:t> </a:t>
                      </a:r>
                      <a:endParaRPr lang="en-US" sz="700" b="0" i="0" u="none" strike="noStrike" dirty="0">
                        <a:solidFill>
                          <a:srgbClr val="000000"/>
                        </a:solidFill>
                        <a:effectLst/>
                        <a:latin typeface="Calibri"/>
                      </a:endParaRPr>
                    </a:p>
                  </a:txBody>
                  <a:tcPr marL="5379" marR="5379" marT="537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391189">
                <a:tc>
                  <a:txBody>
                    <a:bodyPr/>
                    <a:lstStyle/>
                    <a:p>
                      <a:pPr algn="l" fontAlgn="ctr"/>
                      <a:r>
                        <a:rPr lang="en-US" sz="700" b="1" i="0" u="none" strike="noStrike" dirty="0">
                          <a:solidFill>
                            <a:srgbClr val="FFFFFF"/>
                          </a:solidFill>
                          <a:effectLst/>
                          <a:latin typeface="Calibri"/>
                        </a:rPr>
                        <a:t>Total Discount</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fontAlgn="ctr"/>
                      <a:r>
                        <a:rPr lang="en-US" sz="700" b="1" i="0" u="none" strike="noStrike" dirty="0">
                          <a:solidFill>
                            <a:srgbClr val="FF0000"/>
                          </a:solidFill>
                          <a:effectLst/>
                          <a:latin typeface="Calibri"/>
                        </a:rPr>
                        <a:t> $                                       1,347,612.00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extLst>
                  <a:ext uri="{0D108BD9-81ED-4DB2-BD59-A6C34878D82A}">
                    <a16:rowId xmlns="" xmlns:a16="http://schemas.microsoft.com/office/drawing/2014/main" val="10022"/>
                  </a:ext>
                </a:extLst>
              </a:tr>
              <a:tr h="128359">
                <a:tc>
                  <a:txBody>
                    <a:bodyPr/>
                    <a:lstStyle/>
                    <a:p>
                      <a:pPr algn="l" fontAlgn="b"/>
                      <a:endParaRPr lang="en-US" sz="600" b="0" i="0" u="none" strike="noStrike" dirty="0">
                        <a:solidFill>
                          <a:srgbClr val="000000"/>
                        </a:solidFill>
                        <a:effectLst/>
                        <a:latin typeface="Calibri"/>
                      </a:endParaRPr>
                    </a:p>
                  </a:txBody>
                  <a:tcPr marL="5379" marR="5379" marT="53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a:endParaRPr>
                    </a:p>
                  </a:txBody>
                  <a:tcPr marL="5379" marR="5379" marT="537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158921">
                <a:tc>
                  <a:txBody>
                    <a:bodyPr/>
                    <a:lstStyle/>
                    <a:p>
                      <a:pPr algn="l" fontAlgn="ctr"/>
                      <a:r>
                        <a:rPr lang="en-US" sz="800" b="1" i="0" u="none" strike="noStrike" dirty="0">
                          <a:solidFill>
                            <a:srgbClr val="FFFFFF"/>
                          </a:solidFill>
                          <a:effectLst/>
                          <a:latin typeface="Calibri"/>
                        </a:rPr>
                        <a:t>Total Net Investment</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r" fontAlgn="ctr"/>
                      <a:r>
                        <a:rPr lang="en-US" sz="800" b="1" i="0" u="none" strike="noStrike" dirty="0">
                          <a:solidFill>
                            <a:srgbClr val="FFFFFF"/>
                          </a:solidFill>
                          <a:effectLst/>
                          <a:latin typeface="Calibri"/>
                        </a:rPr>
                        <a:t> $                                 1,300,921.00 </a:t>
                      </a:r>
                    </a:p>
                  </a:txBody>
                  <a:tcPr marL="5379" marR="5379" marT="5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extLst>
                  <a:ext uri="{0D108BD9-81ED-4DB2-BD59-A6C34878D82A}">
                    <a16:rowId xmlns="" xmlns:a16="http://schemas.microsoft.com/office/drawing/2014/main" val="10024"/>
                  </a:ext>
                </a:extLst>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5195" y="895350"/>
            <a:ext cx="3017617" cy="2860701"/>
          </a:xfrm>
          <a:prstGeom prst="rect">
            <a:avLst/>
          </a:prstGeom>
        </p:spPr>
      </p:pic>
      <p:sp>
        <p:nvSpPr>
          <p:cNvPr id="8" name="Rectangular Callout 7"/>
          <p:cNvSpPr/>
          <p:nvPr/>
        </p:nvSpPr>
        <p:spPr>
          <a:xfrm>
            <a:off x="3810000" y="3943350"/>
            <a:ext cx="1981200" cy="685800"/>
          </a:xfrm>
          <a:prstGeom prst="wedgeRectCallout">
            <a:avLst>
              <a:gd name="adj1" fmla="val 35523"/>
              <a:gd name="adj2" fmla="val -13539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000" dirty="0">
                <a:solidFill>
                  <a:srgbClr val="FFFFFF"/>
                </a:solidFill>
              </a:rPr>
              <a:t>SureStaQ = </a:t>
            </a:r>
          </a:p>
          <a:p>
            <a:pPr algn="ctr" fontAlgn="auto">
              <a:spcBef>
                <a:spcPts val="0"/>
              </a:spcBef>
              <a:spcAft>
                <a:spcPts val="0"/>
              </a:spcAft>
            </a:pPr>
            <a:r>
              <a:rPr lang="en-US" sz="2000" dirty="0">
                <a:solidFill>
                  <a:srgbClr val="FFFFFF"/>
                </a:solidFill>
              </a:rPr>
              <a:t>$260 per TB</a:t>
            </a:r>
          </a:p>
        </p:txBody>
      </p:sp>
      <p:sp>
        <p:nvSpPr>
          <p:cNvPr id="9" name="Rectangular Callout 8"/>
          <p:cNvSpPr/>
          <p:nvPr/>
        </p:nvSpPr>
        <p:spPr>
          <a:xfrm>
            <a:off x="6019800" y="3943350"/>
            <a:ext cx="1981200" cy="685800"/>
          </a:xfrm>
          <a:prstGeom prst="wedgeRectCallout">
            <a:avLst>
              <a:gd name="adj1" fmla="val -35894"/>
              <a:gd name="adj2" fmla="val -1339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000" dirty="0">
                <a:solidFill>
                  <a:srgbClr val="FFFFFF"/>
                </a:solidFill>
              </a:rPr>
              <a:t>Isilon = </a:t>
            </a:r>
          </a:p>
          <a:p>
            <a:pPr algn="ctr" fontAlgn="auto">
              <a:spcBef>
                <a:spcPts val="0"/>
              </a:spcBef>
              <a:spcAft>
                <a:spcPts val="0"/>
              </a:spcAft>
            </a:pPr>
            <a:r>
              <a:rPr lang="en-US" sz="2000" dirty="0">
                <a:solidFill>
                  <a:srgbClr val="FFFFFF"/>
                </a:solidFill>
              </a:rPr>
              <a:t>$470 per TB</a:t>
            </a:r>
          </a:p>
        </p:txBody>
      </p:sp>
    </p:spTree>
    <p:extLst>
      <p:ext uri="{BB962C8B-B14F-4D97-AF65-F5344CB8AC3E}">
        <p14:creationId xmlns:p14="http://schemas.microsoft.com/office/powerpoint/2010/main" val="165371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Quantum SureStaQ for Commvault | Summary</a:t>
            </a:r>
          </a:p>
        </p:txBody>
      </p:sp>
      <p:sp>
        <p:nvSpPr>
          <p:cNvPr id="3" name="Text Placeholder 2"/>
          <p:cNvSpPr>
            <a:spLocks noGrp="1"/>
          </p:cNvSpPr>
          <p:nvPr>
            <p:ph type="body" idx="1"/>
          </p:nvPr>
        </p:nvSpPr>
        <p:spPr>
          <a:xfrm>
            <a:off x="400777" y="1123950"/>
            <a:ext cx="6609623" cy="3470673"/>
          </a:xfrm>
        </p:spPr>
        <p:txBody>
          <a:bodyPr/>
          <a:lstStyle/>
          <a:p>
            <a:pPr>
              <a:lnSpc>
                <a:spcPct val="150000"/>
              </a:lnSpc>
            </a:pPr>
            <a:r>
              <a:rPr lang="en-US" sz="1400" dirty="0"/>
              <a:t>The Quantum SureStaQ provides a converged solution for Commvault</a:t>
            </a:r>
            <a:endParaRPr lang="en-US" sz="700" dirty="0"/>
          </a:p>
          <a:p>
            <a:pPr>
              <a:lnSpc>
                <a:spcPct val="150000"/>
              </a:lnSpc>
            </a:pPr>
            <a:r>
              <a:rPr lang="en-US" sz="1400" dirty="0"/>
              <a:t>The SureStaQ supports Compute to Cloud, built off Commvault Reference Architectures</a:t>
            </a:r>
            <a:endParaRPr lang="en-US" sz="700" dirty="0"/>
          </a:p>
          <a:p>
            <a:pPr>
              <a:lnSpc>
                <a:spcPct val="150000"/>
              </a:lnSpc>
            </a:pPr>
            <a:r>
              <a:rPr lang="en-US" sz="1400" dirty="0"/>
              <a:t>Quantum is investing with Commvault in Marketing and Lead Generation </a:t>
            </a:r>
            <a:endParaRPr lang="en-US" sz="800" dirty="0"/>
          </a:p>
          <a:p>
            <a:pPr>
              <a:lnSpc>
                <a:spcPct val="150000"/>
              </a:lnSpc>
            </a:pPr>
            <a:r>
              <a:rPr lang="en-US" sz="1400" dirty="0"/>
              <a:t>Quantum is providing 1000’s of install-base targets from Dell/EMC and Veritas to jointly attack</a:t>
            </a:r>
          </a:p>
          <a:p>
            <a:pPr>
              <a:lnSpc>
                <a:spcPct val="150000"/>
              </a:lnSpc>
            </a:pPr>
            <a:r>
              <a:rPr lang="en-US" sz="1400" dirty="0"/>
              <a:t>Quantum delivers best in class technology and customer experience</a:t>
            </a:r>
          </a:p>
          <a:p>
            <a:pPr>
              <a:lnSpc>
                <a:spcPct val="150000"/>
              </a:lnSpc>
            </a:pPr>
            <a:r>
              <a:rPr lang="en-US" sz="1400" dirty="0"/>
              <a:t>Quantum SureStaQ provides unmatched ROI and lower architecture costs based on leveraging cloud storage methodologies in the data center</a:t>
            </a:r>
          </a:p>
          <a:p>
            <a:pPr>
              <a:lnSpc>
                <a:spcPct val="150000"/>
              </a:lnSpc>
            </a:pPr>
            <a:r>
              <a:rPr lang="en-US" sz="1400" dirty="0"/>
              <a:t>We have platforms to enable ALL Commvault capabilities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200150"/>
            <a:ext cx="1963737"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29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8508" y="4172094"/>
            <a:ext cx="8626636" cy="737463"/>
          </a:xfrm>
        </p:spPr>
        <p:txBody>
          <a:bodyPr/>
          <a:lstStyle/>
          <a:p>
            <a:r>
              <a:rPr lang="en-US" dirty="0"/>
              <a:t>Joe LaRoue – Senior Technical Writer</a:t>
            </a:r>
          </a:p>
        </p:txBody>
      </p:sp>
      <p:sp>
        <p:nvSpPr>
          <p:cNvPr id="4" name="Title 3"/>
          <p:cNvSpPr>
            <a:spLocks noGrp="1"/>
          </p:cNvSpPr>
          <p:nvPr>
            <p:ph type="title"/>
          </p:nvPr>
        </p:nvSpPr>
        <p:spPr>
          <a:xfrm>
            <a:off x="322779" y="1746850"/>
            <a:ext cx="8208746" cy="2001452"/>
          </a:xfrm>
        </p:spPr>
        <p:txBody>
          <a:bodyPr/>
          <a:lstStyle/>
          <a:p>
            <a:r>
              <a:rPr lang="en-US" sz="4800" dirty="0"/>
              <a:t/>
            </a:r>
            <a:br>
              <a:rPr lang="en-US" sz="4800" dirty="0"/>
            </a:br>
            <a:r>
              <a:rPr lang="en-US" sz="4800" dirty="0"/>
              <a:t>Training and Documentation</a:t>
            </a:r>
          </a:p>
        </p:txBody>
      </p:sp>
    </p:spTree>
    <p:extLst>
      <p:ext uri="{BB962C8B-B14F-4D97-AF65-F5344CB8AC3E}">
        <p14:creationId xmlns:p14="http://schemas.microsoft.com/office/powerpoint/2010/main" val="20805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r>
              <a:rPr lang="en-US" dirty="0" err="1"/>
              <a:t>SureStaQ</a:t>
            </a:r>
            <a:r>
              <a:rPr lang="en-US" dirty="0"/>
              <a:t> R430 Server</a:t>
            </a:r>
            <a:endParaRPr lang="en-US" dirty="0">
              <a:solidFill>
                <a:srgbClr val="FF0000"/>
              </a:solidFill>
            </a:endParaRPr>
          </a:p>
        </p:txBody>
      </p:sp>
      <p:sp>
        <p:nvSpPr>
          <p:cNvPr id="3" name="Content Placeholder 2"/>
          <p:cNvSpPr>
            <a:spLocks noGrp="1"/>
          </p:cNvSpPr>
          <p:nvPr>
            <p:ph idx="4294967295"/>
          </p:nvPr>
        </p:nvSpPr>
        <p:spPr>
          <a:xfrm>
            <a:off x="0" y="769938"/>
            <a:ext cx="8216900" cy="4037012"/>
          </a:xfrm>
        </p:spPr>
        <p:txBody>
          <a:bodyPr>
            <a:normAutofit/>
          </a:bodyPr>
          <a:lstStyle/>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12" name="Text Placeholder 2"/>
          <p:cNvSpPr txBox="1">
            <a:spLocks/>
          </p:cNvSpPr>
          <p:nvPr/>
        </p:nvSpPr>
        <p:spPr bwMode="auto">
          <a:xfrm>
            <a:off x="3441678" y="1501973"/>
            <a:ext cx="1873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3"/>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a:t>R430 Server: 1U</a:t>
            </a:r>
          </a:p>
        </p:txBody>
      </p:sp>
      <p:graphicFrame>
        <p:nvGraphicFramePr>
          <p:cNvPr id="13" name="Table 12"/>
          <p:cNvGraphicFramePr>
            <a:graphicFrameLocks noGrp="1"/>
          </p:cNvGraphicFramePr>
          <p:nvPr>
            <p:extLst>
              <p:ext uri="{D42A27DB-BD31-4B8C-83A1-F6EECF244321}">
                <p14:modId xmlns:p14="http://schemas.microsoft.com/office/powerpoint/2010/main" val="1669907027"/>
              </p:ext>
            </p:extLst>
          </p:nvPr>
        </p:nvGraphicFramePr>
        <p:xfrm>
          <a:off x="502104" y="2739390"/>
          <a:ext cx="8109921" cy="1203960"/>
        </p:xfrm>
        <a:graphic>
          <a:graphicData uri="http://schemas.openxmlformats.org/drawingml/2006/table">
            <a:tbl>
              <a:tblPr firstRow="1" bandRow="1">
                <a:tableStyleId>{5C22544A-7EE6-4342-B048-85BDC9FD1C3A}</a:tableStyleId>
              </a:tblPr>
              <a:tblGrid>
                <a:gridCol w="2544321">
                  <a:extLst>
                    <a:ext uri="{9D8B030D-6E8A-4147-A177-3AD203B41FA5}">
                      <a16:colId xmlns="" xmlns:a16="http://schemas.microsoft.com/office/drawing/2014/main" val="20000"/>
                    </a:ext>
                  </a:extLst>
                </a:gridCol>
                <a:gridCol w="2648697">
                  <a:extLst>
                    <a:ext uri="{9D8B030D-6E8A-4147-A177-3AD203B41FA5}">
                      <a16:colId xmlns="" xmlns:a16="http://schemas.microsoft.com/office/drawing/2014/main" val="20001"/>
                    </a:ext>
                  </a:extLst>
                </a:gridCol>
                <a:gridCol w="2916903">
                  <a:extLst>
                    <a:ext uri="{9D8B030D-6E8A-4147-A177-3AD203B41FA5}">
                      <a16:colId xmlns="" xmlns:a16="http://schemas.microsoft.com/office/drawing/2014/main" val="20002"/>
                    </a:ext>
                  </a:extLst>
                </a:gridCol>
              </a:tblGrid>
              <a:tr h="278130">
                <a:tc>
                  <a:txBody>
                    <a:bodyPr/>
                    <a:lstStyle/>
                    <a:p>
                      <a:r>
                        <a:rPr lang="en-US" sz="1400" baseline="0" dirty="0">
                          <a:solidFill>
                            <a:schemeClr val="bg1"/>
                          </a:solidFill>
                        </a:rPr>
                        <a:t>R430 Server</a:t>
                      </a:r>
                    </a:p>
                  </a:txBody>
                  <a:tcPr marT="34290" marB="34290">
                    <a:solidFill>
                      <a:schemeClr val="accent1">
                        <a:lumMod val="60000"/>
                        <a:lumOff val="40000"/>
                      </a:schemeClr>
                    </a:solidFill>
                  </a:tcPr>
                </a:tc>
                <a:tc>
                  <a:txBody>
                    <a:bodyPr/>
                    <a:lstStyle/>
                    <a:p>
                      <a:r>
                        <a:rPr lang="en-US" sz="1400" baseline="0" dirty="0">
                          <a:solidFill>
                            <a:schemeClr val="bg1"/>
                          </a:solidFill>
                        </a:rPr>
                        <a:t>Enterprise</a:t>
                      </a:r>
                    </a:p>
                  </a:txBody>
                  <a:tcPr marT="34290" marB="34290">
                    <a:solidFill>
                      <a:schemeClr val="accent1">
                        <a:lumMod val="60000"/>
                        <a:lumOff val="40000"/>
                      </a:schemeClr>
                    </a:solidFill>
                  </a:tcPr>
                </a:tc>
                <a:tc>
                  <a:txBody>
                    <a:bodyPr/>
                    <a:lstStyle/>
                    <a:p>
                      <a:r>
                        <a:rPr lang="en-US" sz="1400" baseline="0" dirty="0">
                          <a:solidFill>
                            <a:schemeClr val="bg1"/>
                          </a:solidFill>
                        </a:rPr>
                        <a:t>Data Center/Workgroup</a:t>
                      </a:r>
                    </a:p>
                  </a:txBody>
                  <a:tcPr marT="34290" marB="34290">
                    <a:solidFill>
                      <a:schemeClr val="accent1">
                        <a:lumMod val="60000"/>
                        <a:lumOff val="40000"/>
                      </a:schemeClr>
                    </a:solidFill>
                  </a:tcPr>
                </a:tc>
                <a:extLst>
                  <a:ext uri="{0D108BD9-81ED-4DB2-BD59-A6C34878D82A}">
                    <a16:rowId xmlns="" xmlns:a16="http://schemas.microsoft.com/office/drawing/2014/main" val="10000"/>
                  </a:ext>
                </a:extLst>
              </a:tr>
              <a:tr h="270510">
                <a:tc>
                  <a:txBody>
                    <a:bodyPr/>
                    <a:lstStyle/>
                    <a:p>
                      <a:r>
                        <a:rPr lang="en-US" sz="1400" dirty="0">
                          <a:solidFill>
                            <a:srgbClr val="002060"/>
                          </a:solidFill>
                        </a:rPr>
                        <a:t>Platform</a:t>
                      </a:r>
                    </a:p>
                  </a:txBody>
                  <a:tcPr marT="34290" marB="34290"/>
                </a:tc>
                <a:tc>
                  <a:txBody>
                    <a:bodyPr/>
                    <a:lstStyle/>
                    <a:p>
                      <a:r>
                        <a:rPr lang="en-US" sz="1400" dirty="0">
                          <a:solidFill>
                            <a:srgbClr val="002060"/>
                          </a:solidFill>
                        </a:rPr>
                        <a:t>R430 2.5” SSD (10 max)</a:t>
                      </a:r>
                    </a:p>
                  </a:txBody>
                  <a:tcPr marT="34290" marB="34290"/>
                </a:tc>
                <a:tc>
                  <a:txBody>
                    <a:bodyPr/>
                    <a:lstStyle/>
                    <a:p>
                      <a:r>
                        <a:rPr lang="en-US" sz="1400" dirty="0">
                          <a:solidFill>
                            <a:srgbClr val="002060"/>
                          </a:solidFill>
                        </a:rPr>
                        <a:t>R430 2.5” SSD (10 max)</a:t>
                      </a:r>
                    </a:p>
                  </a:txBody>
                  <a:tcPr marT="34290" marB="34290"/>
                </a:tc>
                <a:extLst>
                  <a:ext uri="{0D108BD9-81ED-4DB2-BD59-A6C34878D82A}">
                    <a16:rowId xmlns="" xmlns:a16="http://schemas.microsoft.com/office/drawing/2014/main" val="10001"/>
                  </a:ext>
                </a:extLst>
              </a:tr>
              <a:tr h="320040">
                <a:tc>
                  <a:txBody>
                    <a:bodyPr/>
                    <a:lstStyle/>
                    <a:p>
                      <a:r>
                        <a:rPr lang="en-US" sz="1400" dirty="0">
                          <a:solidFill>
                            <a:srgbClr val="002060"/>
                          </a:solidFill>
                        </a:rPr>
                        <a:t>OS - System Drive</a:t>
                      </a:r>
                    </a:p>
                  </a:txBody>
                  <a:tcPr marT="34290" marB="34290"/>
                </a:tc>
                <a:tc>
                  <a:txBody>
                    <a:bodyPr/>
                    <a:lstStyle/>
                    <a:p>
                      <a:r>
                        <a:rPr lang="en-US" sz="1400" dirty="0">
                          <a:solidFill>
                            <a:srgbClr val="002060"/>
                          </a:solidFill>
                        </a:rPr>
                        <a:t>2x400GB SSD RAID 1</a:t>
                      </a:r>
                    </a:p>
                  </a:txBody>
                  <a:tcPr marT="34290" marB="34290"/>
                </a:tc>
                <a:tc>
                  <a:txBody>
                    <a:bodyPr/>
                    <a:lstStyle/>
                    <a:p>
                      <a:r>
                        <a:rPr lang="en-US" sz="1400" dirty="0">
                          <a:solidFill>
                            <a:srgbClr val="002060"/>
                          </a:solidFill>
                        </a:rPr>
                        <a:t>2x400GB SSD RAID 1</a:t>
                      </a:r>
                    </a:p>
                  </a:txBody>
                  <a:tcPr marT="34290" marB="34290"/>
                </a:tc>
                <a:extLst>
                  <a:ext uri="{0D108BD9-81ED-4DB2-BD59-A6C34878D82A}">
                    <a16:rowId xmlns="" xmlns:a16="http://schemas.microsoft.com/office/drawing/2014/main" val="10004"/>
                  </a:ext>
                </a:extLst>
              </a:tr>
              <a:tr h="320040">
                <a:tc>
                  <a:txBody>
                    <a:bodyPr/>
                    <a:lstStyle/>
                    <a:p>
                      <a:r>
                        <a:rPr lang="en-US" sz="1400" dirty="0" err="1">
                          <a:solidFill>
                            <a:srgbClr val="002060"/>
                          </a:solidFill>
                        </a:rPr>
                        <a:t>CommServe</a:t>
                      </a:r>
                      <a:r>
                        <a:rPr lang="en-US" sz="1400" dirty="0">
                          <a:solidFill>
                            <a:srgbClr val="002060"/>
                          </a:solidFill>
                        </a:rPr>
                        <a:t> DB</a:t>
                      </a:r>
                    </a:p>
                  </a:txBody>
                  <a:tcPr marT="34290" marB="34290"/>
                </a:tc>
                <a:tc>
                  <a:txBody>
                    <a:bodyPr/>
                    <a:lstStyle/>
                    <a:p>
                      <a:r>
                        <a:rPr lang="en-US" sz="1400" dirty="0">
                          <a:solidFill>
                            <a:srgbClr val="002060"/>
                          </a:solidFill>
                        </a:rPr>
                        <a:t>2x400GB SSD RAID 1</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2x400GB SSD RAID 1</a:t>
                      </a:r>
                    </a:p>
                  </a:txBody>
                  <a:tcPr marT="34290" marB="34290"/>
                </a:tc>
                <a:extLst>
                  <a:ext uri="{0D108BD9-81ED-4DB2-BD59-A6C34878D82A}">
                    <a16:rowId xmlns="" xmlns:a16="http://schemas.microsoft.com/office/drawing/2014/main" val="3467123478"/>
                  </a:ext>
                </a:extLst>
              </a:tr>
            </a:tbl>
          </a:graphicData>
        </a:graphic>
      </p:graphicFrame>
      <p:pic>
        <p:nvPicPr>
          <p:cNvPr id="5" name="Picture 4"/>
          <p:cNvPicPr>
            <a:picLocks noChangeAspect="1"/>
          </p:cNvPicPr>
          <p:nvPr/>
        </p:nvPicPr>
        <p:blipFill>
          <a:blip r:embed="rId4"/>
          <a:stretch>
            <a:fillRect/>
          </a:stretch>
        </p:blipFill>
        <p:spPr>
          <a:xfrm>
            <a:off x="1341779" y="1908799"/>
            <a:ext cx="5943600" cy="782053"/>
          </a:xfrm>
          <a:prstGeom prst="rect">
            <a:avLst/>
          </a:prstGeom>
        </p:spPr>
      </p:pic>
    </p:spTree>
    <p:extLst>
      <p:ext uri="{BB962C8B-B14F-4D97-AF65-F5344CB8AC3E}">
        <p14:creationId xmlns:p14="http://schemas.microsoft.com/office/powerpoint/2010/main" val="26022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r>
              <a:rPr lang="en-US" dirty="0" err="1"/>
              <a:t>SureStaQ</a:t>
            </a:r>
            <a:r>
              <a:rPr lang="en-US" dirty="0"/>
              <a:t> R730xd Server</a:t>
            </a:r>
            <a:endParaRPr lang="en-US" dirty="0">
              <a:solidFill>
                <a:srgbClr val="FF0000"/>
              </a:solidFill>
            </a:endParaRPr>
          </a:p>
        </p:txBody>
      </p:sp>
      <p:sp>
        <p:nvSpPr>
          <p:cNvPr id="3" name="Content Placeholder 2"/>
          <p:cNvSpPr>
            <a:spLocks noGrp="1"/>
          </p:cNvSpPr>
          <p:nvPr>
            <p:ph idx="4294967295"/>
          </p:nvPr>
        </p:nvSpPr>
        <p:spPr>
          <a:xfrm>
            <a:off x="0" y="820738"/>
            <a:ext cx="8216900" cy="4037012"/>
          </a:xfrm>
        </p:spPr>
        <p:txBody>
          <a:bodyPr>
            <a:normAutofit/>
          </a:bodyPr>
          <a:lstStyle/>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11" name="Text Placeholder 2"/>
          <p:cNvSpPr txBox="1">
            <a:spLocks/>
          </p:cNvSpPr>
          <p:nvPr/>
        </p:nvSpPr>
        <p:spPr bwMode="auto">
          <a:xfrm>
            <a:off x="3289849" y="793523"/>
            <a:ext cx="2241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3"/>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a:t>R730xd Server: 2U</a:t>
            </a:r>
          </a:p>
        </p:txBody>
      </p:sp>
      <p:graphicFrame>
        <p:nvGraphicFramePr>
          <p:cNvPr id="4" name="Table 3"/>
          <p:cNvGraphicFramePr>
            <a:graphicFrameLocks noGrp="1"/>
          </p:cNvGraphicFramePr>
          <p:nvPr>
            <p:extLst>
              <p:ext uri="{D42A27DB-BD31-4B8C-83A1-F6EECF244321}">
                <p14:modId xmlns:p14="http://schemas.microsoft.com/office/powerpoint/2010/main" val="3379215093"/>
              </p:ext>
            </p:extLst>
          </p:nvPr>
        </p:nvGraphicFramePr>
        <p:xfrm>
          <a:off x="408505" y="2175267"/>
          <a:ext cx="8203518" cy="2651760"/>
        </p:xfrm>
        <a:graphic>
          <a:graphicData uri="http://schemas.openxmlformats.org/drawingml/2006/table">
            <a:tbl>
              <a:tblPr firstRow="1" bandRow="1">
                <a:tableStyleId>{5C22544A-7EE6-4342-B048-85BDC9FD1C3A}</a:tableStyleId>
              </a:tblPr>
              <a:tblGrid>
                <a:gridCol w="1367253">
                  <a:extLst>
                    <a:ext uri="{9D8B030D-6E8A-4147-A177-3AD203B41FA5}">
                      <a16:colId xmlns="" xmlns:a16="http://schemas.microsoft.com/office/drawing/2014/main" val="2696006384"/>
                    </a:ext>
                  </a:extLst>
                </a:gridCol>
                <a:gridCol w="1444520">
                  <a:extLst>
                    <a:ext uri="{9D8B030D-6E8A-4147-A177-3AD203B41FA5}">
                      <a16:colId xmlns="" xmlns:a16="http://schemas.microsoft.com/office/drawing/2014/main" val="825553148"/>
                    </a:ext>
                  </a:extLst>
                </a:gridCol>
                <a:gridCol w="1391479">
                  <a:extLst>
                    <a:ext uri="{9D8B030D-6E8A-4147-A177-3AD203B41FA5}">
                      <a16:colId xmlns="" xmlns:a16="http://schemas.microsoft.com/office/drawing/2014/main" val="29129986"/>
                    </a:ext>
                  </a:extLst>
                </a:gridCol>
                <a:gridCol w="1391478">
                  <a:extLst>
                    <a:ext uri="{9D8B030D-6E8A-4147-A177-3AD203B41FA5}">
                      <a16:colId xmlns="" xmlns:a16="http://schemas.microsoft.com/office/drawing/2014/main" val="1148913330"/>
                    </a:ext>
                  </a:extLst>
                </a:gridCol>
                <a:gridCol w="1321904">
                  <a:extLst>
                    <a:ext uri="{9D8B030D-6E8A-4147-A177-3AD203B41FA5}">
                      <a16:colId xmlns="" xmlns:a16="http://schemas.microsoft.com/office/drawing/2014/main" val="17889366"/>
                    </a:ext>
                  </a:extLst>
                </a:gridCol>
                <a:gridCol w="1286884">
                  <a:extLst>
                    <a:ext uri="{9D8B030D-6E8A-4147-A177-3AD203B41FA5}">
                      <a16:colId xmlns="" xmlns:a16="http://schemas.microsoft.com/office/drawing/2014/main" val="1207646986"/>
                    </a:ext>
                  </a:extLst>
                </a:gridCol>
              </a:tblGrid>
              <a:tr h="370840">
                <a:tc>
                  <a:txBody>
                    <a:bodyPr/>
                    <a:lstStyle/>
                    <a:p>
                      <a:r>
                        <a:rPr lang="en-US" sz="1200" dirty="0">
                          <a:solidFill>
                            <a:schemeClr val="bg1"/>
                          </a:solidFill>
                        </a:rPr>
                        <a:t>R730 Server Size</a:t>
                      </a:r>
                    </a:p>
                  </a:txBody>
                  <a:tcPr/>
                </a:tc>
                <a:tc>
                  <a:txBody>
                    <a:bodyPr/>
                    <a:lstStyle/>
                    <a:p>
                      <a:r>
                        <a:rPr lang="en-US" sz="1200" dirty="0">
                          <a:solidFill>
                            <a:schemeClr val="bg1"/>
                          </a:solidFill>
                        </a:rPr>
                        <a:t>Medium</a:t>
                      </a:r>
                    </a:p>
                  </a:txBody>
                  <a:tcPr/>
                </a:tc>
                <a:tc>
                  <a:txBody>
                    <a:bodyPr/>
                    <a:lstStyle/>
                    <a:p>
                      <a:r>
                        <a:rPr lang="en-US" sz="1200" dirty="0">
                          <a:solidFill>
                            <a:schemeClr val="bg1"/>
                          </a:solidFill>
                        </a:rPr>
                        <a:t>Large</a:t>
                      </a:r>
                    </a:p>
                  </a:txBody>
                  <a:tcPr/>
                </a:tc>
                <a:tc>
                  <a:txBody>
                    <a:bodyPr/>
                    <a:lstStyle/>
                    <a:p>
                      <a:r>
                        <a:rPr lang="en-US" sz="1200" dirty="0">
                          <a:solidFill>
                            <a:schemeClr val="bg1"/>
                          </a:solidFill>
                        </a:rPr>
                        <a:t>Large Extended Mode</a:t>
                      </a:r>
                    </a:p>
                  </a:txBody>
                  <a:tcPr/>
                </a:tc>
                <a:tc>
                  <a:txBody>
                    <a:bodyPr/>
                    <a:lstStyle/>
                    <a:p>
                      <a:r>
                        <a:rPr lang="en-US" sz="1200" dirty="0">
                          <a:solidFill>
                            <a:schemeClr val="bg1"/>
                          </a:solidFill>
                        </a:rPr>
                        <a:t>X-Large</a:t>
                      </a:r>
                    </a:p>
                  </a:txBody>
                  <a:tcPr/>
                </a:tc>
                <a:tc>
                  <a:txBody>
                    <a:bodyPr/>
                    <a:lstStyle/>
                    <a:p>
                      <a:r>
                        <a:rPr lang="en-US" sz="1200" dirty="0">
                          <a:solidFill>
                            <a:schemeClr val="bg1"/>
                          </a:solidFill>
                        </a:rPr>
                        <a:t>X-Large Extended Mode</a:t>
                      </a:r>
                    </a:p>
                  </a:txBody>
                  <a:tcPr/>
                </a:tc>
                <a:extLst>
                  <a:ext uri="{0D108BD9-81ED-4DB2-BD59-A6C34878D82A}">
                    <a16:rowId xmlns="" xmlns:a16="http://schemas.microsoft.com/office/drawing/2014/main" val="2236071131"/>
                  </a:ext>
                </a:extLst>
              </a:tr>
              <a:tr h="370840">
                <a:tc>
                  <a:txBody>
                    <a:bodyPr/>
                    <a:lstStyle/>
                    <a:p>
                      <a:r>
                        <a:rPr lang="en-US" sz="1200" baseline="0" dirty="0">
                          <a:solidFill>
                            <a:srgbClr val="000000"/>
                          </a:solidFill>
                        </a:rPr>
                        <a:t>OS SSD RAID Config #1 3DWPD</a:t>
                      </a:r>
                    </a:p>
                  </a:txBody>
                  <a:tcPr/>
                </a:tc>
                <a:tc>
                  <a:txBody>
                    <a:bodyPr/>
                    <a:lstStyle/>
                    <a:p>
                      <a:r>
                        <a:rPr lang="en-US" sz="1200" baseline="0" dirty="0">
                          <a:solidFill>
                            <a:srgbClr val="000000"/>
                          </a:solidFill>
                        </a:rPr>
                        <a:t>2x400GB SSD </a:t>
                      </a:r>
                      <a:br>
                        <a:rPr lang="en-US" sz="1200" baseline="0" dirty="0">
                          <a:solidFill>
                            <a:srgbClr val="000000"/>
                          </a:solidFill>
                        </a:rPr>
                      </a:br>
                      <a:r>
                        <a:rPr lang="en-US" sz="1200" baseline="0" dirty="0">
                          <a:solidFill>
                            <a:srgbClr val="000000"/>
                          </a:solidFill>
                        </a:rPr>
                        <a:t>RAID 1</a:t>
                      </a:r>
                    </a:p>
                  </a:txBody>
                  <a:tcPr/>
                </a:tc>
                <a:tc>
                  <a:txBody>
                    <a:bodyPr/>
                    <a:lstStyle/>
                    <a:p>
                      <a:r>
                        <a:rPr lang="en-US" sz="1200" baseline="0" dirty="0">
                          <a:solidFill>
                            <a:srgbClr val="000000"/>
                          </a:solidFill>
                        </a:rPr>
                        <a:t>2x400GB SSD </a:t>
                      </a:r>
                      <a:br>
                        <a:rPr lang="en-US" sz="1200" baseline="0" dirty="0">
                          <a:solidFill>
                            <a:srgbClr val="000000"/>
                          </a:solidFill>
                        </a:rPr>
                      </a:br>
                      <a:r>
                        <a:rPr lang="en-US" sz="1200" baseline="0" dirty="0">
                          <a:solidFill>
                            <a:srgbClr val="000000"/>
                          </a:solidFill>
                        </a:rPr>
                        <a:t>RAID 1</a:t>
                      </a:r>
                    </a:p>
                  </a:txBody>
                  <a:tcPr/>
                </a:tc>
                <a:tc>
                  <a:txBody>
                    <a:bodyPr/>
                    <a:lstStyle/>
                    <a:p>
                      <a:r>
                        <a:rPr lang="en-US" sz="1200" baseline="0" dirty="0">
                          <a:solidFill>
                            <a:srgbClr val="000000"/>
                          </a:solidFill>
                        </a:rPr>
                        <a:t>2x400GB SSD </a:t>
                      </a:r>
                      <a:br>
                        <a:rPr lang="en-US" sz="1200" baseline="0" dirty="0">
                          <a:solidFill>
                            <a:srgbClr val="000000"/>
                          </a:solidFill>
                        </a:rPr>
                      </a:br>
                      <a:r>
                        <a:rPr lang="en-US" sz="1200" baseline="0" dirty="0">
                          <a:solidFill>
                            <a:srgbClr val="000000"/>
                          </a:solidFill>
                        </a:rPr>
                        <a:t>RAID 1</a:t>
                      </a:r>
                    </a:p>
                  </a:txBody>
                  <a:tcPr/>
                </a:tc>
                <a:tc>
                  <a:txBody>
                    <a:bodyPr/>
                    <a:lstStyle/>
                    <a:p>
                      <a:r>
                        <a:rPr lang="en-US" sz="1200" baseline="0" dirty="0">
                          <a:solidFill>
                            <a:srgbClr val="000000"/>
                          </a:solidFill>
                        </a:rPr>
                        <a:t>2x400GB SSD RAID 1</a:t>
                      </a:r>
                    </a:p>
                  </a:txBody>
                  <a:tcPr/>
                </a:tc>
                <a:tc>
                  <a:txBody>
                    <a:bodyPr/>
                    <a:lstStyle/>
                    <a:p>
                      <a:r>
                        <a:rPr lang="en-US" sz="1200" baseline="0" dirty="0">
                          <a:solidFill>
                            <a:srgbClr val="000000"/>
                          </a:solidFill>
                        </a:rPr>
                        <a:t>2x480GB SSD RAID 1</a:t>
                      </a:r>
                    </a:p>
                  </a:txBody>
                  <a:tcPr/>
                </a:tc>
                <a:extLst>
                  <a:ext uri="{0D108BD9-81ED-4DB2-BD59-A6C34878D82A}">
                    <a16:rowId xmlns="" xmlns:a16="http://schemas.microsoft.com/office/drawing/2014/main" val="3675429291"/>
                  </a:ext>
                </a:extLst>
              </a:tr>
              <a:tr h="618736">
                <a:tc>
                  <a:txBody>
                    <a:bodyPr/>
                    <a:lstStyle/>
                    <a:p>
                      <a:r>
                        <a:rPr lang="en-US" sz="1200" baseline="0" dirty="0">
                          <a:solidFill>
                            <a:srgbClr val="000000"/>
                          </a:solidFill>
                        </a:rPr>
                        <a:t>Index Cache SSD RAID Config #2 3DWPD</a:t>
                      </a:r>
                    </a:p>
                  </a:txBody>
                  <a:tcPr/>
                </a:tc>
                <a:tc>
                  <a:txBody>
                    <a:bodyPr/>
                    <a:lstStyle/>
                    <a:p>
                      <a:r>
                        <a:rPr lang="en-US" sz="1200" baseline="0" dirty="0">
                          <a:solidFill>
                            <a:srgbClr val="000000"/>
                          </a:solidFill>
                        </a:rPr>
                        <a:t>4x400GB SSD </a:t>
                      </a:r>
                      <a:br>
                        <a:rPr lang="en-US" sz="1200" baseline="0" dirty="0">
                          <a:solidFill>
                            <a:srgbClr val="000000"/>
                          </a:solidFill>
                        </a:rPr>
                      </a:br>
                      <a:r>
                        <a:rPr lang="en-US" sz="1200" baseline="0" dirty="0">
                          <a:solidFill>
                            <a:srgbClr val="000000"/>
                          </a:solidFill>
                        </a:rPr>
                        <a:t>RAID 5</a:t>
                      </a:r>
                    </a:p>
                  </a:txBody>
                  <a:tcPr/>
                </a:tc>
                <a:tc>
                  <a:txBody>
                    <a:bodyPr/>
                    <a:lstStyle/>
                    <a:p>
                      <a:r>
                        <a:rPr lang="en-US" sz="1200" baseline="0" dirty="0">
                          <a:solidFill>
                            <a:srgbClr val="000000"/>
                          </a:solidFill>
                        </a:rPr>
                        <a:t>6x400GB SSD </a:t>
                      </a:r>
                      <a:br>
                        <a:rPr lang="en-US" sz="1200" baseline="0" dirty="0">
                          <a:solidFill>
                            <a:srgbClr val="000000"/>
                          </a:solidFill>
                        </a:rPr>
                      </a:br>
                      <a:r>
                        <a:rPr lang="en-US" sz="1200" baseline="0" dirty="0">
                          <a:solidFill>
                            <a:srgbClr val="000000"/>
                          </a:solidFill>
                        </a:rPr>
                        <a:t>RAID 5</a:t>
                      </a:r>
                    </a:p>
                  </a:txBody>
                  <a:tcPr/>
                </a:tc>
                <a:tc>
                  <a:txBody>
                    <a:bodyPr/>
                    <a:lstStyle/>
                    <a:p>
                      <a:r>
                        <a:rPr lang="en-US" sz="1200" baseline="0" dirty="0">
                          <a:solidFill>
                            <a:srgbClr val="000000"/>
                          </a:solidFill>
                        </a:rPr>
                        <a:t>6x400GB SSD </a:t>
                      </a:r>
                      <a:br>
                        <a:rPr lang="en-US" sz="1200" baseline="0" dirty="0">
                          <a:solidFill>
                            <a:srgbClr val="000000"/>
                          </a:solidFill>
                        </a:rPr>
                      </a:br>
                      <a:r>
                        <a:rPr lang="en-US" sz="1200" baseline="0" dirty="0">
                          <a:solidFill>
                            <a:srgbClr val="000000"/>
                          </a:solidFill>
                        </a:rPr>
                        <a:t>RAID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8x400GB SSD RAID 5</a:t>
                      </a:r>
                    </a:p>
                    <a:p>
                      <a:endParaRPr lang="en-US" sz="1200" baseline="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8x400GB SSD RAID 5</a:t>
                      </a:r>
                    </a:p>
                  </a:txBody>
                  <a:tcPr/>
                </a:tc>
                <a:extLst>
                  <a:ext uri="{0D108BD9-81ED-4DB2-BD59-A6C34878D82A}">
                    <a16:rowId xmlns="" xmlns:a16="http://schemas.microsoft.com/office/drawing/2014/main" val="960091647"/>
                  </a:ext>
                </a:extLst>
              </a:tr>
              <a:tr h="537949">
                <a:tc>
                  <a:txBody>
                    <a:bodyPr/>
                    <a:lstStyle/>
                    <a:p>
                      <a:r>
                        <a:rPr lang="en-US" sz="1200" baseline="0" dirty="0">
                          <a:solidFill>
                            <a:srgbClr val="000000"/>
                          </a:solidFill>
                        </a:rPr>
                        <a:t>DDB SSD RAID Config #3 3DWPD</a:t>
                      </a:r>
                    </a:p>
                  </a:txBody>
                  <a:tcPr/>
                </a:tc>
                <a:tc>
                  <a:txBody>
                    <a:bodyPr/>
                    <a:lstStyle/>
                    <a:p>
                      <a:r>
                        <a:rPr lang="en-US" sz="1200" baseline="0" dirty="0">
                          <a:solidFill>
                            <a:srgbClr val="000000"/>
                          </a:solidFill>
                        </a:rPr>
                        <a:t>4x400GB SSD </a:t>
                      </a:r>
                      <a:br>
                        <a:rPr lang="en-US" sz="1200" baseline="0" dirty="0">
                          <a:solidFill>
                            <a:srgbClr val="000000"/>
                          </a:solidFill>
                        </a:rPr>
                      </a:br>
                      <a:r>
                        <a:rPr lang="en-US" sz="1200" baseline="0" dirty="0">
                          <a:solidFill>
                            <a:srgbClr val="000000"/>
                          </a:solidFill>
                        </a:rPr>
                        <a:t>RAID 5</a:t>
                      </a:r>
                    </a:p>
                  </a:txBody>
                  <a:tcPr/>
                </a:tc>
                <a:tc>
                  <a:txBody>
                    <a:bodyPr/>
                    <a:lstStyle/>
                    <a:p>
                      <a:r>
                        <a:rPr lang="en-US" sz="1200" baseline="0" dirty="0">
                          <a:solidFill>
                            <a:srgbClr val="000000"/>
                          </a:solidFill>
                        </a:rPr>
                        <a:t>6x400GB SSD </a:t>
                      </a:r>
                      <a:br>
                        <a:rPr lang="en-US" sz="1200" baseline="0" dirty="0">
                          <a:solidFill>
                            <a:srgbClr val="000000"/>
                          </a:solidFill>
                        </a:rPr>
                      </a:br>
                      <a:r>
                        <a:rPr lang="en-US" sz="1200" baseline="0" dirty="0">
                          <a:solidFill>
                            <a:srgbClr val="000000"/>
                          </a:solidFill>
                        </a:rPr>
                        <a:t>RAID 5</a:t>
                      </a:r>
                    </a:p>
                  </a:txBody>
                  <a:tcPr/>
                </a:tc>
                <a:tc>
                  <a:txBody>
                    <a:bodyPr/>
                    <a:lstStyle/>
                    <a:p>
                      <a:r>
                        <a:rPr lang="en-US" sz="1200" baseline="0" dirty="0">
                          <a:solidFill>
                            <a:srgbClr val="000000"/>
                          </a:solidFill>
                        </a:rPr>
                        <a:t>6x400GB SSD </a:t>
                      </a:r>
                      <a:br>
                        <a:rPr lang="en-US" sz="1200" baseline="0" dirty="0">
                          <a:solidFill>
                            <a:srgbClr val="000000"/>
                          </a:solidFill>
                        </a:rPr>
                      </a:br>
                      <a:r>
                        <a:rPr lang="en-US" sz="1200" baseline="0" dirty="0">
                          <a:solidFill>
                            <a:srgbClr val="000000"/>
                          </a:solidFill>
                        </a:rPr>
                        <a:t>RAID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8x400GB SSD RAID 5</a:t>
                      </a:r>
                    </a:p>
                    <a:p>
                      <a:endParaRPr lang="en-US" sz="1200" baseline="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8x400GB SSD RAID 5</a:t>
                      </a:r>
                    </a:p>
                  </a:txBody>
                  <a:tcPr/>
                </a:tc>
                <a:extLst>
                  <a:ext uri="{0D108BD9-81ED-4DB2-BD59-A6C34878D82A}">
                    <a16:rowId xmlns="" xmlns:a16="http://schemas.microsoft.com/office/drawing/2014/main" val="2151906100"/>
                  </a:ext>
                </a:extLst>
              </a:tr>
              <a:tr h="370840">
                <a:tc>
                  <a:txBody>
                    <a:bodyPr/>
                    <a:lstStyle/>
                    <a:p>
                      <a:r>
                        <a:rPr lang="en-US" sz="1200" baseline="0" dirty="0">
                          <a:solidFill>
                            <a:srgbClr val="000000"/>
                          </a:solidFill>
                        </a:rPr>
                        <a:t>DDB 2 SSD RAID Config #4 3DWPD</a:t>
                      </a:r>
                    </a:p>
                  </a:txBody>
                  <a:tcPr/>
                </a:tc>
                <a:tc>
                  <a:txBody>
                    <a:bodyPr/>
                    <a:lstStyle/>
                    <a:p>
                      <a:r>
                        <a:rPr lang="en-US" sz="1200" baseline="0" dirty="0">
                          <a:solidFill>
                            <a:srgbClr val="000000"/>
                          </a:solidFill>
                        </a:rPr>
                        <a:t>None</a:t>
                      </a:r>
                    </a:p>
                  </a:txBody>
                  <a:tcPr/>
                </a:tc>
                <a:tc>
                  <a:txBody>
                    <a:bodyPr/>
                    <a:lstStyle/>
                    <a:p>
                      <a:r>
                        <a:rPr lang="en-US" sz="1200" baseline="0" dirty="0">
                          <a:solidFill>
                            <a:srgbClr val="000000"/>
                          </a:solidFill>
                        </a:rPr>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6x400GB SSD </a:t>
                      </a:r>
                      <a:br>
                        <a:rPr lang="en-US" sz="1200" baseline="0" dirty="0">
                          <a:solidFill>
                            <a:srgbClr val="000000"/>
                          </a:solidFill>
                        </a:rPr>
                      </a:br>
                      <a:r>
                        <a:rPr lang="en-US" sz="1200" baseline="0" dirty="0">
                          <a:solidFill>
                            <a:srgbClr val="000000"/>
                          </a:solidFill>
                        </a:rPr>
                        <a:t>RAID 5</a:t>
                      </a:r>
                    </a:p>
                  </a:txBody>
                  <a:tcPr/>
                </a:tc>
                <a:tc>
                  <a:txBody>
                    <a:bodyPr/>
                    <a:lstStyle/>
                    <a:p>
                      <a:r>
                        <a:rPr lang="en-US" sz="1200" baseline="0" dirty="0">
                          <a:solidFill>
                            <a:srgbClr val="000000"/>
                          </a:solidFill>
                        </a:rPr>
                        <a:t>None</a:t>
                      </a:r>
                    </a:p>
                  </a:txBody>
                  <a:tcPr/>
                </a:tc>
                <a:tc>
                  <a:txBody>
                    <a:bodyPr/>
                    <a:lstStyle/>
                    <a:p>
                      <a:r>
                        <a:rPr lang="en-US" sz="1200" baseline="0" dirty="0">
                          <a:solidFill>
                            <a:srgbClr val="000000"/>
                          </a:solidFill>
                        </a:rPr>
                        <a:t>8x400GB SSD RAID 5</a:t>
                      </a:r>
                    </a:p>
                  </a:txBody>
                  <a:tcPr/>
                </a:tc>
                <a:extLst>
                  <a:ext uri="{0D108BD9-81ED-4DB2-BD59-A6C34878D82A}">
                    <a16:rowId xmlns="" xmlns:a16="http://schemas.microsoft.com/office/drawing/2014/main" val="1829019095"/>
                  </a:ext>
                </a:extLst>
              </a:tr>
            </a:tbl>
          </a:graphicData>
        </a:graphic>
      </p:graphicFrame>
      <p:pic>
        <p:nvPicPr>
          <p:cNvPr id="6" name="Picture 5"/>
          <p:cNvPicPr>
            <a:picLocks noChangeAspect="1"/>
          </p:cNvPicPr>
          <p:nvPr/>
        </p:nvPicPr>
        <p:blipFill rotWithShape="1">
          <a:blip r:embed="rId4"/>
          <a:srcRect l="3044" t="41352" r="2463" b="40097"/>
          <a:stretch/>
        </p:blipFill>
        <p:spPr>
          <a:xfrm>
            <a:off x="2107095" y="1128856"/>
            <a:ext cx="4860235" cy="954156"/>
          </a:xfrm>
          <a:prstGeom prst="rect">
            <a:avLst/>
          </a:prstGeom>
        </p:spPr>
      </p:pic>
    </p:spTree>
    <p:extLst>
      <p:ext uri="{BB962C8B-B14F-4D97-AF65-F5344CB8AC3E}">
        <p14:creationId xmlns:p14="http://schemas.microsoft.com/office/powerpoint/2010/main" val="42949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Terry Grulke – Principal Technical Advisor</a:t>
            </a:r>
          </a:p>
        </p:txBody>
      </p:sp>
      <p:sp>
        <p:nvSpPr>
          <p:cNvPr id="4" name="Title 3"/>
          <p:cNvSpPr>
            <a:spLocks noGrp="1"/>
          </p:cNvSpPr>
          <p:nvPr>
            <p:ph type="title"/>
          </p:nvPr>
        </p:nvSpPr>
        <p:spPr>
          <a:xfrm>
            <a:off x="322780" y="2734069"/>
            <a:ext cx="8629834" cy="1014233"/>
          </a:xfrm>
        </p:spPr>
        <p:txBody>
          <a:bodyPr/>
          <a:lstStyle/>
          <a:p>
            <a:r>
              <a:rPr lang="en-US" sz="4800" dirty="0"/>
              <a:t/>
            </a:r>
            <a:br>
              <a:rPr lang="en-US" sz="4800" dirty="0"/>
            </a:br>
            <a:r>
              <a:rPr lang="en-US" sz="4800" dirty="0"/>
              <a:t>Product Overview</a:t>
            </a:r>
          </a:p>
        </p:txBody>
      </p:sp>
    </p:spTree>
    <p:extLst>
      <p:ext uri="{BB962C8B-B14F-4D97-AF65-F5344CB8AC3E}">
        <p14:creationId xmlns:p14="http://schemas.microsoft.com/office/powerpoint/2010/main" val="2953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t>
            </a:r>
            <a:r>
              <a:rPr lang="en-US" dirty="0" err="1"/>
              <a:t>SureStaQ</a:t>
            </a:r>
            <a:r>
              <a:rPr lang="en-US" dirty="0"/>
              <a:t> QXS Systems</a:t>
            </a:r>
            <a:endParaRPr lang="en-US" cap="all"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360" y="944995"/>
            <a:ext cx="2987040" cy="1177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83" y="1078539"/>
            <a:ext cx="2645504" cy="488788"/>
          </a:xfrm>
          <a:prstGeom prst="rect">
            <a:avLst/>
          </a:prstGeom>
        </p:spPr>
      </p:pic>
      <p:sp>
        <p:nvSpPr>
          <p:cNvPr id="10" name="Text Placeholder 2"/>
          <p:cNvSpPr txBox="1">
            <a:spLocks/>
          </p:cNvSpPr>
          <p:nvPr/>
        </p:nvSpPr>
        <p:spPr bwMode="auto">
          <a:xfrm>
            <a:off x="6118077" y="2057021"/>
            <a:ext cx="892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a:t>4U56</a:t>
            </a:r>
          </a:p>
        </p:txBody>
      </p:sp>
      <p:sp>
        <p:nvSpPr>
          <p:cNvPr id="11" name="Text Placeholder 2"/>
          <p:cNvSpPr txBox="1">
            <a:spLocks/>
          </p:cNvSpPr>
          <p:nvPr/>
        </p:nvSpPr>
        <p:spPr bwMode="auto">
          <a:xfrm>
            <a:off x="1637816" y="1707791"/>
            <a:ext cx="1029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spAutoFit/>
          </a:bodyPr>
          <a:lstStyle>
            <a:lvl1pPr marL="227013" indent="-227013" algn="l" rtl="0" eaLnBrk="1" fontAlgn="base" hangingPunct="1">
              <a:spcBef>
                <a:spcPts val="300"/>
              </a:spcBef>
              <a:spcAft>
                <a:spcPts val="300"/>
              </a:spcAft>
              <a:buSzPct val="95000"/>
              <a:buBlip>
                <a:blip r:embed="rId5"/>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a:t>2U12</a:t>
            </a:r>
          </a:p>
        </p:txBody>
      </p:sp>
      <p:graphicFrame>
        <p:nvGraphicFramePr>
          <p:cNvPr id="13" name="Table 12"/>
          <p:cNvGraphicFramePr>
            <a:graphicFrameLocks noGrp="1"/>
          </p:cNvGraphicFramePr>
          <p:nvPr>
            <p:extLst>
              <p:ext uri="{D42A27DB-BD31-4B8C-83A1-F6EECF244321}">
                <p14:modId xmlns:p14="http://schemas.microsoft.com/office/powerpoint/2010/main" val="1642653446"/>
              </p:ext>
            </p:extLst>
          </p:nvPr>
        </p:nvGraphicFramePr>
        <p:xfrm>
          <a:off x="669923" y="2388870"/>
          <a:ext cx="6340880" cy="2286000"/>
        </p:xfrm>
        <a:graphic>
          <a:graphicData uri="http://schemas.openxmlformats.org/drawingml/2006/table">
            <a:tbl>
              <a:tblPr firstRow="1" bandRow="1">
                <a:tableStyleId>{5C22544A-7EE6-4342-B048-85BDC9FD1C3A}</a:tableStyleId>
              </a:tblPr>
              <a:tblGrid>
                <a:gridCol w="1235077">
                  <a:extLst>
                    <a:ext uri="{9D8B030D-6E8A-4147-A177-3AD203B41FA5}">
                      <a16:colId xmlns="" xmlns:a16="http://schemas.microsoft.com/office/drawing/2014/main" val="3823410630"/>
                    </a:ext>
                  </a:extLst>
                </a:gridCol>
                <a:gridCol w="1159065">
                  <a:extLst>
                    <a:ext uri="{9D8B030D-6E8A-4147-A177-3AD203B41FA5}">
                      <a16:colId xmlns="" xmlns:a16="http://schemas.microsoft.com/office/drawing/2014/main" val="290042128"/>
                    </a:ext>
                  </a:extLst>
                </a:gridCol>
                <a:gridCol w="1357745">
                  <a:extLst>
                    <a:ext uri="{9D8B030D-6E8A-4147-A177-3AD203B41FA5}">
                      <a16:colId xmlns="" xmlns:a16="http://schemas.microsoft.com/office/drawing/2014/main" val="1198958194"/>
                    </a:ext>
                  </a:extLst>
                </a:gridCol>
                <a:gridCol w="1324012">
                  <a:extLst>
                    <a:ext uri="{9D8B030D-6E8A-4147-A177-3AD203B41FA5}">
                      <a16:colId xmlns="" xmlns:a16="http://schemas.microsoft.com/office/drawing/2014/main" val="2038956569"/>
                    </a:ext>
                  </a:extLst>
                </a:gridCol>
                <a:gridCol w="1264981">
                  <a:extLst>
                    <a:ext uri="{9D8B030D-6E8A-4147-A177-3AD203B41FA5}">
                      <a16:colId xmlns="" xmlns:a16="http://schemas.microsoft.com/office/drawing/2014/main" val="2464911931"/>
                    </a:ext>
                  </a:extLst>
                </a:gridCol>
              </a:tblGrid>
              <a:tr h="241909">
                <a:tc>
                  <a:txBody>
                    <a:bodyPr/>
                    <a:lstStyle/>
                    <a:p>
                      <a:r>
                        <a:rPr lang="en-US" sz="1200" baseline="0" dirty="0">
                          <a:solidFill>
                            <a:schemeClr val="bg1"/>
                          </a:solidFill>
                        </a:rPr>
                        <a:t>Configuration</a:t>
                      </a:r>
                    </a:p>
                  </a:txBody>
                  <a:tcPr/>
                </a:tc>
                <a:tc>
                  <a:txBody>
                    <a:bodyPr/>
                    <a:lstStyle/>
                    <a:p>
                      <a:r>
                        <a:rPr lang="en-US" sz="1200" baseline="0" dirty="0">
                          <a:solidFill>
                            <a:schemeClr val="bg1"/>
                          </a:solidFill>
                        </a:rPr>
                        <a:t>Small</a:t>
                      </a:r>
                    </a:p>
                  </a:txBody>
                  <a:tcPr/>
                </a:tc>
                <a:tc>
                  <a:txBody>
                    <a:bodyPr/>
                    <a:lstStyle/>
                    <a:p>
                      <a:r>
                        <a:rPr lang="en-US" sz="1200" baseline="0" dirty="0">
                          <a:solidFill>
                            <a:schemeClr val="bg1"/>
                          </a:solidFill>
                        </a:rPr>
                        <a:t>Medium</a:t>
                      </a:r>
                    </a:p>
                  </a:txBody>
                  <a:tcPr/>
                </a:tc>
                <a:tc>
                  <a:txBody>
                    <a:bodyPr/>
                    <a:lstStyle/>
                    <a:p>
                      <a:r>
                        <a:rPr lang="en-US" sz="1200" baseline="0" dirty="0">
                          <a:solidFill>
                            <a:schemeClr val="bg1"/>
                          </a:solidFill>
                        </a:rPr>
                        <a:t>Large</a:t>
                      </a:r>
                    </a:p>
                  </a:txBody>
                  <a:tcPr/>
                </a:tc>
                <a:tc>
                  <a:txBody>
                    <a:bodyPr/>
                    <a:lstStyle/>
                    <a:p>
                      <a:r>
                        <a:rPr lang="en-US" sz="1200" baseline="0" dirty="0">
                          <a:solidFill>
                            <a:schemeClr val="bg1"/>
                          </a:solidFill>
                        </a:rPr>
                        <a:t>X-Large</a:t>
                      </a:r>
                    </a:p>
                  </a:txBody>
                  <a:tcPr/>
                </a:tc>
                <a:extLst>
                  <a:ext uri="{0D108BD9-81ED-4DB2-BD59-A6C34878D82A}">
                    <a16:rowId xmlns="" xmlns:a16="http://schemas.microsoft.com/office/drawing/2014/main" val="4269555802"/>
                  </a:ext>
                </a:extLst>
              </a:tr>
              <a:tr h="246465">
                <a:tc>
                  <a:txBody>
                    <a:bodyPr/>
                    <a:lstStyle/>
                    <a:p>
                      <a:r>
                        <a:rPr lang="en-US" sz="1200" baseline="0" dirty="0">
                          <a:solidFill>
                            <a:srgbClr val="000000"/>
                          </a:solidFill>
                        </a:rPr>
                        <a:t>Base Chassis</a:t>
                      </a:r>
                    </a:p>
                  </a:txBody>
                  <a:tcPr/>
                </a:tc>
                <a:tc>
                  <a:txBody>
                    <a:bodyPr/>
                    <a:lstStyle/>
                    <a:p>
                      <a:r>
                        <a:rPr lang="en-US" sz="1200" baseline="0" dirty="0">
                          <a:solidFill>
                            <a:srgbClr val="000000"/>
                          </a:solidFill>
                        </a:rPr>
                        <a:t>QXS-312</a:t>
                      </a:r>
                    </a:p>
                  </a:txBody>
                  <a:tcPr/>
                </a:tc>
                <a:tc>
                  <a:txBody>
                    <a:bodyPr/>
                    <a:lstStyle/>
                    <a:p>
                      <a:r>
                        <a:rPr lang="en-US" sz="1200" baseline="0" dirty="0">
                          <a:solidFill>
                            <a:srgbClr val="000000"/>
                          </a:solidFill>
                        </a:rPr>
                        <a:t>QXS-312</a:t>
                      </a:r>
                    </a:p>
                  </a:txBody>
                  <a:tcPr/>
                </a:tc>
                <a:tc>
                  <a:txBody>
                    <a:bodyPr/>
                    <a:lstStyle/>
                    <a:p>
                      <a:r>
                        <a:rPr lang="en-US" sz="1200" baseline="0" dirty="0">
                          <a:solidFill>
                            <a:srgbClr val="000000"/>
                          </a:solidFill>
                        </a:rPr>
                        <a:t>QXS-456</a:t>
                      </a:r>
                    </a:p>
                  </a:txBody>
                  <a:tcPr/>
                </a:tc>
                <a:tc>
                  <a:txBody>
                    <a:bodyPr/>
                    <a:lstStyle/>
                    <a:p>
                      <a:r>
                        <a:rPr lang="en-US" sz="1200" baseline="0" dirty="0">
                          <a:solidFill>
                            <a:srgbClr val="000000"/>
                          </a:solidFill>
                        </a:rPr>
                        <a:t>QXS-456</a:t>
                      </a:r>
                    </a:p>
                  </a:txBody>
                  <a:tcPr/>
                </a:tc>
                <a:extLst>
                  <a:ext uri="{0D108BD9-81ED-4DB2-BD59-A6C34878D82A}">
                    <a16:rowId xmlns="" xmlns:a16="http://schemas.microsoft.com/office/drawing/2014/main" val="460208272"/>
                  </a:ext>
                </a:extLst>
              </a:tr>
              <a:tr h="196051">
                <a:tc>
                  <a:txBody>
                    <a:bodyPr/>
                    <a:lstStyle/>
                    <a:p>
                      <a:r>
                        <a:rPr lang="en-US" sz="1200" baseline="0" dirty="0">
                          <a:solidFill>
                            <a:srgbClr val="000000"/>
                          </a:solidFill>
                        </a:rPr>
                        <a:t>Max # Drives</a:t>
                      </a:r>
                    </a:p>
                  </a:txBody>
                  <a:tcPr/>
                </a:tc>
                <a:tc>
                  <a:txBody>
                    <a:bodyPr/>
                    <a:lstStyle/>
                    <a:p>
                      <a:r>
                        <a:rPr lang="en-US" sz="1200" baseline="0" dirty="0">
                          <a:solidFill>
                            <a:srgbClr val="000000"/>
                          </a:solidFill>
                        </a:rPr>
                        <a:t>12</a:t>
                      </a:r>
                    </a:p>
                  </a:txBody>
                  <a:tcPr/>
                </a:tc>
                <a:tc>
                  <a:txBody>
                    <a:bodyPr/>
                    <a:lstStyle/>
                    <a:p>
                      <a:r>
                        <a:rPr lang="en-US" sz="1200" baseline="0" dirty="0">
                          <a:solidFill>
                            <a:srgbClr val="000000"/>
                          </a:solidFill>
                        </a:rPr>
                        <a:t>12</a:t>
                      </a:r>
                    </a:p>
                  </a:txBody>
                  <a:tcPr/>
                </a:tc>
                <a:tc>
                  <a:txBody>
                    <a:bodyPr/>
                    <a:lstStyle/>
                    <a:p>
                      <a:r>
                        <a:rPr lang="en-US" sz="1200" baseline="0" dirty="0">
                          <a:solidFill>
                            <a:srgbClr val="000000"/>
                          </a:solidFill>
                        </a:rPr>
                        <a:t>56</a:t>
                      </a:r>
                    </a:p>
                  </a:txBody>
                  <a:tcPr/>
                </a:tc>
                <a:tc>
                  <a:txBody>
                    <a:bodyPr/>
                    <a:lstStyle/>
                    <a:p>
                      <a:r>
                        <a:rPr lang="en-US" sz="1200" baseline="0" dirty="0">
                          <a:solidFill>
                            <a:srgbClr val="000000"/>
                          </a:solidFill>
                        </a:rPr>
                        <a:t>56</a:t>
                      </a:r>
                    </a:p>
                  </a:txBody>
                  <a:tcPr/>
                </a:tc>
                <a:extLst>
                  <a:ext uri="{0D108BD9-81ED-4DB2-BD59-A6C34878D82A}">
                    <a16:rowId xmlns="" xmlns:a16="http://schemas.microsoft.com/office/drawing/2014/main" val="1129124825"/>
                  </a:ext>
                </a:extLst>
              </a:tr>
              <a:tr h="303861">
                <a:tc>
                  <a:txBody>
                    <a:bodyPr/>
                    <a:lstStyle/>
                    <a:p>
                      <a:r>
                        <a:rPr lang="en-US" sz="1200" baseline="0" dirty="0">
                          <a:solidFill>
                            <a:srgbClr val="000000"/>
                          </a:solidFill>
                        </a:rPr>
                        <a:t>Drives</a:t>
                      </a:r>
                    </a:p>
                  </a:txBody>
                  <a:tcPr/>
                </a:tc>
                <a:tc>
                  <a:txBody>
                    <a:bodyPr/>
                    <a:lstStyle/>
                    <a:p>
                      <a:r>
                        <a:rPr lang="it-IT" sz="1200" baseline="0" dirty="0">
                          <a:solidFill>
                            <a:srgbClr val="000000"/>
                          </a:solidFill>
                        </a:rPr>
                        <a:t>48TB (12x 4TB non-SED HDDs)</a:t>
                      </a:r>
                      <a:endParaRPr lang="en-US" sz="1200" baseline="0" dirty="0">
                        <a:solidFill>
                          <a:srgbClr val="000000"/>
                        </a:solidFill>
                      </a:endParaRPr>
                    </a:p>
                  </a:txBody>
                  <a:tcPr/>
                </a:tc>
                <a:tc>
                  <a:txBody>
                    <a:bodyPr/>
                    <a:lstStyle/>
                    <a:p>
                      <a:r>
                        <a:rPr lang="it-IT" sz="1200" baseline="0" dirty="0">
                          <a:solidFill>
                            <a:srgbClr val="000000"/>
                          </a:solidFill>
                        </a:rPr>
                        <a:t>96TB (12x 8TB non-SED HDDs)</a:t>
                      </a:r>
                      <a:endParaRPr lang="en-US" sz="1200" baseline="0" dirty="0">
                        <a:solidFill>
                          <a:srgbClr val="000000"/>
                        </a:solidFill>
                      </a:endParaRPr>
                    </a:p>
                  </a:txBody>
                  <a:tcPr/>
                </a:tc>
                <a:tc>
                  <a:txBody>
                    <a:bodyPr/>
                    <a:lstStyle/>
                    <a:p>
                      <a:r>
                        <a:rPr lang="it-IT" sz="1200" baseline="0" dirty="0">
                          <a:solidFill>
                            <a:srgbClr val="000000"/>
                          </a:solidFill>
                        </a:rPr>
                        <a:t>160TB (40x 4TB non-SED HDDs)</a:t>
                      </a:r>
                      <a:endParaRPr lang="en-US" sz="1200" baseline="0" dirty="0">
                        <a:solidFill>
                          <a:srgbClr val="000000"/>
                        </a:solidFill>
                      </a:endParaRPr>
                    </a:p>
                  </a:txBody>
                  <a:tcPr/>
                </a:tc>
                <a:tc>
                  <a:txBody>
                    <a:bodyPr/>
                    <a:lstStyle/>
                    <a:p>
                      <a:r>
                        <a:rPr lang="it-IT" sz="1200" baseline="0" dirty="0">
                          <a:solidFill>
                            <a:srgbClr val="000000"/>
                          </a:solidFill>
                        </a:rPr>
                        <a:t>320TB (40x 8TB non-SED HDDs)</a:t>
                      </a:r>
                      <a:endParaRPr lang="en-US" sz="1200" baseline="0" dirty="0">
                        <a:solidFill>
                          <a:srgbClr val="000000"/>
                        </a:solidFill>
                      </a:endParaRPr>
                    </a:p>
                  </a:txBody>
                  <a:tcPr/>
                </a:tc>
                <a:extLst>
                  <a:ext uri="{0D108BD9-81ED-4DB2-BD59-A6C34878D82A}">
                    <a16:rowId xmlns="" xmlns:a16="http://schemas.microsoft.com/office/drawing/2014/main" val="1647912024"/>
                  </a:ext>
                </a:extLst>
              </a:tr>
              <a:tr h="303861">
                <a:tc>
                  <a:txBody>
                    <a:bodyPr/>
                    <a:lstStyle/>
                    <a:p>
                      <a:r>
                        <a:rPr lang="en-US" sz="1200" baseline="0" dirty="0">
                          <a:solidFill>
                            <a:srgbClr val="000000"/>
                          </a:solidFill>
                        </a:rPr>
                        <a:t>RAID</a:t>
                      </a:r>
                    </a:p>
                  </a:txBody>
                  <a:tcPr/>
                </a:tc>
                <a:tc>
                  <a:txBody>
                    <a:bodyPr/>
                    <a:lstStyle/>
                    <a:p>
                      <a:r>
                        <a:rPr lang="en-US" sz="1200" baseline="0" dirty="0">
                          <a:solidFill>
                            <a:srgbClr val="000000"/>
                          </a:solidFill>
                        </a:rPr>
                        <a:t>RAID 6</a:t>
                      </a:r>
                    </a:p>
                    <a:p>
                      <a:r>
                        <a:rPr lang="en-US" sz="1200" baseline="0" dirty="0">
                          <a:solidFill>
                            <a:srgbClr val="000000"/>
                          </a:solidFill>
                        </a:rPr>
                        <a:t>8+2 virtual</a:t>
                      </a:r>
                    </a:p>
                  </a:txBody>
                  <a:tcPr/>
                </a:tc>
                <a:tc>
                  <a:txBody>
                    <a:bodyPr/>
                    <a:lstStyle/>
                    <a:p>
                      <a:r>
                        <a:rPr lang="en-US" sz="1200" baseline="0" dirty="0">
                          <a:solidFill>
                            <a:srgbClr val="000000"/>
                          </a:solidFill>
                        </a:rPr>
                        <a:t>RAID 6</a:t>
                      </a:r>
                    </a:p>
                    <a:p>
                      <a:r>
                        <a:rPr lang="en-US" sz="1200" baseline="0" dirty="0">
                          <a:solidFill>
                            <a:srgbClr val="000000"/>
                          </a:solidFill>
                        </a:rPr>
                        <a:t>8+2 virtual</a:t>
                      </a:r>
                    </a:p>
                  </a:txBody>
                  <a:tcPr/>
                </a:tc>
                <a:tc>
                  <a:txBody>
                    <a:bodyPr/>
                    <a:lstStyle/>
                    <a:p>
                      <a:r>
                        <a:rPr lang="en-US" sz="1200" baseline="0" dirty="0">
                          <a:solidFill>
                            <a:srgbClr val="000000"/>
                          </a:solidFill>
                        </a:rPr>
                        <a:t>RAID 6</a:t>
                      </a:r>
                    </a:p>
                    <a:p>
                      <a:r>
                        <a:rPr lang="en-US" sz="1200" baseline="0" dirty="0">
                          <a:solidFill>
                            <a:srgbClr val="000000"/>
                          </a:solidFill>
                        </a:rPr>
                        <a:t>8+2 virtual</a:t>
                      </a:r>
                    </a:p>
                  </a:txBody>
                  <a:tcPr/>
                </a:tc>
                <a:tc>
                  <a:txBody>
                    <a:bodyPr/>
                    <a:lstStyle/>
                    <a:p>
                      <a:r>
                        <a:rPr lang="en-US" sz="1200" baseline="0" dirty="0">
                          <a:solidFill>
                            <a:srgbClr val="000000"/>
                          </a:solidFill>
                        </a:rPr>
                        <a:t>RAID 6</a:t>
                      </a:r>
                    </a:p>
                    <a:p>
                      <a:r>
                        <a:rPr lang="en-US" sz="1200" baseline="0" dirty="0">
                          <a:solidFill>
                            <a:srgbClr val="000000"/>
                          </a:solidFill>
                        </a:rPr>
                        <a:t>8 + 2 (x4)</a:t>
                      </a:r>
                    </a:p>
                  </a:txBody>
                  <a:tcPr/>
                </a:tc>
                <a:extLst>
                  <a:ext uri="{0D108BD9-81ED-4DB2-BD59-A6C34878D82A}">
                    <a16:rowId xmlns="" xmlns:a16="http://schemas.microsoft.com/office/drawing/2014/main" val="1503764757"/>
                  </a:ext>
                </a:extLst>
              </a:tr>
              <a:tr h="182317">
                <a:tc>
                  <a:txBody>
                    <a:bodyPr/>
                    <a:lstStyle/>
                    <a:p>
                      <a:r>
                        <a:rPr lang="en-US" sz="1200" baseline="0" dirty="0">
                          <a:solidFill>
                            <a:srgbClr val="000000"/>
                          </a:solidFill>
                        </a:rPr>
                        <a:t>Hot Spares</a:t>
                      </a:r>
                    </a:p>
                  </a:txBody>
                  <a:tcPr/>
                </a:tc>
                <a:tc>
                  <a:txBody>
                    <a:bodyPr/>
                    <a:lstStyle/>
                    <a:p>
                      <a:r>
                        <a:rPr lang="en-US" sz="1200" baseline="0" dirty="0">
                          <a:solidFill>
                            <a:srgbClr val="000000"/>
                          </a:solidFill>
                        </a:rPr>
                        <a:t>2</a:t>
                      </a:r>
                    </a:p>
                  </a:txBody>
                  <a:tcPr/>
                </a:tc>
                <a:tc>
                  <a:txBody>
                    <a:bodyPr/>
                    <a:lstStyle/>
                    <a:p>
                      <a:r>
                        <a:rPr lang="en-US" sz="1200" baseline="0" dirty="0">
                          <a:solidFill>
                            <a:srgbClr val="000000"/>
                          </a:solidFill>
                        </a:rPr>
                        <a:t>2</a:t>
                      </a:r>
                    </a:p>
                  </a:txBody>
                  <a:tcPr/>
                </a:tc>
                <a:tc>
                  <a:txBody>
                    <a:bodyPr/>
                    <a:lstStyle/>
                    <a:p>
                      <a:r>
                        <a:rPr lang="en-US" sz="1200" baseline="0" dirty="0">
                          <a:solidFill>
                            <a:srgbClr val="000000"/>
                          </a:solidFill>
                        </a:rPr>
                        <a:t>2</a:t>
                      </a:r>
                    </a:p>
                  </a:txBody>
                  <a:tcPr/>
                </a:tc>
                <a:tc>
                  <a:txBody>
                    <a:bodyPr/>
                    <a:lstStyle/>
                    <a:p>
                      <a:r>
                        <a:rPr lang="en-US" sz="1200" baseline="0" dirty="0">
                          <a:solidFill>
                            <a:srgbClr val="000000"/>
                          </a:solidFill>
                        </a:rPr>
                        <a:t>2</a:t>
                      </a:r>
                    </a:p>
                  </a:txBody>
                  <a:tcPr/>
                </a:tc>
                <a:extLst>
                  <a:ext uri="{0D108BD9-81ED-4DB2-BD59-A6C34878D82A}">
                    <a16:rowId xmlns="" xmlns:a16="http://schemas.microsoft.com/office/drawing/2014/main" val="1534689778"/>
                  </a:ext>
                </a:extLst>
              </a:tr>
              <a:tr h="182317">
                <a:tc gridSpan="5">
                  <a:txBody>
                    <a:bodyPr/>
                    <a:lstStyle/>
                    <a:p>
                      <a:r>
                        <a:rPr lang="en-US" sz="1200" baseline="0" dirty="0">
                          <a:solidFill>
                            <a:srgbClr val="000000"/>
                          </a:solidFill>
                        </a:rPr>
                        <a:t>*Note: The QXS-456 has 56 drive slots. There will be 14 empty drive slots with this configuration.</a:t>
                      </a:r>
                    </a:p>
                  </a:txBody>
                  <a:tcPr/>
                </a:tc>
                <a:tc hMerge="1">
                  <a:txBody>
                    <a:bodyPr/>
                    <a:lstStyle/>
                    <a:p>
                      <a:endParaRPr lang="en-US" sz="1200" baseline="0">
                        <a:solidFill>
                          <a:srgbClr val="000000"/>
                        </a:solidFill>
                      </a:endParaRPr>
                    </a:p>
                  </a:txBody>
                  <a:tcPr/>
                </a:tc>
                <a:tc hMerge="1">
                  <a:txBody>
                    <a:bodyPr/>
                    <a:lstStyle/>
                    <a:p>
                      <a:endParaRPr lang="en-US" sz="1200" baseline="0">
                        <a:solidFill>
                          <a:srgbClr val="000000"/>
                        </a:solidFill>
                      </a:endParaRPr>
                    </a:p>
                  </a:txBody>
                  <a:tcPr/>
                </a:tc>
                <a:tc hMerge="1">
                  <a:txBody>
                    <a:bodyPr/>
                    <a:lstStyle/>
                    <a:p>
                      <a:endParaRPr lang="en-US" sz="1200" baseline="0">
                        <a:solidFill>
                          <a:srgbClr val="000000"/>
                        </a:solidFill>
                      </a:endParaRPr>
                    </a:p>
                  </a:txBody>
                  <a:tcPr/>
                </a:tc>
                <a:tc hMerge="1">
                  <a:txBody>
                    <a:bodyPr/>
                    <a:lstStyle/>
                    <a:p>
                      <a:endParaRPr lang="en-US" sz="1200" baseline="0" dirty="0">
                        <a:solidFill>
                          <a:srgbClr val="000000"/>
                        </a:solidFill>
                      </a:endParaRPr>
                    </a:p>
                  </a:txBody>
                  <a:tcPr/>
                </a:tc>
                <a:extLst>
                  <a:ext uri="{0D108BD9-81ED-4DB2-BD59-A6C34878D82A}">
                    <a16:rowId xmlns="" xmlns:a16="http://schemas.microsoft.com/office/drawing/2014/main" val="1106140982"/>
                  </a:ext>
                </a:extLst>
              </a:tr>
            </a:tbl>
          </a:graphicData>
        </a:graphic>
      </p:graphicFrame>
    </p:spTree>
    <p:extLst>
      <p:ext uri="{BB962C8B-B14F-4D97-AF65-F5344CB8AC3E}">
        <p14:creationId xmlns:p14="http://schemas.microsoft.com/office/powerpoint/2010/main" val="25488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Docs on Web</a:t>
            </a:r>
            <a:endParaRPr lang="en-US" cap="all" dirty="0">
              <a:solidFill>
                <a:srgbClr val="FF0000"/>
              </a:solidFill>
            </a:endParaRPr>
          </a:p>
        </p:txBody>
      </p:sp>
      <p:sp>
        <p:nvSpPr>
          <p:cNvPr id="3" name="Content Placeholder 2"/>
          <p:cNvSpPr>
            <a:spLocks noGrp="1"/>
          </p:cNvSpPr>
          <p:nvPr>
            <p:ph idx="4294967295"/>
          </p:nvPr>
        </p:nvSpPr>
        <p:spPr>
          <a:xfrm>
            <a:off x="0" y="808038"/>
            <a:ext cx="8216900" cy="3576637"/>
          </a:xfrm>
        </p:spPr>
        <p:txBody>
          <a:bodyPr>
            <a:normAutofit/>
          </a:bodyPr>
          <a:lstStyle/>
          <a:p>
            <a:pPr marL="0" indent="0">
              <a:buNone/>
            </a:pPr>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8319197"/>
              </p:ext>
            </p:extLst>
          </p:nvPr>
        </p:nvGraphicFramePr>
        <p:xfrm>
          <a:off x="395805" y="1123950"/>
          <a:ext cx="8109003" cy="3548396"/>
        </p:xfrm>
        <a:graphic>
          <a:graphicData uri="http://schemas.openxmlformats.org/drawingml/2006/table">
            <a:tbl>
              <a:tblPr firstRow="1" bandRow="1">
                <a:tableStyleId>{5C22544A-7EE6-4342-B048-85BDC9FD1C3A}</a:tableStyleId>
              </a:tblPr>
              <a:tblGrid>
                <a:gridCol w="1930145">
                  <a:extLst>
                    <a:ext uri="{9D8B030D-6E8A-4147-A177-3AD203B41FA5}">
                      <a16:colId xmlns="" xmlns:a16="http://schemas.microsoft.com/office/drawing/2014/main" val="3712393578"/>
                    </a:ext>
                  </a:extLst>
                </a:gridCol>
                <a:gridCol w="2947386">
                  <a:extLst>
                    <a:ext uri="{9D8B030D-6E8A-4147-A177-3AD203B41FA5}">
                      <a16:colId xmlns="" xmlns:a16="http://schemas.microsoft.com/office/drawing/2014/main" val="3152737193"/>
                    </a:ext>
                  </a:extLst>
                </a:gridCol>
                <a:gridCol w="1509204">
                  <a:extLst>
                    <a:ext uri="{9D8B030D-6E8A-4147-A177-3AD203B41FA5}">
                      <a16:colId xmlns="" xmlns:a16="http://schemas.microsoft.com/office/drawing/2014/main" val="685974215"/>
                    </a:ext>
                  </a:extLst>
                </a:gridCol>
                <a:gridCol w="1722268">
                  <a:extLst>
                    <a:ext uri="{9D8B030D-6E8A-4147-A177-3AD203B41FA5}">
                      <a16:colId xmlns="" xmlns:a16="http://schemas.microsoft.com/office/drawing/2014/main" val="824206238"/>
                    </a:ext>
                  </a:extLst>
                </a:gridCol>
              </a:tblGrid>
              <a:tr h="251416">
                <a:tc>
                  <a:txBody>
                    <a:bodyPr/>
                    <a:lstStyle/>
                    <a:p>
                      <a:pPr marL="0" marR="0">
                        <a:lnSpc>
                          <a:spcPct val="115000"/>
                        </a:lnSpc>
                        <a:spcBef>
                          <a:spcPts val="0"/>
                        </a:spcBef>
                        <a:spcAft>
                          <a:spcPts val="1000"/>
                        </a:spcAft>
                      </a:pPr>
                      <a:r>
                        <a:rPr lang="en-US" sz="1200" baseline="0" dirty="0">
                          <a:solidFill>
                            <a:schemeClr val="bg1"/>
                          </a:solidFill>
                          <a:effectLst/>
                        </a:rPr>
                        <a:t>Doc Title/Number</a:t>
                      </a:r>
                      <a:endParaRPr lang="en-US" sz="12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bg1"/>
                          </a:solidFill>
                          <a:effectLst/>
                        </a:rPr>
                        <a:t>Provides information on:</a:t>
                      </a:r>
                      <a:endParaRPr lang="en-US" sz="12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0"/>
                        </a:spcAft>
                      </a:pPr>
                      <a:r>
                        <a:rPr lang="en-US" sz="1200" kern="1200" baseline="0" dirty="0">
                          <a:solidFill>
                            <a:schemeClr val="bg1"/>
                          </a:solidFill>
                          <a:effectLst/>
                        </a:rPr>
                        <a:t>Customer</a:t>
                      </a:r>
                      <a:endParaRPr lang="en-US" sz="1200" baseline="0" dirty="0">
                        <a:solidFill>
                          <a:schemeClr val="bg1"/>
                        </a:solidFill>
                        <a:effectLst/>
                        <a:latin typeface="+mn-lt"/>
                        <a:ea typeface="Times New Roman"/>
                        <a:cs typeface="Times New Roman"/>
                      </a:endParaRPr>
                    </a:p>
                  </a:txBody>
                  <a:tcPr marT="34290" marB="34290"/>
                </a:tc>
                <a:tc>
                  <a:txBody>
                    <a:bodyPr/>
                    <a:lstStyle/>
                    <a:p>
                      <a:pPr marL="0" marR="0">
                        <a:lnSpc>
                          <a:spcPct val="115000"/>
                        </a:lnSpc>
                        <a:spcBef>
                          <a:spcPts val="0"/>
                        </a:spcBef>
                        <a:spcAft>
                          <a:spcPts val="0"/>
                        </a:spcAft>
                      </a:pPr>
                      <a:r>
                        <a:rPr lang="en-US" sz="1200" kern="1200" baseline="0" dirty="0">
                          <a:solidFill>
                            <a:schemeClr val="bg1"/>
                          </a:solidFill>
                          <a:effectLst/>
                        </a:rPr>
                        <a:t>Service &amp; Support</a:t>
                      </a:r>
                      <a:endParaRPr lang="en-US" sz="1200" baseline="0" dirty="0">
                        <a:solidFill>
                          <a:schemeClr val="bg1"/>
                        </a:solidFill>
                        <a:effectLst/>
                        <a:latin typeface="+mn-lt"/>
                        <a:ea typeface="Times New Roman"/>
                        <a:cs typeface="Times New Roman"/>
                      </a:endParaRPr>
                    </a:p>
                  </a:txBody>
                  <a:tcPr marT="34290" marB="34290"/>
                </a:tc>
                <a:extLst>
                  <a:ext uri="{0D108BD9-81ED-4DB2-BD59-A6C34878D82A}">
                    <a16:rowId xmlns="" xmlns:a16="http://schemas.microsoft.com/office/drawing/2014/main" val="2331374240"/>
                  </a:ext>
                </a:extLst>
              </a:tr>
              <a:tr h="1081862">
                <a:tc>
                  <a:txBody>
                    <a:bodyPr/>
                    <a:lstStyle/>
                    <a:p>
                      <a:pPr marL="0" marR="0">
                        <a:lnSpc>
                          <a:spcPct val="115000"/>
                        </a:lnSpc>
                        <a:spcBef>
                          <a:spcPts val="0"/>
                        </a:spcBef>
                        <a:spcAft>
                          <a:spcPts val="1000"/>
                        </a:spcAft>
                      </a:pPr>
                      <a:r>
                        <a:rPr lang="en-US" sz="1200" baseline="0" dirty="0" err="1">
                          <a:solidFill>
                            <a:schemeClr val="tx1"/>
                          </a:solidFill>
                          <a:effectLst/>
                          <a:latin typeface="+mn-lt"/>
                        </a:rPr>
                        <a:t>SureStaQ</a:t>
                      </a:r>
                      <a:r>
                        <a:rPr lang="en-US" sz="1200" baseline="0" dirty="0">
                          <a:solidFill>
                            <a:schemeClr val="tx1"/>
                          </a:solidFill>
                          <a:effectLst/>
                          <a:latin typeface="+mn-lt"/>
                        </a:rPr>
                        <a:t> Quick Start Guide </a:t>
                      </a:r>
                    </a:p>
                    <a:p>
                      <a:pPr marL="0" marR="0">
                        <a:lnSpc>
                          <a:spcPct val="115000"/>
                        </a:lnSpc>
                        <a:spcBef>
                          <a:spcPts val="0"/>
                        </a:spcBef>
                        <a:spcAft>
                          <a:spcPts val="1000"/>
                        </a:spcAft>
                      </a:pPr>
                      <a:r>
                        <a:rPr lang="en-US" sz="1200" baseline="0" dirty="0">
                          <a:solidFill>
                            <a:schemeClr val="tx1"/>
                          </a:solidFill>
                          <a:effectLst/>
                          <a:latin typeface="+mn-lt"/>
                        </a:rPr>
                        <a:t>6-68619-01 Rev A</a:t>
                      </a:r>
                      <a:endParaRPr lang="en-US" sz="1200" baseline="0" dirty="0">
                        <a:solidFill>
                          <a:schemeClr val="tx1"/>
                        </a:solidFill>
                        <a:effectLst/>
                        <a:latin typeface="+mn-lt"/>
                        <a:ea typeface="Calibri"/>
                        <a:cs typeface="Times New Roman"/>
                      </a:endParaRPr>
                    </a:p>
                  </a:txBody>
                  <a:tcPr marT="34290" marB="34290"/>
                </a:tc>
                <a:tc>
                  <a:txBody>
                    <a:bodyPr/>
                    <a:lstStyle/>
                    <a:p>
                      <a:pPr marL="171450" indent="-171450">
                        <a:buFont typeface="Arial" panose="020B0604020202020204" pitchFamily="34" charset="0"/>
                        <a:buChar char="•"/>
                      </a:pPr>
                      <a:r>
                        <a:rPr lang="en-US" sz="1200" baseline="0" dirty="0">
                          <a:solidFill>
                            <a:srgbClr val="000000"/>
                          </a:solidFill>
                        </a:rPr>
                        <a:t>Introduction</a:t>
                      </a:r>
                    </a:p>
                    <a:p>
                      <a:pPr marL="171450" indent="-171450">
                        <a:buFont typeface="Arial" panose="020B0604020202020204" pitchFamily="34" charset="0"/>
                        <a:buChar char="•"/>
                      </a:pPr>
                      <a:r>
                        <a:rPr lang="en-US" sz="1200" baseline="0" dirty="0">
                          <a:solidFill>
                            <a:srgbClr val="000000"/>
                          </a:solidFill>
                        </a:rPr>
                        <a:t>R430 and R730xd Server Configurations</a:t>
                      </a:r>
                    </a:p>
                    <a:p>
                      <a:pPr marL="171450" indent="-171450">
                        <a:buFont typeface="Arial" panose="020B0604020202020204" pitchFamily="34" charset="0"/>
                        <a:buChar char="•"/>
                      </a:pPr>
                      <a:r>
                        <a:rPr lang="en-US" sz="1200" baseline="0" dirty="0">
                          <a:solidFill>
                            <a:srgbClr val="000000"/>
                          </a:solidFill>
                        </a:rPr>
                        <a:t>QXS System Configurations</a:t>
                      </a:r>
                    </a:p>
                    <a:p>
                      <a:pPr marL="171450" indent="-171450">
                        <a:buFont typeface="Arial" panose="020B0604020202020204" pitchFamily="34" charset="0"/>
                        <a:buChar char="•"/>
                      </a:pPr>
                      <a:r>
                        <a:rPr lang="en-US" sz="1200" baseline="0" dirty="0">
                          <a:solidFill>
                            <a:srgbClr val="000000"/>
                          </a:solidFill>
                        </a:rPr>
                        <a:t>Server and QXS Install Documentation</a:t>
                      </a:r>
                    </a:p>
                    <a:p>
                      <a:pPr marL="171450" indent="-171450">
                        <a:buFont typeface="Arial" panose="020B0604020202020204" pitchFamily="34" charset="0"/>
                        <a:buChar char="•"/>
                      </a:pPr>
                      <a:r>
                        <a:rPr lang="en-US" sz="1200" baseline="0" dirty="0">
                          <a:solidFill>
                            <a:srgbClr val="000000"/>
                          </a:solidFill>
                        </a:rPr>
                        <a:t>Server and QXS Installation Process</a:t>
                      </a:r>
                    </a:p>
                    <a:p>
                      <a:pPr marL="171450" indent="-171450">
                        <a:buFont typeface="Arial" panose="020B0604020202020204" pitchFamily="34" charset="0"/>
                        <a:buChar char="•"/>
                      </a:pPr>
                      <a:r>
                        <a:rPr lang="en-US" sz="1200" baseline="0" dirty="0">
                          <a:solidFill>
                            <a:srgbClr val="000000"/>
                          </a:solidFill>
                        </a:rPr>
                        <a:t>Contacting Quantum</a:t>
                      </a: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3"/>
                        </a:rPr>
                        <a:t>www.quantum.com/surestaqdocs</a:t>
                      </a:r>
                      <a:r>
                        <a:rPr lang="en-US" sz="1200" baseline="0" dirty="0">
                          <a:solidFill>
                            <a:schemeClr val="tx1"/>
                          </a:solidFill>
                          <a:effectLst/>
                          <a:latin typeface="+mn-lt"/>
                          <a:ea typeface="Calibri"/>
                          <a:cs typeface="Times New Roman"/>
                        </a:rPr>
                        <a:t> </a:t>
                      </a: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4"/>
                        </a:rPr>
                        <a:t>https://qsweb.quantum.com/files_plugin_files1.php?mycategory=2256</a:t>
                      </a:r>
                      <a:r>
                        <a:rPr lang="en-US" sz="1200" baseline="0" dirty="0">
                          <a:solidFill>
                            <a:schemeClr val="tx1"/>
                          </a:solidFill>
                          <a:effectLst/>
                          <a:latin typeface="+mn-lt"/>
                          <a:ea typeface="Calibri"/>
                          <a:cs typeface="Times New Roman"/>
                        </a:rPr>
                        <a:t> </a:t>
                      </a:r>
                    </a:p>
                  </a:txBody>
                  <a:tcPr marT="34290" marB="34290"/>
                </a:tc>
                <a:extLst>
                  <a:ext uri="{0D108BD9-81ED-4DB2-BD59-A6C34878D82A}">
                    <a16:rowId xmlns="" xmlns:a16="http://schemas.microsoft.com/office/drawing/2014/main" val="433491046"/>
                  </a:ext>
                </a:extLst>
              </a:tr>
              <a:tr h="2103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solidFill>
                            <a:srgbClr val="000000"/>
                          </a:solidFill>
                        </a:rPr>
                        <a:t>SureStaQ</a:t>
                      </a:r>
                      <a:r>
                        <a:rPr lang="en-US" sz="1200" baseline="0" dirty="0">
                          <a:solidFill>
                            <a:srgbClr val="000000"/>
                          </a:solidFill>
                        </a:rPr>
                        <a:t> Users Guide (R430)</a:t>
                      </a:r>
                    </a:p>
                    <a:p>
                      <a:endParaRPr lang="en-US" sz="1200" baseline="0" dirty="0">
                        <a:solidFill>
                          <a:srgbClr val="000000"/>
                        </a:solidFill>
                      </a:endParaRPr>
                    </a:p>
                    <a:p>
                      <a:r>
                        <a:rPr lang="en-US" sz="1200" baseline="0" dirty="0">
                          <a:solidFill>
                            <a:srgbClr val="000000"/>
                          </a:solidFill>
                        </a:rPr>
                        <a:t>6-68617-01 Rev A</a:t>
                      </a:r>
                    </a:p>
                    <a:p>
                      <a:endParaRPr lang="en-US" sz="1200" baseline="0" dirty="0">
                        <a:solidFill>
                          <a:srgbClr val="000000"/>
                        </a:solidFill>
                      </a:endParaRPr>
                    </a:p>
                    <a:p>
                      <a:r>
                        <a:rPr lang="en-US" sz="1200" baseline="0" dirty="0">
                          <a:solidFill>
                            <a:srgbClr val="000000"/>
                          </a:solidFill>
                        </a:rPr>
                        <a:t>(Dell PowerEdge R430 Owner’s Manual)</a:t>
                      </a:r>
                    </a:p>
                  </a:txBody>
                  <a:tcPr marT="34290" marB="34290"/>
                </a:tc>
                <a:tc>
                  <a:txBody>
                    <a:bodyPr/>
                    <a:lstStyle/>
                    <a:p>
                      <a:pPr marL="171450" indent="-171450">
                        <a:buFont typeface="Arial" panose="020B0604020202020204" pitchFamily="34" charset="0"/>
                        <a:buChar char="•"/>
                      </a:pPr>
                      <a:r>
                        <a:rPr lang="en-US" sz="1200" baseline="0" dirty="0">
                          <a:solidFill>
                            <a:srgbClr val="000000"/>
                          </a:solidFill>
                        </a:rPr>
                        <a:t>About Your System</a:t>
                      </a:r>
                    </a:p>
                    <a:p>
                      <a:pPr marL="171450" indent="-171450">
                        <a:buFont typeface="Arial" panose="020B0604020202020204" pitchFamily="34" charset="0"/>
                        <a:buChar char="•"/>
                      </a:pPr>
                      <a:r>
                        <a:rPr lang="en-US" sz="1200" baseline="0" dirty="0">
                          <a:solidFill>
                            <a:srgbClr val="000000"/>
                          </a:solidFill>
                        </a:rPr>
                        <a:t>Performing Initial System Configuration</a:t>
                      </a:r>
                    </a:p>
                    <a:p>
                      <a:pPr marL="171450" indent="-171450">
                        <a:buFont typeface="Arial" panose="020B0604020202020204" pitchFamily="34" charset="0"/>
                        <a:buChar char="•"/>
                      </a:pPr>
                      <a:r>
                        <a:rPr lang="en-US" sz="1200" baseline="0" dirty="0">
                          <a:solidFill>
                            <a:srgbClr val="000000"/>
                          </a:solidFill>
                        </a:rPr>
                        <a:t>Pre-operating System Management Applications</a:t>
                      </a:r>
                    </a:p>
                    <a:p>
                      <a:pPr marL="171450" indent="-171450">
                        <a:buFont typeface="Arial" panose="020B0604020202020204" pitchFamily="34" charset="0"/>
                        <a:buChar char="•"/>
                      </a:pPr>
                      <a:r>
                        <a:rPr lang="en-US" sz="1200" baseline="0" dirty="0">
                          <a:solidFill>
                            <a:srgbClr val="000000"/>
                          </a:solidFill>
                        </a:rPr>
                        <a:t>Installing&amp; Removing System 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000000"/>
                          </a:solidFill>
                        </a:rPr>
                        <a:t> Troubleshooting Your System</a:t>
                      </a:r>
                    </a:p>
                    <a:p>
                      <a:pPr marL="171450" indent="-171450">
                        <a:buFont typeface="Arial" panose="020B0604020202020204" pitchFamily="34" charset="0"/>
                        <a:buChar char="•"/>
                      </a:pPr>
                      <a:r>
                        <a:rPr lang="en-US" sz="1200" baseline="0" dirty="0">
                          <a:solidFill>
                            <a:srgbClr val="000000"/>
                          </a:solidFill>
                        </a:rPr>
                        <a:t>Using System Diagnostics</a:t>
                      </a:r>
                    </a:p>
                    <a:p>
                      <a:pPr marL="171450" indent="-171450">
                        <a:buFont typeface="Arial" panose="020B0604020202020204" pitchFamily="34" charset="0"/>
                        <a:buChar char="•"/>
                      </a:pPr>
                      <a:r>
                        <a:rPr lang="en-US" sz="1200" baseline="0" dirty="0">
                          <a:solidFill>
                            <a:srgbClr val="000000"/>
                          </a:solidFill>
                        </a:rPr>
                        <a:t>Jumpers and Connectors</a:t>
                      </a:r>
                    </a:p>
                    <a:p>
                      <a:pPr marL="171450" indent="-171450">
                        <a:buFont typeface="Arial" panose="020B0604020202020204" pitchFamily="34" charset="0"/>
                        <a:buChar char="•"/>
                      </a:pPr>
                      <a:r>
                        <a:rPr lang="en-US" sz="1200" baseline="0" dirty="0">
                          <a:solidFill>
                            <a:srgbClr val="000000"/>
                          </a:solidFill>
                        </a:rPr>
                        <a:t>Technical Specifications</a:t>
                      </a:r>
                    </a:p>
                    <a:p>
                      <a:pPr marL="171450" indent="-171450">
                        <a:buFont typeface="Arial" panose="020B0604020202020204" pitchFamily="34" charset="0"/>
                        <a:buChar char="•"/>
                      </a:pPr>
                      <a:r>
                        <a:rPr lang="en-US" sz="1200" baseline="0" dirty="0">
                          <a:solidFill>
                            <a:srgbClr val="000000"/>
                          </a:solidFill>
                        </a:rPr>
                        <a:t>Getting Help</a:t>
                      </a: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3"/>
                        </a:rPr>
                        <a:t>www.quantum.com/surestaqdocs</a:t>
                      </a:r>
                      <a:r>
                        <a:rPr lang="en-US" sz="1200" baseline="0" dirty="0">
                          <a:solidFill>
                            <a:schemeClr val="tx1"/>
                          </a:solidFill>
                          <a:effectLst/>
                          <a:latin typeface="+mn-lt"/>
                          <a:ea typeface="Calibri"/>
                          <a:cs typeface="Times New Roman"/>
                        </a:rPr>
                        <a:t> </a:t>
                      </a: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4"/>
                        </a:rPr>
                        <a:t>https://qsweb.quantum.com/files_plugin_files1.php?mycategory=2256</a:t>
                      </a:r>
                      <a:r>
                        <a:rPr lang="en-US" sz="1200" baseline="0" dirty="0">
                          <a:solidFill>
                            <a:schemeClr val="tx1"/>
                          </a:solidFill>
                          <a:effectLst/>
                          <a:latin typeface="+mn-lt"/>
                          <a:ea typeface="Calibri"/>
                          <a:cs typeface="Times New Roman"/>
                        </a:rPr>
                        <a:t> </a:t>
                      </a:r>
                    </a:p>
                  </a:txBody>
                  <a:tcPr marT="34290" marB="34290"/>
                </a:tc>
                <a:extLst>
                  <a:ext uri="{0D108BD9-81ED-4DB2-BD59-A6C34878D82A}">
                    <a16:rowId xmlns="" xmlns:a16="http://schemas.microsoft.com/office/drawing/2014/main" val="1487090672"/>
                  </a:ext>
                </a:extLst>
              </a:tr>
            </a:tbl>
          </a:graphicData>
        </a:graphic>
      </p:graphicFrame>
    </p:spTree>
    <p:extLst>
      <p:ext uri="{BB962C8B-B14F-4D97-AF65-F5344CB8AC3E}">
        <p14:creationId xmlns:p14="http://schemas.microsoft.com/office/powerpoint/2010/main" val="127243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Docs on Web</a:t>
            </a:r>
            <a:endParaRPr lang="en-US" cap="all" dirty="0">
              <a:solidFill>
                <a:srgbClr val="FF0000"/>
              </a:solidFill>
            </a:endParaRPr>
          </a:p>
        </p:txBody>
      </p:sp>
      <p:sp>
        <p:nvSpPr>
          <p:cNvPr id="3" name="Content Placeholder 2"/>
          <p:cNvSpPr>
            <a:spLocks noGrp="1"/>
          </p:cNvSpPr>
          <p:nvPr>
            <p:ph idx="4294967295"/>
          </p:nvPr>
        </p:nvSpPr>
        <p:spPr>
          <a:xfrm>
            <a:off x="0" y="808038"/>
            <a:ext cx="8216900" cy="3576637"/>
          </a:xfrm>
        </p:spPr>
        <p:txBody>
          <a:bodyPr>
            <a:normAutofit/>
          </a:bodyPr>
          <a:lstStyle/>
          <a:p>
            <a:pPr marL="0" indent="0">
              <a:buNone/>
            </a:pPr>
            <a:endParaRPr lang="en-US" dirty="0"/>
          </a:p>
          <a:p>
            <a:endParaRPr lang="en-US" dirty="0"/>
          </a:p>
          <a:p>
            <a:endParaRPr lang="en-US" dirty="0"/>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7044444"/>
              </p:ext>
            </p:extLst>
          </p:nvPr>
        </p:nvGraphicFramePr>
        <p:xfrm>
          <a:off x="395805" y="1122678"/>
          <a:ext cx="7931449" cy="3366391"/>
        </p:xfrm>
        <a:graphic>
          <a:graphicData uri="http://schemas.openxmlformats.org/drawingml/2006/table">
            <a:tbl>
              <a:tblPr firstRow="1" bandRow="1">
                <a:tableStyleId>{5C22544A-7EE6-4342-B048-85BDC9FD1C3A}</a:tableStyleId>
              </a:tblPr>
              <a:tblGrid>
                <a:gridCol w="1830560">
                  <a:extLst>
                    <a:ext uri="{9D8B030D-6E8A-4147-A177-3AD203B41FA5}">
                      <a16:colId xmlns="" xmlns:a16="http://schemas.microsoft.com/office/drawing/2014/main" val="3712393578"/>
                    </a:ext>
                  </a:extLst>
                </a:gridCol>
                <a:gridCol w="3071192">
                  <a:extLst>
                    <a:ext uri="{9D8B030D-6E8A-4147-A177-3AD203B41FA5}">
                      <a16:colId xmlns="" xmlns:a16="http://schemas.microsoft.com/office/drawing/2014/main" val="3152737193"/>
                    </a:ext>
                  </a:extLst>
                </a:gridCol>
                <a:gridCol w="1502738">
                  <a:extLst>
                    <a:ext uri="{9D8B030D-6E8A-4147-A177-3AD203B41FA5}">
                      <a16:colId xmlns="" xmlns:a16="http://schemas.microsoft.com/office/drawing/2014/main" val="685974215"/>
                    </a:ext>
                  </a:extLst>
                </a:gridCol>
                <a:gridCol w="1526959">
                  <a:extLst>
                    <a:ext uri="{9D8B030D-6E8A-4147-A177-3AD203B41FA5}">
                      <a16:colId xmlns="" xmlns:a16="http://schemas.microsoft.com/office/drawing/2014/main" val="824206238"/>
                    </a:ext>
                  </a:extLst>
                </a:gridCol>
              </a:tblGrid>
              <a:tr h="248020">
                <a:tc>
                  <a:txBody>
                    <a:bodyPr/>
                    <a:lstStyle/>
                    <a:p>
                      <a:pPr marL="0" marR="0">
                        <a:lnSpc>
                          <a:spcPct val="115000"/>
                        </a:lnSpc>
                        <a:spcBef>
                          <a:spcPts val="0"/>
                        </a:spcBef>
                        <a:spcAft>
                          <a:spcPts val="1000"/>
                        </a:spcAft>
                      </a:pPr>
                      <a:r>
                        <a:rPr lang="en-US" sz="1200" baseline="0" dirty="0">
                          <a:solidFill>
                            <a:schemeClr val="bg1"/>
                          </a:solidFill>
                          <a:effectLst/>
                        </a:rPr>
                        <a:t>Doc Title/Number</a:t>
                      </a:r>
                      <a:endParaRPr lang="en-US" sz="12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bg1"/>
                          </a:solidFill>
                          <a:effectLst/>
                        </a:rPr>
                        <a:t>Provides information on:</a:t>
                      </a:r>
                      <a:endParaRPr lang="en-US" sz="1200" baseline="0" dirty="0">
                        <a:solidFill>
                          <a:schemeClr val="bg1"/>
                        </a:solidFill>
                        <a:effectLst/>
                        <a:latin typeface="Calibri"/>
                        <a:ea typeface="Calibri"/>
                        <a:cs typeface="Times New Roman"/>
                      </a:endParaRPr>
                    </a:p>
                  </a:txBody>
                  <a:tcPr marT="34290" marB="34290"/>
                </a:tc>
                <a:tc>
                  <a:txBody>
                    <a:bodyPr/>
                    <a:lstStyle/>
                    <a:p>
                      <a:pPr marL="0" marR="0">
                        <a:lnSpc>
                          <a:spcPct val="115000"/>
                        </a:lnSpc>
                        <a:spcBef>
                          <a:spcPts val="0"/>
                        </a:spcBef>
                        <a:spcAft>
                          <a:spcPts val="0"/>
                        </a:spcAft>
                      </a:pPr>
                      <a:r>
                        <a:rPr lang="en-US" sz="1200" kern="1200" baseline="0" dirty="0">
                          <a:solidFill>
                            <a:schemeClr val="bg1"/>
                          </a:solidFill>
                          <a:effectLst/>
                        </a:rPr>
                        <a:t>Customer</a:t>
                      </a:r>
                      <a:endParaRPr lang="en-US" sz="1200" baseline="0" dirty="0">
                        <a:solidFill>
                          <a:schemeClr val="bg1"/>
                        </a:solidFill>
                        <a:effectLst/>
                        <a:latin typeface="+mn-lt"/>
                        <a:ea typeface="Times New Roman"/>
                        <a:cs typeface="Times New Roman"/>
                      </a:endParaRPr>
                    </a:p>
                  </a:txBody>
                  <a:tcPr marT="34290" marB="34290"/>
                </a:tc>
                <a:tc>
                  <a:txBody>
                    <a:bodyPr/>
                    <a:lstStyle/>
                    <a:p>
                      <a:pPr marL="0" marR="0">
                        <a:lnSpc>
                          <a:spcPct val="115000"/>
                        </a:lnSpc>
                        <a:spcBef>
                          <a:spcPts val="0"/>
                        </a:spcBef>
                        <a:spcAft>
                          <a:spcPts val="0"/>
                        </a:spcAft>
                      </a:pPr>
                      <a:r>
                        <a:rPr lang="en-US" sz="1200" kern="1200" baseline="0" dirty="0">
                          <a:solidFill>
                            <a:schemeClr val="bg1"/>
                          </a:solidFill>
                          <a:effectLst/>
                        </a:rPr>
                        <a:t>Service &amp; Support</a:t>
                      </a:r>
                      <a:endParaRPr lang="en-US" sz="1200" baseline="0" dirty="0">
                        <a:solidFill>
                          <a:schemeClr val="bg1"/>
                        </a:solidFill>
                        <a:effectLst/>
                        <a:latin typeface="+mn-lt"/>
                        <a:ea typeface="Times New Roman"/>
                        <a:cs typeface="Times New Roman"/>
                      </a:endParaRPr>
                    </a:p>
                  </a:txBody>
                  <a:tcPr marT="34290" marB="34290"/>
                </a:tc>
                <a:extLst>
                  <a:ext uri="{0D108BD9-81ED-4DB2-BD59-A6C34878D82A}">
                    <a16:rowId xmlns="" xmlns:a16="http://schemas.microsoft.com/office/drawing/2014/main" val="2331374240"/>
                  </a:ext>
                </a:extLst>
              </a:tr>
              <a:tr h="1971694">
                <a:tc>
                  <a:txBody>
                    <a:bodyPr/>
                    <a:lstStyle/>
                    <a:p>
                      <a:r>
                        <a:rPr lang="en-US" sz="1200" baseline="0" dirty="0" err="1">
                          <a:solidFill>
                            <a:srgbClr val="000000"/>
                          </a:solidFill>
                        </a:rPr>
                        <a:t>SureStaQ</a:t>
                      </a:r>
                      <a:r>
                        <a:rPr lang="en-US" sz="1200" baseline="0" dirty="0">
                          <a:solidFill>
                            <a:srgbClr val="000000"/>
                          </a:solidFill>
                        </a:rPr>
                        <a:t> Users Guide (R730)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rPr>
                        <a:t>6-68618-01 Rev A</a:t>
                      </a:r>
                    </a:p>
                    <a:p>
                      <a:endParaRPr lang="en-US" sz="1200" baseline="0" dirty="0">
                        <a:solidFill>
                          <a:srgbClr val="000000"/>
                        </a:solidFill>
                      </a:endParaRPr>
                    </a:p>
                    <a:p>
                      <a:r>
                        <a:rPr lang="en-US" sz="1200" baseline="0" dirty="0">
                          <a:solidFill>
                            <a:srgbClr val="000000"/>
                          </a:solidFill>
                        </a:rPr>
                        <a:t>(Dell PowerEdge R730 Owner’s Manual)</a:t>
                      </a:r>
                    </a:p>
                  </a:txBody>
                  <a:tcPr marT="34290" marB="34290"/>
                </a:tc>
                <a:tc>
                  <a:txBody>
                    <a:bodyPr/>
                    <a:lstStyle/>
                    <a:p>
                      <a:pPr marL="171450" indent="-171450">
                        <a:buFont typeface="Arial" panose="020B0604020202020204" pitchFamily="34" charset="0"/>
                        <a:buChar char="•"/>
                      </a:pPr>
                      <a:r>
                        <a:rPr lang="en-US" sz="1200" baseline="0" dirty="0">
                          <a:solidFill>
                            <a:srgbClr val="000000"/>
                          </a:solidFill>
                        </a:rPr>
                        <a:t>System Overview</a:t>
                      </a:r>
                    </a:p>
                    <a:p>
                      <a:pPr marL="171450" indent="-171450">
                        <a:buFont typeface="Arial" panose="020B0604020202020204" pitchFamily="34" charset="0"/>
                        <a:buChar char="•"/>
                      </a:pPr>
                      <a:r>
                        <a:rPr lang="en-US" sz="1200" baseline="0" dirty="0">
                          <a:solidFill>
                            <a:srgbClr val="000000"/>
                          </a:solidFill>
                        </a:rPr>
                        <a:t>Technical Specifications</a:t>
                      </a:r>
                    </a:p>
                    <a:p>
                      <a:pPr marL="171450" indent="-171450">
                        <a:buFont typeface="Arial" panose="020B0604020202020204" pitchFamily="34" charset="0"/>
                        <a:buChar char="•"/>
                      </a:pPr>
                      <a:r>
                        <a:rPr lang="en-US" sz="1200" baseline="0" dirty="0">
                          <a:solidFill>
                            <a:srgbClr val="000000"/>
                          </a:solidFill>
                        </a:rPr>
                        <a:t>Initial System Setup &amp; Configurations</a:t>
                      </a:r>
                    </a:p>
                    <a:p>
                      <a:pPr marL="171450" indent="-171450">
                        <a:buFont typeface="Arial" panose="020B0604020202020204" pitchFamily="34" charset="0"/>
                        <a:buChar char="•"/>
                      </a:pPr>
                      <a:r>
                        <a:rPr lang="en-US" sz="1200" baseline="0" dirty="0">
                          <a:solidFill>
                            <a:srgbClr val="000000"/>
                          </a:solidFill>
                        </a:rPr>
                        <a:t>Pre-operating System Management Applications</a:t>
                      </a:r>
                    </a:p>
                    <a:p>
                      <a:pPr marL="171450" indent="-171450">
                        <a:buFont typeface="Arial" panose="020B0604020202020204" pitchFamily="34" charset="0"/>
                        <a:buChar char="•"/>
                      </a:pPr>
                      <a:r>
                        <a:rPr lang="en-US" sz="1200" baseline="0" dirty="0">
                          <a:solidFill>
                            <a:srgbClr val="000000"/>
                          </a:solidFill>
                        </a:rPr>
                        <a:t>Installing&amp; Removing System Components</a:t>
                      </a:r>
                    </a:p>
                    <a:p>
                      <a:pPr marL="171450" indent="-171450">
                        <a:buFont typeface="Arial" panose="020B0604020202020204" pitchFamily="34" charset="0"/>
                        <a:buChar char="•"/>
                      </a:pPr>
                      <a:r>
                        <a:rPr lang="en-US" sz="1200" baseline="0" dirty="0">
                          <a:solidFill>
                            <a:srgbClr val="000000"/>
                          </a:solidFill>
                        </a:rPr>
                        <a:t> Using System Diagnostics</a:t>
                      </a:r>
                    </a:p>
                    <a:p>
                      <a:pPr marL="171450" indent="-171450">
                        <a:buFont typeface="Arial" panose="020B0604020202020204" pitchFamily="34" charset="0"/>
                        <a:buChar char="•"/>
                      </a:pPr>
                      <a:r>
                        <a:rPr lang="en-US" sz="1200" baseline="0" dirty="0">
                          <a:solidFill>
                            <a:srgbClr val="000000"/>
                          </a:solidFill>
                        </a:rPr>
                        <a:t>Jumpers and Connectors</a:t>
                      </a:r>
                    </a:p>
                    <a:p>
                      <a:pPr marL="171450" indent="-171450">
                        <a:buFont typeface="Arial" panose="020B0604020202020204" pitchFamily="34" charset="0"/>
                        <a:buChar char="•"/>
                      </a:pPr>
                      <a:r>
                        <a:rPr lang="en-US" sz="1200" baseline="0" dirty="0">
                          <a:solidFill>
                            <a:srgbClr val="000000"/>
                          </a:solidFill>
                        </a:rPr>
                        <a:t>Troubleshooting Your System</a:t>
                      </a:r>
                    </a:p>
                    <a:p>
                      <a:pPr marL="171450" indent="-171450">
                        <a:buFont typeface="Arial" panose="020B0604020202020204" pitchFamily="34" charset="0"/>
                        <a:buChar char="•"/>
                      </a:pPr>
                      <a:r>
                        <a:rPr lang="en-US" sz="1200" baseline="0" dirty="0">
                          <a:solidFill>
                            <a:srgbClr val="000000"/>
                          </a:solidFill>
                        </a:rPr>
                        <a:t>Getting Help</a:t>
                      </a: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3"/>
                        </a:rPr>
                        <a:t>www.quantum.com/surestaqdocs</a:t>
                      </a:r>
                      <a:r>
                        <a:rPr lang="en-US" sz="1200" baseline="0" dirty="0">
                          <a:solidFill>
                            <a:schemeClr val="tx1"/>
                          </a:solidFill>
                          <a:effectLst/>
                          <a:latin typeface="+mn-lt"/>
                          <a:ea typeface="Calibri"/>
                          <a:cs typeface="Times New Roman"/>
                        </a:rPr>
                        <a:t> </a:t>
                      </a:r>
                    </a:p>
                    <a:p>
                      <a:pPr marL="0" marR="0">
                        <a:lnSpc>
                          <a:spcPct val="115000"/>
                        </a:lnSpc>
                        <a:spcBef>
                          <a:spcPts val="0"/>
                        </a:spcBef>
                        <a:spcAft>
                          <a:spcPts val="1000"/>
                        </a:spcAft>
                      </a:pPr>
                      <a:endParaRPr lang="en-US" sz="1200" baseline="0" dirty="0">
                        <a:solidFill>
                          <a:schemeClr val="tx1"/>
                        </a:solidFill>
                        <a:effectLst/>
                        <a:latin typeface="+mn-lt"/>
                        <a:ea typeface="Calibri"/>
                        <a:cs typeface="Times New Roman"/>
                      </a:endParaRPr>
                    </a:p>
                  </a:txBody>
                  <a:tcPr marT="34290" marB="34290"/>
                </a:tc>
                <a:tc>
                  <a:txBody>
                    <a:bodyPr/>
                    <a:lstStyle/>
                    <a:p>
                      <a:pPr marL="0" marR="0">
                        <a:lnSpc>
                          <a:spcPct val="115000"/>
                        </a:lnSpc>
                        <a:spcBef>
                          <a:spcPts val="0"/>
                        </a:spcBef>
                        <a:spcAft>
                          <a:spcPts val="1000"/>
                        </a:spcAft>
                      </a:pPr>
                      <a:r>
                        <a:rPr lang="en-US" sz="1200" baseline="0" dirty="0">
                          <a:solidFill>
                            <a:schemeClr val="tx1"/>
                          </a:solidFill>
                          <a:effectLst/>
                          <a:latin typeface="+mn-lt"/>
                          <a:ea typeface="Calibri"/>
                          <a:cs typeface="Times New Roman"/>
                          <a:hlinkClick r:id="rId4"/>
                        </a:rPr>
                        <a:t>https://qsweb.quantum.com/files_plugin_files1.php?mycategory=2256</a:t>
                      </a:r>
                      <a:r>
                        <a:rPr lang="en-US" sz="1200" baseline="0" dirty="0">
                          <a:solidFill>
                            <a:schemeClr val="tx1"/>
                          </a:solidFill>
                          <a:effectLst/>
                          <a:latin typeface="+mn-lt"/>
                          <a:ea typeface="Calibri"/>
                          <a:cs typeface="Times New Roman"/>
                        </a:rPr>
                        <a:t> </a:t>
                      </a:r>
                    </a:p>
                  </a:txBody>
                  <a:tcPr marT="34290" marB="34290"/>
                </a:tc>
                <a:extLst>
                  <a:ext uri="{0D108BD9-81ED-4DB2-BD59-A6C34878D82A}">
                    <a16:rowId xmlns="" xmlns:a16="http://schemas.microsoft.com/office/drawing/2014/main" val="1775549814"/>
                  </a:ext>
                </a:extLst>
              </a:tr>
              <a:tr h="1115805">
                <a:tc>
                  <a:txBody>
                    <a:bodyPr/>
                    <a:lstStyle/>
                    <a:p>
                      <a:r>
                        <a:rPr lang="en-US" sz="1200" baseline="0" dirty="0">
                          <a:solidFill>
                            <a:srgbClr val="000000"/>
                          </a:solidFill>
                        </a:rPr>
                        <a:t>One Button Configuration QXS Profile Bundle Installation</a:t>
                      </a:r>
                    </a:p>
                    <a:p>
                      <a:endParaRPr lang="en-US" sz="1200" baseline="0" dirty="0">
                        <a:solidFill>
                          <a:srgbClr val="000000"/>
                        </a:solidFill>
                      </a:endParaRPr>
                    </a:p>
                    <a:p>
                      <a:r>
                        <a:rPr lang="en-US" sz="1200" baseline="0" dirty="0">
                          <a:solidFill>
                            <a:srgbClr val="000000"/>
                          </a:solidFill>
                        </a:rPr>
                        <a:t>6-68599-01 Rev A</a:t>
                      </a:r>
                    </a:p>
                  </a:txBody>
                  <a:tcPr marT="34290" marB="34290"/>
                </a:tc>
                <a:tc>
                  <a:txBody>
                    <a:bodyPr/>
                    <a:lstStyle/>
                    <a:p>
                      <a:pPr marL="171450" indent="-171450">
                        <a:buFont typeface="Arial" panose="020B0604020202020204" pitchFamily="34" charset="0"/>
                        <a:buChar char="•"/>
                      </a:pPr>
                      <a:r>
                        <a:rPr lang="en-US" sz="1200" baseline="0" dirty="0">
                          <a:solidFill>
                            <a:srgbClr val="000000"/>
                          </a:solidFill>
                        </a:rPr>
                        <a:t>Introduction</a:t>
                      </a:r>
                    </a:p>
                    <a:p>
                      <a:pPr marL="171450" indent="-171450">
                        <a:buFont typeface="Arial" panose="020B0604020202020204" pitchFamily="34" charset="0"/>
                        <a:buChar char="•"/>
                      </a:pPr>
                      <a:r>
                        <a:rPr lang="en-US" sz="1200" baseline="0" dirty="0">
                          <a:solidFill>
                            <a:srgbClr val="000000"/>
                          </a:solidFill>
                        </a:rPr>
                        <a:t>QXS Profile Bundle (QPB) Installation</a:t>
                      </a:r>
                    </a:p>
                    <a:p>
                      <a:pPr marL="171450" indent="-171450">
                        <a:buFont typeface="Arial" panose="020B0604020202020204" pitchFamily="34" charset="0"/>
                        <a:buChar char="•"/>
                      </a:pPr>
                      <a:r>
                        <a:rPr lang="en-US" sz="1200" baseline="0" dirty="0">
                          <a:solidFill>
                            <a:srgbClr val="000000"/>
                          </a:solidFill>
                        </a:rPr>
                        <a:t>Global Hot Spares</a:t>
                      </a:r>
                    </a:p>
                    <a:p>
                      <a:pPr marL="171450" indent="-171450">
                        <a:buFont typeface="Arial" panose="020B0604020202020204" pitchFamily="34" charset="0"/>
                        <a:buChar char="•"/>
                      </a:pPr>
                      <a:r>
                        <a:rPr lang="en-US" sz="1200" baseline="0" dirty="0">
                          <a:solidFill>
                            <a:srgbClr val="000000"/>
                          </a:solidFill>
                        </a:rPr>
                        <a:t>Contacting Quantum</a:t>
                      </a:r>
                    </a:p>
                  </a:txBody>
                  <a:tcPr marT="34290" marB="34290"/>
                </a:tc>
                <a:tc>
                  <a:txBody>
                    <a:bodyPr/>
                    <a:lstStyle/>
                    <a:p>
                      <a:r>
                        <a:rPr lang="en-US" sz="1200" baseline="0" dirty="0">
                          <a:solidFill>
                            <a:srgbClr val="000000"/>
                          </a:solidFill>
                        </a:rPr>
                        <a:t>N/A</a:t>
                      </a:r>
                    </a:p>
                  </a:txBody>
                  <a:tcPr marT="34290" marB="34290"/>
                </a:tc>
                <a:tc>
                  <a:txBody>
                    <a:bodyPr/>
                    <a:lstStyle/>
                    <a:p>
                      <a:pPr marL="0" indent="0">
                        <a:buFont typeface="Arial" panose="020B0604020202020204" pitchFamily="34" charset="0"/>
                        <a:buNone/>
                      </a:pPr>
                      <a:r>
                        <a:rPr lang="en-US" sz="1200" baseline="0" dirty="0">
                          <a:solidFill>
                            <a:srgbClr val="000000"/>
                          </a:solidFill>
                          <a:hlinkClick r:id="rId5"/>
                        </a:rPr>
                        <a:t>https://qsweb.quantum.com/downloads/qxs_surestaq_obc.html</a:t>
                      </a:r>
                      <a:r>
                        <a:rPr lang="en-US" sz="1200" baseline="0" dirty="0">
                          <a:solidFill>
                            <a:srgbClr val="000000"/>
                          </a:solidFill>
                        </a:rPr>
                        <a:t> </a:t>
                      </a:r>
                    </a:p>
                  </a:txBody>
                  <a:tcPr marT="34290" marB="34290"/>
                </a:tc>
                <a:extLst>
                  <a:ext uri="{0D108BD9-81ED-4DB2-BD59-A6C34878D82A}">
                    <a16:rowId xmlns="" xmlns:a16="http://schemas.microsoft.com/office/drawing/2014/main" val="3646651788"/>
                  </a:ext>
                </a:extLst>
              </a:tr>
            </a:tbl>
          </a:graphicData>
        </a:graphic>
      </p:graphicFrame>
    </p:spTree>
    <p:extLst>
      <p:ext uri="{BB962C8B-B14F-4D97-AF65-F5344CB8AC3E}">
        <p14:creationId xmlns:p14="http://schemas.microsoft.com/office/powerpoint/2010/main" val="44025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Jim Hibbard – Service Program Manager</a:t>
            </a:r>
          </a:p>
        </p:txBody>
      </p:sp>
      <p:sp>
        <p:nvSpPr>
          <p:cNvPr id="4" name="Title 3"/>
          <p:cNvSpPr>
            <a:spLocks noGrp="1"/>
          </p:cNvSpPr>
          <p:nvPr>
            <p:ph type="title"/>
          </p:nvPr>
        </p:nvSpPr>
        <p:spPr>
          <a:xfrm>
            <a:off x="322780" y="2734069"/>
            <a:ext cx="8629834" cy="1014233"/>
          </a:xfrm>
        </p:spPr>
        <p:txBody>
          <a:bodyPr/>
          <a:lstStyle/>
          <a:p>
            <a:r>
              <a:rPr lang="en-US" sz="4800" dirty="0"/>
              <a:t/>
            </a:r>
            <a:br>
              <a:rPr lang="en-US" sz="4800" dirty="0"/>
            </a:br>
            <a:r>
              <a:rPr lang="en-US" sz="4800" dirty="0"/>
              <a:t>Service Model</a:t>
            </a:r>
          </a:p>
        </p:txBody>
      </p:sp>
    </p:spTree>
    <p:extLst>
      <p:ext uri="{BB962C8B-B14F-4D97-AF65-F5344CB8AC3E}">
        <p14:creationId xmlns:p14="http://schemas.microsoft.com/office/powerpoint/2010/main" val="112450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 Model</a:t>
            </a:r>
          </a:p>
        </p:txBody>
      </p:sp>
      <p:sp>
        <p:nvSpPr>
          <p:cNvPr id="5" name="Text Placeholder 4"/>
          <p:cNvSpPr>
            <a:spLocks noGrp="1"/>
          </p:cNvSpPr>
          <p:nvPr>
            <p:ph type="body" idx="1"/>
          </p:nvPr>
        </p:nvSpPr>
        <p:spPr>
          <a:xfrm>
            <a:off x="400777" y="895350"/>
            <a:ext cx="8286023" cy="3886200"/>
          </a:xfrm>
        </p:spPr>
        <p:txBody>
          <a:bodyPr/>
          <a:lstStyle/>
          <a:p>
            <a:r>
              <a:rPr lang="en-US" sz="1600" dirty="0"/>
              <a:t>Executive Staff wants to make sure that Service has visibility to a </a:t>
            </a:r>
            <a:r>
              <a:rPr lang="en-US" sz="1600" dirty="0" err="1"/>
              <a:t>SureStaQ</a:t>
            </a:r>
            <a:r>
              <a:rPr lang="en-US" sz="1600" dirty="0"/>
              <a:t> for </a:t>
            </a:r>
            <a:r>
              <a:rPr lang="en-US" sz="1600" dirty="0" err="1"/>
              <a:t>Commvault</a:t>
            </a:r>
            <a:r>
              <a:rPr lang="en-US" sz="1600" dirty="0"/>
              <a:t> component when taking calls.</a:t>
            </a:r>
          </a:p>
          <a:p>
            <a:pPr lvl="1"/>
            <a:r>
              <a:rPr lang="en-US" sz="1400" dirty="0"/>
              <a:t>We want to be aware that customer is using </a:t>
            </a:r>
            <a:r>
              <a:rPr lang="en-US" sz="1400" dirty="0" err="1"/>
              <a:t>SureStaQ</a:t>
            </a:r>
            <a:r>
              <a:rPr lang="en-US" sz="1400" dirty="0"/>
              <a:t> components with </a:t>
            </a:r>
            <a:r>
              <a:rPr lang="en-US" sz="1400" dirty="0" err="1"/>
              <a:t>Commvault</a:t>
            </a:r>
            <a:r>
              <a:rPr lang="en-US" sz="1400" dirty="0"/>
              <a:t> backup application</a:t>
            </a:r>
          </a:p>
          <a:p>
            <a:pPr lvl="1"/>
            <a:r>
              <a:rPr lang="en-US" sz="1400" dirty="0"/>
              <a:t>We don’t want to ping pong customers between Quantum and </a:t>
            </a:r>
            <a:r>
              <a:rPr lang="en-US" sz="1400" dirty="0" err="1"/>
              <a:t>Commvault</a:t>
            </a:r>
            <a:r>
              <a:rPr lang="en-US" sz="1400" dirty="0"/>
              <a:t> Support</a:t>
            </a:r>
          </a:p>
          <a:p>
            <a:r>
              <a:rPr lang="en-US" sz="1600" dirty="0"/>
              <a:t>We will support the QXS disk and XAD servers per our standard support models.</a:t>
            </a:r>
          </a:p>
          <a:p>
            <a:pPr lvl="1"/>
            <a:r>
              <a:rPr lang="en-US" sz="1400" dirty="0"/>
              <a:t>QXS Service Plan: 0-16037-01</a:t>
            </a:r>
          </a:p>
          <a:p>
            <a:pPr lvl="1"/>
            <a:r>
              <a:rPr lang="en-US" sz="1400" dirty="0"/>
              <a:t>XAD Service Plan: 0-16745-01</a:t>
            </a:r>
          </a:p>
          <a:p>
            <a:r>
              <a:rPr lang="en-US" sz="1600" dirty="0"/>
              <a:t>New Service Plan release for the </a:t>
            </a:r>
            <a:r>
              <a:rPr lang="en-US" sz="1600" dirty="0" err="1"/>
              <a:t>SureStaQ</a:t>
            </a:r>
            <a:r>
              <a:rPr lang="en-US" sz="1600" dirty="0"/>
              <a:t> for </a:t>
            </a:r>
            <a:r>
              <a:rPr lang="en-US" sz="1600" dirty="0" err="1"/>
              <a:t>Commvault</a:t>
            </a:r>
            <a:r>
              <a:rPr lang="en-US" sz="1600" dirty="0"/>
              <a:t> solutions.</a:t>
            </a:r>
          </a:p>
          <a:p>
            <a:pPr lvl="1"/>
            <a:r>
              <a:rPr lang="en-US" sz="1400" dirty="0"/>
              <a:t>Describes the solution components for the various bundles</a:t>
            </a:r>
          </a:p>
          <a:p>
            <a:pPr lvl="1"/>
            <a:r>
              <a:rPr lang="en-US" sz="1400" dirty="0" err="1"/>
              <a:t>SureStaQ</a:t>
            </a:r>
            <a:r>
              <a:rPr lang="en-US" sz="1400" dirty="0"/>
              <a:t> for </a:t>
            </a:r>
            <a:r>
              <a:rPr lang="en-US" sz="1400" dirty="0" err="1"/>
              <a:t>Commvault</a:t>
            </a:r>
            <a:r>
              <a:rPr lang="en-US" sz="1400" dirty="0"/>
              <a:t> Solution Service Plan: 0-16257-01</a:t>
            </a:r>
          </a:p>
          <a:p>
            <a:r>
              <a:rPr lang="en-US" sz="1600" dirty="0"/>
              <a:t>There is concern that performance related calls may get referred to </a:t>
            </a:r>
            <a:r>
              <a:rPr lang="en-US" sz="1600" dirty="0" err="1"/>
              <a:t>Commvault</a:t>
            </a:r>
            <a:r>
              <a:rPr lang="en-US" sz="1600" dirty="0"/>
              <a:t> immediately.  </a:t>
            </a:r>
          </a:p>
          <a:p>
            <a:pPr lvl="1"/>
            <a:r>
              <a:rPr lang="en-US" sz="1400" dirty="0"/>
              <a:t>Quantum support should always confirm proper functionality for the QXS and XAD components</a:t>
            </a:r>
          </a:p>
          <a:p>
            <a:pPr lvl="1"/>
            <a:r>
              <a:rPr lang="en-US" sz="1400" dirty="0"/>
              <a:t>When Quantum support triages the QXS and XAD components with no problem found, we need to refer customers to </a:t>
            </a:r>
            <a:r>
              <a:rPr lang="en-US" sz="1400" dirty="0" err="1"/>
              <a:t>Commvault</a:t>
            </a:r>
            <a:r>
              <a:rPr lang="en-US" sz="1400" dirty="0"/>
              <a:t> support letting them know that we are receptive to working with </a:t>
            </a:r>
            <a:r>
              <a:rPr lang="en-US" sz="1400" dirty="0" err="1"/>
              <a:t>Commvault</a:t>
            </a:r>
            <a:r>
              <a:rPr lang="en-US" sz="1400" dirty="0"/>
              <a:t> support as necessary towards fixing the customer problem.</a:t>
            </a:r>
          </a:p>
        </p:txBody>
      </p:sp>
    </p:spTree>
    <p:extLst>
      <p:ext uri="{BB962C8B-B14F-4D97-AF65-F5344CB8AC3E}">
        <p14:creationId xmlns:p14="http://schemas.microsoft.com/office/powerpoint/2010/main" val="359632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Records</a:t>
            </a:r>
          </a:p>
        </p:txBody>
      </p:sp>
      <p:sp>
        <p:nvSpPr>
          <p:cNvPr id="3" name="Text Placeholder 2"/>
          <p:cNvSpPr>
            <a:spLocks noGrp="1"/>
          </p:cNvSpPr>
          <p:nvPr>
            <p:ph type="body" idx="1"/>
          </p:nvPr>
        </p:nvSpPr>
        <p:spPr>
          <a:xfrm>
            <a:off x="428988" y="895350"/>
            <a:ext cx="8410212" cy="1489473"/>
          </a:xfrm>
        </p:spPr>
        <p:txBody>
          <a:bodyPr/>
          <a:lstStyle/>
          <a:p>
            <a:r>
              <a:rPr lang="en-US" sz="1600" dirty="0"/>
              <a:t>Standard QXS part numbers and descriptions will populate in support Case</a:t>
            </a:r>
          </a:p>
          <a:p>
            <a:r>
              <a:rPr lang="en-US" sz="1600" dirty="0"/>
              <a:t>“</a:t>
            </a:r>
            <a:r>
              <a:rPr lang="en-US" sz="1600" dirty="0" err="1"/>
              <a:t>SureStaQ</a:t>
            </a:r>
            <a:r>
              <a:rPr lang="en-US" sz="1600" dirty="0"/>
              <a:t>…” XAD specific part number and description will populate in Case</a:t>
            </a:r>
          </a:p>
          <a:p>
            <a:r>
              <a:rPr lang="en-US" sz="1600" dirty="0"/>
              <a:t>Flash is setup for all QXS and XAD components used in </a:t>
            </a:r>
            <a:r>
              <a:rPr lang="en-US" sz="1600" dirty="0" err="1"/>
              <a:t>SureStaQ</a:t>
            </a:r>
            <a:r>
              <a:rPr lang="en-US" sz="1600" dirty="0"/>
              <a:t> </a:t>
            </a:r>
            <a:r>
              <a:rPr lang="en-US" sz="1600" dirty="0" err="1"/>
              <a:t>bundels</a:t>
            </a:r>
            <a:endParaRPr lang="en-US" sz="1600" dirty="0"/>
          </a:p>
          <a:p>
            <a:pPr lvl="1"/>
            <a:r>
              <a:rPr lang="en-US" sz="1200" i="1" dirty="0"/>
              <a:t>This component is used in a “</a:t>
            </a:r>
            <a:r>
              <a:rPr lang="en-US" sz="1200" i="1" dirty="0" err="1"/>
              <a:t>SureStaQ</a:t>
            </a:r>
            <a:r>
              <a:rPr lang="en-US" sz="1200" i="1" dirty="0"/>
              <a:t> for </a:t>
            </a:r>
            <a:r>
              <a:rPr lang="en-US" sz="1200" i="1" dirty="0" err="1"/>
              <a:t>Commvault</a:t>
            </a:r>
            <a:r>
              <a:rPr lang="en-US" sz="1200" i="1" dirty="0"/>
              <a:t>” solution.  Refer to service plan, 6-16257-01 on </a:t>
            </a:r>
            <a:r>
              <a:rPr lang="en-US" sz="1200" i="1" dirty="0" err="1"/>
              <a:t>CSWeb</a:t>
            </a:r>
            <a:r>
              <a:rPr lang="en-US" sz="1200" i="1" dirty="0"/>
              <a:t> for support details.</a:t>
            </a:r>
            <a:endParaRPr lang="en-US" sz="1200" dirty="0"/>
          </a:p>
          <a:p>
            <a:r>
              <a:rPr lang="en-US" sz="1600" dirty="0"/>
              <a:t>Sure </a:t>
            </a:r>
            <a:r>
              <a:rPr lang="en-US" sz="1600" dirty="0" err="1"/>
              <a:t>StaQ</a:t>
            </a:r>
            <a:r>
              <a:rPr lang="en-US" sz="1600" dirty="0"/>
              <a:t> for </a:t>
            </a:r>
            <a:r>
              <a:rPr lang="en-US" sz="1600" dirty="0" err="1"/>
              <a:t>Commvault</a:t>
            </a:r>
            <a:r>
              <a:rPr lang="en-US" sz="1600" dirty="0"/>
              <a:t> TLAs: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41270"/>
            <a:ext cx="5943600" cy="2468880"/>
          </a:xfrm>
          <a:prstGeom prst="rect">
            <a:avLst/>
          </a:prstGeom>
          <a:noFill/>
          <a:ln>
            <a:noFill/>
          </a:ln>
        </p:spPr>
      </p:pic>
    </p:spTree>
    <p:extLst>
      <p:ext uri="{BB962C8B-B14F-4D97-AF65-F5344CB8AC3E}">
        <p14:creationId xmlns:p14="http://schemas.microsoft.com/office/powerpoint/2010/main" val="1856517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666"/>
            <a:ext cx="7863840" cy="688086"/>
          </a:xfrm>
        </p:spPr>
        <p:txBody>
          <a:bodyPr/>
          <a:lstStyle/>
          <a:p>
            <a:r>
              <a:rPr lang="en-US" dirty="0"/>
              <a:t>QXS OBC Profiles and Customer Letter</a:t>
            </a:r>
          </a:p>
        </p:txBody>
      </p:sp>
      <p:sp>
        <p:nvSpPr>
          <p:cNvPr id="3" name="Text Placeholder 2"/>
          <p:cNvSpPr>
            <a:spLocks noGrp="1"/>
          </p:cNvSpPr>
          <p:nvPr>
            <p:ph type="body" idx="1"/>
          </p:nvPr>
        </p:nvSpPr>
        <p:spPr>
          <a:xfrm>
            <a:off x="228600" y="895350"/>
            <a:ext cx="8610600" cy="381000"/>
          </a:xfrm>
        </p:spPr>
        <p:txBody>
          <a:bodyPr/>
          <a:lstStyle/>
          <a:p>
            <a:r>
              <a:rPr lang="en-US" dirty="0"/>
              <a:t>QXS OBC posted on hidden </a:t>
            </a:r>
            <a:r>
              <a:rPr lang="en-US" dirty="0" err="1"/>
              <a:t>CSWeb</a:t>
            </a:r>
            <a:r>
              <a:rPr lang="en-US" dirty="0"/>
              <a:t> page:</a:t>
            </a:r>
          </a:p>
        </p:txBody>
      </p:sp>
      <p:pic>
        <p:nvPicPr>
          <p:cNvPr id="5" name="Picture 4"/>
          <p:cNvPicPr>
            <a:picLocks noChangeAspect="1"/>
          </p:cNvPicPr>
          <p:nvPr/>
        </p:nvPicPr>
        <p:blipFill>
          <a:blip r:embed="rId2"/>
          <a:stretch>
            <a:fillRect/>
          </a:stretch>
        </p:blipFill>
        <p:spPr>
          <a:xfrm>
            <a:off x="2286000" y="1272540"/>
            <a:ext cx="5791200" cy="1367487"/>
          </a:xfrm>
          <a:prstGeom prst="rect">
            <a:avLst/>
          </a:prstGeom>
        </p:spPr>
      </p:pic>
      <p:sp>
        <p:nvSpPr>
          <p:cNvPr id="7" name="Text Placeholder 2"/>
          <p:cNvSpPr txBox="1">
            <a:spLocks/>
          </p:cNvSpPr>
          <p:nvPr/>
        </p:nvSpPr>
        <p:spPr bwMode="auto">
          <a:xfrm>
            <a:off x="304800" y="2419350"/>
            <a:ext cx="861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0" rIns="91440" bIns="0" numCol="1" rtlCol="0" anchor="t" anchorCtr="0" compatLnSpc="1">
            <a:prstTxWarp prst="textNoShape">
              <a:avLst/>
            </a:prstTxWarp>
            <a:noAutofit/>
          </a:bodyPr>
          <a:lstStyle>
            <a:lvl1pPr marL="227013" indent="-227013" algn="l" rtl="0" eaLnBrk="1" fontAlgn="base" hangingPunct="1">
              <a:spcBef>
                <a:spcPts val="300"/>
              </a:spcBef>
              <a:spcAft>
                <a:spcPts val="300"/>
              </a:spcAft>
              <a:buSzPct val="95000"/>
              <a:buBlip>
                <a:blip r:embed="rId3"/>
              </a:buBlip>
              <a:defRPr lang="en-US" sz="2000" kern="1200" dirty="0">
                <a:solidFill>
                  <a:srgbClr val="414141"/>
                </a:solidFill>
                <a:latin typeface="Calibri" panose="020F0502020204030204" pitchFamily="34" charset="0"/>
                <a:ea typeface="ＭＳ Ｐゴシック" charset="0"/>
                <a:cs typeface="ＭＳ Ｐゴシック" charset="0"/>
              </a:defRPr>
            </a:lvl1pPr>
            <a:lvl2pPr marL="569913" indent="-171450" algn="l" rtl="0" eaLnBrk="1" fontAlgn="base" hangingPunct="1">
              <a:spcBef>
                <a:spcPct val="0"/>
              </a:spcBef>
              <a:spcAft>
                <a:spcPts val="200"/>
              </a:spcAft>
              <a:buClr>
                <a:srgbClr val="0F73C3"/>
              </a:buClr>
              <a:buSzPct val="95000"/>
              <a:buFont typeface="Arial" charset="0"/>
              <a:buChar char="–"/>
              <a:defRPr sz="1600" kern="1200">
                <a:solidFill>
                  <a:srgbClr val="414141"/>
                </a:solidFill>
                <a:latin typeface="Calibri" panose="020F0502020204030204" pitchFamily="34" charset="0"/>
                <a:ea typeface="ＭＳ Ｐゴシック" charset="0"/>
                <a:cs typeface="+mn-cs"/>
              </a:defRPr>
            </a:lvl2pPr>
            <a:lvl3pPr marL="858838" indent="-173038" algn="l" rtl="0" eaLnBrk="1" fontAlgn="base" hangingPunct="1">
              <a:spcBef>
                <a:spcPts val="200"/>
              </a:spcBef>
              <a:spcAft>
                <a:spcPts val="200"/>
              </a:spcAft>
              <a:buClr>
                <a:srgbClr val="0F73C3"/>
              </a:buClr>
              <a:buFont typeface="Wingdings" charset="0"/>
              <a:buChar char="§"/>
              <a:defRPr sz="1400" kern="1200">
                <a:solidFill>
                  <a:srgbClr val="414141"/>
                </a:solidFill>
                <a:latin typeface="Calibri" panose="020F0502020204030204" pitchFamily="34" charset="0"/>
                <a:ea typeface="ＭＳ Ｐゴシック" charset="0"/>
                <a:cs typeface="+mn-cs"/>
              </a:defRPr>
            </a:lvl3pPr>
            <a:lvl4pPr marL="108426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4pPr>
            <a:lvl5pPr marL="1255713" indent="-109538" algn="l" rtl="0" eaLnBrk="1" fontAlgn="base" hangingPunct="1">
              <a:spcBef>
                <a:spcPts val="200"/>
              </a:spcBef>
              <a:spcAft>
                <a:spcPts val="200"/>
              </a:spcAft>
              <a:buClr>
                <a:srgbClr val="0F73C3"/>
              </a:buClr>
              <a:buFont typeface="Arial" charset="0"/>
              <a:buChar char="»"/>
              <a:defRPr sz="1400" kern="1200">
                <a:solidFill>
                  <a:srgbClr val="414141"/>
                </a:solidFill>
                <a:latin typeface="Calibri" panose="020F0502020204030204" pitchFamily="34" charset="0"/>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454545"/>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Customer Letter:</a:t>
            </a:r>
          </a:p>
        </p:txBody>
      </p:sp>
      <p:pic>
        <p:nvPicPr>
          <p:cNvPr id="8" name="Picture 7"/>
          <p:cNvPicPr>
            <a:picLocks noChangeAspect="1"/>
          </p:cNvPicPr>
          <p:nvPr/>
        </p:nvPicPr>
        <p:blipFill>
          <a:blip r:embed="rId4"/>
          <a:stretch>
            <a:fillRect/>
          </a:stretch>
        </p:blipFill>
        <p:spPr>
          <a:xfrm>
            <a:off x="2324099" y="2800350"/>
            <a:ext cx="3774831" cy="2286000"/>
          </a:xfrm>
          <a:prstGeom prst="rect">
            <a:avLst/>
          </a:prstGeom>
        </p:spPr>
      </p:pic>
    </p:spTree>
    <p:extLst>
      <p:ext uri="{BB962C8B-B14F-4D97-AF65-F5344CB8AC3E}">
        <p14:creationId xmlns:p14="http://schemas.microsoft.com/office/powerpoint/2010/main" val="267035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SureStaQ</a:t>
            </a:r>
            <a:r>
              <a:rPr lang="en-US" dirty="0"/>
              <a:t> for </a:t>
            </a:r>
            <a:r>
              <a:rPr lang="en-US" dirty="0" err="1"/>
              <a:t>Commvault</a:t>
            </a:r>
            <a:r>
              <a:rPr lang="en-US" dirty="0"/>
              <a:t> Docs on IQ</a:t>
            </a:r>
          </a:p>
        </p:txBody>
      </p:sp>
      <p:pic>
        <p:nvPicPr>
          <p:cNvPr id="4" name="Picture 3"/>
          <p:cNvPicPr>
            <a:picLocks noChangeAspect="1"/>
          </p:cNvPicPr>
          <p:nvPr/>
        </p:nvPicPr>
        <p:blipFill>
          <a:blip r:embed="rId3"/>
          <a:stretch>
            <a:fillRect/>
          </a:stretch>
        </p:blipFill>
        <p:spPr>
          <a:xfrm>
            <a:off x="-152400" y="1809750"/>
            <a:ext cx="8560237" cy="1894345"/>
          </a:xfrm>
          <a:prstGeom prst="rect">
            <a:avLst/>
          </a:prstGeom>
        </p:spPr>
      </p:pic>
      <p:sp>
        <p:nvSpPr>
          <p:cNvPr id="3" name="Text Placeholder 2"/>
          <p:cNvSpPr>
            <a:spLocks noGrp="1"/>
          </p:cNvSpPr>
          <p:nvPr>
            <p:ph type="body" idx="1"/>
          </p:nvPr>
        </p:nvSpPr>
        <p:spPr/>
        <p:txBody>
          <a:bodyPr/>
          <a:lstStyle/>
          <a:p>
            <a:r>
              <a:rPr lang="en-US" dirty="0" err="1"/>
              <a:t>Additonal</a:t>
            </a:r>
            <a:r>
              <a:rPr lang="en-US" dirty="0"/>
              <a:t> documentation posted on IQ and referenced in service plan</a:t>
            </a:r>
          </a:p>
        </p:txBody>
      </p:sp>
    </p:spTree>
    <p:extLst>
      <p:ext uri="{BB962C8B-B14F-4D97-AF65-F5344CB8AC3E}">
        <p14:creationId xmlns:p14="http://schemas.microsoft.com/office/powerpoint/2010/main" val="33878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9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do have a history with Commvault</a:t>
            </a:r>
          </a:p>
        </p:txBody>
      </p:sp>
      <p:sp>
        <p:nvSpPr>
          <p:cNvPr id="3" name="Text Placeholder 2"/>
          <p:cNvSpPr>
            <a:spLocks noGrp="1"/>
          </p:cNvSpPr>
          <p:nvPr>
            <p:ph type="body" idx="1"/>
          </p:nvPr>
        </p:nvSpPr>
        <p:spPr>
          <a:xfrm>
            <a:off x="400777" y="971550"/>
            <a:ext cx="8286023" cy="3810000"/>
          </a:xfrm>
        </p:spPr>
        <p:txBody>
          <a:bodyPr/>
          <a:lstStyle/>
          <a:p>
            <a:r>
              <a:rPr lang="en-US" sz="1800" dirty="0"/>
              <a:t>Way back when we sold Scalar to Commvault customers and we still do</a:t>
            </a:r>
          </a:p>
          <a:p>
            <a:r>
              <a:rPr lang="en-US" sz="1800" dirty="0"/>
              <a:t>Not quite so much way back when, before Commvault had integrated software based deduplication, we were selling DXi deduplication appliances</a:t>
            </a:r>
          </a:p>
          <a:p>
            <a:r>
              <a:rPr lang="en-US" sz="1800" dirty="0"/>
              <a:t>Commvault released their integrated deduplication and made us the enemy pushing their customers to their deduplication, in many cases for FREE</a:t>
            </a:r>
          </a:p>
          <a:p>
            <a:r>
              <a:rPr lang="en-US" sz="1800" dirty="0"/>
              <a:t>We countered with a technical comparison between their dedup and ours</a:t>
            </a:r>
          </a:p>
          <a:p>
            <a:pPr lvl="1"/>
            <a:r>
              <a:rPr lang="en-US" sz="1400" dirty="0"/>
              <a:t>DXi does a much better job reducing capacity </a:t>
            </a:r>
          </a:p>
          <a:p>
            <a:pPr lvl="1"/>
            <a:r>
              <a:rPr lang="en-US" sz="1400" dirty="0"/>
              <a:t>For many data types Commvault is not getting anything better than compression</a:t>
            </a:r>
          </a:p>
          <a:p>
            <a:pPr lvl="1"/>
            <a:r>
              <a:rPr lang="en-US" sz="1400" dirty="0"/>
              <a:t>We battled each other for the past 5 years</a:t>
            </a:r>
          </a:p>
          <a:p>
            <a:r>
              <a:rPr lang="en-US" sz="1800" dirty="0"/>
              <a:t>What changed? QXS was a very affordable disk target for their deduplication</a:t>
            </a:r>
          </a:p>
          <a:p>
            <a:pPr lvl="1"/>
            <a:r>
              <a:rPr lang="en-US" sz="1400" dirty="0"/>
              <a:t>We have servers specific for Commvault eliminating other hardware competition</a:t>
            </a:r>
          </a:p>
          <a:p>
            <a:pPr lvl="1"/>
            <a:r>
              <a:rPr lang="en-US" sz="1400" dirty="0"/>
              <a:t>We have minimized/eliminated use of our competitive technical comparison</a:t>
            </a:r>
          </a:p>
        </p:txBody>
      </p:sp>
    </p:spTree>
    <p:extLst>
      <p:ext uri="{BB962C8B-B14F-4D97-AF65-F5344CB8AC3E}">
        <p14:creationId xmlns:p14="http://schemas.microsoft.com/office/powerpoint/2010/main" val="62357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Quantum / Commvault Opportunity</a:t>
            </a:r>
          </a:p>
        </p:txBody>
      </p:sp>
      <p:sp>
        <p:nvSpPr>
          <p:cNvPr id="5" name="TextBox 4"/>
          <p:cNvSpPr txBox="1"/>
          <p:nvPr/>
        </p:nvSpPr>
        <p:spPr>
          <a:xfrm>
            <a:off x="457200" y="1047750"/>
            <a:ext cx="8229600" cy="3539430"/>
          </a:xfrm>
          <a:prstGeom prst="rect">
            <a:avLst/>
          </a:prstGeom>
          <a:noFill/>
        </p:spPr>
        <p:txBody>
          <a:bodyPr wrap="square" rtlCol="0">
            <a:spAutoFit/>
          </a:bodyPr>
          <a:lstStyle/>
          <a:p>
            <a:pPr marL="342900" indent="-342900">
              <a:buFont typeface="+mj-lt"/>
              <a:buAutoNum type="arabicPeriod"/>
            </a:pPr>
            <a:r>
              <a:rPr lang="en-US" sz="1600" dirty="0">
                <a:solidFill>
                  <a:schemeClr val="tx1">
                    <a:lumMod val="50000"/>
                  </a:schemeClr>
                </a:solidFill>
              </a:rPr>
              <a:t>We don’t care who does the deduplication</a:t>
            </a:r>
          </a:p>
          <a:p>
            <a:pPr marL="342900" indent="-342900">
              <a:buFont typeface="+mj-lt"/>
              <a:buAutoNum type="arabicPeriod"/>
            </a:pPr>
            <a:endParaRPr lang="en-US" sz="1600" dirty="0">
              <a:solidFill>
                <a:schemeClr val="tx1">
                  <a:lumMod val="50000"/>
                </a:schemeClr>
              </a:solidFill>
            </a:endParaRPr>
          </a:p>
          <a:p>
            <a:pPr marL="342900" indent="-342900">
              <a:buFont typeface="+mj-lt"/>
              <a:buAutoNum type="arabicPeriod"/>
            </a:pPr>
            <a:r>
              <a:rPr lang="en-US" sz="1600" dirty="0">
                <a:solidFill>
                  <a:schemeClr val="tx1">
                    <a:lumMod val="50000"/>
                  </a:schemeClr>
                </a:solidFill>
              </a:rPr>
              <a:t>We don’t have a backup application</a:t>
            </a:r>
          </a:p>
          <a:p>
            <a:pPr marL="342900" indent="-342900">
              <a:buFont typeface="+mj-lt"/>
              <a:buAutoNum type="arabicPeriod"/>
            </a:pPr>
            <a:endParaRPr lang="en-US" sz="1600" dirty="0">
              <a:solidFill>
                <a:schemeClr val="tx1">
                  <a:lumMod val="50000"/>
                </a:schemeClr>
              </a:solidFill>
            </a:endParaRPr>
          </a:p>
          <a:p>
            <a:pPr marL="342900" indent="-342900">
              <a:buFont typeface="+mj-lt"/>
              <a:buAutoNum type="arabicPeriod"/>
            </a:pPr>
            <a:r>
              <a:rPr lang="en-US" sz="1600" dirty="0">
                <a:solidFill>
                  <a:schemeClr val="tx1">
                    <a:lumMod val="50000"/>
                  </a:schemeClr>
                </a:solidFill>
              </a:rPr>
              <a:t>We are an end to end hardware platform vendor, dedicated to data protection, with a recently refreshed hardware stack including servers, networking, storage, object, and tape</a:t>
            </a:r>
          </a:p>
          <a:p>
            <a:pPr marL="342900" indent="-342900">
              <a:buFont typeface="+mj-lt"/>
              <a:buAutoNum type="arabicPeriod"/>
            </a:pPr>
            <a:endParaRPr lang="en-US" sz="1600" dirty="0">
              <a:solidFill>
                <a:schemeClr val="tx1">
                  <a:lumMod val="50000"/>
                </a:schemeClr>
              </a:solidFill>
            </a:endParaRPr>
          </a:p>
          <a:p>
            <a:pPr marL="342900" indent="-342900">
              <a:buFont typeface="+mj-lt"/>
              <a:buAutoNum type="arabicPeriod"/>
            </a:pPr>
            <a:r>
              <a:rPr lang="en-US" sz="1600" dirty="0">
                <a:solidFill>
                  <a:schemeClr val="tx1">
                    <a:lumMod val="50000"/>
                  </a:schemeClr>
                </a:solidFill>
              </a:rPr>
              <a:t>Like Commvault, we are embracing the flash and cloud transition in the market building alliances with AFA and Cloud vendors</a:t>
            </a:r>
          </a:p>
          <a:p>
            <a:pPr marL="342900" indent="-342900">
              <a:buFont typeface="+mj-lt"/>
              <a:buAutoNum type="arabicPeriod"/>
            </a:pPr>
            <a:endParaRPr lang="en-US" sz="1600" dirty="0">
              <a:solidFill>
                <a:schemeClr val="tx1">
                  <a:lumMod val="50000"/>
                </a:schemeClr>
              </a:solidFill>
            </a:endParaRPr>
          </a:p>
          <a:p>
            <a:pPr marL="342900" indent="-342900">
              <a:buFont typeface="+mj-lt"/>
              <a:buAutoNum type="arabicPeriod"/>
            </a:pPr>
            <a:r>
              <a:rPr lang="en-US" sz="1600" dirty="0">
                <a:solidFill>
                  <a:schemeClr val="tx1">
                    <a:lumMod val="50000"/>
                  </a:schemeClr>
                </a:solidFill>
              </a:rPr>
              <a:t>Veritas and Dell/EMC are now clearly competitors </a:t>
            </a:r>
          </a:p>
          <a:p>
            <a:pPr marL="342900" indent="-342900">
              <a:buFont typeface="+mj-lt"/>
              <a:buAutoNum type="arabicPeriod"/>
            </a:pPr>
            <a:endParaRPr lang="en-US" sz="1600" dirty="0">
              <a:solidFill>
                <a:schemeClr val="tx1">
                  <a:lumMod val="50000"/>
                </a:schemeClr>
              </a:solidFill>
            </a:endParaRPr>
          </a:p>
          <a:p>
            <a:pPr marL="342900" indent="-342900">
              <a:buFont typeface="+mj-lt"/>
              <a:buAutoNum type="arabicPeriod"/>
            </a:pPr>
            <a:r>
              <a:rPr lang="en-US" sz="1600" dirty="0">
                <a:solidFill>
                  <a:schemeClr val="tx1">
                    <a:lumMod val="50000"/>
                  </a:schemeClr>
                </a:solidFill>
              </a:rPr>
              <a:t>This solution has already generated massive buzz in the channel, with the Commvault field teams, and with end users where we have piloted the message</a:t>
            </a:r>
            <a:endParaRPr lang="en-US" sz="2000" dirty="0"/>
          </a:p>
        </p:txBody>
      </p:sp>
    </p:spTree>
    <p:extLst>
      <p:ext uri="{BB962C8B-B14F-4D97-AF65-F5344CB8AC3E}">
        <p14:creationId xmlns:p14="http://schemas.microsoft.com/office/powerpoint/2010/main" val="409514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Quantum SureStaQ™ for Commvault </a:t>
            </a:r>
          </a:p>
        </p:txBody>
      </p:sp>
      <p:sp>
        <p:nvSpPr>
          <p:cNvPr id="3" name="Text Placeholder 2"/>
          <p:cNvSpPr>
            <a:spLocks noGrp="1"/>
          </p:cNvSpPr>
          <p:nvPr>
            <p:ph type="body" idx="1"/>
          </p:nvPr>
        </p:nvSpPr>
        <p:spPr>
          <a:xfrm>
            <a:off x="476977" y="1082278"/>
            <a:ext cx="5314223" cy="3394472"/>
          </a:xfrm>
        </p:spPr>
        <p:txBody>
          <a:bodyPr/>
          <a:lstStyle/>
          <a:p>
            <a:pPr>
              <a:lnSpc>
                <a:spcPct val="150000"/>
              </a:lnSpc>
            </a:pPr>
            <a:r>
              <a:rPr lang="en-US" sz="1400" b="1" i="1" dirty="0"/>
              <a:t>Converged solution</a:t>
            </a:r>
            <a:r>
              <a:rPr lang="en-US" sz="1400" b="1" dirty="0"/>
              <a:t> </a:t>
            </a:r>
            <a:r>
              <a:rPr lang="en-US" sz="1400" dirty="0"/>
              <a:t>for Commvault from Compute to Cloud</a:t>
            </a:r>
          </a:p>
          <a:p>
            <a:pPr marL="227013" lvl="1" indent="-227013">
              <a:lnSpc>
                <a:spcPct val="150000"/>
              </a:lnSpc>
              <a:spcBef>
                <a:spcPts val="300"/>
              </a:spcBef>
              <a:spcAft>
                <a:spcPts val="300"/>
              </a:spcAft>
              <a:buClrTx/>
              <a:buBlip>
                <a:blip r:embed="rId3"/>
              </a:buBlip>
            </a:pPr>
            <a:r>
              <a:rPr lang="en-US" sz="1400" b="1" i="1" dirty="0"/>
              <a:t>Built off Commvault reference architectures </a:t>
            </a:r>
            <a:r>
              <a:rPr lang="en-US" sz="1400" dirty="0"/>
              <a:t>and best practices </a:t>
            </a:r>
          </a:p>
          <a:p>
            <a:pPr marL="227013" lvl="1" indent="-227013">
              <a:lnSpc>
                <a:spcPct val="150000"/>
              </a:lnSpc>
              <a:spcBef>
                <a:spcPts val="300"/>
              </a:spcBef>
              <a:spcAft>
                <a:spcPts val="300"/>
              </a:spcAft>
              <a:buClrTx/>
              <a:buBlip>
                <a:blip r:embed="rId3"/>
              </a:buBlip>
            </a:pPr>
            <a:r>
              <a:rPr lang="en-US" sz="1400" b="1" i="1" dirty="0"/>
              <a:t>Independently scalable </a:t>
            </a:r>
            <a:r>
              <a:rPr lang="en-US" sz="1400" dirty="0"/>
              <a:t>with a flexible set of building blocks to customize for any environment </a:t>
            </a:r>
          </a:p>
          <a:p>
            <a:pPr marL="227013" lvl="1" indent="-227013">
              <a:lnSpc>
                <a:spcPct val="150000"/>
              </a:lnSpc>
              <a:spcBef>
                <a:spcPts val="300"/>
              </a:spcBef>
              <a:spcAft>
                <a:spcPts val="300"/>
              </a:spcAft>
              <a:buClrTx/>
              <a:buBlip>
                <a:blip r:embed="rId3"/>
              </a:buBlip>
            </a:pPr>
            <a:r>
              <a:rPr lang="en-US" sz="1400" dirty="0"/>
              <a:t>Purpose built for data protection with </a:t>
            </a:r>
            <a:r>
              <a:rPr lang="en-US" sz="1400" b="1" i="1" dirty="0"/>
              <a:t>best in class technology and customer experience</a:t>
            </a:r>
          </a:p>
          <a:p>
            <a:pPr marL="227013" lvl="1" indent="-227013">
              <a:lnSpc>
                <a:spcPct val="150000"/>
              </a:lnSpc>
              <a:spcBef>
                <a:spcPts val="300"/>
              </a:spcBef>
              <a:spcAft>
                <a:spcPts val="300"/>
              </a:spcAft>
              <a:buClrTx/>
              <a:buBlip>
                <a:blip r:embed="rId3"/>
              </a:buBlip>
            </a:pPr>
            <a:r>
              <a:rPr lang="en-US" sz="1400" dirty="0"/>
              <a:t>Provides </a:t>
            </a:r>
            <a:r>
              <a:rPr lang="en-US" sz="1400" b="1" i="1" dirty="0"/>
              <a:t>unmatched ROI </a:t>
            </a:r>
            <a:r>
              <a:rPr lang="en-US" sz="1400" dirty="0"/>
              <a:t>and lower architecture costs, </a:t>
            </a:r>
            <a:r>
              <a:rPr lang="en-US" sz="1400" b="1" dirty="0"/>
              <a:t>under $200/TB at scale</a:t>
            </a:r>
          </a:p>
          <a:p>
            <a:pPr marL="227013" lvl="1" indent="-227013">
              <a:lnSpc>
                <a:spcPct val="150000"/>
              </a:lnSpc>
              <a:spcBef>
                <a:spcPts val="300"/>
              </a:spcBef>
              <a:spcAft>
                <a:spcPts val="300"/>
              </a:spcAft>
              <a:buClrTx/>
              <a:buBlip>
                <a:blip r:embed="rId3"/>
              </a:buBlip>
            </a:pPr>
            <a:r>
              <a:rPr lang="en-US" sz="1400" dirty="0"/>
              <a:t>Now gives Commvault an </a:t>
            </a:r>
            <a:r>
              <a:rPr lang="en-US" sz="1400" b="1" dirty="0"/>
              <a:t>“easy button”</a:t>
            </a:r>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1047750"/>
            <a:ext cx="1829760" cy="231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1086" y="937332"/>
            <a:ext cx="284638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00800" y="3562350"/>
            <a:ext cx="2514600" cy="1323439"/>
          </a:xfrm>
          <a:prstGeom prst="rect">
            <a:avLst/>
          </a:prstGeom>
          <a:noFill/>
        </p:spPr>
        <p:txBody>
          <a:bodyPr wrap="square" rtlCol="0">
            <a:spAutoFit/>
          </a:bodyPr>
          <a:lstStyle/>
          <a:p>
            <a:r>
              <a:rPr lang="en-US" sz="1000" i="1" dirty="0"/>
              <a:t>“Our goal with this product is to build the most complete and compelling solution on the planet for Commvault.  The Quantum SureStaQ will enable Commvault to win more customers and solidify their position in install base accounts.  We want to help them double in size over the next few years” – Jon Gacek, Quantum CEO </a:t>
            </a:r>
          </a:p>
        </p:txBody>
      </p:sp>
    </p:spTree>
    <p:extLst>
      <p:ext uri="{BB962C8B-B14F-4D97-AF65-F5344CB8AC3E}">
        <p14:creationId xmlns:p14="http://schemas.microsoft.com/office/powerpoint/2010/main" val="369936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08" y="57150"/>
            <a:ext cx="7864475" cy="685800"/>
          </a:xfrm>
        </p:spPr>
        <p:txBody>
          <a:bodyPr/>
          <a:lstStyle/>
          <a:p>
            <a:r>
              <a:rPr lang="en-US" dirty="0"/>
              <a:t>Quantum SureStaQ for Commvault</a:t>
            </a:r>
          </a:p>
        </p:txBody>
      </p:sp>
      <p:grpSp>
        <p:nvGrpSpPr>
          <p:cNvPr id="3" name="Group 2"/>
          <p:cNvGrpSpPr/>
          <p:nvPr/>
        </p:nvGrpSpPr>
        <p:grpSpPr>
          <a:xfrm>
            <a:off x="194021" y="1130125"/>
            <a:ext cx="8112926" cy="2637727"/>
            <a:chOff x="128124" y="1742974"/>
            <a:chExt cx="8112926" cy="2637727"/>
          </a:xfrm>
        </p:grpSpPr>
        <p:sp>
          <p:nvSpPr>
            <p:cNvPr id="47" name="Cloud 46"/>
            <p:cNvSpPr/>
            <p:nvPr/>
          </p:nvSpPr>
          <p:spPr>
            <a:xfrm>
              <a:off x="128124" y="2044388"/>
              <a:ext cx="2776199" cy="2054402"/>
            </a:xfrm>
            <a:prstGeom prst="cloud">
              <a:avLst/>
            </a:prstGeom>
            <a:gradFill>
              <a:gsLst>
                <a:gs pos="57000">
                  <a:schemeClr val="accent1">
                    <a:lumMod val="5000"/>
                    <a:lumOff val="95000"/>
                  </a:schemeClr>
                </a:gs>
                <a:gs pos="78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rgbClr val="000000">
                  <a:alpha val="4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31" name="Picture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523" y="2558479"/>
              <a:ext cx="1965487" cy="435331"/>
            </a:xfrm>
            <a:prstGeom prst="rect">
              <a:avLst/>
            </a:prstGeom>
          </p:spPr>
        </p:pic>
        <p:pic>
          <p:nvPicPr>
            <p:cNvPr id="32" name="Picture 3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526" y="1957924"/>
              <a:ext cx="1965487" cy="435331"/>
            </a:xfrm>
            <a:prstGeom prst="rect">
              <a:avLst/>
            </a:prstGeom>
          </p:spPr>
        </p:pic>
        <p:pic>
          <p:nvPicPr>
            <p:cNvPr id="34" name="Picture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526" y="2264236"/>
              <a:ext cx="1965487" cy="435331"/>
            </a:xfrm>
            <a:prstGeom prst="rect">
              <a:avLst/>
            </a:prstGeom>
          </p:spPr>
        </p:pic>
        <p:sp>
          <p:nvSpPr>
            <p:cNvPr id="10" name="Right Brace 9"/>
            <p:cNvSpPr/>
            <p:nvPr/>
          </p:nvSpPr>
          <p:spPr>
            <a:xfrm>
              <a:off x="2517289" y="1742974"/>
              <a:ext cx="220417" cy="1159833"/>
            </a:xfrm>
            <a:prstGeom prst="rightBrace">
              <a:avLst>
                <a:gd name="adj1" fmla="val 8333"/>
                <a:gd name="adj2" fmla="val 31485"/>
              </a:avLst>
            </a:prstGeom>
            <a:ln w="9525" cmpd="sng">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3114466" y="1823179"/>
              <a:ext cx="5092393" cy="738664"/>
            </a:xfrm>
            <a:prstGeom prst="rect">
              <a:avLst/>
            </a:prstGeom>
            <a:noFill/>
          </p:spPr>
          <p:txBody>
            <a:bodyPr wrap="square" rtlCol="0">
              <a:spAutoFit/>
            </a:bodyPr>
            <a:lstStyle/>
            <a:p>
              <a:r>
                <a:rPr lang="en-US" sz="1400" b="1" dirty="0"/>
                <a:t>Xcellis Application Directors </a:t>
              </a:r>
              <a:r>
                <a:rPr lang="en-US" sz="1400" dirty="0"/>
                <a:t>with Flash for CommServe (XL and L/M) and MediaAgents (Extended Model XL, Extended Model L, XL, L and M/S) servers</a:t>
              </a: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525" y="3907183"/>
              <a:ext cx="1814297" cy="473518"/>
            </a:xfrm>
            <a:prstGeom prst="rect">
              <a:avLst/>
            </a:prstGeom>
          </p:spPr>
        </p:pic>
        <p:pic>
          <p:nvPicPr>
            <p:cNvPr id="41" name="Picture 4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525" y="3508284"/>
              <a:ext cx="1814297" cy="473518"/>
            </a:xfrm>
            <a:prstGeom prst="rect">
              <a:avLst/>
            </a:prstGeom>
          </p:spPr>
        </p:pic>
        <p:sp>
          <p:nvSpPr>
            <p:cNvPr id="43" name="TextBox 42"/>
            <p:cNvSpPr txBox="1"/>
            <p:nvPr/>
          </p:nvSpPr>
          <p:spPr>
            <a:xfrm>
              <a:off x="3219394" y="3694263"/>
              <a:ext cx="5021656" cy="523220"/>
            </a:xfrm>
            <a:prstGeom prst="rect">
              <a:avLst/>
            </a:prstGeom>
            <a:noFill/>
          </p:spPr>
          <p:txBody>
            <a:bodyPr wrap="square" rtlCol="0">
              <a:spAutoFit/>
            </a:bodyPr>
            <a:lstStyle/>
            <a:p>
              <a:r>
                <a:rPr lang="en-US" sz="1400" b="1" dirty="0"/>
                <a:t>QXS Storage </a:t>
              </a:r>
              <a:r>
                <a:rPr lang="en-US" sz="1400" dirty="0"/>
                <a:t>De-Dupe Targets up to 1.9PB per SureStaQ and typically around $200/TB to customers</a:t>
              </a:r>
            </a:p>
          </p:txBody>
        </p:sp>
        <p:sp>
          <p:nvSpPr>
            <p:cNvPr id="46" name="TextBox 45"/>
            <p:cNvSpPr txBox="1"/>
            <p:nvPr/>
          </p:nvSpPr>
          <p:spPr>
            <a:xfrm>
              <a:off x="3290144" y="3065616"/>
              <a:ext cx="4809417" cy="307777"/>
            </a:xfrm>
            <a:prstGeom prst="rect">
              <a:avLst/>
            </a:prstGeom>
            <a:noFill/>
          </p:spPr>
          <p:txBody>
            <a:bodyPr wrap="square" rtlCol="0">
              <a:spAutoFit/>
            </a:bodyPr>
            <a:lstStyle/>
            <a:p>
              <a:r>
                <a:rPr lang="en-US" sz="1400" b="1" dirty="0"/>
                <a:t>Internal networking </a:t>
              </a:r>
              <a:r>
                <a:rPr lang="en-US" sz="1400" dirty="0"/>
                <a:t>for storage scale and connectivity</a:t>
              </a:r>
            </a:p>
          </p:txBody>
        </p:sp>
        <p:pic>
          <p:nvPicPr>
            <p:cNvPr id="51" name="Picture 5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524" y="2986449"/>
              <a:ext cx="1965487" cy="435331"/>
            </a:xfrm>
            <a:prstGeom prst="rect">
              <a:avLst/>
            </a:prstGeom>
          </p:spPr>
        </p:pic>
        <p:sp>
          <p:nvSpPr>
            <p:cNvPr id="54" name="Right Brace 53"/>
            <p:cNvSpPr/>
            <p:nvPr/>
          </p:nvSpPr>
          <p:spPr>
            <a:xfrm>
              <a:off x="3114466" y="3011256"/>
              <a:ext cx="209855" cy="385718"/>
            </a:xfrm>
            <a:prstGeom prst="rightBrace">
              <a:avLst/>
            </a:prstGeom>
            <a:ln w="9525" cmpd="sng">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Right Brace 54"/>
            <p:cNvSpPr/>
            <p:nvPr/>
          </p:nvSpPr>
          <p:spPr>
            <a:xfrm>
              <a:off x="3006750" y="3530028"/>
              <a:ext cx="215432" cy="850672"/>
            </a:xfrm>
            <a:prstGeom prst="rightBrace">
              <a:avLst/>
            </a:prstGeom>
            <a:ln w="9525" cmpd="sng">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419" y="1040642"/>
            <a:ext cx="1965487" cy="435331"/>
          </a:xfrm>
          <a:prstGeom prst="rect">
            <a:avLst/>
          </a:prstGeom>
        </p:spPr>
      </p:pic>
      <p:sp>
        <p:nvSpPr>
          <p:cNvPr id="7" name="Rounded Rectangle 6"/>
          <p:cNvSpPr/>
          <p:nvPr/>
        </p:nvSpPr>
        <p:spPr>
          <a:xfrm>
            <a:off x="537117" y="4019550"/>
            <a:ext cx="8077200" cy="68580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bg1"/>
                </a:solidFill>
              </a:rPr>
              <a:t>Faster to Deploy.   Easier to Support.  Independently Scalable.</a:t>
            </a:r>
            <a:endParaRPr lang="en-US" sz="1600" dirty="0"/>
          </a:p>
        </p:txBody>
      </p:sp>
    </p:spTree>
    <p:extLst>
      <p:ext uri="{BB962C8B-B14F-4D97-AF65-F5344CB8AC3E}">
        <p14:creationId xmlns:p14="http://schemas.microsoft.com/office/powerpoint/2010/main" val="201419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SureStaQ™ is Aligned To Commvault’s Architecture</a:t>
            </a:r>
          </a:p>
        </p:txBody>
      </p:sp>
      <p:cxnSp>
        <p:nvCxnSpPr>
          <p:cNvPr id="4" name="Straight Connector 3"/>
          <p:cNvCxnSpPr>
            <a:endCxn id="24" idx="1"/>
          </p:cNvCxnSpPr>
          <p:nvPr/>
        </p:nvCxnSpPr>
        <p:spPr>
          <a:xfrm>
            <a:off x="305491" y="3198108"/>
            <a:ext cx="1483485" cy="663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a:endCxn id="18" idx="1"/>
          </p:cNvCxnSpPr>
          <p:nvPr/>
        </p:nvCxnSpPr>
        <p:spPr>
          <a:xfrm flipV="1">
            <a:off x="305491" y="1969909"/>
            <a:ext cx="1879307" cy="7737"/>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oup 73"/>
          <p:cNvGrpSpPr/>
          <p:nvPr/>
        </p:nvGrpSpPr>
        <p:grpSpPr>
          <a:xfrm>
            <a:off x="406367" y="3758594"/>
            <a:ext cx="2628202" cy="1031423"/>
            <a:chOff x="344309" y="5376864"/>
            <a:chExt cx="3014663" cy="1481137"/>
          </a:xfrm>
        </p:grpSpPr>
        <p:pic>
          <p:nvPicPr>
            <p:cNvPr id="7" name="Picture 3" descr="po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984" y="5376864"/>
              <a:ext cx="2510016" cy="1481137"/>
            </a:xfrm>
            <a:prstGeom prst="rect">
              <a:avLst/>
            </a:prstGeom>
            <a:noFill/>
            <a:ln w="9525">
              <a:noFill/>
              <a:miter lim="800000"/>
              <a:headEnd/>
              <a:tailEnd/>
            </a:ln>
          </p:spPr>
        </p:pic>
        <p:sp>
          <p:nvSpPr>
            <p:cNvPr id="8" name="Rectangle 9"/>
            <p:cNvSpPr>
              <a:spLocks noChangeArrowheads="1"/>
            </p:cNvSpPr>
            <p:nvPr/>
          </p:nvSpPr>
          <p:spPr bwMode="auto">
            <a:xfrm>
              <a:off x="344309" y="6191250"/>
              <a:ext cx="3014663" cy="411033"/>
            </a:xfrm>
            <a:prstGeom prst="rect">
              <a:avLst/>
            </a:prstGeom>
            <a:noFill/>
            <a:ln w="9525">
              <a:noFill/>
              <a:miter lim="800000"/>
              <a:headEnd/>
              <a:tailEnd/>
            </a:ln>
          </p:spPr>
          <p:txBody>
            <a:bodyPr>
              <a:spAutoFit/>
            </a:bodyPr>
            <a:lstStyle/>
            <a:p>
              <a:pPr algn="ctr">
                <a:lnSpc>
                  <a:spcPct val="90000"/>
                </a:lnSpc>
              </a:pPr>
              <a:endParaRPr lang="en-US" sz="1400" b="1" dirty="0">
                <a:solidFill>
                  <a:schemeClr val="tx2"/>
                </a:solidFill>
              </a:endParaRPr>
            </a:p>
          </p:txBody>
        </p:sp>
      </p:grpSp>
      <p:pic>
        <p:nvPicPr>
          <p:cNvPr id="9" name="Picture 17" descr="arrow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764" y="2139048"/>
            <a:ext cx="1710615" cy="722991"/>
          </a:xfrm>
          <a:prstGeom prst="rect">
            <a:avLst/>
          </a:prstGeom>
          <a:noFill/>
          <a:ln w="9525">
            <a:noFill/>
            <a:miter lim="800000"/>
            <a:headEnd/>
            <a:tailEnd/>
          </a:ln>
        </p:spPr>
      </p:pic>
      <p:grpSp>
        <p:nvGrpSpPr>
          <p:cNvPr id="10" name="Group 35"/>
          <p:cNvGrpSpPr>
            <a:grpSpLocks/>
          </p:cNvGrpSpPr>
          <p:nvPr/>
        </p:nvGrpSpPr>
        <p:grpSpPr bwMode="auto">
          <a:xfrm>
            <a:off x="1368397" y="969438"/>
            <a:ext cx="664316" cy="424509"/>
            <a:chOff x="4937" y="864"/>
            <a:chExt cx="533" cy="396"/>
          </a:xfrm>
        </p:grpSpPr>
        <p:pic>
          <p:nvPicPr>
            <p:cNvPr id="11" name="Picture 36" descr="icon-server-tow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5" y="864"/>
              <a:ext cx="315" cy="396"/>
            </a:xfrm>
            <a:prstGeom prst="rect">
              <a:avLst/>
            </a:prstGeom>
            <a:noFill/>
            <a:ln w="9525">
              <a:noFill/>
              <a:miter lim="800000"/>
              <a:headEnd/>
              <a:tailEnd/>
            </a:ln>
          </p:spPr>
        </p:pic>
        <p:pic>
          <p:nvPicPr>
            <p:cNvPr id="12" name="Picture 37" descr="icon-moni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7" y="864"/>
              <a:ext cx="364" cy="366"/>
            </a:xfrm>
            <a:prstGeom prst="rect">
              <a:avLst/>
            </a:prstGeom>
            <a:noFill/>
            <a:ln w="9525">
              <a:noFill/>
              <a:miter lim="800000"/>
              <a:headEnd/>
              <a:tailEnd/>
            </a:ln>
          </p:spPr>
        </p:pic>
      </p:grpSp>
      <p:grpSp>
        <p:nvGrpSpPr>
          <p:cNvPr id="13" name="Group 78"/>
          <p:cNvGrpSpPr/>
          <p:nvPr/>
        </p:nvGrpSpPr>
        <p:grpSpPr>
          <a:xfrm>
            <a:off x="831253" y="1751021"/>
            <a:ext cx="1875309" cy="478677"/>
            <a:chOff x="831672" y="2493964"/>
            <a:chExt cx="2151062" cy="687387"/>
          </a:xfrm>
        </p:grpSpPr>
        <p:pic>
          <p:nvPicPr>
            <p:cNvPr id="14" name="Picture 8" descr="icon-server-tow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1672" y="2493964"/>
              <a:ext cx="441325" cy="628650"/>
            </a:xfrm>
            <a:prstGeom prst="rect">
              <a:avLst/>
            </a:prstGeom>
            <a:noFill/>
            <a:ln w="9525">
              <a:noFill/>
              <a:miter lim="800000"/>
              <a:headEnd/>
              <a:tailEnd/>
            </a:ln>
          </p:spPr>
        </p:pic>
        <p:pic>
          <p:nvPicPr>
            <p:cNvPr id="15" name="Picture 4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6800" y="2895600"/>
              <a:ext cx="276225" cy="276225"/>
            </a:xfrm>
            <a:prstGeom prst="rect">
              <a:avLst/>
            </a:prstGeom>
            <a:noFill/>
            <a:ln w="9525">
              <a:noFill/>
              <a:miter lim="800000"/>
              <a:headEnd/>
              <a:tailEnd/>
            </a:ln>
          </p:spPr>
        </p:pic>
        <p:grpSp>
          <p:nvGrpSpPr>
            <p:cNvPr id="16" name="Group 67"/>
            <p:cNvGrpSpPr/>
            <p:nvPr/>
          </p:nvGrpSpPr>
          <p:grpSpPr>
            <a:xfrm>
              <a:off x="1612722" y="2493964"/>
              <a:ext cx="596900" cy="687387"/>
              <a:chOff x="1612722" y="2493964"/>
              <a:chExt cx="596900" cy="687387"/>
            </a:xfrm>
          </p:grpSpPr>
          <p:pic>
            <p:nvPicPr>
              <p:cNvPr id="20" name="Picture 6" descr="icon-server-tow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2722" y="2493964"/>
                <a:ext cx="441325" cy="628650"/>
              </a:xfrm>
              <a:prstGeom prst="rect">
                <a:avLst/>
              </a:prstGeom>
              <a:noFill/>
              <a:ln w="9525">
                <a:noFill/>
                <a:miter lim="800000"/>
                <a:headEnd/>
                <a:tailEnd/>
              </a:ln>
            </p:spPr>
          </p:pic>
          <p:pic>
            <p:nvPicPr>
              <p:cNvPr id="21" name="Picture 4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33397" y="2905126"/>
                <a:ext cx="276225" cy="276225"/>
              </a:xfrm>
              <a:prstGeom prst="rect">
                <a:avLst/>
              </a:prstGeom>
              <a:noFill/>
              <a:ln w="9525">
                <a:noFill/>
                <a:miter lim="800000"/>
                <a:headEnd/>
                <a:tailEnd/>
              </a:ln>
            </p:spPr>
          </p:pic>
        </p:grpSp>
        <p:grpSp>
          <p:nvGrpSpPr>
            <p:cNvPr id="17" name="Group 68"/>
            <p:cNvGrpSpPr/>
            <p:nvPr/>
          </p:nvGrpSpPr>
          <p:grpSpPr>
            <a:xfrm>
              <a:off x="2384247" y="2493964"/>
              <a:ext cx="598487" cy="687387"/>
              <a:chOff x="2384247" y="2493964"/>
              <a:chExt cx="598487" cy="687387"/>
            </a:xfrm>
          </p:grpSpPr>
          <p:pic>
            <p:nvPicPr>
              <p:cNvPr id="18" name="Picture 7" descr="icon-server-tow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4247" y="2493964"/>
                <a:ext cx="441325" cy="628650"/>
              </a:xfrm>
              <a:prstGeom prst="rect">
                <a:avLst/>
              </a:prstGeom>
              <a:noFill/>
              <a:ln w="9525">
                <a:noFill/>
                <a:miter lim="800000"/>
                <a:headEnd/>
                <a:tailEnd/>
              </a:ln>
            </p:spPr>
          </p:pic>
          <p:pic>
            <p:nvPicPr>
              <p:cNvPr id="19" name="Picture 4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06509" y="2905126"/>
                <a:ext cx="276225" cy="276225"/>
              </a:xfrm>
              <a:prstGeom prst="rect">
                <a:avLst/>
              </a:prstGeom>
              <a:noFill/>
              <a:ln w="9525">
                <a:noFill/>
                <a:miter lim="800000"/>
                <a:headEnd/>
                <a:tailEnd/>
              </a:ln>
            </p:spPr>
          </p:pic>
        </p:grpSp>
      </p:grpSp>
      <p:grpSp>
        <p:nvGrpSpPr>
          <p:cNvPr id="22" name="Group 71"/>
          <p:cNvGrpSpPr/>
          <p:nvPr/>
        </p:nvGrpSpPr>
        <p:grpSpPr>
          <a:xfrm>
            <a:off x="1058228" y="2879727"/>
            <a:ext cx="1300953" cy="650029"/>
            <a:chOff x="1092022" y="4114801"/>
            <a:chExt cx="1492250" cy="933450"/>
          </a:xfrm>
        </p:grpSpPr>
        <p:pic>
          <p:nvPicPr>
            <p:cNvPr id="23" name="Picture 14" descr="icon-server-towe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92022" y="4114801"/>
              <a:ext cx="654050" cy="933450"/>
            </a:xfrm>
            <a:prstGeom prst="rect">
              <a:avLst/>
            </a:prstGeom>
            <a:noFill/>
            <a:ln w="9525">
              <a:noFill/>
              <a:miter lim="800000"/>
              <a:headEnd/>
              <a:tailEnd/>
            </a:ln>
          </p:spPr>
        </p:pic>
        <p:pic>
          <p:nvPicPr>
            <p:cNvPr id="24" name="Picture 14" descr="icon-server-towe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30222" y="4114801"/>
              <a:ext cx="654050" cy="933450"/>
            </a:xfrm>
            <a:prstGeom prst="rect">
              <a:avLst/>
            </a:prstGeom>
            <a:noFill/>
            <a:ln w="9525">
              <a:noFill/>
              <a:miter lim="800000"/>
              <a:headEnd/>
              <a:tailEnd/>
            </a:ln>
          </p:spPr>
        </p:pic>
      </p:grpSp>
      <p:grpSp>
        <p:nvGrpSpPr>
          <p:cNvPr id="25" name="Group 72"/>
          <p:cNvGrpSpPr/>
          <p:nvPr/>
        </p:nvGrpSpPr>
        <p:grpSpPr>
          <a:xfrm>
            <a:off x="708077" y="3264438"/>
            <a:ext cx="2034469" cy="981676"/>
            <a:chOff x="690384" y="4667251"/>
            <a:chExt cx="2333625" cy="1409700"/>
          </a:xfrm>
        </p:grpSpPr>
        <p:pic>
          <p:nvPicPr>
            <p:cNvPr id="26" name="Picture 15" descr="arrow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0384" y="4667251"/>
              <a:ext cx="1495425" cy="1409700"/>
            </a:xfrm>
            <a:prstGeom prst="rect">
              <a:avLst/>
            </a:prstGeom>
            <a:noFill/>
            <a:ln w="9525">
              <a:noFill/>
              <a:miter lim="800000"/>
              <a:headEnd/>
              <a:tailEnd/>
            </a:ln>
          </p:spPr>
        </p:pic>
        <p:pic>
          <p:nvPicPr>
            <p:cNvPr id="27" name="Picture 15" descr="arrow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8584" y="4667251"/>
              <a:ext cx="1495425" cy="1409700"/>
            </a:xfrm>
            <a:prstGeom prst="rect">
              <a:avLst/>
            </a:prstGeom>
            <a:noFill/>
            <a:ln w="9525">
              <a:noFill/>
              <a:miter lim="800000"/>
              <a:headEnd/>
              <a:tailEnd/>
            </a:ln>
          </p:spPr>
        </p:pic>
      </p:grpSp>
      <p:sp>
        <p:nvSpPr>
          <p:cNvPr id="28" name="Text Box 10"/>
          <p:cNvSpPr txBox="1">
            <a:spLocks noChangeArrowheads="1"/>
          </p:cNvSpPr>
          <p:nvPr/>
        </p:nvSpPr>
        <p:spPr bwMode="auto">
          <a:xfrm>
            <a:off x="3560642" y="1022502"/>
            <a:ext cx="1580861" cy="411508"/>
          </a:xfrm>
          <a:prstGeom prst="rect">
            <a:avLst/>
          </a:prstGeom>
          <a:noFill/>
          <a:ln w="9525">
            <a:noFill/>
            <a:miter lim="800000"/>
            <a:headEnd/>
            <a:tailEnd/>
          </a:ln>
        </p:spPr>
        <p:txBody>
          <a:bodyPr wrap="none">
            <a:spAutoFit/>
          </a:bodyPr>
          <a:lstStyle/>
          <a:p>
            <a:pPr>
              <a:lnSpc>
                <a:spcPct val="90000"/>
              </a:lnSpc>
            </a:pPr>
            <a:r>
              <a:rPr lang="en-US" sz="1800" b="1" dirty="0">
                <a:solidFill>
                  <a:schemeClr val="tx2"/>
                </a:solidFill>
              </a:rPr>
              <a:t>CommServe</a:t>
            </a:r>
          </a:p>
          <a:p>
            <a:pPr>
              <a:lnSpc>
                <a:spcPct val="90000"/>
              </a:lnSpc>
            </a:pPr>
            <a:r>
              <a:rPr lang="en-US" sz="1800" dirty="0"/>
              <a:t>Unified Console</a:t>
            </a:r>
          </a:p>
        </p:txBody>
      </p:sp>
      <p:pic>
        <p:nvPicPr>
          <p:cNvPr id="29" name="Picture 15" descr="arrow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2817139" y="837647"/>
            <a:ext cx="689826" cy="797180"/>
          </a:xfrm>
          <a:prstGeom prst="rect">
            <a:avLst/>
          </a:prstGeom>
          <a:noFill/>
          <a:ln w="9525">
            <a:noFill/>
            <a:miter lim="800000"/>
            <a:headEnd/>
            <a:tailEnd/>
          </a:ln>
        </p:spPr>
      </p:pic>
      <p:grpSp>
        <p:nvGrpSpPr>
          <p:cNvPr id="30" name="Group 75"/>
          <p:cNvGrpSpPr/>
          <p:nvPr/>
        </p:nvGrpSpPr>
        <p:grpSpPr>
          <a:xfrm>
            <a:off x="2829894" y="1733550"/>
            <a:ext cx="2457971" cy="689826"/>
            <a:chOff x="3124200" y="2149133"/>
            <a:chExt cx="2819400" cy="990600"/>
          </a:xfrm>
        </p:grpSpPr>
        <p:sp>
          <p:nvSpPr>
            <p:cNvPr id="31" name="Text Box 11"/>
            <p:cNvSpPr txBox="1">
              <a:spLocks noChangeArrowheads="1"/>
            </p:cNvSpPr>
            <p:nvPr/>
          </p:nvSpPr>
          <p:spPr bwMode="auto">
            <a:xfrm>
              <a:off x="3962400" y="2464047"/>
              <a:ext cx="1981200" cy="341632"/>
            </a:xfrm>
            <a:prstGeom prst="rect">
              <a:avLst/>
            </a:prstGeom>
            <a:noFill/>
            <a:ln w="9525">
              <a:noFill/>
              <a:miter lim="800000"/>
              <a:headEnd/>
              <a:tailEnd/>
            </a:ln>
          </p:spPr>
          <p:txBody>
            <a:bodyPr wrap="square">
              <a:spAutoFit/>
            </a:bodyPr>
            <a:lstStyle/>
            <a:p>
              <a:pPr>
                <a:lnSpc>
                  <a:spcPct val="90000"/>
                </a:lnSpc>
              </a:pPr>
              <a:r>
                <a:rPr lang="en-US" sz="1800" b="1" dirty="0">
                  <a:solidFill>
                    <a:schemeClr val="tx2"/>
                  </a:solidFill>
                </a:rPr>
                <a:t>Client Systems</a:t>
              </a:r>
            </a:p>
          </p:txBody>
        </p:sp>
        <p:pic>
          <p:nvPicPr>
            <p:cNvPr id="32" name="Picture 15" descr="arrow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5400000">
              <a:off x="3048000" y="2225333"/>
              <a:ext cx="990600" cy="838200"/>
            </a:xfrm>
            <a:prstGeom prst="rect">
              <a:avLst/>
            </a:prstGeom>
            <a:noFill/>
            <a:ln w="9525">
              <a:noFill/>
              <a:miter lim="800000"/>
              <a:headEnd/>
              <a:tailEnd/>
            </a:ln>
          </p:spPr>
        </p:pic>
      </p:grpSp>
      <p:grpSp>
        <p:nvGrpSpPr>
          <p:cNvPr id="33" name="Group 76"/>
          <p:cNvGrpSpPr/>
          <p:nvPr/>
        </p:nvGrpSpPr>
        <p:grpSpPr>
          <a:xfrm>
            <a:off x="2829894" y="2796324"/>
            <a:ext cx="2325107" cy="747785"/>
            <a:chOff x="3124200" y="3733800"/>
            <a:chExt cx="2667000" cy="1073830"/>
          </a:xfrm>
        </p:grpSpPr>
        <p:sp>
          <p:nvSpPr>
            <p:cNvPr id="34" name="Text Box 38"/>
            <p:cNvSpPr txBox="1">
              <a:spLocks noChangeArrowheads="1"/>
            </p:cNvSpPr>
            <p:nvPr/>
          </p:nvSpPr>
          <p:spPr bwMode="auto">
            <a:xfrm>
              <a:off x="4038601" y="4038600"/>
              <a:ext cx="1752599" cy="769030"/>
            </a:xfrm>
            <a:prstGeom prst="rect">
              <a:avLst/>
            </a:prstGeom>
            <a:noFill/>
            <a:ln w="9525">
              <a:noFill/>
              <a:miter lim="800000"/>
              <a:headEnd/>
              <a:tailEnd/>
            </a:ln>
          </p:spPr>
          <p:txBody>
            <a:bodyPr wrap="square">
              <a:spAutoFit/>
            </a:bodyPr>
            <a:lstStyle/>
            <a:p>
              <a:pPr marL="114300" indent="-114300" algn="ctr">
                <a:lnSpc>
                  <a:spcPct val="90000"/>
                </a:lnSpc>
              </a:pPr>
              <a:r>
                <a:rPr lang="en-US" sz="1800" b="1" dirty="0">
                  <a:solidFill>
                    <a:schemeClr val="tx2"/>
                  </a:solidFill>
                </a:rPr>
                <a:t>MediaAgents</a:t>
              </a:r>
            </a:p>
            <a:p>
              <a:pPr marL="114300" indent="-114300" algn="ctr">
                <a:lnSpc>
                  <a:spcPct val="90000"/>
                </a:lnSpc>
                <a:buFont typeface="Wingdings" pitchFamily="2" charset="2"/>
                <a:buChar char="§"/>
              </a:pPr>
              <a:endParaRPr lang="en-US" sz="1400" dirty="0"/>
            </a:p>
          </p:txBody>
        </p:sp>
        <p:pic>
          <p:nvPicPr>
            <p:cNvPr id="35" name="Picture 15" descr="arrow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5400000">
              <a:off x="3048000" y="3810000"/>
              <a:ext cx="990600" cy="838200"/>
            </a:xfrm>
            <a:prstGeom prst="rect">
              <a:avLst/>
            </a:prstGeom>
            <a:noFill/>
            <a:ln w="9525">
              <a:noFill/>
              <a:miter lim="800000"/>
              <a:headEnd/>
              <a:tailEnd/>
            </a:ln>
          </p:spPr>
        </p:pic>
      </p:grpSp>
      <p:grpSp>
        <p:nvGrpSpPr>
          <p:cNvPr id="36" name="Group 77"/>
          <p:cNvGrpSpPr/>
          <p:nvPr/>
        </p:nvGrpSpPr>
        <p:grpSpPr>
          <a:xfrm>
            <a:off x="2819400" y="3934428"/>
            <a:ext cx="2457971" cy="694722"/>
            <a:chOff x="3200400" y="5486400"/>
            <a:chExt cx="2819400" cy="997631"/>
          </a:xfrm>
        </p:grpSpPr>
        <p:sp>
          <p:nvSpPr>
            <p:cNvPr id="37" name="Text Box 38"/>
            <p:cNvSpPr txBox="1">
              <a:spLocks noChangeArrowheads="1"/>
            </p:cNvSpPr>
            <p:nvPr/>
          </p:nvSpPr>
          <p:spPr bwMode="auto">
            <a:xfrm>
              <a:off x="3962399" y="5715001"/>
              <a:ext cx="2057401" cy="769030"/>
            </a:xfrm>
            <a:prstGeom prst="rect">
              <a:avLst/>
            </a:prstGeom>
            <a:noFill/>
            <a:ln w="9525">
              <a:noFill/>
              <a:miter lim="800000"/>
              <a:headEnd/>
              <a:tailEnd/>
            </a:ln>
          </p:spPr>
          <p:txBody>
            <a:bodyPr wrap="square">
              <a:spAutoFit/>
            </a:bodyPr>
            <a:lstStyle/>
            <a:p>
              <a:pPr marL="114300" indent="-114300" algn="ctr">
                <a:lnSpc>
                  <a:spcPct val="90000"/>
                </a:lnSpc>
              </a:pPr>
              <a:r>
                <a:rPr lang="en-US" sz="1800" b="1" dirty="0">
                  <a:solidFill>
                    <a:schemeClr val="tx2"/>
                  </a:solidFill>
                </a:rPr>
                <a:t>Backup Storage</a:t>
              </a:r>
              <a:endParaRPr lang="en-US" sz="1200" dirty="0">
                <a:solidFill>
                  <a:schemeClr val="tx2"/>
                </a:solidFill>
              </a:endParaRPr>
            </a:p>
            <a:p>
              <a:pPr marL="114300" indent="-114300" algn="ctr">
                <a:lnSpc>
                  <a:spcPct val="90000"/>
                </a:lnSpc>
                <a:buFont typeface="Wingdings" pitchFamily="2" charset="2"/>
                <a:buChar char="§"/>
              </a:pPr>
              <a:endParaRPr lang="en-US" sz="1400" dirty="0"/>
            </a:p>
          </p:txBody>
        </p:sp>
        <p:pic>
          <p:nvPicPr>
            <p:cNvPr id="38" name="Picture 15" descr="arrow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5400000">
              <a:off x="3124200" y="5562600"/>
              <a:ext cx="990600" cy="838200"/>
            </a:xfrm>
            <a:prstGeom prst="rect">
              <a:avLst/>
            </a:prstGeom>
            <a:noFill/>
            <a:ln w="9525">
              <a:noFill/>
              <a:miter lim="800000"/>
              <a:headEnd/>
              <a:tailEnd/>
            </a:ln>
          </p:spPr>
        </p:pic>
      </p:grpSp>
      <p:cxnSp>
        <p:nvCxnSpPr>
          <p:cNvPr id="39" name="Straight Connector 38"/>
          <p:cNvCxnSpPr/>
          <p:nvPr/>
        </p:nvCxnSpPr>
        <p:spPr>
          <a:xfrm rot="5400000">
            <a:off x="-1100693" y="2375483"/>
            <a:ext cx="2812369" cy="13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2" idx="1"/>
          </p:cNvCxnSpPr>
          <p:nvPr/>
        </p:nvCxnSpPr>
        <p:spPr>
          <a:xfrm rot="10800000" flipV="1">
            <a:off x="305491" y="1165612"/>
            <a:ext cx="1062906" cy="1608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910492" y="1210028"/>
            <a:ext cx="2776308" cy="461665"/>
          </a:xfrm>
          <a:prstGeom prst="rect">
            <a:avLst/>
          </a:prstGeom>
          <a:noFill/>
        </p:spPr>
        <p:txBody>
          <a:bodyPr wrap="square" rtlCol="0">
            <a:spAutoFit/>
          </a:bodyPr>
          <a:lstStyle/>
          <a:p>
            <a:pPr algn="ctr"/>
            <a:r>
              <a:rPr lang="en-US" sz="1200" dirty="0"/>
              <a:t>Xcellis Application Director </a:t>
            </a:r>
          </a:p>
          <a:p>
            <a:pPr algn="ctr"/>
            <a:r>
              <a:rPr lang="en-US" sz="1200" dirty="0"/>
              <a:t>for X-Large or Large/Small CommServe</a:t>
            </a:r>
          </a:p>
        </p:txBody>
      </p:sp>
      <p:pic>
        <p:nvPicPr>
          <p:cNvPr id="42"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96000" y="971550"/>
            <a:ext cx="2227142" cy="2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5" descr="arrow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5200097" y="841673"/>
            <a:ext cx="689826" cy="797180"/>
          </a:xfrm>
          <a:prstGeom prst="rect">
            <a:avLst/>
          </a:prstGeom>
          <a:noFill/>
          <a:ln w="9525">
            <a:noFill/>
            <a:miter lim="800000"/>
            <a:headEnd/>
            <a:tailEnd/>
          </a:ln>
        </p:spPr>
      </p:pic>
      <p:pic>
        <p:nvPicPr>
          <p:cNvPr id="44" name="Picture 15" descr="arrow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5200097" y="2746673"/>
            <a:ext cx="689826" cy="797180"/>
          </a:xfrm>
          <a:prstGeom prst="rect">
            <a:avLst/>
          </a:prstGeom>
          <a:noFill/>
          <a:ln w="9525">
            <a:noFill/>
            <a:miter lim="800000"/>
            <a:headEnd/>
            <a:tailEnd/>
          </a:ln>
        </p:spPr>
      </p:pic>
      <p:sp>
        <p:nvSpPr>
          <p:cNvPr id="45" name="TextBox 44"/>
          <p:cNvSpPr txBox="1"/>
          <p:nvPr/>
        </p:nvSpPr>
        <p:spPr>
          <a:xfrm>
            <a:off x="5867400" y="2952750"/>
            <a:ext cx="2776308" cy="830997"/>
          </a:xfrm>
          <a:prstGeom prst="rect">
            <a:avLst/>
          </a:prstGeom>
          <a:noFill/>
        </p:spPr>
        <p:txBody>
          <a:bodyPr wrap="square" rtlCol="0">
            <a:spAutoFit/>
          </a:bodyPr>
          <a:lstStyle/>
          <a:p>
            <a:pPr algn="ctr"/>
            <a:r>
              <a:rPr lang="en-US" sz="1200" dirty="0"/>
              <a:t>Xcellis Application Director </a:t>
            </a:r>
          </a:p>
          <a:p>
            <a:pPr algn="ctr"/>
            <a:r>
              <a:rPr lang="en-US" sz="1200" dirty="0"/>
              <a:t>for Extended Model X-Large, Extended Model Large, X-Large, Large or Medium </a:t>
            </a:r>
          </a:p>
          <a:p>
            <a:pPr algn="ctr"/>
            <a:r>
              <a:rPr lang="en-US" sz="1200" dirty="0"/>
              <a:t>MediaAgents</a:t>
            </a:r>
          </a:p>
        </p:txBody>
      </p:sp>
      <p:pic>
        <p:nvPicPr>
          <p:cNvPr id="4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052908" y="2724150"/>
            <a:ext cx="2227142" cy="2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6242093" y="3790950"/>
            <a:ext cx="1987507" cy="770929"/>
          </a:xfrm>
          <a:prstGeom prst="rect">
            <a:avLst/>
          </a:prstGeom>
        </p:spPr>
      </p:pic>
      <p:pic>
        <p:nvPicPr>
          <p:cNvPr id="48" name="Picture 15" descr="arrow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5235277" y="3885647"/>
            <a:ext cx="689826" cy="797180"/>
          </a:xfrm>
          <a:prstGeom prst="rect">
            <a:avLst/>
          </a:prstGeom>
          <a:noFill/>
          <a:ln w="9525">
            <a:noFill/>
            <a:miter lim="800000"/>
            <a:headEnd/>
            <a:tailEnd/>
          </a:ln>
        </p:spPr>
      </p:pic>
      <p:sp>
        <p:nvSpPr>
          <p:cNvPr id="49" name="TextBox 48"/>
          <p:cNvSpPr txBox="1"/>
          <p:nvPr/>
        </p:nvSpPr>
        <p:spPr>
          <a:xfrm>
            <a:off x="5867400" y="4516219"/>
            <a:ext cx="2776308" cy="461665"/>
          </a:xfrm>
          <a:prstGeom prst="rect">
            <a:avLst/>
          </a:prstGeom>
          <a:noFill/>
        </p:spPr>
        <p:txBody>
          <a:bodyPr wrap="square" rtlCol="0">
            <a:spAutoFit/>
          </a:bodyPr>
          <a:lstStyle/>
          <a:p>
            <a:pPr algn="ctr"/>
            <a:r>
              <a:rPr lang="en-US" sz="1200" dirty="0"/>
              <a:t>QXS High Performance Disk Storage</a:t>
            </a:r>
          </a:p>
          <a:p>
            <a:pPr algn="ctr"/>
            <a:r>
              <a:rPr lang="en-US" sz="1200" dirty="0"/>
              <a:t>Purpose-built for Commvault</a:t>
            </a:r>
          </a:p>
        </p:txBody>
      </p:sp>
    </p:spTree>
    <p:extLst>
      <p:ext uri="{BB962C8B-B14F-4D97-AF65-F5344CB8AC3E}">
        <p14:creationId xmlns:p14="http://schemas.microsoft.com/office/powerpoint/2010/main" val="407780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21979" y="904850"/>
            <a:ext cx="2239811" cy="40290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sp>
        <p:nvSpPr>
          <p:cNvPr id="2" name="Title 1"/>
          <p:cNvSpPr>
            <a:spLocks noGrp="1"/>
          </p:cNvSpPr>
          <p:nvPr>
            <p:ph type="title"/>
          </p:nvPr>
        </p:nvSpPr>
        <p:spPr/>
        <p:txBody>
          <a:bodyPr/>
          <a:lstStyle/>
          <a:p>
            <a:r>
              <a:rPr lang="en-US" dirty="0"/>
              <a:t>Quantum Enables Commvault from Compute to Cloud,</a:t>
            </a:r>
            <a:br>
              <a:rPr lang="en-US" dirty="0"/>
            </a:br>
            <a:r>
              <a:rPr lang="en-US" sz="1600" dirty="0"/>
              <a:t>and supports flash technologies</a:t>
            </a:r>
          </a:p>
        </p:txBody>
      </p:sp>
      <p:sp>
        <p:nvSpPr>
          <p:cNvPr id="36" name="TextBox 35"/>
          <p:cNvSpPr txBox="1"/>
          <p:nvPr/>
        </p:nvSpPr>
        <p:spPr>
          <a:xfrm>
            <a:off x="9792281" y="2847951"/>
            <a:ext cx="157816" cy="281347"/>
          </a:xfrm>
          <a:prstGeom prst="rect">
            <a:avLst/>
          </a:prstGeom>
          <a:noFill/>
        </p:spPr>
        <p:txBody>
          <a:bodyPr wrap="square" rtlCol="0">
            <a:spAutoFit/>
          </a:bodyPr>
          <a:lstStyle/>
          <a:p>
            <a:endParaRPr lang="en-US" dirty="0"/>
          </a:p>
        </p:txBody>
      </p:sp>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4015" y="2985606"/>
            <a:ext cx="1295400" cy="286915"/>
          </a:xfrm>
          <a:prstGeom prst="rect">
            <a:avLst/>
          </a:prstGeom>
        </p:spPr>
      </p:pic>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4015" y="3146948"/>
            <a:ext cx="1295400" cy="286915"/>
          </a:xfrm>
          <a:prstGeom prst="rect">
            <a:avLst/>
          </a:prstGeom>
        </p:spPr>
      </p:pic>
      <p:pic>
        <p:nvPicPr>
          <p:cNvPr id="28" name="Picture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4015" y="3313305"/>
            <a:ext cx="1295400" cy="286915"/>
          </a:xfrm>
          <a:prstGeom prst="rect">
            <a:avLst/>
          </a:prstGeom>
        </p:spPr>
      </p:pic>
      <p:pic>
        <p:nvPicPr>
          <p:cNvPr id="37" name="Picture 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9640" y="1486083"/>
            <a:ext cx="1295400" cy="286915"/>
          </a:xfrm>
          <a:prstGeom prst="rect">
            <a:avLst/>
          </a:prstGeom>
        </p:spPr>
      </p:pic>
      <p:pic>
        <p:nvPicPr>
          <p:cNvPr id="38" name="Picture 3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9640" y="1651122"/>
            <a:ext cx="1295400" cy="286915"/>
          </a:xfrm>
          <a:prstGeom prst="rect">
            <a:avLst/>
          </a:prstGeom>
        </p:spPr>
      </p:pic>
      <p:pic>
        <p:nvPicPr>
          <p:cNvPr id="39" name="Picture 3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9640" y="1813782"/>
            <a:ext cx="1295400" cy="286915"/>
          </a:xfrm>
          <a:prstGeom prst="rect">
            <a:avLst/>
          </a:prstGeom>
        </p:spPr>
      </p:pic>
      <p:grpSp>
        <p:nvGrpSpPr>
          <p:cNvPr id="48" name="Group 47"/>
          <p:cNvGrpSpPr/>
          <p:nvPr/>
        </p:nvGrpSpPr>
        <p:grpSpPr>
          <a:xfrm>
            <a:off x="7580727" y="3727493"/>
            <a:ext cx="1136837" cy="907553"/>
            <a:chOff x="6999572" y="1131569"/>
            <a:chExt cx="1751468" cy="1592554"/>
          </a:xfrm>
        </p:grpSpPr>
        <p:pic>
          <p:nvPicPr>
            <p:cNvPr id="49" name="Picture 153" descr="Cloud"/>
            <p:cNvPicPr>
              <a:picLocks noChangeAspect="1" noChangeArrowheads="1"/>
            </p:cNvPicPr>
            <p:nvPr/>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6999572" y="1131569"/>
              <a:ext cx="1751468" cy="159255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2" descr="http://cdn.wccftech.com/wp-content/uploads/2016/05/Azure_.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38832" y="1938640"/>
              <a:ext cx="800004" cy="45714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s://upload.wikimedia.org/wikipedia/commons/thumb/1/1d/AmazonWebservices_Logo.svg/2000px-AmazonWebservices_Logo.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10863" y="1279172"/>
              <a:ext cx="936471" cy="377682"/>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8" descr="https://pbs.twimg.com/media/CsLBqYxWEAAzIiq.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6496" y="4050499"/>
            <a:ext cx="474209" cy="405713"/>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p:cNvGrpSpPr/>
          <p:nvPr/>
        </p:nvGrpSpPr>
        <p:grpSpPr>
          <a:xfrm>
            <a:off x="6699682" y="3636843"/>
            <a:ext cx="815358" cy="1289706"/>
            <a:chOff x="4129293" y="2355021"/>
            <a:chExt cx="1343245" cy="2213386"/>
          </a:xfrm>
        </p:grpSpPr>
        <p:pic>
          <p:nvPicPr>
            <p:cNvPr id="61" name="Picture 5"/>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29293" y="2457621"/>
              <a:ext cx="581877" cy="199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890661" y="2457621"/>
              <a:ext cx="581877" cy="199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5"/>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501745" y="2355021"/>
              <a:ext cx="637324" cy="221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7870726" y="2412535"/>
            <a:ext cx="801203" cy="123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1504950"/>
            <a:ext cx="3472483" cy="307777"/>
          </a:xfrm>
          <a:prstGeom prst="rect">
            <a:avLst/>
          </a:prstGeom>
          <a:noFill/>
        </p:spPr>
        <p:txBody>
          <a:bodyPr wrap="square" rtlCol="0">
            <a:spAutoFit/>
          </a:bodyPr>
          <a:lstStyle/>
          <a:p>
            <a:pPr algn="ctr"/>
            <a:r>
              <a:rPr lang="en-US" sz="1400" b="1" dirty="0"/>
              <a:t>InteliSnap</a:t>
            </a:r>
            <a:r>
              <a:rPr lang="en-US" sz="1400" dirty="0"/>
              <a:t> to QXS for DR Snapshot Recoveries</a:t>
            </a:r>
          </a:p>
        </p:txBody>
      </p:sp>
      <p:sp>
        <p:nvSpPr>
          <p:cNvPr id="66" name="TextBox 65"/>
          <p:cNvSpPr txBox="1"/>
          <p:nvPr/>
        </p:nvSpPr>
        <p:spPr>
          <a:xfrm>
            <a:off x="2362200" y="3238339"/>
            <a:ext cx="2285999" cy="523220"/>
          </a:xfrm>
          <a:prstGeom prst="rect">
            <a:avLst/>
          </a:prstGeom>
          <a:noFill/>
        </p:spPr>
        <p:txBody>
          <a:bodyPr wrap="square" rtlCol="0">
            <a:spAutoFit/>
          </a:bodyPr>
          <a:lstStyle/>
          <a:p>
            <a:pPr algn="ctr"/>
            <a:r>
              <a:rPr lang="en-US" sz="1400" b="1" dirty="0"/>
              <a:t>DashCopy </a:t>
            </a:r>
            <a:r>
              <a:rPr lang="en-US" sz="1400" dirty="0"/>
              <a:t>to QXS or Offsite Backup Protection</a:t>
            </a:r>
          </a:p>
        </p:txBody>
      </p:sp>
      <p:sp>
        <p:nvSpPr>
          <p:cNvPr id="67" name="TextBox 66"/>
          <p:cNvSpPr txBox="1"/>
          <p:nvPr/>
        </p:nvSpPr>
        <p:spPr>
          <a:xfrm>
            <a:off x="2625303" y="4024836"/>
            <a:ext cx="3332266" cy="523220"/>
          </a:xfrm>
          <a:prstGeom prst="rect">
            <a:avLst/>
          </a:prstGeom>
          <a:noFill/>
        </p:spPr>
        <p:txBody>
          <a:bodyPr wrap="square" rtlCol="0">
            <a:spAutoFit/>
          </a:bodyPr>
          <a:lstStyle/>
          <a:p>
            <a:pPr algn="ctr"/>
            <a:r>
              <a:rPr lang="en-US" sz="1400" b="1" dirty="0"/>
              <a:t>OnePass</a:t>
            </a:r>
            <a:r>
              <a:rPr lang="en-US" sz="1400" dirty="0"/>
              <a:t> to Lattus, StorageGrid, or Public Cloud for Application Aware Archiving</a:t>
            </a:r>
          </a:p>
        </p:txBody>
      </p:sp>
      <p:cxnSp>
        <p:nvCxnSpPr>
          <p:cNvPr id="13" name="Straight Arrow Connector 12"/>
          <p:cNvCxnSpPr/>
          <p:nvPr/>
        </p:nvCxnSpPr>
        <p:spPr>
          <a:xfrm>
            <a:off x="1758345" y="2751199"/>
            <a:ext cx="6122232" cy="6649"/>
          </a:xfrm>
          <a:prstGeom prst="straightConnector1">
            <a:avLst/>
          </a:prstGeom>
          <a:ln w="9525" cmpd="sng">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1797491" y="4027576"/>
            <a:ext cx="4831909" cy="8237"/>
          </a:xfrm>
          <a:prstGeom prst="straightConnector1">
            <a:avLst/>
          </a:prstGeom>
          <a:ln w="9525" cmpd="sng">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625303" y="2466948"/>
            <a:ext cx="4955424" cy="307777"/>
          </a:xfrm>
          <a:prstGeom prst="rect">
            <a:avLst/>
          </a:prstGeom>
          <a:noFill/>
        </p:spPr>
        <p:txBody>
          <a:bodyPr wrap="square" rtlCol="0">
            <a:spAutoFit/>
          </a:bodyPr>
          <a:lstStyle/>
          <a:p>
            <a:pPr algn="ctr"/>
            <a:r>
              <a:rPr lang="en-US" sz="1400" b="1" dirty="0"/>
              <a:t>AuxCopy</a:t>
            </a:r>
            <a:r>
              <a:rPr lang="en-US" sz="1400" dirty="0"/>
              <a:t> to Scalar Tape for low cost or offline retention</a:t>
            </a:r>
          </a:p>
        </p:txBody>
      </p:sp>
      <p:cxnSp>
        <p:nvCxnSpPr>
          <p:cNvPr id="70" name="Straight Arrow Connector 69"/>
          <p:cNvCxnSpPr/>
          <p:nvPr/>
        </p:nvCxnSpPr>
        <p:spPr>
          <a:xfrm>
            <a:off x="2171223" y="3241165"/>
            <a:ext cx="2703971" cy="2662"/>
          </a:xfrm>
          <a:prstGeom prst="straightConnector1">
            <a:avLst/>
          </a:prstGeom>
          <a:ln w="9525" cmpd="sng">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985183" y="1813782"/>
            <a:ext cx="4088664" cy="0"/>
          </a:xfrm>
          <a:prstGeom prst="straightConnector1">
            <a:avLst/>
          </a:prstGeom>
          <a:ln w="9525" cmpd="sng">
            <a:tailEnd type="triangle"/>
          </a:ln>
          <a:effectLst/>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9710" y="3366860"/>
            <a:ext cx="1930635" cy="1410470"/>
          </a:xfrm>
          <a:prstGeom prst="rect">
            <a:avLst/>
          </a:prstGeom>
        </p:spPr>
      </p:pic>
      <p:pic>
        <p:nvPicPr>
          <p:cNvPr id="85" name="Picture 8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9530" y="1367292"/>
            <a:ext cx="1367725" cy="303940"/>
          </a:xfrm>
          <a:prstGeom prst="rect">
            <a:avLst/>
          </a:prstGeom>
        </p:spPr>
      </p:pic>
      <p:pic>
        <p:nvPicPr>
          <p:cNvPr id="86" name="Picture 8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3895" y="1736691"/>
            <a:ext cx="889686" cy="333011"/>
          </a:xfrm>
          <a:prstGeom prst="rect">
            <a:avLst/>
          </a:prstGeom>
        </p:spPr>
      </p:pic>
      <p:pic>
        <p:nvPicPr>
          <p:cNvPr id="87" name="Picture 8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78134" y="1027311"/>
            <a:ext cx="767196" cy="289271"/>
          </a:xfrm>
          <a:prstGeom prst="rect">
            <a:avLst/>
          </a:prstGeom>
        </p:spPr>
      </p:pic>
      <p:pic>
        <p:nvPicPr>
          <p:cNvPr id="88" name="Picture 8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84687" y="972701"/>
            <a:ext cx="889686" cy="329132"/>
          </a:xfrm>
          <a:prstGeom prst="rect">
            <a:avLst/>
          </a:prstGeom>
        </p:spPr>
      </p:pic>
      <p:sp>
        <p:nvSpPr>
          <p:cNvPr id="89" name="Merge 88"/>
          <p:cNvSpPr/>
          <p:nvPr/>
        </p:nvSpPr>
        <p:spPr>
          <a:xfrm>
            <a:off x="523588" y="2737778"/>
            <a:ext cx="1155046" cy="560160"/>
          </a:xfrm>
          <a:prstGeom prst="flowChartMerge">
            <a:avLst/>
          </a:prstGeom>
          <a:solidFill>
            <a:schemeClr val="accent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600" dirty="0">
              <a:solidFill>
                <a:srgbClr val="FFFFFF"/>
              </a:solidFill>
            </a:endParaRPr>
          </a:p>
        </p:txBody>
      </p:sp>
      <p:pic>
        <p:nvPicPr>
          <p:cNvPr id="3" name="Picture 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2353" y="2343595"/>
            <a:ext cx="889000" cy="316158"/>
          </a:xfrm>
          <a:prstGeom prst="rect">
            <a:avLst/>
          </a:prstGeom>
        </p:spPr>
      </p:pic>
      <p:pic>
        <p:nvPicPr>
          <p:cNvPr id="5" name="Picture 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74373" y="2372666"/>
            <a:ext cx="1009255" cy="274708"/>
          </a:xfrm>
          <a:prstGeom prst="rect">
            <a:avLst/>
          </a:prstGeom>
        </p:spPr>
      </p:pic>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31211" y="1775571"/>
            <a:ext cx="1104900" cy="323017"/>
          </a:xfrm>
          <a:prstGeom prst="rect">
            <a:avLst/>
          </a:prstGeom>
        </p:spPr>
      </p:pic>
    </p:spTree>
    <p:extLst>
      <p:ext uri="{BB962C8B-B14F-4D97-AF65-F5344CB8AC3E}">
        <p14:creationId xmlns:p14="http://schemas.microsoft.com/office/powerpoint/2010/main" val="344325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Quantum-master-template-widescreen">
  <a:themeElements>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anchor="ctr"/>
      <a:lstStyle>
        <a:defPPr algn="ctr" fontAlgn="auto">
          <a:spcBef>
            <a:spcPts val="0"/>
          </a:spcBef>
          <a:spcAft>
            <a:spcPts val="0"/>
          </a:spcAft>
          <a:defRPr sz="1600" dirty="0">
            <a:solidFill>
              <a:srgbClr val="FFFFFF"/>
            </a:solidFill>
          </a:defRPr>
        </a:defPPr>
      </a:lstStyle>
      <a:style>
        <a:lnRef idx="1">
          <a:schemeClr val="accent1"/>
        </a:lnRef>
        <a:fillRef idx="3">
          <a:schemeClr val="accent1"/>
        </a:fillRef>
        <a:effectRef idx="2">
          <a:schemeClr val="accent1"/>
        </a:effectRef>
        <a:fontRef idx="minor">
          <a:schemeClr val="lt1"/>
        </a:fontRef>
      </a:style>
    </a:spDef>
    <a:lnDef>
      <a:spPr>
        <a:ln w="9525"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ntum">
    <a:dk1>
      <a:srgbClr val="FFFFFF"/>
    </a:dk1>
    <a:lt1>
      <a:srgbClr val="454545"/>
    </a:lt1>
    <a:dk2>
      <a:srgbClr val="FFFFFF"/>
    </a:dk2>
    <a:lt2>
      <a:srgbClr val="454545"/>
    </a:lt2>
    <a:accent1>
      <a:srgbClr val="0F73C3"/>
    </a:accent1>
    <a:accent2>
      <a:srgbClr val="00B6F1"/>
    </a:accent2>
    <a:accent3>
      <a:srgbClr val="8EBE68"/>
    </a:accent3>
    <a:accent4>
      <a:srgbClr val="FBC85B"/>
    </a:accent4>
    <a:accent5>
      <a:srgbClr val="BCC0BA"/>
    </a:accent5>
    <a:accent6>
      <a:srgbClr val="6A7B84"/>
    </a:accent6>
    <a:hlink>
      <a:srgbClr val="00B6F1"/>
    </a:hlink>
    <a:folHlink>
      <a:srgbClr val="00B6F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 Staff June 2015</Template>
  <TotalTime>67343</TotalTime>
  <Words>2806</Words>
  <Application>Microsoft Macintosh PowerPoint</Application>
  <PresentationFormat>On-screen Show (16:9)</PresentationFormat>
  <Paragraphs>491</Paragraphs>
  <Slides>38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ＭＳ Ｐゴシック</vt:lpstr>
      <vt:lpstr>Times New Roman</vt:lpstr>
      <vt:lpstr>Wingdings</vt:lpstr>
      <vt:lpstr>Arial</vt:lpstr>
      <vt:lpstr>Quantum-master-template-widescreen</vt:lpstr>
      <vt:lpstr>PowerPoint Presentation</vt:lpstr>
      <vt:lpstr>Agenda</vt:lpstr>
      <vt:lpstr> Product Overview</vt:lpstr>
      <vt:lpstr>We do have a history with Commvault</vt:lpstr>
      <vt:lpstr>The Quantum / Commvault Opportunity</vt:lpstr>
      <vt:lpstr>Introducing the Quantum SureStaQ™ for Commvault </vt:lpstr>
      <vt:lpstr>Quantum SureStaQ for Commvault</vt:lpstr>
      <vt:lpstr>SureStaQ™ is Aligned To Commvault’s Architecture</vt:lpstr>
      <vt:lpstr>Quantum Enables Commvault from Compute to Cloud, and supports flash technologies</vt:lpstr>
      <vt:lpstr>PowerPoint Presentation</vt:lpstr>
      <vt:lpstr>PowerPoint Presentation</vt:lpstr>
      <vt:lpstr>SureStaQ for Commvault Assets</vt:lpstr>
      <vt:lpstr>How do we get the request and how much detail is provided?</vt:lpstr>
      <vt:lpstr>Commvault CommServe</vt:lpstr>
      <vt:lpstr>Commvault MediaAgent</vt:lpstr>
      <vt:lpstr>Commvault Media Agent Extended Mode</vt:lpstr>
      <vt:lpstr>Disk Performance – Sustained Random Write/Read</vt:lpstr>
      <vt:lpstr>Disk Performance - IOPS</vt:lpstr>
      <vt:lpstr>We have learned to speak Commvault-ese</vt:lpstr>
      <vt:lpstr>We have learned to speak Commvault-ese</vt:lpstr>
      <vt:lpstr>Atos Commvault &amp; The Quantum SureStaQ for Allscripts</vt:lpstr>
      <vt:lpstr>Atos Commvault &amp; The Quantum SureStaQ for Allscripts</vt:lpstr>
      <vt:lpstr>SureStaQ vs Purpose Built Backup Appliances (Data Domain) Backup 400 TB w/Existing Commvault to Data Domain Customer</vt:lpstr>
      <vt:lpstr>SureStaQ vs Dell/EMC (Dell Isilon) Backup 500TB w/Commvault DeDupe</vt:lpstr>
      <vt:lpstr>SureStaQ™ Savings | Real World Example (PB-scale)</vt:lpstr>
      <vt:lpstr>The Quantum SureStaQ for Commvault | Summary</vt:lpstr>
      <vt:lpstr> Training and Documentation</vt:lpstr>
      <vt:lpstr>DOCUMENTATION: SureStaQ R430 Server</vt:lpstr>
      <vt:lpstr>DOCUMENTATION: SureStaQ R730xd Server</vt:lpstr>
      <vt:lpstr>DOCUMENTATION: SureStaQ QXS Systems</vt:lpstr>
      <vt:lpstr>DOCUMENTATION: Docs on Web</vt:lpstr>
      <vt:lpstr>DOCUMENTATION: Docs on Web</vt:lpstr>
      <vt:lpstr> Service Model</vt:lpstr>
      <vt:lpstr>Support Model</vt:lpstr>
      <vt:lpstr>IB Records</vt:lpstr>
      <vt:lpstr>QXS OBC Profiles and Customer Letter</vt:lpstr>
      <vt:lpstr>SureStaQ for Commvault Docs on IQ</vt:lpstr>
      <vt:lpstr>PowerPoint Presentation</vt:lpstr>
    </vt:vector>
  </TitlesOfParts>
  <Manager>Isaac Alves</Manager>
  <Company>Quantum Corporation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16:9</dc:subject>
  <dc:creator>Bryce Hein</dc:creator>
  <cp:keywords>Template Mater 2015</cp:keywords>
  <cp:lastModifiedBy>Dave Mason</cp:lastModifiedBy>
  <cp:revision>1553</cp:revision>
  <cp:lastPrinted>2017-08-08T13:20:31Z</cp:lastPrinted>
  <dcterms:created xsi:type="dcterms:W3CDTF">2015-06-16T15:13:02Z</dcterms:created>
  <dcterms:modified xsi:type="dcterms:W3CDTF">2017-08-08T19:30:18Z</dcterms:modified>
</cp:coreProperties>
</file>