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29"/>
  </p:notesMasterIdLst>
  <p:handoutMasterIdLst>
    <p:handoutMasterId r:id="rId30"/>
  </p:handoutMasterIdLst>
  <p:sldIdLst>
    <p:sldId id="256" r:id="rId3"/>
    <p:sldId id="355" r:id="rId4"/>
    <p:sldId id="382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9" r:id="rId15"/>
    <p:sldId id="370" r:id="rId16"/>
    <p:sldId id="371" r:id="rId17"/>
    <p:sldId id="372" r:id="rId18"/>
    <p:sldId id="373" r:id="rId19"/>
    <p:sldId id="374" r:id="rId20"/>
    <p:sldId id="381" r:id="rId21"/>
    <p:sldId id="375" r:id="rId22"/>
    <p:sldId id="377" r:id="rId23"/>
    <p:sldId id="378" r:id="rId24"/>
    <p:sldId id="379" r:id="rId25"/>
    <p:sldId id="380" r:id="rId26"/>
    <p:sldId id="376" r:id="rId27"/>
    <p:sldId id="258" r:id="rId28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0" autoAdjust="0"/>
  </p:normalViewPr>
  <p:slideViewPr>
    <p:cSldViewPr snapToGrid="0">
      <p:cViewPr varScale="1">
        <p:scale>
          <a:sx n="142" d="100"/>
          <a:sy n="142" d="100"/>
        </p:scale>
        <p:origin x="-120" y="-26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03E-4"/>
          <c:y val="5.1967579779270403E-3"/>
        </c:manualLayout>
      </c:layout>
    </c:title>
    <c:plotArea>
      <c:layout>
        <c:manualLayout>
          <c:layoutTarget val="inner"/>
          <c:xMode val="edge"/>
          <c:yMode val="edge"/>
          <c:x val="5.0443405511811069E-2"/>
          <c:y val="0.16918759179977996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92641536"/>
        <c:axId val="92651520"/>
      </c:barChart>
      <c:catAx>
        <c:axId val="92641536"/>
        <c:scaling>
          <c:orientation val="minMax"/>
        </c:scaling>
        <c:axPos val="b"/>
        <c:numFmt formatCode="General" sourceLinked="0"/>
        <c:majorTickMark val="none"/>
        <c:tickLblPos val="nextTo"/>
        <c:crossAx val="92651520"/>
        <c:crosses val="autoZero"/>
        <c:auto val="1"/>
        <c:lblAlgn val="ctr"/>
        <c:lblOffset val="100"/>
      </c:catAx>
      <c:valAx>
        <c:axId val="92651520"/>
        <c:scaling>
          <c:orientation val="minMax"/>
        </c:scaling>
        <c:axPos val="l"/>
        <c:numFmt formatCode="General" sourceLinked="1"/>
        <c:majorTickMark val="none"/>
        <c:tickLblPos val="nextTo"/>
        <c:crossAx val="9264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89"/>
          <c:y val="0.84151059997391009"/>
          <c:w val="0.43347019016973953"/>
          <c:h val="0.11691637764680309"/>
        </c:manualLayout>
      </c:layout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26"/>
          <c:y val="5.32434794637206E-2"/>
        </c:manualLayout>
      </c:layout>
    </c:title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29"/>
                  <c:y val="0.449074478353234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26"/>
                  <c:y val="-0.45764307854472874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395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93656576"/>
        <c:axId val="93658112"/>
      </c:barChart>
      <c:catAx>
        <c:axId val="93656576"/>
        <c:scaling>
          <c:orientation val="minMax"/>
        </c:scaling>
        <c:axPos val="b"/>
        <c:numFmt formatCode="General" sourceLinked="0"/>
        <c:majorTickMark val="none"/>
        <c:tickLblPos val="nextTo"/>
        <c:crossAx val="93658112"/>
        <c:crosses val="autoZero"/>
        <c:auto val="1"/>
        <c:lblAlgn val="ctr"/>
        <c:lblOffset val="100"/>
      </c:catAx>
      <c:valAx>
        <c:axId val="93658112"/>
        <c:scaling>
          <c:orientation val="minMax"/>
        </c:scaling>
        <c:axPos val="l"/>
        <c:numFmt formatCode="General" sourceLinked="1"/>
        <c:majorTickMark val="none"/>
        <c:tickLblPos val="nextTo"/>
        <c:crossAx val="9365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89"/>
          <c:y val="0.84151059997391009"/>
          <c:w val="0.43347019016973953"/>
          <c:h val="0.116916377646803"/>
        </c:manualLayout>
      </c:layout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199E-4"/>
          <c:y val="5.1966159926042114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99885824"/>
        <c:axId val="99887360"/>
      </c:barChart>
      <c:catAx>
        <c:axId val="99885824"/>
        <c:scaling>
          <c:orientation val="minMax"/>
        </c:scaling>
        <c:axPos val="b"/>
        <c:numFmt formatCode="General" sourceLinked="0"/>
        <c:majorTickMark val="none"/>
        <c:tickLblPos val="nextTo"/>
        <c:crossAx val="99887360"/>
        <c:crosses val="autoZero"/>
        <c:auto val="1"/>
        <c:lblAlgn val="ctr"/>
        <c:lblOffset val="100"/>
      </c:catAx>
      <c:valAx>
        <c:axId val="99887360"/>
        <c:scaling>
          <c:orientation val="minMax"/>
        </c:scaling>
        <c:axPos val="l"/>
        <c:numFmt formatCode="General" sourceLinked="1"/>
        <c:majorTickMark val="none"/>
        <c:tickLblPos val="nextTo"/>
        <c:crossAx val="99885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933E-2"/>
          <c:y val="0.86239225981534451"/>
          <c:w val="0.92346245024045759"/>
          <c:h val="0.116916377646803"/>
        </c:manualLayout>
      </c:layout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199E-4"/>
          <c:y val="5.1966159926042114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93859200"/>
        <c:axId val="93860992"/>
      </c:barChart>
      <c:catAx>
        <c:axId val="93859200"/>
        <c:scaling>
          <c:orientation val="minMax"/>
        </c:scaling>
        <c:axPos val="b"/>
        <c:numFmt formatCode="General" sourceLinked="0"/>
        <c:majorTickMark val="none"/>
        <c:tickLblPos val="nextTo"/>
        <c:crossAx val="93860992"/>
        <c:crosses val="autoZero"/>
        <c:auto val="1"/>
        <c:lblAlgn val="ctr"/>
        <c:lblOffset val="100"/>
      </c:catAx>
      <c:valAx>
        <c:axId val="93860992"/>
        <c:scaling>
          <c:orientation val="minMax"/>
        </c:scaling>
        <c:axPos val="l"/>
        <c:numFmt formatCode="General" sourceLinked="1"/>
        <c:majorTickMark val="none"/>
        <c:tickLblPos val="nextTo"/>
        <c:crossAx val="93859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938E-2"/>
          <c:y val="0.86239244110645696"/>
          <c:w val="0.92017063524771803"/>
          <c:h val="0.116916377646803"/>
        </c:manualLayout>
      </c:layout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199E-4"/>
          <c:y val="5.1966159926042114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00065664"/>
        <c:axId val="100067200"/>
      </c:barChart>
      <c:catAx>
        <c:axId val="100065664"/>
        <c:scaling>
          <c:orientation val="minMax"/>
        </c:scaling>
        <c:axPos val="b"/>
        <c:numFmt formatCode="General" sourceLinked="0"/>
        <c:majorTickMark val="none"/>
        <c:tickLblPos val="nextTo"/>
        <c:crossAx val="100067200"/>
        <c:crosses val="autoZero"/>
        <c:auto val="1"/>
        <c:lblAlgn val="ctr"/>
        <c:lblOffset val="100"/>
      </c:catAx>
      <c:valAx>
        <c:axId val="100067200"/>
        <c:scaling>
          <c:orientation val="minMax"/>
        </c:scaling>
        <c:axPos val="l"/>
        <c:numFmt formatCode="General" sourceLinked="1"/>
        <c:majorTickMark val="none"/>
        <c:tickLblPos val="nextTo"/>
        <c:crossAx val="10006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504E-2"/>
          <c:y val="0.87841537006422299"/>
          <c:w val="0.87408523030793905"/>
          <c:h val="0.116916377646803"/>
        </c:manualLayout>
      </c:layout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022"/>
          <c:y val="5.8544485182583796E-2"/>
        </c:manualLayout>
      </c:layout>
    </c:title>
    <c:plotArea>
      <c:layout>
        <c:manualLayout>
          <c:layoutTarget val="inner"/>
          <c:xMode val="edge"/>
          <c:yMode val="edge"/>
          <c:x val="0.21304505729948522"/>
          <c:y val="0.194684147825189"/>
          <c:w val="0.59605435104955196"/>
          <c:h val="0.75932140914131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26"/>
                  <c:y val="0.16618711916190801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22"/>
                  <c:y val="-0.175641372356657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39"/>
                  <c:y val="-0.175037794845714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578"/>
                  <c:y val="0.1392687021943492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796E-2"/>
        </c:manualLayout>
      </c:layout>
    </c:title>
    <c:plotArea>
      <c:layout>
        <c:manualLayout>
          <c:layoutTarget val="inner"/>
          <c:xMode val="edge"/>
          <c:yMode val="edge"/>
          <c:x val="0.21304505729948522"/>
          <c:y val="0.194684147825189"/>
          <c:w val="0.59605435104955196"/>
          <c:h val="0.75932140914131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26"/>
                  <c:y val="0.16216538023799826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38"/>
                  <c:y val="-0.175641372356657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39"/>
                  <c:y val="-0.175037794845714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578"/>
                  <c:y val="0.1392687021943492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8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26"/>
          <c:y val="5.32434794637206E-2"/>
        </c:manualLayout>
      </c:layout>
    </c:title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26"/>
                  <c:y val="0.17918057351198988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26"/>
          <c:y val="5.32434794637206E-2"/>
        </c:manualLayout>
      </c:layout>
    </c:title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29"/>
                  <c:y val="0.449074478353234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26"/>
                  <c:y val="-0.45764307854472874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xmlns="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xmlns="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xmlns="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xmlns="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xmlns="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xmlns="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xmlns="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xmlns="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xmlns="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xmlns="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xmlns="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torNextConnectRequest@quantum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cap="none" dirty="0" err="1" smtClean="0"/>
              <a:t>SNConnect</a:t>
            </a:r>
            <a:r>
              <a:rPr lang="en-US" cap="none" dirty="0" smtClean="0"/>
              <a:t> Troubleshooting</a:t>
            </a:r>
          </a:p>
          <a:p>
            <a:pPr>
              <a:defRPr/>
            </a:pPr>
            <a:r>
              <a:rPr lang="en-US" cap="none" dirty="0" smtClean="0"/>
              <a:t>Mark Reinhardt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Monitor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4706" y="1485900"/>
            <a:ext cx="174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MDC Node-2</a:t>
            </a:r>
          </a:p>
          <a:p>
            <a:r>
              <a:rPr lang="en-US" sz="1600" dirty="0" err="1" smtClean="0"/>
              <a:t>SNConnect</a:t>
            </a:r>
            <a:r>
              <a:rPr lang="en-US" sz="1600" dirty="0" smtClean="0"/>
              <a:t> System</a:t>
            </a:r>
            <a:endParaRPr lang="en-US" sz="1600" dirty="0"/>
          </a:p>
        </p:txBody>
      </p:sp>
      <p:sp>
        <p:nvSpPr>
          <p:cNvPr id="8" name="Frame 7"/>
          <p:cNvSpPr/>
          <p:nvPr/>
        </p:nvSpPr>
        <p:spPr>
          <a:xfrm>
            <a:off x="1156447" y="1129554"/>
            <a:ext cx="2104466" cy="1257300"/>
          </a:xfrm>
          <a:prstGeom prst="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5583" y="1136277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069542" y="1210235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- MDC-1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- SNFS Client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70194" y="1459006"/>
            <a:ext cx="1143000" cy="255494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6754" y="2393576"/>
            <a:ext cx="150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Reporting 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5206" y="2205318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Sending 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1806" y="2770094"/>
            <a:ext cx="32541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Receiving from remote client?</a:t>
            </a:r>
          </a:p>
          <a:p>
            <a:r>
              <a:rPr lang="en-US" sz="1600" b="1" dirty="0" smtClean="0"/>
              <a:t>/</a:t>
            </a:r>
            <a:r>
              <a:rPr lang="en-US" sz="1600" b="1" dirty="0" err="1" smtClean="0"/>
              <a:t>var</a:t>
            </a:r>
            <a:r>
              <a:rPr lang="en-US" sz="1600" b="1" dirty="0" smtClean="0"/>
              <a:t>/log/carbon.log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582" y="3361766"/>
            <a:ext cx="8364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18/01/2016 14:18:21 :: [listener] </a:t>
            </a:r>
            <a:r>
              <a:rPr lang="en-US" sz="1400" dirty="0" err="1" smtClean="0"/>
              <a:t>MetricLineReceiver</a:t>
            </a:r>
            <a:r>
              <a:rPr lang="en-US" sz="1400" dirty="0" smtClean="0"/>
              <a:t> connection with 10.65.177.115:55599 established</a:t>
            </a:r>
          </a:p>
          <a:p>
            <a:r>
              <a:rPr lang="en-US" sz="1400" dirty="0" smtClean="0"/>
              <a:t>18/01/2016 14:18:21 :: [listener] </a:t>
            </a:r>
            <a:r>
              <a:rPr lang="en-US" sz="1400" dirty="0" err="1" smtClean="0"/>
              <a:t>MetricLineReceiver</a:t>
            </a:r>
            <a:r>
              <a:rPr lang="en-US" sz="1400" dirty="0" smtClean="0"/>
              <a:t> connection with 10.65.177.115:55599 closed cleanly</a:t>
            </a:r>
          </a:p>
          <a:p>
            <a:r>
              <a:rPr lang="en-US" sz="1400" dirty="0" smtClean="0"/>
              <a:t>18/01/2016 14:18:25 :: [listener] </a:t>
            </a:r>
            <a:r>
              <a:rPr lang="en-US" sz="1400" dirty="0" err="1" smtClean="0"/>
              <a:t>MetricPickleReceiver</a:t>
            </a:r>
            <a:r>
              <a:rPr lang="en-US" sz="1400" dirty="0" smtClean="0"/>
              <a:t> connection with 10.65.184.247:53244 established</a:t>
            </a:r>
          </a:p>
          <a:p>
            <a:r>
              <a:rPr lang="en-US" sz="1400" dirty="0" smtClean="0"/>
              <a:t>18/01/2016 14:18:25 :: [listener] </a:t>
            </a:r>
            <a:r>
              <a:rPr lang="en-US" sz="1400" dirty="0" err="1" smtClean="0"/>
              <a:t>MetricPickleReceiver</a:t>
            </a:r>
            <a:r>
              <a:rPr lang="en-US" sz="1400" dirty="0" smtClean="0"/>
              <a:t> connection with 10.65.184.247:53244 closed cleanly</a:t>
            </a:r>
          </a:p>
          <a:p>
            <a:r>
              <a:rPr lang="en-US" sz="1400" dirty="0" smtClean="0"/>
              <a:t>18/01/2016 14:18:30 :: [listener] </a:t>
            </a:r>
            <a:r>
              <a:rPr lang="en-US" sz="1400" dirty="0" err="1" smtClean="0"/>
              <a:t>MetricPickleReceiver</a:t>
            </a:r>
            <a:r>
              <a:rPr lang="en-US" sz="1400" dirty="0" smtClean="0"/>
              <a:t> connection with 10.65.166.182:59706 established</a:t>
            </a:r>
          </a:p>
          <a:p>
            <a:r>
              <a:rPr lang="en-US" sz="1400" dirty="0" smtClean="0"/>
              <a:t>18/01/2016 14:18:30 :: [listener] </a:t>
            </a:r>
            <a:r>
              <a:rPr lang="en-US" sz="1400" dirty="0" err="1" smtClean="0"/>
              <a:t>MetricPickleReceiver</a:t>
            </a:r>
            <a:r>
              <a:rPr lang="en-US" sz="1400" dirty="0" smtClean="0"/>
              <a:t> connection with 10.65.166.182:59706 closed cleanly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Monitor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4706" y="1485900"/>
            <a:ext cx="174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MDC Node-2</a:t>
            </a:r>
          </a:p>
          <a:p>
            <a:r>
              <a:rPr lang="en-US" sz="1600" dirty="0" err="1" smtClean="0"/>
              <a:t>SNConnect</a:t>
            </a:r>
            <a:r>
              <a:rPr lang="en-US" sz="1600" dirty="0" smtClean="0"/>
              <a:t> System</a:t>
            </a:r>
            <a:endParaRPr lang="en-US" sz="1600" dirty="0"/>
          </a:p>
        </p:txBody>
      </p:sp>
      <p:sp>
        <p:nvSpPr>
          <p:cNvPr id="8" name="Frame 7"/>
          <p:cNvSpPr/>
          <p:nvPr/>
        </p:nvSpPr>
        <p:spPr>
          <a:xfrm>
            <a:off x="1156447" y="1129554"/>
            <a:ext cx="2104466" cy="1257300"/>
          </a:xfrm>
          <a:prstGeom prst="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5583" y="1136277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069542" y="1210235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MDC-1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SNFS Client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70194" y="1459006"/>
            <a:ext cx="1143000" cy="255494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6754" y="2393576"/>
            <a:ext cx="150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Reporting 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5206" y="2205318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Sending 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194" y="2918012"/>
            <a:ext cx="752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/opt/graphite/storage/whisper/domain/default/cluster/default/host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1194" y="3489513"/>
            <a:ext cx="7967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node-2 #  </a:t>
            </a:r>
            <a:r>
              <a:rPr lang="en-US" sz="1600" b="1" i="1" dirty="0" err="1" smtClean="0"/>
              <a:t>ls</a:t>
            </a:r>
            <a:endParaRPr lang="en-US" sz="1600" b="1" i="1" dirty="0" smtClean="0"/>
          </a:p>
          <a:p>
            <a:r>
              <a:rPr lang="en-US" sz="1600" dirty="0" err="1" smtClean="0"/>
              <a:t>dust:mdh:quantum:com</a:t>
            </a:r>
            <a:r>
              <a:rPr lang="en-US" sz="1600" dirty="0" smtClean="0"/>
              <a:t>         (null):</a:t>
            </a:r>
            <a:r>
              <a:rPr lang="en-US" sz="1600" dirty="0" err="1" smtClean="0"/>
              <a:t>mdh:quantum:com</a:t>
            </a:r>
            <a:r>
              <a:rPr lang="en-US" sz="1600" dirty="0" smtClean="0"/>
              <a:t>        sus-m445a:mdh:quantum:com</a:t>
            </a:r>
          </a:p>
          <a:p>
            <a:r>
              <a:rPr lang="en-US" sz="1600" dirty="0" err="1" smtClean="0"/>
              <a:t>frostbite:mdh:quantum:com</a:t>
            </a:r>
            <a:r>
              <a:rPr lang="en-US" sz="1600" dirty="0" smtClean="0"/>
              <a:t>  susg300:mdh:quantum:com  sus-m445b:mdh:quantum:com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Monitor Performance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4777" y="1129553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45460" y="1190064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MDC-1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- SNFS Client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081" y="2205318"/>
            <a:ext cx="149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Sending 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1012" y="1317812"/>
            <a:ext cx="4208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</a:t>
            </a:r>
            <a:r>
              <a:rPr lang="en-US" b="1" dirty="0" smtClean="0"/>
              <a:t>/opt/quantum/</a:t>
            </a:r>
            <a:r>
              <a:rPr lang="en-US" b="1" dirty="0" err="1" smtClean="0"/>
              <a:t>mintd</a:t>
            </a:r>
            <a:r>
              <a:rPr lang="en-US" b="1" dirty="0" smtClean="0"/>
              <a:t>/log/mintd.log</a:t>
            </a:r>
          </a:p>
          <a:p>
            <a:r>
              <a:rPr lang="en-US" dirty="0" smtClean="0"/>
              <a:t>   shows sending stats every 30 seconds?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34971" y="2037229"/>
            <a:ext cx="467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18 14:40:30 INFO Connecting socket...</a:t>
            </a:r>
          </a:p>
          <a:p>
            <a:r>
              <a:rPr lang="en-US" dirty="0" smtClean="0"/>
              <a:t>Jan 18 14:41:00 INFO Connecting socket...</a:t>
            </a:r>
          </a:p>
          <a:p>
            <a:r>
              <a:rPr lang="en-US" dirty="0" smtClean="0"/>
              <a:t>Jan 18 14:41:30 INFO Connecting socket...</a:t>
            </a:r>
          </a:p>
          <a:p>
            <a:r>
              <a:rPr lang="en-US" dirty="0" smtClean="0"/>
              <a:t>Jan 18 14:42:00 INFO Connecting socket...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9283" y="3328147"/>
            <a:ext cx="663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/>
              <a:t>- File </a:t>
            </a:r>
            <a:r>
              <a:rPr lang="en-US" sz="1600" b="1" dirty="0" smtClean="0"/>
              <a:t> /opt/quantum/connector/etc/</a:t>
            </a:r>
            <a:r>
              <a:rPr lang="en-US" sz="1600" b="1" dirty="0" err="1" smtClean="0"/>
              <a:t>connecthostname</a:t>
            </a:r>
            <a:r>
              <a:rPr lang="en-US" sz="1600" b="1" dirty="0" smtClean="0"/>
              <a:t>  </a:t>
            </a:r>
            <a:r>
              <a:rPr lang="en-US" dirty="0" smtClean="0"/>
              <a:t>contains</a:t>
            </a:r>
          </a:p>
          <a:p>
            <a:pPr marL="342900" indent="-342900"/>
            <a:r>
              <a:rPr lang="en-US" dirty="0" smtClean="0"/>
              <a:t>  MDC Node-2’s metadata IP address  (</a:t>
            </a:r>
            <a:r>
              <a:rPr lang="en-US" dirty="0" err="1" smtClean="0"/>
              <a:t>SNConnect</a:t>
            </a:r>
            <a:r>
              <a:rPr lang="en-US" dirty="0" smtClean="0"/>
              <a:t> System)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5218" y="4222376"/>
            <a:ext cx="561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Connector release version 16 (latest) installed  vs.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Monitor Performance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4777" y="1129553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45460" y="1190064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MDC-1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- SNFS Client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081" y="2205318"/>
            <a:ext cx="149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Sending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1" y="1169894"/>
            <a:ext cx="64007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Verify all systems are set up with the same </a:t>
            </a:r>
            <a:r>
              <a:rPr lang="en-US" dirty="0" err="1" smtClean="0"/>
              <a:t>ntp</a:t>
            </a:r>
            <a:r>
              <a:rPr lang="en-US" dirty="0" smtClean="0"/>
              <a:t> configuration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graphite receives stats that are in the future relative to </a:t>
            </a:r>
          </a:p>
          <a:p>
            <a:pPr lvl="1">
              <a:buNone/>
            </a:pPr>
            <a:r>
              <a:rPr lang="en-US" dirty="0" smtClean="0"/>
              <a:t>the graphite server’s time, it drops them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Verify  </a:t>
            </a:r>
            <a:r>
              <a:rPr lang="en-US" b="1" dirty="0" err="1" smtClean="0"/>
              <a:t>snstatd</a:t>
            </a:r>
            <a:r>
              <a:rPr lang="en-US" dirty="0" smtClean="0"/>
              <a:t>  is running on all Linux systems and configured properly for </a:t>
            </a:r>
            <a:r>
              <a:rPr lang="en-US" dirty="0" err="1" smtClean="0"/>
              <a:t>SNConnect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ax | 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grep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snstatd</a:t>
            </a:r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3485 ?     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Ssl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0:00 /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cvfs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/bin/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snstatd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-H snt331009-</a:t>
            </a: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 cat /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cvfs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snstatd.conf</a:t>
            </a:r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tcp://127.0.0.1:5001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</a:p>
          <a:p>
            <a:pPr marL="0" indent="0"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protobuf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Host Name (</a:t>
            </a:r>
            <a:r>
              <a:rPr lang="en-US" dirty="0" err="1" smtClean="0"/>
              <a:t>mis</a:t>
            </a:r>
            <a:r>
              <a:rPr lang="en-US" dirty="0" smtClean="0"/>
              <a:t>)matching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6689" y="1035424"/>
            <a:ext cx="2238935" cy="9816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63925" y="1095936"/>
            <a:ext cx="2117912" cy="86733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gateway.quantum.com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4053" y="934571"/>
            <a:ext cx="6299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 </a:t>
            </a:r>
            <a:r>
              <a:rPr lang="en-US" sz="1600" b="1" dirty="0" err="1" smtClean="0"/>
              <a:t>SNConnect</a:t>
            </a:r>
            <a:r>
              <a:rPr lang="en-US" sz="1600" b="1" dirty="0" smtClean="0"/>
              <a:t> Host – MDC-2</a:t>
            </a:r>
          </a:p>
          <a:p>
            <a:pPr>
              <a:buFontTx/>
              <a:buChar char="-"/>
            </a:pPr>
            <a:r>
              <a:rPr lang="en-US" sz="1600" b="1" dirty="0" smtClean="0"/>
              <a:t>  /opt/graphite/storage/whisper/domain/default/cluster/default/host/</a:t>
            </a:r>
          </a:p>
          <a:p>
            <a:r>
              <a:rPr lang="en-US" sz="1600" b="1" dirty="0" smtClean="0"/>
              <a:t>        </a:t>
            </a:r>
            <a:r>
              <a:rPr lang="en-US" sz="1600" b="1" dirty="0" err="1" smtClean="0"/>
              <a:t>gateway:quantum:com</a:t>
            </a:r>
            <a:r>
              <a:rPr lang="en-US" sz="1600" b="1" dirty="0" smtClean="0"/>
              <a:t>/</a:t>
            </a:r>
          </a:p>
          <a:p>
            <a:r>
              <a:rPr lang="en-US" sz="1600" b="1" dirty="0" smtClean="0"/>
              <a:t>        client/kernel/</a:t>
            </a:r>
            <a:r>
              <a:rPr lang="en-US" sz="1600" b="1" dirty="0" err="1" smtClean="0"/>
              <a:t>fs</a:t>
            </a:r>
            <a:r>
              <a:rPr lang="en-US" sz="1600" b="1" dirty="0" smtClean="0"/>
              <a:t>/m440_snfs1/</a:t>
            </a:r>
            <a:r>
              <a:rPr lang="en-US" sz="1600" b="1" dirty="0" err="1" smtClean="0"/>
              <a:t>sg</a:t>
            </a:r>
            <a:r>
              <a:rPr lang="en-US" sz="1600" b="1" dirty="0" smtClean="0"/>
              <a:t>/sg1/</a:t>
            </a:r>
            <a:r>
              <a:rPr lang="en-US" sz="1600" b="1" dirty="0" err="1" smtClean="0"/>
              <a:t>io</a:t>
            </a:r>
            <a:r>
              <a:rPr lang="en-US" sz="1600" b="1" dirty="0" smtClean="0"/>
              <a:t>/san/</a:t>
            </a:r>
            <a:r>
              <a:rPr lang="en-US" sz="1600" b="1" dirty="0" err="1" smtClean="0"/>
              <a:t>Wrt_Bytes_Dev</a:t>
            </a:r>
            <a:r>
              <a:rPr lang="en-US" sz="1600" b="1" dirty="0" smtClean="0"/>
              <a:t>/</a:t>
            </a:r>
          </a:p>
          <a:p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4764" y="1983441"/>
            <a:ext cx="449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#  date</a:t>
            </a:r>
          </a:p>
          <a:p>
            <a:r>
              <a:rPr lang="en-US" sz="1200" dirty="0" smtClean="0"/>
              <a:t>Mon Jan 18 16:44:38 CST 2016</a:t>
            </a:r>
          </a:p>
          <a:p>
            <a:r>
              <a:rPr lang="en-US" sz="1200" dirty="0" smtClean="0"/>
              <a:t>#  </a:t>
            </a:r>
            <a:r>
              <a:rPr lang="en-US" sz="1200" dirty="0" err="1" smtClean="0"/>
              <a:t>ls</a:t>
            </a:r>
            <a:r>
              <a:rPr lang="en-US" sz="1200" dirty="0" smtClean="0"/>
              <a:t> -l</a:t>
            </a:r>
          </a:p>
          <a:p>
            <a:r>
              <a:rPr lang="en-US" sz="1200" dirty="0" smtClean="0"/>
              <a:t>total 2624</a:t>
            </a:r>
          </a:p>
          <a:p>
            <a:r>
              <a:rPr lang="en-US" sz="1200" dirty="0" smtClean="0"/>
              <a:t>-</a:t>
            </a:r>
            <a:r>
              <a:rPr lang="en-US" sz="1200" dirty="0" err="1" smtClean="0"/>
              <a:t>rw</a:t>
            </a:r>
            <a:r>
              <a:rPr lang="en-US" sz="1200" dirty="0" smtClean="0"/>
              <a:t>-r--r-- 1 apache </a:t>
            </a:r>
            <a:r>
              <a:rPr lang="en-US" sz="1200" dirty="0" err="1" smtClean="0"/>
              <a:t>apache</a:t>
            </a:r>
            <a:r>
              <a:rPr lang="en-US" sz="1200" dirty="0" smtClean="0"/>
              <a:t> 1335496 Jan 18 16:44 count.wsp</a:t>
            </a:r>
          </a:p>
          <a:p>
            <a:r>
              <a:rPr lang="en-US" sz="1200" dirty="0" smtClean="0"/>
              <a:t>-</a:t>
            </a:r>
            <a:r>
              <a:rPr lang="en-US" sz="1200" dirty="0" err="1" smtClean="0"/>
              <a:t>rw</a:t>
            </a:r>
            <a:r>
              <a:rPr lang="en-US" sz="1200" dirty="0" smtClean="0"/>
              <a:t>-r--r-- 1 apache </a:t>
            </a:r>
            <a:r>
              <a:rPr lang="en-US" sz="1200" dirty="0" err="1" smtClean="0"/>
              <a:t>apache</a:t>
            </a:r>
            <a:r>
              <a:rPr lang="en-US" sz="1200" dirty="0" smtClean="0"/>
              <a:t> 1335496 Jan 18 16:44 total.wsp</a:t>
            </a:r>
          </a:p>
          <a:p>
            <a:endParaRPr lang="en-US" dirty="0"/>
          </a:p>
        </p:txBody>
      </p:sp>
      <p:pic>
        <p:nvPicPr>
          <p:cNvPr id="9" name="Picture 8" descr="snc.deployment1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6" y="2545717"/>
            <a:ext cx="4208930" cy="1515295"/>
          </a:xfrm>
          <a:prstGeom prst="rect">
            <a:avLst/>
          </a:prstGeom>
        </p:spPr>
      </p:pic>
      <p:pic>
        <p:nvPicPr>
          <p:cNvPr id="10" name="Picture 9" descr="snc.deployment1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4067735"/>
            <a:ext cx="4224576" cy="9412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1124" y="3886200"/>
            <a:ext cx="712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&lt;--- gateway.quantum.com  /  gateway-meta.quantum.com  /  IP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Host Name (</a:t>
            </a:r>
            <a:r>
              <a:rPr lang="en-US" dirty="0" err="1" smtClean="0"/>
              <a:t>mis</a:t>
            </a:r>
            <a:r>
              <a:rPr lang="en-US" dirty="0" smtClean="0"/>
              <a:t>)matching</a:t>
            </a:r>
            <a:endParaRPr lang="en-US" dirty="0"/>
          </a:p>
        </p:txBody>
      </p:sp>
      <p:pic>
        <p:nvPicPr>
          <p:cNvPr id="12" name="Picture 11" descr="snc.deployment.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8" y="884864"/>
            <a:ext cx="3928197" cy="23222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9041" y="2017060"/>
            <a:ext cx="736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&lt;--- </a:t>
            </a:r>
            <a:r>
              <a:rPr lang="en-US" sz="1600" b="1" dirty="0" smtClean="0"/>
              <a:t>gateway.quantum.com  /  gateway-meta.quantum.com  /  IP address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38835" y="3415553"/>
            <a:ext cx="5176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/etc/hosts</a:t>
            </a:r>
          </a:p>
          <a:p>
            <a:r>
              <a:rPr lang="en-US" i="1" dirty="0" smtClean="0"/>
              <a:t>192.168.1.25   testm660A.quantum.com    testm660A</a:t>
            </a:r>
          </a:p>
          <a:p>
            <a:r>
              <a:rPr lang="en-US" i="1" dirty="0" smtClean="0"/>
              <a:t>192.168.1.26   testm660B.quantum.com    testm660B</a:t>
            </a:r>
          </a:p>
          <a:p>
            <a:r>
              <a:rPr lang="en-US" i="1" dirty="0" smtClean="0"/>
              <a:t>192.168.1.40   gateway.quantum.com        gateway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965" y="3005417"/>
            <a:ext cx="847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 Each Linux system needs Consistent View of metadata IP </a:t>
            </a:r>
            <a:r>
              <a:rPr lang="en-US" sz="2000" b="1" dirty="0" err="1" smtClean="0"/>
              <a:t>addrs</a:t>
            </a:r>
            <a:r>
              <a:rPr lang="en-US" sz="2000" b="1" dirty="0" smtClean="0"/>
              <a:t> and names 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Host Name matching - </a:t>
            </a:r>
            <a:r>
              <a:rPr lang="en-US" dirty="0" err="1" smtClean="0"/>
              <a:t>Xsan</a:t>
            </a:r>
            <a:endParaRPr lang="en-US" dirty="0"/>
          </a:p>
        </p:txBody>
      </p:sp>
      <p:pic>
        <p:nvPicPr>
          <p:cNvPr id="9" name="Picture 8" descr="snc.deployment.2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88" y="976868"/>
            <a:ext cx="3344812" cy="17932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2919" y="2844052"/>
            <a:ext cx="3281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 Same /etc/hosts rules for</a:t>
            </a:r>
          </a:p>
          <a:p>
            <a:r>
              <a:rPr lang="en-US" sz="2000" b="1" dirty="0" smtClean="0"/>
              <a:t>    “consistent view” </a:t>
            </a:r>
          </a:p>
          <a:p>
            <a:r>
              <a:rPr lang="en-US" sz="2000" b="1" dirty="0" smtClean="0"/>
              <a:t>     everywhere.</a:t>
            </a:r>
          </a:p>
          <a:p>
            <a:r>
              <a:rPr lang="en-US" sz="2000" b="1" dirty="0" smtClean="0"/>
              <a:t>-  Include name and IP of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Xsan</a:t>
            </a:r>
            <a:r>
              <a:rPr lang="en-US" sz="2000" b="1" dirty="0" smtClean="0"/>
              <a:t> host in /etc/hosts on 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Xsan</a:t>
            </a:r>
            <a:r>
              <a:rPr lang="en-US" sz="2000" b="1" dirty="0" smtClean="0"/>
              <a:t> and MDCs.</a:t>
            </a:r>
            <a:endParaRPr lang="en-US" sz="2000" b="1" dirty="0"/>
          </a:p>
        </p:txBody>
      </p:sp>
      <p:pic>
        <p:nvPicPr>
          <p:cNvPr id="7" name="Picture 6" descr="snc.deployment.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81" y="1539687"/>
            <a:ext cx="5626571" cy="2884395"/>
          </a:xfrm>
          <a:prstGeom prst="rect">
            <a:avLst/>
          </a:prstGeom>
        </p:spPr>
      </p:pic>
      <p:sp>
        <p:nvSpPr>
          <p:cNvPr id="16" name="Striped Right Arrow 15"/>
          <p:cNvSpPr/>
          <p:nvPr/>
        </p:nvSpPr>
        <p:spPr>
          <a:xfrm rot="19176087" flipV="1">
            <a:off x="4248592" y="2670168"/>
            <a:ext cx="1983876" cy="12210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1735" y="1082488"/>
            <a:ext cx="265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ConnectAddOnForXsan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</a:t>
            </a:r>
            <a:r>
              <a:rPr lang="en-US" dirty="0" err="1" smtClean="0"/>
              <a:t>StorNext</a:t>
            </a:r>
            <a:r>
              <a:rPr lang="en-US" dirty="0" smtClean="0"/>
              <a:t> 5.3 Release Notes</a:t>
            </a:r>
            <a:endParaRPr lang="en-US" dirty="0"/>
          </a:p>
        </p:txBody>
      </p:sp>
      <p:pic>
        <p:nvPicPr>
          <p:cNvPr id="8" name="Picture 7" descr="snc.deployment.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70" y="813216"/>
            <a:ext cx="6177120" cy="39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Upgrade SNC 1.0.X -&gt; 1.1 issue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283" y="1351428"/>
            <a:ext cx="85388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/>
              <a:t>  QXS Array health monitoring stops being functional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  -   </a:t>
            </a:r>
            <a:r>
              <a:rPr lang="en-US" sz="2000" dirty="0" smtClean="0"/>
              <a:t>TSB:</a:t>
            </a:r>
            <a:r>
              <a:rPr lang="en-US" dirty="0" smtClean="0"/>
              <a:t>  </a:t>
            </a:r>
            <a:r>
              <a:rPr lang="en-US" sz="1600" dirty="0" smtClean="0"/>
              <a:t>2876 </a:t>
            </a:r>
            <a:r>
              <a:rPr lang="en-US" sz="1600" dirty="0" err="1" smtClean="0"/>
              <a:t>StorNext</a:t>
            </a:r>
            <a:r>
              <a:rPr lang="en-US" sz="1600" dirty="0" smtClean="0"/>
              <a:t> Connect stops monitoring QXS array health after upgrade from 1.0 to 1.1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400" dirty="0" smtClean="0"/>
              <a:t>    -     </a:t>
            </a:r>
            <a:r>
              <a:rPr lang="en-US" sz="2000" dirty="0" smtClean="0"/>
              <a:t>Monitor Performance still reports on File Systems made from QXS array disks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dirty="0" smtClean="0"/>
              <a:t>   -   </a:t>
            </a:r>
            <a:r>
              <a:rPr lang="en-US" sz="2000" dirty="0" err="1" smtClean="0"/>
              <a:t>SNConnect</a:t>
            </a:r>
            <a:r>
              <a:rPr lang="en-US" sz="2000" dirty="0" smtClean="0"/>
              <a:t> DB at site manipulated manually</a:t>
            </a:r>
          </a:p>
          <a:p>
            <a:pPr marL="342900" indent="-342900"/>
            <a:r>
              <a:rPr lang="en-US" sz="2000" dirty="0" smtClean="0"/>
              <a:t>           -  collect:  name of QXS  and  controller A &amp; B IP addresses</a:t>
            </a:r>
          </a:p>
          <a:p>
            <a:pPr marL="342900" indent="-342900"/>
            <a:r>
              <a:rPr lang="en-US" sz="2000" dirty="0" smtClean="0"/>
              <a:t>           -  done via </a:t>
            </a:r>
            <a:r>
              <a:rPr lang="en-US" sz="2000" dirty="0" err="1" smtClean="0"/>
              <a:t>postgres</a:t>
            </a:r>
            <a:r>
              <a:rPr lang="en-US" sz="2000" dirty="0" smtClean="0"/>
              <a:t> </a:t>
            </a:r>
            <a:r>
              <a:rPr lang="en-US" sz="2000" dirty="0" err="1" smtClean="0"/>
              <a:t>sql</a:t>
            </a:r>
            <a:r>
              <a:rPr lang="en-US" sz="2000" dirty="0" smtClean="0"/>
              <a:t> template</a:t>
            </a:r>
          </a:p>
          <a:p>
            <a:pPr marL="342900" indent="-342900"/>
            <a:r>
              <a:rPr lang="en-US" sz="2000" dirty="0" smtClean="0"/>
              <a:t>           -   logistics 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</a:t>
            </a:r>
            <a:r>
              <a:rPr lang="en-US" dirty="0" err="1" smtClean="0"/>
              <a:t>Xcellis</a:t>
            </a:r>
            <a:r>
              <a:rPr lang="en-US" dirty="0" smtClean="0"/>
              <a:t> Customer Install</a:t>
            </a:r>
            <a:endParaRPr lang="en-US" dirty="0"/>
          </a:p>
        </p:txBody>
      </p:sp>
      <p:pic>
        <p:nvPicPr>
          <p:cNvPr id="4" name="Picture 3" descr="snc.deployment.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30" y="2326341"/>
            <a:ext cx="5889811" cy="184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8694" y="1492624"/>
            <a:ext cx="233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Customer Install Log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8153" y="1425388"/>
            <a:ext cx="6602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  Operations Overview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  Trouble Shooting from recent experiences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  </a:t>
            </a:r>
            <a:r>
              <a:rPr lang="en-US" sz="2400" dirty="0" err="1" smtClean="0"/>
              <a:t>Xcellis</a:t>
            </a:r>
            <a:r>
              <a:rPr lang="en-US" sz="2400" dirty="0" smtClean="0"/>
              <a:t> Customer Install Troubleshooting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</a:t>
            </a:r>
            <a:r>
              <a:rPr lang="en-US" dirty="0" err="1" smtClean="0"/>
              <a:t>Xcellis</a:t>
            </a:r>
            <a:r>
              <a:rPr lang="en-US" dirty="0" smtClean="0"/>
              <a:t> Customer Install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9795" y="981636"/>
            <a:ext cx="877420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 Error during Step 3 (Settings) in </a:t>
            </a:r>
            <a:r>
              <a:rPr lang="en-US" sz="2000" b="1" dirty="0" err="1" smtClean="0"/>
              <a:t>SNConnect</a:t>
            </a:r>
            <a:r>
              <a:rPr lang="en-US" sz="2000" b="1" dirty="0" smtClean="0"/>
              <a:t> Customer Install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TSB: 2877 </a:t>
            </a:r>
            <a:r>
              <a:rPr lang="en-US" sz="1600" dirty="0" err="1" smtClean="0"/>
              <a:t>StorNext</a:t>
            </a:r>
            <a:r>
              <a:rPr lang="en-US" sz="1600" dirty="0" smtClean="0"/>
              <a:t> Connect Customer Install requires unique </a:t>
            </a:r>
            <a:r>
              <a:rPr lang="en-US" sz="1600" dirty="0" err="1" smtClean="0"/>
              <a:t>netmask</a:t>
            </a:r>
            <a:r>
              <a:rPr lang="en-US" sz="1600" dirty="0" smtClean="0"/>
              <a:t> choices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en-US" sz="1600" b="1" dirty="0" smtClean="0"/>
              <a:t>"Value given (255.255.255.0) for metadata-</a:t>
            </a:r>
            <a:r>
              <a:rPr lang="en-US" sz="1600" b="1" dirty="0" err="1" smtClean="0"/>
              <a:t>netmask</a:t>
            </a:r>
            <a:r>
              <a:rPr lang="en-US" sz="1600" b="1" dirty="0" smtClean="0"/>
              <a:t> must be unique.  </a:t>
            </a:r>
          </a:p>
          <a:p>
            <a:r>
              <a:rPr lang="en-US" sz="1600" b="1" dirty="0" smtClean="0"/>
              <a:t>          The following fields are set to this value: mgt-</a:t>
            </a:r>
            <a:r>
              <a:rPr lang="en-US" sz="1600" b="1" dirty="0" err="1" smtClean="0"/>
              <a:t>netmask</a:t>
            </a:r>
            <a:r>
              <a:rPr lang="en-US" sz="1600" b="1" dirty="0" smtClean="0"/>
              <a:t>."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The Customer Install App generates an error if the management and metadata  </a:t>
            </a:r>
            <a:r>
              <a:rPr lang="en-US" sz="1600" dirty="0" err="1" smtClean="0"/>
              <a:t>netmasks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are the same.     This will occur at Customer Install Step 3 (Settings), in the </a:t>
            </a:r>
          </a:p>
          <a:p>
            <a:r>
              <a:rPr lang="en-US" sz="1600" dirty="0" smtClean="0"/>
              <a:t>        "</a:t>
            </a:r>
            <a:r>
              <a:rPr lang="en-US" sz="1600" dirty="0" err="1" smtClean="0"/>
              <a:t>Metatdata</a:t>
            </a:r>
            <a:r>
              <a:rPr lang="en-US" sz="1600" dirty="0" smtClean="0"/>
              <a:t> network" configuration action.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As a workaround, please provide a unique </a:t>
            </a:r>
            <a:r>
              <a:rPr lang="en-US" sz="1600" dirty="0" err="1" smtClean="0"/>
              <a:t>netmask</a:t>
            </a:r>
            <a:r>
              <a:rPr lang="en-US" sz="1600" dirty="0" smtClean="0"/>
              <a:t> for the </a:t>
            </a:r>
            <a:r>
              <a:rPr lang="en-US" sz="1600" dirty="0" err="1" smtClean="0"/>
              <a:t>Metdata</a:t>
            </a:r>
            <a:r>
              <a:rPr lang="en-US" sz="1600" dirty="0" smtClean="0"/>
              <a:t> network in the</a:t>
            </a:r>
          </a:p>
          <a:p>
            <a:r>
              <a:rPr lang="en-US" sz="1600" dirty="0" smtClean="0"/>
              <a:t>        Customer Install GUI panel.    Maybe  255.255.254.0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</a:t>
            </a:r>
            <a:r>
              <a:rPr lang="en-US" dirty="0" err="1" smtClean="0"/>
              <a:t>Xcellis</a:t>
            </a:r>
            <a:r>
              <a:rPr lang="en-US" dirty="0" smtClean="0"/>
              <a:t> Customer Install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7811" y="786654"/>
            <a:ext cx="5661211" cy="40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</a:t>
            </a:r>
            <a:r>
              <a:rPr lang="en-US" dirty="0" err="1" smtClean="0"/>
              <a:t>Xcellis</a:t>
            </a:r>
            <a:r>
              <a:rPr lang="en-US" dirty="0" smtClean="0"/>
              <a:t> Customer Install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706" y="880782"/>
            <a:ext cx="8283388" cy="21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 Serial Number Mismatch early in </a:t>
            </a:r>
            <a:r>
              <a:rPr lang="en-US" b="1" dirty="0" err="1" smtClean="0"/>
              <a:t>SNConnect</a:t>
            </a:r>
            <a:r>
              <a:rPr lang="en-US" b="1" dirty="0" smtClean="0"/>
              <a:t> Customer Install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</a:t>
            </a:r>
            <a:r>
              <a:rPr lang="en-US" sz="1400" dirty="0" smtClean="0"/>
              <a:t>KB:  Possible </a:t>
            </a:r>
            <a:r>
              <a:rPr lang="en-US" sz="1400" dirty="0" err="1" smtClean="0"/>
              <a:t>Xcellis</a:t>
            </a:r>
            <a:r>
              <a:rPr lang="en-US" sz="1400" dirty="0" smtClean="0"/>
              <a:t> HW Serial Number Mismatch At Launch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From the logs, when installing the </a:t>
            </a:r>
            <a:r>
              <a:rPr lang="en-US" sz="1200" dirty="0" err="1" smtClean="0"/>
              <a:t>StorNext</a:t>
            </a:r>
            <a:r>
              <a:rPr lang="en-US" sz="1200" dirty="0" smtClean="0"/>
              <a:t> Connect software,</a:t>
            </a:r>
          </a:p>
          <a:p>
            <a:r>
              <a:rPr lang="en-US" sz="1200" dirty="0" smtClean="0"/>
              <a:t>        the bootstrap will complain about the mismatch and fail with a message similar to: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</a:t>
            </a:r>
            <a:r>
              <a:rPr lang="en-US" sz="1200" i="1" dirty="0" smtClean="0"/>
              <a:t>Jan  6 08:59:04 snmdc2 logger: Bootstrap failed: Serial numbers in BOM  (AVxxxxCKH00013 QTMCBSH-15131E8C0B) </a:t>
            </a:r>
          </a:p>
          <a:p>
            <a:r>
              <a:rPr lang="en-US" sz="1200" i="1" dirty="0" smtClean="0"/>
              <a:t>        do not match system serial number (AVxxxxCKH00017)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707" y="2817159"/>
            <a:ext cx="8807822" cy="241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 Installation stuck at Step 6 (Node 1 management network) in </a:t>
            </a:r>
            <a:r>
              <a:rPr lang="en-US" b="1" dirty="0" err="1" smtClean="0"/>
              <a:t>SNConnect</a:t>
            </a:r>
            <a:r>
              <a:rPr lang="en-US" b="1" dirty="0" smtClean="0"/>
              <a:t> Customer Install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</a:t>
            </a:r>
            <a:r>
              <a:rPr lang="en-US" sz="1400" dirty="0" smtClean="0"/>
              <a:t>TSB:  </a:t>
            </a:r>
            <a:r>
              <a:rPr lang="en-US" sz="1400" dirty="0" err="1" smtClean="0"/>
              <a:t>Xcellis</a:t>
            </a:r>
            <a:r>
              <a:rPr lang="en-US" sz="1400" dirty="0" smtClean="0"/>
              <a:t> </a:t>
            </a:r>
            <a:r>
              <a:rPr lang="en-US" sz="1400" dirty="0" err="1" smtClean="0"/>
              <a:t>StorNext</a:t>
            </a:r>
            <a:r>
              <a:rPr lang="en-US" sz="1400" dirty="0" smtClean="0"/>
              <a:t> Connect Installation Hang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During the </a:t>
            </a:r>
            <a:r>
              <a:rPr lang="en-US" sz="1200" dirty="0" err="1" smtClean="0"/>
              <a:t>StorNext</a:t>
            </a:r>
            <a:r>
              <a:rPr lang="en-US" sz="1200" dirty="0" smtClean="0"/>
              <a:t> Connect installation for an </a:t>
            </a:r>
            <a:r>
              <a:rPr lang="en-US" sz="1200" dirty="0" err="1" smtClean="0"/>
              <a:t>Xcellis</a:t>
            </a:r>
            <a:r>
              <a:rPr lang="en-US" sz="1200" dirty="0" smtClean="0"/>
              <a:t>, there is a small chance that a user will be unable to complete setting</a:t>
            </a:r>
          </a:p>
          <a:p>
            <a:r>
              <a:rPr lang="en-US" sz="1200" dirty="0" smtClean="0"/>
              <a:t>        up their network on Node 1 or Node 2.    For Node 1, this could present itself as the installation script not continuing after</a:t>
            </a:r>
          </a:p>
          <a:p>
            <a:r>
              <a:rPr lang="en-US" sz="1200" dirty="0" smtClean="0"/>
              <a:t>        Step 5 (Node 1 management network).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For a workaround, connect to the server node that is not responding via </a:t>
            </a:r>
            <a:r>
              <a:rPr lang="en-US" sz="1200" dirty="0" err="1" smtClean="0"/>
              <a:t>ssh</a:t>
            </a:r>
            <a:r>
              <a:rPr lang="en-US" sz="1200" dirty="0" smtClean="0"/>
              <a:t> and issue the command:</a:t>
            </a:r>
          </a:p>
          <a:p>
            <a:r>
              <a:rPr lang="en-US" sz="1200" dirty="0" smtClean="0"/>
              <a:t>                  </a:t>
            </a:r>
            <a:r>
              <a:rPr lang="en-US" sz="1200" b="1" dirty="0" smtClean="0"/>
              <a:t>#  service  </a:t>
            </a:r>
            <a:r>
              <a:rPr lang="en-US" sz="1200" b="1" dirty="0" err="1" smtClean="0"/>
              <a:t>stornext_web</a:t>
            </a:r>
            <a:r>
              <a:rPr lang="en-US" sz="1200" b="1" dirty="0" smtClean="0"/>
              <a:t>  restart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</a:t>
            </a:r>
            <a:r>
              <a:rPr lang="en-US" dirty="0" err="1" smtClean="0"/>
              <a:t>Xcellis</a:t>
            </a:r>
            <a:r>
              <a:rPr lang="en-US" dirty="0" smtClean="0"/>
              <a:t> Customer Install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324" y="1082488"/>
            <a:ext cx="89086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 Failed attempting to upgrade Connector early in </a:t>
            </a:r>
            <a:r>
              <a:rPr lang="en-US" sz="2000" b="1" dirty="0" err="1" smtClean="0"/>
              <a:t>SNConnect</a:t>
            </a:r>
            <a:r>
              <a:rPr lang="en-US" sz="2000" b="1" dirty="0" smtClean="0"/>
              <a:t> Customer Install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</a:t>
            </a:r>
            <a:r>
              <a:rPr lang="en-US" sz="1600" dirty="0" smtClean="0"/>
              <a:t>KB:  </a:t>
            </a:r>
            <a:r>
              <a:rPr lang="en-US" sz="1600" dirty="0" err="1" smtClean="0"/>
              <a:t>StorNext</a:t>
            </a:r>
            <a:r>
              <a:rPr lang="en-US" sz="1600" dirty="0" smtClean="0"/>
              <a:t> Connect failed to upgrade the “Connector” packages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After accepting the EULA, </a:t>
            </a:r>
            <a:r>
              <a:rPr lang="en-US" sz="1400" dirty="0" err="1" smtClean="0"/>
              <a:t>SNConnect</a:t>
            </a:r>
            <a:r>
              <a:rPr lang="en-US" sz="1400" dirty="0" smtClean="0"/>
              <a:t> Customer Install failed attempting to upgrade the "Connector" package.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From the screen and Install Log:</a:t>
            </a:r>
          </a:p>
          <a:p>
            <a:r>
              <a:rPr lang="en-US" sz="1400" dirty="0" smtClean="0"/>
              <a:t>              </a:t>
            </a:r>
            <a:r>
              <a:rPr lang="en-US" sz="1400" i="1" dirty="0" smtClean="0"/>
              <a:t>Connector - failure - Quantum Connector update did not succeed. Tried to install version '16 r27332626', , </a:t>
            </a:r>
          </a:p>
          <a:p>
            <a:r>
              <a:rPr lang="en-US" sz="1400" i="1" dirty="0" smtClean="0"/>
              <a:t>              however version '15 23526570' was installed after attempted install. Please try again. - Command completed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Monitoring ….    (site: no </a:t>
            </a:r>
            <a:r>
              <a:rPr lang="en-US" sz="1400" dirty="0" err="1" smtClean="0"/>
              <a:t>ifconfig</a:t>
            </a:r>
            <a:r>
              <a:rPr lang="en-US" sz="1400" dirty="0" smtClean="0"/>
              <a:t> prior to recovery action)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This issue was recovered in the field by issuing the following command on Node2</a:t>
            </a:r>
          </a:p>
          <a:p>
            <a:r>
              <a:rPr lang="en-US" sz="1400" dirty="0" smtClean="0"/>
              <a:t>                </a:t>
            </a:r>
            <a:r>
              <a:rPr lang="en-US" sz="1400" b="1" dirty="0" smtClean="0"/>
              <a:t>#  /opt/</a:t>
            </a:r>
            <a:r>
              <a:rPr lang="en-US" sz="1400" b="1" dirty="0" err="1" smtClean="0"/>
              <a:t>DXi</a:t>
            </a:r>
            <a:r>
              <a:rPr lang="en-US" sz="1400" b="1" dirty="0" smtClean="0"/>
              <a:t>/scripts/confignetdef.sh  2  all-</a:t>
            </a:r>
            <a:r>
              <a:rPr lang="en-US" sz="1400" b="1" dirty="0" err="1" smtClean="0"/>
              <a:t>ipmi</a:t>
            </a:r>
            <a:endParaRPr lang="en-US" sz="1400" b="1" dirty="0" smtClean="0"/>
          </a:p>
          <a:p>
            <a:r>
              <a:rPr lang="en-US" sz="1400" dirty="0" smtClean="0"/>
              <a:t>        Followed by</a:t>
            </a:r>
          </a:p>
          <a:p>
            <a:r>
              <a:rPr lang="en-US" sz="1400" dirty="0" smtClean="0"/>
              <a:t>                </a:t>
            </a:r>
            <a:r>
              <a:rPr lang="en-US" sz="1400" b="1" dirty="0" smtClean="0"/>
              <a:t>#  service  network  restart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</a:t>
            </a:r>
            <a:r>
              <a:rPr lang="en-US" dirty="0" err="1" smtClean="0"/>
              <a:t>Xcellis</a:t>
            </a:r>
            <a:r>
              <a:rPr lang="en-US" dirty="0" smtClean="0"/>
              <a:t> 900 GB HDDs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882" y="1021976"/>
            <a:ext cx="80749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Xcellis</a:t>
            </a:r>
            <a:r>
              <a:rPr lang="en-US" sz="2400" b="1" dirty="0" smtClean="0"/>
              <a:t>  shipping with  QXS-424 (2400) </a:t>
            </a:r>
            <a:r>
              <a:rPr lang="en-US" sz="2400" b="1" dirty="0" smtClean="0"/>
              <a:t>with 900 </a:t>
            </a:r>
            <a:r>
              <a:rPr lang="en-US" sz="2400" b="1" dirty="0" smtClean="0"/>
              <a:t>GB HDDs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Late-cycle option as an alternative to SSD for metadata</a:t>
            </a:r>
          </a:p>
          <a:p>
            <a:pPr>
              <a:buFontTx/>
              <a:buChar char="-"/>
            </a:pPr>
            <a:r>
              <a:rPr lang="en-US" sz="2000" dirty="0" smtClean="0"/>
              <a:t>  Approx 50% initial </a:t>
            </a:r>
            <a:r>
              <a:rPr lang="en-US" sz="2000" dirty="0" err="1" smtClean="0"/>
              <a:t>Xcellis</a:t>
            </a:r>
            <a:r>
              <a:rPr lang="en-US" sz="2000" dirty="0" smtClean="0"/>
              <a:t> shipments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 algn="ctr"/>
            <a:r>
              <a:rPr lang="en-US" sz="2400" dirty="0" smtClean="0"/>
              <a:t>NOT Supported via  </a:t>
            </a:r>
            <a:r>
              <a:rPr lang="en-US" sz="2400" dirty="0" err="1" smtClean="0"/>
              <a:t>SNConnect</a:t>
            </a:r>
            <a:r>
              <a:rPr lang="en-US" sz="2400" dirty="0" smtClean="0"/>
              <a:t> Customer Install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Special Install Instructions required:  traditional </a:t>
            </a:r>
            <a:r>
              <a:rPr lang="en-US" sz="2000" dirty="0" err="1" smtClean="0"/>
              <a:t>Appl</a:t>
            </a:r>
            <a:r>
              <a:rPr lang="en-US" sz="2000" dirty="0" smtClean="0"/>
              <a:t>  +  QXS Provisioning</a:t>
            </a:r>
          </a:p>
          <a:p>
            <a:r>
              <a:rPr lang="en-US" sz="2000" dirty="0" smtClean="0"/>
              <a:t>         Now: outline pointing to existing docs</a:t>
            </a:r>
          </a:p>
          <a:p>
            <a:r>
              <a:rPr lang="en-US" sz="2000" dirty="0" smtClean="0"/>
              <a:t>         Upcoming:  separate document</a:t>
            </a:r>
          </a:p>
          <a:p>
            <a:r>
              <a:rPr lang="en-US" sz="2000" dirty="0" smtClean="0"/>
              <a:t>-  Perform </a:t>
            </a:r>
            <a:r>
              <a:rPr lang="en-US" sz="2000" dirty="0" err="1" smtClean="0"/>
              <a:t>SNConnect</a:t>
            </a:r>
            <a:r>
              <a:rPr lang="en-US" sz="2000" dirty="0" smtClean="0"/>
              <a:t> Deployment after system configured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stornextconnect.quantum.com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1941" y="1095936"/>
            <a:ext cx="6194516" cy="379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  Interactions with  </a:t>
            </a:r>
            <a:r>
              <a:rPr lang="en-US" b="1" dirty="0" smtClean="0"/>
              <a:t>stornextconnect.quantum.com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  System Serial Number  +  Authorization Code</a:t>
            </a:r>
          </a:p>
          <a:p>
            <a:r>
              <a:rPr lang="en-US" dirty="0" smtClean="0"/>
              <a:t>         -  not linked in SNC database until Customer Registers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  </a:t>
            </a:r>
            <a:r>
              <a:rPr lang="en-US" dirty="0" err="1" smtClean="0"/>
              <a:t>Xcellis</a:t>
            </a:r>
            <a:r>
              <a:rPr lang="en-US" dirty="0" smtClean="0"/>
              <a:t>:  IB ingest should be clean,  Auth Code in Open Me First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  Deployment on existing Appliances (Giant Leap)</a:t>
            </a:r>
          </a:p>
          <a:p>
            <a:r>
              <a:rPr lang="en-US" dirty="0" smtClean="0"/>
              <a:t>          -  </a:t>
            </a:r>
            <a:r>
              <a:rPr lang="en-US" dirty="0" smtClean="0">
                <a:hlinkClick r:id="rId2"/>
              </a:rPr>
              <a:t>StorNextConnectRequest@quantum.com</a:t>
            </a:r>
            <a:r>
              <a:rPr lang="en-US" dirty="0" smtClean="0"/>
              <a:t>   process</a:t>
            </a:r>
          </a:p>
          <a:p>
            <a:r>
              <a:rPr lang="en-US" dirty="0" smtClean="0"/>
              <a:t>          -  QXS array not matched with Appliance in IB ingest</a:t>
            </a:r>
          </a:p>
          <a:p>
            <a:endParaRPr lang="en-US" dirty="0" smtClean="0"/>
          </a:p>
          <a:p>
            <a:r>
              <a:rPr lang="en-US" dirty="0" smtClean="0"/>
              <a:t>-   Escalate toward Sustaining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182" y="1532963"/>
            <a:ext cx="7570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  </a:t>
            </a:r>
            <a:r>
              <a:rPr lang="en-US" sz="2800" dirty="0" err="1" smtClean="0"/>
              <a:t>SNConnect</a:t>
            </a:r>
            <a:r>
              <a:rPr lang="en-US" sz="2800" dirty="0" smtClean="0"/>
              <a:t> 1.0 TOI</a:t>
            </a:r>
          </a:p>
          <a:p>
            <a:pPr lvl="2">
              <a:buFontTx/>
              <a:buChar char="-"/>
            </a:pPr>
            <a:r>
              <a:rPr lang="en-US" sz="2400" dirty="0" smtClean="0"/>
              <a:t>  Troubleshooting  w/ AJ Lewis</a:t>
            </a:r>
          </a:p>
          <a:p>
            <a:endParaRPr lang="en-US" sz="2400" dirty="0" smtClean="0"/>
          </a:p>
          <a:p>
            <a:r>
              <a:rPr lang="en-US" sz="2400" dirty="0" smtClean="0"/>
              <a:t> -  </a:t>
            </a:r>
            <a:r>
              <a:rPr lang="en-US" sz="2800" dirty="0" err="1" smtClean="0"/>
              <a:t>StorNext</a:t>
            </a:r>
            <a:r>
              <a:rPr lang="en-US" sz="2800" dirty="0" smtClean="0"/>
              <a:t> Connect  -  Service Reference Guide</a:t>
            </a:r>
          </a:p>
          <a:p>
            <a:r>
              <a:rPr lang="en-US" sz="2400" dirty="0" smtClean="0"/>
              <a:t> 	-  </a:t>
            </a:r>
            <a:r>
              <a:rPr lang="en-US" sz="2400" dirty="0" err="1" smtClean="0"/>
              <a:t>CsWeb</a:t>
            </a:r>
            <a:r>
              <a:rPr lang="en-US" sz="2400" dirty="0" smtClean="0"/>
              <a:t>: 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Products -&gt;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Connect</a:t>
            </a:r>
          </a:p>
          <a:p>
            <a:pPr algn="ctr"/>
            <a:r>
              <a:rPr lang="en-US" sz="2400" dirty="0" smtClean="0"/>
              <a:t>6-68342-01 Rev A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Monitor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4706" y="1485900"/>
            <a:ext cx="174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MDC Node-2</a:t>
            </a:r>
          </a:p>
          <a:p>
            <a:r>
              <a:rPr lang="en-US" sz="1600" dirty="0" err="1" smtClean="0"/>
              <a:t>SNConnect</a:t>
            </a:r>
            <a:r>
              <a:rPr lang="en-US" sz="1600" dirty="0" smtClean="0"/>
              <a:t> System</a:t>
            </a:r>
            <a:endParaRPr lang="en-US" sz="1600" dirty="0"/>
          </a:p>
        </p:txBody>
      </p:sp>
      <p:sp>
        <p:nvSpPr>
          <p:cNvPr id="8" name="Frame 7"/>
          <p:cNvSpPr/>
          <p:nvPr/>
        </p:nvSpPr>
        <p:spPr>
          <a:xfrm>
            <a:off x="1156447" y="1129554"/>
            <a:ext cx="2104466" cy="1257300"/>
          </a:xfrm>
          <a:prstGeom prst="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4218" y="1109383"/>
            <a:ext cx="1640541" cy="6925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2647" y="1284193"/>
            <a:ext cx="12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Linux Client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40941" y="2117912"/>
            <a:ext cx="1627093" cy="6387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4389" y="3126441"/>
            <a:ext cx="1748118" cy="5983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7667" y="4047565"/>
            <a:ext cx="1775010" cy="605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006" y="2279276"/>
            <a:ext cx="155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Windows Client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8347" y="3234016"/>
            <a:ext cx="162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Mac </a:t>
            </a:r>
            <a:r>
              <a:rPr lang="en-US" sz="1600" dirty="0" err="1" smtClean="0"/>
              <a:t>Xsan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827494" y="4155141"/>
            <a:ext cx="1842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Linux DLC Gateway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853888" y="3435724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921124" y="3516406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MDC-1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70194" y="1459006"/>
            <a:ext cx="1143000" cy="255494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718112" y="2568388"/>
            <a:ext cx="1021976" cy="874059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78624" y="3112994"/>
            <a:ext cx="927847" cy="1257300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842247" y="2521324"/>
            <a:ext cx="188259" cy="793376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– Monitor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4706" y="1485900"/>
            <a:ext cx="174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MDC Node-2</a:t>
            </a:r>
          </a:p>
          <a:p>
            <a:r>
              <a:rPr lang="en-US" sz="1600" dirty="0" err="1" smtClean="0"/>
              <a:t>SNConnect</a:t>
            </a:r>
            <a:r>
              <a:rPr lang="en-US" sz="1600" dirty="0" smtClean="0"/>
              <a:t> System</a:t>
            </a:r>
            <a:endParaRPr lang="en-US" sz="1600" dirty="0"/>
          </a:p>
        </p:txBody>
      </p:sp>
      <p:sp>
        <p:nvSpPr>
          <p:cNvPr id="8" name="Frame 7"/>
          <p:cNvSpPr/>
          <p:nvPr/>
        </p:nvSpPr>
        <p:spPr>
          <a:xfrm>
            <a:off x="1156447" y="1129554"/>
            <a:ext cx="2104466" cy="1257300"/>
          </a:xfrm>
          <a:prstGeom prst="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4218" y="1284194"/>
            <a:ext cx="1640541" cy="403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2647" y="1284193"/>
            <a:ext cx="12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Linux Client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40941" y="1781737"/>
            <a:ext cx="1627093" cy="342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4389" y="2225489"/>
            <a:ext cx="1748118" cy="4437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7667" y="4047565"/>
            <a:ext cx="1775010" cy="605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006" y="1795182"/>
            <a:ext cx="155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Windows Client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8347" y="2265829"/>
            <a:ext cx="162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Mac </a:t>
            </a:r>
            <a:r>
              <a:rPr lang="en-US" sz="1600" dirty="0" err="1" smtClean="0"/>
              <a:t>Xsan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827494" y="4155141"/>
            <a:ext cx="1842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Linux DLC Gateway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853888" y="3435724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921124" y="3516406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MDC-1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70194" y="1459006"/>
            <a:ext cx="1143000" cy="255494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78624" y="3112994"/>
            <a:ext cx="927847" cy="1257300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842247" y="2521324"/>
            <a:ext cx="188259" cy="793376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958853" y="2911288"/>
            <a:ext cx="1902759" cy="551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Linux LAN Client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72300" y="3630705"/>
            <a:ext cx="1909482" cy="5042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</a:rPr>
              <a:t>Xsan</a:t>
            </a:r>
            <a:r>
              <a:rPr lang="en-US" sz="1600" dirty="0" smtClean="0">
                <a:solidFill>
                  <a:srgbClr val="000000"/>
                </a:solidFill>
              </a:rPr>
              <a:t> LAN Client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85747" y="4296336"/>
            <a:ext cx="1936377" cy="450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Windows LAN Client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731559" y="2144806"/>
            <a:ext cx="1021976" cy="275665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498041" y="2649071"/>
            <a:ext cx="2386853" cy="652182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477871" y="2830606"/>
            <a:ext cx="2420470" cy="1136276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-  Monitor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4706" y="1485900"/>
            <a:ext cx="174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MDC Node-2</a:t>
            </a:r>
          </a:p>
          <a:p>
            <a:r>
              <a:rPr lang="en-US" sz="1600" dirty="0" err="1" smtClean="0"/>
              <a:t>SNConnect</a:t>
            </a:r>
            <a:r>
              <a:rPr lang="en-US" sz="1600" dirty="0" smtClean="0"/>
              <a:t> System</a:t>
            </a:r>
            <a:endParaRPr lang="en-US" sz="1600" dirty="0"/>
          </a:p>
        </p:txBody>
      </p:sp>
      <p:sp>
        <p:nvSpPr>
          <p:cNvPr id="8" name="Frame 7"/>
          <p:cNvSpPr/>
          <p:nvPr/>
        </p:nvSpPr>
        <p:spPr>
          <a:xfrm>
            <a:off x="1156447" y="1129554"/>
            <a:ext cx="2104466" cy="1257300"/>
          </a:xfrm>
          <a:prstGeom prst="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5583" y="1136277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069542" y="1210235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MDC-1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- SNFS Client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70194" y="1459006"/>
            <a:ext cx="1143000" cy="255494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2729" y="2501153"/>
            <a:ext cx="5710211" cy="249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node-2 #    </a:t>
            </a:r>
            <a:r>
              <a:rPr lang="en-US" sz="1000" b="1" i="1" dirty="0" smtClean="0"/>
              <a:t>service  </a:t>
            </a:r>
            <a:r>
              <a:rPr lang="en-US" sz="1000" b="1" i="1" dirty="0" err="1" smtClean="0"/>
              <a:t>quantum_supervisord</a:t>
            </a:r>
            <a:r>
              <a:rPr lang="en-US" sz="1000" b="1" i="1" dirty="0" smtClean="0"/>
              <a:t>  status</a:t>
            </a:r>
          </a:p>
          <a:p>
            <a:r>
              <a:rPr lang="en-US" sz="1000" b="1" dirty="0" smtClean="0"/>
              <a:t>carbon-cache                     RUNNING    </a:t>
            </a:r>
            <a:r>
              <a:rPr lang="en-US" sz="1000" b="1" dirty="0" err="1" smtClean="0"/>
              <a:t>pid</a:t>
            </a:r>
            <a:r>
              <a:rPr lang="en-US" sz="1000" b="1" dirty="0" smtClean="0"/>
              <a:t> 21801, uptime 13:10:46</a:t>
            </a:r>
          </a:p>
          <a:p>
            <a:r>
              <a:rPr lang="en-US" sz="1000" b="1" dirty="0" err="1" smtClean="0"/>
              <a:t>mintd</a:t>
            </a:r>
            <a:r>
              <a:rPr lang="en-US" sz="1000" b="1" dirty="0" smtClean="0"/>
              <a:t>                            RUNNING    </a:t>
            </a:r>
            <a:r>
              <a:rPr lang="en-US" sz="1000" b="1" dirty="0" err="1" smtClean="0"/>
              <a:t>pid</a:t>
            </a:r>
            <a:r>
              <a:rPr lang="en-US" sz="1000" b="1" dirty="0" smtClean="0"/>
              <a:t> 27984, uptime 5 days, 6:41:11</a:t>
            </a:r>
          </a:p>
          <a:p>
            <a:r>
              <a:rPr lang="en-US" sz="800" dirty="0" smtClean="0"/>
              <a:t>monitor-qc                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27990, uptime 5 days, 6:41:11</a:t>
            </a:r>
          </a:p>
          <a:p>
            <a:r>
              <a:rPr lang="en-US" sz="1000" b="1" dirty="0" err="1" smtClean="0"/>
              <a:t>postgres</a:t>
            </a:r>
            <a:r>
              <a:rPr lang="en-US" sz="1000" b="1" dirty="0" smtClean="0"/>
              <a:t>                         RUNNING    </a:t>
            </a:r>
            <a:r>
              <a:rPr lang="en-US" sz="1000" b="1" dirty="0" err="1" smtClean="0"/>
              <a:t>pid</a:t>
            </a:r>
            <a:r>
              <a:rPr lang="en-US" sz="1000" b="1" dirty="0" smtClean="0"/>
              <a:t> 27996, uptime 5 days, 6:41:11</a:t>
            </a:r>
          </a:p>
          <a:p>
            <a:r>
              <a:rPr lang="en-US" sz="800" dirty="0" err="1" smtClean="0"/>
              <a:t>quantum_connectd</a:t>
            </a:r>
            <a:r>
              <a:rPr lang="en-US" sz="800" dirty="0" smtClean="0"/>
              <a:t>          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28027, uptime 5 days, 6:41:09</a:t>
            </a:r>
          </a:p>
          <a:p>
            <a:r>
              <a:rPr lang="en-US" sz="800" dirty="0" err="1" smtClean="0"/>
              <a:t>service_router</a:t>
            </a:r>
            <a:r>
              <a:rPr lang="en-US" sz="800" dirty="0" smtClean="0"/>
              <a:t>            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27982, uptime 5 days, 6:41:11</a:t>
            </a:r>
          </a:p>
          <a:p>
            <a:r>
              <a:rPr lang="en-US" sz="800" dirty="0" err="1" smtClean="0"/>
              <a:t>snc-beanstalkd</a:t>
            </a:r>
            <a:r>
              <a:rPr lang="en-US" sz="800" dirty="0" smtClean="0"/>
              <a:t>            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27983, uptime 5 days, 6:41:11</a:t>
            </a:r>
          </a:p>
          <a:p>
            <a:r>
              <a:rPr lang="en-US" sz="800" dirty="0" err="1" smtClean="0"/>
              <a:t>snc</a:t>
            </a:r>
            <a:r>
              <a:rPr lang="en-US" sz="800" dirty="0" smtClean="0"/>
              <a:t>-manage-clients-apps-start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27981, uptime 5 days, 6:41:11</a:t>
            </a:r>
          </a:p>
          <a:p>
            <a:r>
              <a:rPr lang="en-US" sz="800" dirty="0" err="1" smtClean="0"/>
              <a:t>snc</a:t>
            </a:r>
            <a:r>
              <a:rPr lang="en-US" sz="800" dirty="0" smtClean="0"/>
              <a:t>-manage-clients-apps-stop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27991, uptime 5 days, 6:41:11</a:t>
            </a:r>
          </a:p>
          <a:p>
            <a:r>
              <a:rPr lang="en-US" sz="800" dirty="0" err="1" smtClean="0"/>
              <a:t>snc</a:t>
            </a:r>
            <a:r>
              <a:rPr lang="en-US" sz="800" dirty="0" smtClean="0"/>
              <a:t>-manage-clients-</a:t>
            </a:r>
            <a:r>
              <a:rPr lang="en-US" sz="800" dirty="0" err="1" smtClean="0"/>
              <a:t>cvfs</a:t>
            </a:r>
            <a:r>
              <a:rPr lang="en-US" sz="800" dirty="0" smtClean="0"/>
              <a:t>-action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27980, uptime 5 days, 6:41:11</a:t>
            </a:r>
          </a:p>
          <a:p>
            <a:r>
              <a:rPr lang="en-US" sz="800" dirty="0" err="1" smtClean="0"/>
              <a:t>snc</a:t>
            </a:r>
            <a:r>
              <a:rPr lang="en-US" sz="800" dirty="0" smtClean="0"/>
              <a:t>-manage-clients-install-script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27992, uptime 5 days, 6:41:11</a:t>
            </a:r>
          </a:p>
          <a:p>
            <a:r>
              <a:rPr lang="en-US" sz="800" dirty="0" err="1" smtClean="0"/>
              <a:t>snc</a:t>
            </a:r>
            <a:r>
              <a:rPr lang="en-US" sz="800" dirty="0" smtClean="0"/>
              <a:t>-manage-clients-manager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27989, uptime 5 days, 6:41:11</a:t>
            </a:r>
          </a:p>
          <a:p>
            <a:r>
              <a:rPr lang="en-US" sz="800" dirty="0" err="1" smtClean="0"/>
              <a:t>snc</a:t>
            </a:r>
            <a:r>
              <a:rPr lang="en-US" sz="800" dirty="0" smtClean="0"/>
              <a:t>-manage-clients-stage-</a:t>
            </a:r>
            <a:r>
              <a:rPr lang="en-US" sz="800" dirty="0" err="1" smtClean="0"/>
              <a:t>stornext</a:t>
            </a:r>
            <a:r>
              <a:rPr lang="en-US" sz="800" dirty="0" smtClean="0"/>
              <a:t>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27993, uptime 5 days, 6:41:11</a:t>
            </a:r>
          </a:p>
          <a:p>
            <a:r>
              <a:rPr lang="en-US" sz="800" dirty="0" smtClean="0"/>
              <a:t>snc-store-download-content:snc-store-download-content_00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27988, uptime 5 days, 6:41:11</a:t>
            </a:r>
          </a:p>
          <a:p>
            <a:r>
              <a:rPr lang="en-US" sz="800" dirty="0" smtClean="0"/>
              <a:t>snc-store-download-content:snc-store-download-content_01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27987, uptime 5 days, 6:41:11</a:t>
            </a:r>
          </a:p>
          <a:p>
            <a:r>
              <a:rPr lang="en-US" sz="800" dirty="0" smtClean="0"/>
              <a:t>snc-store-download-content:snc-store-download-content_02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27986, uptime 5 days, 6:41:11</a:t>
            </a:r>
          </a:p>
          <a:p>
            <a:r>
              <a:rPr lang="en-US" sz="800" dirty="0" smtClean="0"/>
              <a:t>snc-store-download-content:snc-store-download-content_03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27985, uptime 5 days, 6:41:11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2172" y="2675966"/>
            <a:ext cx="4535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node-1 #   </a:t>
            </a:r>
            <a:r>
              <a:rPr lang="en-US" sz="1000" b="1" i="1" dirty="0" smtClean="0"/>
              <a:t>service  </a:t>
            </a:r>
            <a:r>
              <a:rPr lang="en-US" sz="1000" b="1" i="1" dirty="0" err="1" smtClean="0"/>
              <a:t>quantum_supervisord</a:t>
            </a:r>
            <a:r>
              <a:rPr lang="en-US" sz="1000" b="1" i="1" dirty="0" smtClean="0"/>
              <a:t>  status</a:t>
            </a:r>
          </a:p>
          <a:p>
            <a:r>
              <a:rPr lang="en-US" sz="1000" b="1" dirty="0" err="1" smtClean="0"/>
              <a:t>mintd</a:t>
            </a:r>
            <a:r>
              <a:rPr lang="en-US" sz="1000" b="1" dirty="0" smtClean="0"/>
              <a:t>                            RUNNING    </a:t>
            </a:r>
            <a:r>
              <a:rPr lang="en-US" sz="1000" b="1" dirty="0" err="1" smtClean="0"/>
              <a:t>pid</a:t>
            </a:r>
            <a:r>
              <a:rPr lang="en-US" sz="1000" b="1" dirty="0" smtClean="0"/>
              <a:t> 38645, uptime 11 days, 2:02:02</a:t>
            </a:r>
          </a:p>
          <a:p>
            <a:r>
              <a:rPr lang="en-US" sz="800" dirty="0" smtClean="0"/>
              <a:t>monitor-qc                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38647, uptime 11 days, 2:02:02</a:t>
            </a:r>
          </a:p>
          <a:p>
            <a:r>
              <a:rPr lang="en-US" sz="800" dirty="0" err="1" smtClean="0"/>
              <a:t>quantum_connectd</a:t>
            </a:r>
            <a:r>
              <a:rPr lang="en-US" sz="800" dirty="0" smtClean="0"/>
              <a:t>          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38644, uptime 11 days, 2:02:02</a:t>
            </a:r>
          </a:p>
          <a:p>
            <a:r>
              <a:rPr lang="en-US" sz="800" dirty="0" err="1" smtClean="0"/>
              <a:t>service_router</a:t>
            </a:r>
            <a:r>
              <a:rPr lang="en-US" sz="800" dirty="0" smtClean="0"/>
              <a:t>                   RUNNING    </a:t>
            </a:r>
            <a:r>
              <a:rPr lang="en-US" sz="800" dirty="0" err="1" smtClean="0"/>
              <a:t>pid</a:t>
            </a:r>
            <a:r>
              <a:rPr lang="en-US" sz="800" dirty="0" smtClean="0"/>
              <a:t> 38646, uptime 11 days, 2:02:02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49271" y="3644153"/>
            <a:ext cx="506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Linux:  /</a:t>
            </a:r>
            <a:r>
              <a:rPr lang="en-US" dirty="0" err="1" smtClean="0"/>
              <a:t>var</a:t>
            </a:r>
            <a:r>
              <a:rPr lang="en-US" dirty="0" smtClean="0"/>
              <a:t>/log/quantum_supervisord.log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– Management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2353" y="806824"/>
            <a:ext cx="7960659" cy="459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  </a:t>
            </a:r>
            <a:r>
              <a:rPr lang="en-US" sz="2000" dirty="0" smtClean="0"/>
              <a:t>Discovery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 Stop / Start </a:t>
            </a:r>
            <a:r>
              <a:rPr lang="en-US" sz="2000" dirty="0" err="1" smtClean="0"/>
              <a:t>Stornext</a:t>
            </a:r>
            <a:r>
              <a:rPr lang="en-US" sz="2000" dirty="0" smtClean="0"/>
              <a:t> ;  Reboot</a:t>
            </a:r>
          </a:p>
          <a:p>
            <a:r>
              <a:rPr lang="en-US" sz="2000" dirty="0" smtClean="0"/>
              <a:t>-   Update </a:t>
            </a:r>
            <a:r>
              <a:rPr lang="en-US" sz="2000" dirty="0" err="1" smtClean="0"/>
              <a:t>StorNext</a:t>
            </a:r>
            <a:endParaRPr lang="en-US" sz="2000" dirty="0" smtClean="0"/>
          </a:p>
          <a:p>
            <a:r>
              <a:rPr lang="en-US" sz="2000" dirty="0" smtClean="0"/>
              <a:t>               - non-Appliance Linux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Configure Mount Points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400" b="1" i="1" dirty="0" smtClean="0"/>
              <a:t>Connector</a:t>
            </a:r>
            <a:r>
              <a:rPr lang="en-US" sz="2000" dirty="0" smtClean="0"/>
              <a:t>:  Handled on Linux via    </a:t>
            </a:r>
            <a:r>
              <a:rPr lang="en-US" sz="2000" b="1" i="1" dirty="0" err="1" smtClean="0"/>
              <a:t>quantum_connectd</a:t>
            </a:r>
            <a:r>
              <a:rPr lang="en-US" sz="2000" i="1" dirty="0" smtClean="0"/>
              <a:t> </a:t>
            </a:r>
            <a:r>
              <a:rPr lang="en-US" sz="2000" dirty="0" smtClean="0"/>
              <a:t>   process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 </a:t>
            </a:r>
            <a:r>
              <a:rPr lang="en-US" sz="2000" dirty="0" smtClean="0"/>
              <a:t>Linux log file on “managed system”: </a:t>
            </a:r>
          </a:p>
          <a:p>
            <a:r>
              <a:rPr lang="en-US" sz="2400" dirty="0" smtClean="0"/>
              <a:t>        </a:t>
            </a:r>
            <a:r>
              <a:rPr lang="en-US" sz="2400" b="1" dirty="0" smtClean="0"/>
              <a:t>/opt/quantum/connector/logs/quantum_connectd.log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Deployment – Management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4706" y="1485900"/>
            <a:ext cx="174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MDC Node-2</a:t>
            </a:r>
          </a:p>
          <a:p>
            <a:r>
              <a:rPr lang="en-US" sz="1600" dirty="0" err="1" smtClean="0"/>
              <a:t>SNConnect</a:t>
            </a:r>
            <a:r>
              <a:rPr lang="en-US" sz="1600" dirty="0" smtClean="0"/>
              <a:t> System</a:t>
            </a:r>
            <a:endParaRPr lang="en-US" sz="1600" dirty="0"/>
          </a:p>
        </p:txBody>
      </p:sp>
      <p:sp>
        <p:nvSpPr>
          <p:cNvPr id="8" name="Frame 7"/>
          <p:cNvSpPr/>
          <p:nvPr/>
        </p:nvSpPr>
        <p:spPr>
          <a:xfrm>
            <a:off x="1156447" y="1129554"/>
            <a:ext cx="2104466" cy="1257300"/>
          </a:xfrm>
          <a:prstGeom prst="fram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4218" y="1284194"/>
            <a:ext cx="1640541" cy="403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2647" y="1284193"/>
            <a:ext cx="12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Linux Client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40941" y="1781737"/>
            <a:ext cx="1627093" cy="342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4389" y="2225489"/>
            <a:ext cx="1748118" cy="4437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7667" y="4047565"/>
            <a:ext cx="1775010" cy="605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006" y="1795182"/>
            <a:ext cx="155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Windows Client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8347" y="2265829"/>
            <a:ext cx="162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Mac </a:t>
            </a:r>
            <a:r>
              <a:rPr lang="en-US" sz="1600" dirty="0" err="1" smtClean="0"/>
              <a:t>Xsan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827494" y="4155141"/>
            <a:ext cx="1842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Linux DLC Gateway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853888" y="3435724"/>
            <a:ext cx="2064124" cy="1015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921124" y="3516406"/>
            <a:ext cx="1922929" cy="853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MDC-1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8853" y="2911288"/>
            <a:ext cx="1902759" cy="551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Linux LAN Client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72300" y="3630705"/>
            <a:ext cx="1909482" cy="5042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</a:rPr>
              <a:t>Xsan</a:t>
            </a:r>
            <a:r>
              <a:rPr lang="en-US" sz="1600" dirty="0" smtClean="0">
                <a:solidFill>
                  <a:srgbClr val="000000"/>
                </a:solidFill>
              </a:rPr>
              <a:t> LAN Client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85747" y="4296336"/>
            <a:ext cx="1936377" cy="450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Windows LAN Client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909482" y="2447365"/>
            <a:ext cx="228600" cy="833717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35724" y="1519518"/>
            <a:ext cx="1183341" cy="0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49171" y="2494429"/>
            <a:ext cx="3146611" cy="605118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429000" y="2682688"/>
            <a:ext cx="1398494" cy="1129553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SNConnect</a:t>
            </a:r>
            <a:r>
              <a:rPr lang="en-US" dirty="0" smtClean="0"/>
              <a:t> Troubleshooting – Monitor Performance</a:t>
            </a:r>
            <a:endParaRPr lang="en-US" dirty="0"/>
          </a:p>
        </p:txBody>
      </p:sp>
      <p:pic>
        <p:nvPicPr>
          <p:cNvPr id="4" name="Picture 3" descr="snc.deployment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88" y="1136276"/>
            <a:ext cx="7013981" cy="36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-template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SNC-template</Template>
  <TotalTime>722</TotalTime>
  <Words>1545</Words>
  <Application>Microsoft Office PowerPoint</Application>
  <PresentationFormat>On-screen Show (16:9)</PresentationFormat>
  <Paragraphs>273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SNC-template</vt:lpstr>
      <vt:lpstr>Custom Design</vt:lpstr>
      <vt:lpstr>Slide 1</vt:lpstr>
      <vt:lpstr>SNConnect Troubleshooting</vt:lpstr>
      <vt:lpstr>SNConnect Troubleshooting</vt:lpstr>
      <vt:lpstr>SNConnect Troubleshooting -  Monitor Overview</vt:lpstr>
      <vt:lpstr>SNConnect Troubleshooting – Monitor Overview</vt:lpstr>
      <vt:lpstr>SNConnect Troubleshooting -  Monitor Overview</vt:lpstr>
      <vt:lpstr>SNConnect Troubleshooting – Management Overview</vt:lpstr>
      <vt:lpstr>SNConnect Deployment – Management Overview</vt:lpstr>
      <vt:lpstr>SNConnect Troubleshooting – Monitor Performance</vt:lpstr>
      <vt:lpstr>SNConnect Troubleshooting -  Monitor Performance</vt:lpstr>
      <vt:lpstr>SNConnect Troubleshooting -  Monitor Performance</vt:lpstr>
      <vt:lpstr>SNConnect Troubleshooting -  Monitor Performance</vt:lpstr>
      <vt:lpstr>SNConnect Troubleshooting -  Monitor Performance</vt:lpstr>
      <vt:lpstr>SNConnect Troubleshooting -  Host Name (mis)matching</vt:lpstr>
      <vt:lpstr>SNConnect Troubleshooting -  Host Name (mis)matching</vt:lpstr>
      <vt:lpstr>SNConnect Troubleshooting -  Host Name matching - Xsan</vt:lpstr>
      <vt:lpstr>SNConnect Troubleshooting -  StorNext 5.3 Release Notes</vt:lpstr>
      <vt:lpstr>SNConnect Troubleshooting - Upgrade SNC 1.0.X -&gt; 1.1 issue</vt:lpstr>
      <vt:lpstr>SNConnect Troubleshooting -  Xcellis Customer Install</vt:lpstr>
      <vt:lpstr>SNConnect Troubleshooting -  Xcellis Customer Install</vt:lpstr>
      <vt:lpstr>SNConnect Troubleshooting -  Xcellis Customer Install</vt:lpstr>
      <vt:lpstr>SNConnect Troubleshooting -  Xcellis Customer Install</vt:lpstr>
      <vt:lpstr>SNConnect Troubleshooting -  Xcellis Customer Install</vt:lpstr>
      <vt:lpstr>SNConnect Troubleshooting -  Xcellis 900 GB HDDs</vt:lpstr>
      <vt:lpstr>SNConnect Troubleshooting -  stornextconnect.quantum.com</vt:lpstr>
      <vt:lpstr>Slide 26</vt:lpstr>
    </vt:vector>
  </TitlesOfParts>
  <Manager>Isaac Alves</Manager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Quantum 16:9</dc:subject>
  <dc:creator>mreinhar</dc:creator>
  <cp:keywords>Template Mater 2015</cp:keywords>
  <cp:lastModifiedBy>mreinhar</cp:lastModifiedBy>
  <cp:revision>87</cp:revision>
  <cp:lastPrinted>2015-05-05T15:24:22Z</cp:lastPrinted>
  <dcterms:created xsi:type="dcterms:W3CDTF">2016-01-18T03:25:47Z</dcterms:created>
  <dcterms:modified xsi:type="dcterms:W3CDTF">2016-01-21T05:09:44Z</dcterms:modified>
</cp:coreProperties>
</file>