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</p:sldMasterIdLst>
  <p:notesMasterIdLst>
    <p:notesMasterId r:id="rId18"/>
  </p:notesMasterIdLst>
  <p:handoutMasterIdLst>
    <p:handoutMasterId r:id="rId19"/>
  </p:handoutMasterIdLst>
  <p:sldIdLst>
    <p:sldId id="256" r:id="rId3"/>
    <p:sldId id="367" r:id="rId4"/>
    <p:sldId id="355" r:id="rId5"/>
    <p:sldId id="359" r:id="rId6"/>
    <p:sldId id="360" r:id="rId7"/>
    <p:sldId id="369" r:id="rId8"/>
    <p:sldId id="361" r:id="rId9"/>
    <p:sldId id="371" r:id="rId10"/>
    <p:sldId id="368" r:id="rId11"/>
    <p:sldId id="362" r:id="rId12"/>
    <p:sldId id="363" r:id="rId13"/>
    <p:sldId id="366" r:id="rId14"/>
    <p:sldId id="370" r:id="rId15"/>
    <p:sldId id="365" r:id="rId16"/>
    <p:sldId id="258" r:id="rId17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B6F1"/>
    <a:srgbClr val="414141"/>
    <a:srgbClr val="0F73C3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0" autoAdjust="0"/>
  </p:normalViewPr>
  <p:slideViewPr>
    <p:cSldViewPr snapToGrid="0">
      <p:cViewPr varScale="1">
        <p:scale>
          <a:sx n="136" d="100"/>
          <a:sy n="136" d="100"/>
        </p:scale>
        <p:origin x="-258" y="-78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49248"/>
        <c:axId val="93750784"/>
      </c:barChart>
      <c:catAx>
        <c:axId val="93749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3750784"/>
        <c:crosses val="autoZero"/>
        <c:auto val="1"/>
        <c:lblAlgn val="ctr"/>
        <c:lblOffset val="100"/>
        <c:noMultiLvlLbl val="0"/>
      </c:catAx>
      <c:valAx>
        <c:axId val="9375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3749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93312"/>
        <c:axId val="94094848"/>
      </c:barChart>
      <c:catAx>
        <c:axId val="94093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4094848"/>
        <c:crosses val="autoZero"/>
        <c:auto val="1"/>
        <c:lblAlgn val="ctr"/>
        <c:lblOffset val="100"/>
        <c:noMultiLvlLbl val="0"/>
      </c:catAx>
      <c:valAx>
        <c:axId val="9409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4093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64352"/>
        <c:axId val="94565888"/>
      </c:barChart>
      <c:catAx>
        <c:axId val="94564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4565888"/>
        <c:crosses val="autoZero"/>
        <c:auto val="1"/>
        <c:lblAlgn val="ctr"/>
        <c:lblOffset val="100"/>
        <c:noMultiLvlLbl val="0"/>
      </c:catAx>
      <c:valAx>
        <c:axId val="9456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4564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92000"/>
        <c:axId val="94593792"/>
      </c:barChart>
      <c:catAx>
        <c:axId val="9459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4593792"/>
        <c:crosses val="autoZero"/>
        <c:auto val="1"/>
        <c:lblAlgn val="ctr"/>
        <c:lblOffset val="100"/>
        <c:noMultiLvlLbl val="0"/>
      </c:catAx>
      <c:valAx>
        <c:axId val="9459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4592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21504"/>
        <c:axId val="118023296"/>
      </c:barChart>
      <c:catAx>
        <c:axId val="11802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8023296"/>
        <c:crosses val="autoZero"/>
        <c:auto val="1"/>
        <c:lblAlgn val="ctr"/>
        <c:lblOffset val="100"/>
        <c:noMultiLvlLbl val="0"/>
      </c:catAx>
      <c:valAx>
        <c:axId val="11802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802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6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0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6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3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4EDB-8982-4E6C-BBBC-C842E2D9672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anding.quantum.com/StorNextConnectQDC.html" TargetMode="External"/><Relationship Id="rId2" Type="http://schemas.openxmlformats.org/officeDocument/2006/relationships/hyperlink" Target="http://stornextconnect.quantu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orNextConnectRequest@quantum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um.box.com/s/2cnn55yvthy7zf2a6fuyoc7mzxcundd1" TargetMode="External"/><Relationship Id="rId2" Type="http://schemas.openxmlformats.org/officeDocument/2006/relationships/hyperlink" Target="http://www.quantum.com/ServiceandSupport/License/StorNext/Index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smtClean="0"/>
              <a:t>StorNext Connect 1.1 /Xcellis TOI</a:t>
            </a:r>
          </a:p>
          <a:p>
            <a:pPr>
              <a:defRPr/>
            </a:pPr>
            <a:r>
              <a:rPr lang="en-US" cap="none" dirty="0" smtClean="0"/>
              <a:t>Service Models</a:t>
            </a:r>
          </a:p>
          <a:p>
            <a:pPr>
              <a:defRPr/>
            </a:pPr>
            <a:r>
              <a:rPr lang="en-US" sz="2800" cap="none" dirty="0" smtClean="0"/>
              <a:t>Bob O’Brien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 Summary – StorNext Connect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34911"/>
            <a:ext cx="8286023" cy="3394472"/>
          </a:xfrm>
        </p:spPr>
        <p:txBody>
          <a:bodyPr/>
          <a:lstStyle/>
          <a:p>
            <a:r>
              <a:rPr lang="en-US" sz="1800" dirty="0"/>
              <a:t>Case Management: </a:t>
            </a:r>
          </a:p>
          <a:p>
            <a:pPr lvl="1"/>
            <a:r>
              <a:rPr lang="en-US" sz="1200" dirty="0"/>
              <a:t>Global </a:t>
            </a:r>
            <a:r>
              <a:rPr lang="en-US" sz="1200" dirty="0" smtClean="0"/>
              <a:t>Service Center (GSC), </a:t>
            </a:r>
            <a:r>
              <a:rPr lang="en-US" sz="1200" dirty="0"/>
              <a:t>CDS, Kuala </a:t>
            </a:r>
            <a:r>
              <a:rPr lang="en-US" sz="1200" dirty="0" smtClean="0"/>
              <a:t>Lumpur</a:t>
            </a:r>
          </a:p>
          <a:p>
            <a:pPr lvl="1"/>
            <a:r>
              <a:rPr lang="en-US" sz="1200" dirty="0" smtClean="0"/>
              <a:t>Note that SR will be opened under the Serial Number of the parent StorNext product</a:t>
            </a:r>
            <a:endParaRPr lang="en-US" sz="1200" dirty="0"/>
          </a:p>
          <a:p>
            <a:r>
              <a:rPr lang="en-US" sz="1800" dirty="0"/>
              <a:t>Technical Support: </a:t>
            </a:r>
          </a:p>
          <a:p>
            <a:pPr lvl="1"/>
            <a:r>
              <a:rPr lang="en-US" sz="1200" dirty="0" smtClean="0"/>
              <a:t>Software Product </a:t>
            </a:r>
            <a:r>
              <a:rPr lang="en-US" sz="1200" dirty="0"/>
              <a:t>Support </a:t>
            </a:r>
            <a:r>
              <a:rPr lang="en-US" sz="1200" dirty="0" smtClean="0"/>
              <a:t>(SPS</a:t>
            </a:r>
            <a:r>
              <a:rPr lang="en-US" sz="1200" dirty="0"/>
              <a:t>)</a:t>
            </a:r>
          </a:p>
          <a:p>
            <a:r>
              <a:rPr lang="en-US" sz="1800" dirty="0" smtClean="0"/>
              <a:t>Field </a:t>
            </a:r>
            <a:r>
              <a:rPr lang="en-US" sz="1800" dirty="0"/>
              <a:t>Support: </a:t>
            </a:r>
          </a:p>
          <a:p>
            <a:pPr lvl="1"/>
            <a:r>
              <a:rPr lang="en-US" sz="1200" dirty="0" smtClean="0"/>
              <a:t>No field support (optional installation and integration available from PS or qualified partners)</a:t>
            </a:r>
            <a:endParaRPr lang="en-US" sz="1200" dirty="0"/>
          </a:p>
          <a:p>
            <a:r>
              <a:rPr lang="en-US" sz="1800" dirty="0"/>
              <a:t>Escalation Support: </a:t>
            </a:r>
          </a:p>
          <a:p>
            <a:pPr lvl="1"/>
            <a:r>
              <a:rPr lang="en-US" sz="1200" dirty="0" smtClean="0"/>
              <a:t>Service </a:t>
            </a:r>
            <a:r>
              <a:rPr lang="en-US" sz="1200" dirty="0"/>
              <a:t>Engineering Specialists (SES), </a:t>
            </a:r>
            <a:r>
              <a:rPr lang="en-US" sz="1200" dirty="0" smtClean="0"/>
              <a:t>StorNext </a:t>
            </a:r>
            <a:r>
              <a:rPr lang="en-US" sz="1200" dirty="0"/>
              <a:t>Sustaining Engineering (SUS), Regional Technical Specialists (RTS)</a:t>
            </a:r>
          </a:p>
          <a:p>
            <a:r>
              <a:rPr lang="en-US" sz="1800" dirty="0"/>
              <a:t>Replacement Part Fulfillment: </a:t>
            </a:r>
          </a:p>
          <a:p>
            <a:pPr lvl="1"/>
            <a:r>
              <a:rPr lang="en-US" sz="1200" dirty="0" smtClean="0"/>
              <a:t>N/A</a:t>
            </a:r>
            <a:endParaRPr lang="en-US" sz="1200" dirty="0"/>
          </a:p>
          <a:p>
            <a:r>
              <a:rPr lang="en-US" sz="1800" dirty="0"/>
              <a:t>Refer to the Service Plan for </a:t>
            </a:r>
            <a:r>
              <a:rPr lang="en-US" sz="1800" dirty="0" smtClean="0"/>
              <a:t>more details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Offerings – StorNext Connect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34911"/>
            <a:ext cx="8286023" cy="3394472"/>
          </a:xfrm>
        </p:spPr>
        <p:txBody>
          <a:bodyPr/>
          <a:lstStyle/>
          <a:p>
            <a:r>
              <a:rPr lang="en-US" sz="1800" dirty="0"/>
              <a:t>Standard </a:t>
            </a:r>
            <a:r>
              <a:rPr lang="en-US" sz="1800" dirty="0" smtClean="0"/>
              <a:t>Warranty</a:t>
            </a:r>
          </a:p>
          <a:p>
            <a:pPr lvl="1"/>
            <a:r>
              <a:rPr lang="en-US" sz="1400" dirty="0" smtClean="0"/>
              <a:t>StorNext Connect support is covered under the warranty or support contract of the parent StorNext product</a:t>
            </a:r>
          </a:p>
          <a:p>
            <a:r>
              <a:rPr lang="en-US" sz="1800" dirty="0"/>
              <a:t>Warranty Uplifts, Extensions, and Renewals (all CRU based)</a:t>
            </a:r>
          </a:p>
          <a:p>
            <a:pPr lvl="1"/>
            <a:r>
              <a:rPr lang="en-US" sz="1400" dirty="0" smtClean="0"/>
              <a:t>StorNext Connect support is covered </a:t>
            </a:r>
            <a:r>
              <a:rPr lang="en-US" sz="1400" dirty="0"/>
              <a:t>under the warranty or support contract of the parent </a:t>
            </a:r>
            <a:r>
              <a:rPr lang="en-US" sz="1400" dirty="0" smtClean="0"/>
              <a:t>StorNext product</a:t>
            </a:r>
            <a:endParaRPr lang="en-US" sz="1400" dirty="0"/>
          </a:p>
          <a:p>
            <a:r>
              <a:rPr lang="en-US" sz="1800" dirty="0" smtClean="0"/>
              <a:t>Installation </a:t>
            </a:r>
            <a:r>
              <a:rPr lang="en-US" sz="1800" dirty="0"/>
              <a:t>and Integration Services</a:t>
            </a:r>
          </a:p>
          <a:p>
            <a:pPr lvl="1"/>
            <a:r>
              <a:rPr lang="en-US" sz="1400" dirty="0" smtClean="0"/>
              <a:t>Connect can be installed in two ways: as part of the CI-based installation or via post-install (Giant Leap)</a:t>
            </a:r>
          </a:p>
          <a:p>
            <a:pPr lvl="1"/>
            <a:r>
              <a:rPr lang="en-US" sz="1400" dirty="0" smtClean="0"/>
              <a:t>StorNext Connect is customer installable via the CI with supported product configurations:</a:t>
            </a:r>
          </a:p>
          <a:p>
            <a:pPr lvl="2"/>
            <a:r>
              <a:rPr lang="en-US" sz="1200" dirty="0" smtClean="0"/>
              <a:t>StorNext Pro Solutions</a:t>
            </a:r>
          </a:p>
          <a:p>
            <a:pPr lvl="2"/>
            <a:r>
              <a:rPr lang="en-US" sz="1200" dirty="0" smtClean="0"/>
              <a:t>Xcellis Workflow Director (defined configurations only)</a:t>
            </a:r>
          </a:p>
          <a:p>
            <a:pPr lvl="2"/>
            <a:r>
              <a:rPr lang="en-US" sz="1200" dirty="0" smtClean="0"/>
              <a:t>StorNext Connect Factory Install </a:t>
            </a:r>
            <a:r>
              <a:rPr lang="en-US" sz="1200" dirty="0"/>
              <a:t>PN (9-03843-01, STORNEXT, CONNECT, TLA</a:t>
            </a:r>
            <a:r>
              <a:rPr lang="en-US" sz="1200" dirty="0" smtClean="0"/>
              <a:t>) will be in the IB and customer automatically gets a StorNext Connect authorization code</a:t>
            </a:r>
          </a:p>
          <a:p>
            <a:pPr lvl="2"/>
            <a:r>
              <a:rPr lang="en-US" sz="1200" dirty="0"/>
              <a:t>Installation by PS or a qualified partner </a:t>
            </a:r>
            <a:r>
              <a:rPr lang="en-US" sz="1200" dirty="0" smtClean="0"/>
              <a:t>is optional fir CI-supported configurations</a:t>
            </a:r>
          </a:p>
          <a:p>
            <a:pPr lvl="2"/>
            <a:r>
              <a:rPr lang="en-US" sz="1200" dirty="0" smtClean="0"/>
              <a:t>Refer to the StorNext Connect HW Compatibility Matrix for CI-supported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2842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Offerings – StorNext Connect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34911"/>
            <a:ext cx="8286023" cy="3394472"/>
          </a:xfrm>
        </p:spPr>
        <p:txBody>
          <a:bodyPr/>
          <a:lstStyle/>
          <a:p>
            <a:pPr lvl="1"/>
            <a:r>
              <a:rPr lang="en-US" sz="1400" dirty="0"/>
              <a:t>Installation via the CI is managed via the StorNext Connect DMZ page at: </a:t>
            </a:r>
            <a:r>
              <a:rPr lang="en-US" sz="1400" dirty="0">
                <a:hlinkClick r:id="rId2"/>
              </a:rPr>
              <a:t>http://stornextconnect.quantum.com</a:t>
            </a:r>
            <a:r>
              <a:rPr lang="en-US" sz="1400" dirty="0"/>
              <a:t> </a:t>
            </a:r>
          </a:p>
          <a:p>
            <a:pPr lvl="2"/>
            <a:r>
              <a:rPr lang="en-US" sz="1200" dirty="0"/>
              <a:t>Customer </a:t>
            </a:r>
            <a:r>
              <a:rPr lang="en-US" sz="1200" dirty="0" smtClean="0"/>
              <a:t>enters authorization code and downloads </a:t>
            </a:r>
            <a:r>
              <a:rPr lang="en-US" sz="1200" dirty="0"/>
              <a:t>installation documentation and software</a:t>
            </a:r>
          </a:p>
          <a:p>
            <a:pPr lvl="2"/>
            <a:r>
              <a:rPr lang="en-US" sz="1200" dirty="0"/>
              <a:t>Connect CI guides customer through initial customer configuration</a:t>
            </a:r>
          </a:p>
          <a:p>
            <a:r>
              <a:rPr lang="en-US" sz="1800" dirty="0" smtClean="0"/>
              <a:t>Installation </a:t>
            </a:r>
            <a:r>
              <a:rPr lang="en-US" sz="1800" dirty="0"/>
              <a:t>and Integration </a:t>
            </a:r>
            <a:r>
              <a:rPr lang="en-US" sz="1800" dirty="0" smtClean="0"/>
              <a:t>Services (cont.)</a:t>
            </a:r>
            <a:endParaRPr lang="en-US" sz="1800" dirty="0"/>
          </a:p>
          <a:p>
            <a:pPr lvl="1"/>
            <a:r>
              <a:rPr lang="en-US" sz="1400" dirty="0"/>
              <a:t>StorNext Connect can also be post-installed (Giant Leap) on existing StorNext MDC environments or non-CI-supported configurations (installation by PS, Field Service or a qualified partner is required)</a:t>
            </a:r>
          </a:p>
          <a:p>
            <a:pPr lvl="2"/>
            <a:r>
              <a:rPr lang="en-US" sz="1200" dirty="0"/>
              <a:t>StorNext </a:t>
            </a:r>
            <a:r>
              <a:rPr lang="en-US" sz="1200" dirty="0" smtClean="0"/>
              <a:t>M-Series, Pro Foundation, Artico</a:t>
            </a:r>
          </a:p>
          <a:p>
            <a:pPr lvl="2"/>
            <a:r>
              <a:rPr lang="en-US" sz="1200" dirty="0" smtClean="0"/>
              <a:t>Customer can go to the StorNext Connect Service &amp; Support page where there is a link to the StorNext Connect </a:t>
            </a:r>
            <a:r>
              <a:rPr lang="en-US" sz="1200" dirty="0"/>
              <a:t>request form (</a:t>
            </a:r>
            <a:r>
              <a:rPr lang="en-US" sz="1200" dirty="0">
                <a:hlinkClick r:id="rId3"/>
              </a:rPr>
              <a:t>http://landing.quantum.com/StorNextConnectQDC.html</a:t>
            </a:r>
            <a:r>
              <a:rPr lang="en-US" sz="1200" dirty="0" smtClean="0"/>
              <a:t>) </a:t>
            </a:r>
            <a:r>
              <a:rPr lang="en-US" sz="1200" dirty="0" smtClean="0"/>
              <a:t>or to </a:t>
            </a:r>
            <a:r>
              <a:rPr lang="en-US" sz="1200" dirty="0" smtClean="0">
                <a:hlinkClick r:id="rId4"/>
              </a:rPr>
              <a:t>StorNextConnectRequest@quantum.com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pPr lvl="2"/>
            <a:r>
              <a:rPr lang="en-US" sz="1200" dirty="0" smtClean="0"/>
              <a:t>Pre-approval is required.  If approved by Product Mgmt. and Program Mgmt., an installer will be defined and </a:t>
            </a:r>
            <a:r>
              <a:rPr lang="en-US" sz="1200" dirty="0"/>
              <a:t>a StorNext Connect authorization code </a:t>
            </a:r>
            <a:r>
              <a:rPr lang="en-US" sz="1200" dirty="0" smtClean="0"/>
              <a:t>will be provided to the installer</a:t>
            </a:r>
            <a:endParaRPr lang="en-US" sz="1200" dirty="0"/>
          </a:p>
          <a:p>
            <a:pPr lvl="2"/>
            <a:r>
              <a:rPr lang="en-US" sz="1200" dirty="0" smtClean="0"/>
              <a:t>Refer to the StorNext Connect Deployment Guide for post-install procedures and prerequisites</a:t>
            </a:r>
            <a:endParaRPr lang="en-US" sz="1200" dirty="0"/>
          </a:p>
          <a:p>
            <a:pPr lvl="2"/>
            <a:r>
              <a:rPr lang="en-US" sz="1200" dirty="0" smtClean="0"/>
              <a:t>IMPORTANT:  In order to gain IB visibility that Connect has been post-installed, the authorization  code </a:t>
            </a:r>
            <a:r>
              <a:rPr lang="en-US" sz="1200" dirty="0"/>
              <a:t>provider needs to </a:t>
            </a:r>
            <a:r>
              <a:rPr lang="en-US" sz="1200" dirty="0" smtClean="0"/>
              <a:t>contact SSA </a:t>
            </a:r>
            <a:r>
              <a:rPr lang="en-US" sz="1200" dirty="0"/>
              <a:t>to </a:t>
            </a:r>
            <a:r>
              <a:rPr lang="en-US" sz="1200" dirty="0" smtClean="0"/>
              <a:t>request that the </a:t>
            </a:r>
            <a:r>
              <a:rPr lang="en-US" sz="1200" dirty="0"/>
              <a:t>field-install Connect PN </a:t>
            </a:r>
            <a:r>
              <a:rPr lang="en-US" sz="1200" dirty="0" smtClean="0"/>
              <a:t>  (</a:t>
            </a:r>
            <a:r>
              <a:rPr lang="en-US" sz="1200" dirty="0"/>
              <a:t>9-04455-01, TLA, ACTIVATED, STORNEXT, CONNECT</a:t>
            </a:r>
            <a:r>
              <a:rPr lang="en-US" sz="1200" dirty="0" smtClean="0"/>
              <a:t>) be added to </a:t>
            </a:r>
            <a:r>
              <a:rPr lang="en-US" sz="1200" dirty="0"/>
              <a:t>the </a:t>
            </a:r>
            <a:r>
              <a:rPr lang="en-US" sz="1200" dirty="0" smtClean="0"/>
              <a:t>IB of the StorNext system, </a:t>
            </a:r>
            <a:r>
              <a:rPr lang="en-US" sz="1200" dirty="0"/>
              <a:t>with the </a:t>
            </a:r>
            <a:r>
              <a:rPr lang="en-US" sz="1200" dirty="0" smtClean="0"/>
              <a:t>provided authorization </a:t>
            </a:r>
            <a:r>
              <a:rPr lang="en-US" sz="1200" dirty="0"/>
              <a:t>code </a:t>
            </a:r>
            <a:r>
              <a:rPr lang="en-US" sz="1200" dirty="0" smtClean="0"/>
              <a:t>as </a:t>
            </a:r>
            <a:r>
              <a:rPr lang="en-US" sz="1200" dirty="0"/>
              <a:t>the S/N of that </a:t>
            </a:r>
            <a:r>
              <a:rPr lang="en-US" sz="1200" dirty="0" smtClean="0"/>
              <a:t>PN (this PN is </a:t>
            </a:r>
            <a:r>
              <a:rPr lang="en-US" sz="1200" dirty="0"/>
              <a:t>IBT &amp; SC</a:t>
            </a:r>
            <a:r>
              <a:rPr lang="en-US" sz="1200" dirty="0" smtClean="0"/>
              <a:t>).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32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Notes – StorNext Connect 1.1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34911"/>
            <a:ext cx="8286023" cy="3394472"/>
          </a:xfrm>
        </p:spPr>
        <p:txBody>
          <a:bodyPr/>
          <a:lstStyle/>
          <a:p>
            <a:r>
              <a:rPr lang="en-US" sz="1800" dirty="0" smtClean="0"/>
              <a:t>Service does not currently have the tools to diagnose and resolve DMZ issues.  However SR’s will go through SPS so we gain experience working DMZ-related issues.  Plans are in the works to extend the scope of DMZ issues that can be worked by SPS.</a:t>
            </a:r>
          </a:p>
          <a:p>
            <a:r>
              <a:rPr lang="en-US" sz="1800" dirty="0" smtClean="0"/>
              <a:t>There is nothing at this time preventing a customer trying to use the CI for installation of a non-CI-supported Xcellis configuration.  Product Management for Xcellis and StorNext Connect are monitoring Xcellis orders to insure that installation is included (by Quantum or a partner) when required.</a:t>
            </a:r>
          </a:p>
          <a:p>
            <a:r>
              <a:rPr lang="en-US" sz="1800" dirty="0" smtClean="0"/>
              <a:t>New documentation is available for use during installation of Xcellis configurations that include the new QXS-424 900GB HDD dedicated metadata option.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1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34911"/>
            <a:ext cx="8286023" cy="33944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4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Service Model - Xcellis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 Summary - Xcellis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34911"/>
            <a:ext cx="8286023" cy="3394472"/>
          </a:xfrm>
        </p:spPr>
        <p:txBody>
          <a:bodyPr/>
          <a:lstStyle/>
          <a:p>
            <a:r>
              <a:rPr lang="en-US" sz="1600" dirty="0"/>
              <a:t>Case Management: </a:t>
            </a:r>
          </a:p>
          <a:p>
            <a:pPr lvl="1"/>
            <a:r>
              <a:rPr lang="en-US" sz="1100" dirty="0"/>
              <a:t>Global </a:t>
            </a:r>
            <a:r>
              <a:rPr lang="en-US" sz="1100" dirty="0" smtClean="0"/>
              <a:t>Service Center (GSC), </a:t>
            </a:r>
            <a:r>
              <a:rPr lang="en-US" sz="1100" dirty="0"/>
              <a:t>CDS, Kuala Lumpur</a:t>
            </a:r>
          </a:p>
          <a:p>
            <a:r>
              <a:rPr lang="en-US" sz="1600" dirty="0"/>
              <a:t>Technical Support: </a:t>
            </a:r>
          </a:p>
          <a:p>
            <a:pPr lvl="1"/>
            <a:r>
              <a:rPr lang="en-US" sz="1100" dirty="0" smtClean="0"/>
              <a:t>Software Product </a:t>
            </a:r>
            <a:r>
              <a:rPr lang="en-US" sz="1100" dirty="0"/>
              <a:t>Support </a:t>
            </a:r>
            <a:r>
              <a:rPr lang="en-US" sz="1100" dirty="0" smtClean="0"/>
              <a:t>(SPS</a:t>
            </a:r>
            <a:r>
              <a:rPr lang="en-US" sz="1100" dirty="0"/>
              <a:t>)</a:t>
            </a:r>
          </a:p>
          <a:p>
            <a:pPr lvl="1">
              <a:buSzPct val="75000"/>
            </a:pPr>
            <a:r>
              <a:rPr lang="en-US" sz="1100" dirty="0"/>
              <a:t>Dell </a:t>
            </a:r>
            <a:r>
              <a:rPr lang="en-US" sz="1100" dirty="0" smtClean="0"/>
              <a:t>and Dot Hill Technical </a:t>
            </a:r>
            <a:r>
              <a:rPr lang="en-US" sz="1100" dirty="0"/>
              <a:t>Support can be leveraged for diagnostics assistance.</a:t>
            </a:r>
          </a:p>
          <a:p>
            <a:r>
              <a:rPr lang="en-US" sz="1600" dirty="0"/>
              <a:t>Field Support: </a:t>
            </a:r>
          </a:p>
          <a:p>
            <a:pPr lvl="1"/>
            <a:r>
              <a:rPr lang="en-US" sz="1100" dirty="0"/>
              <a:t>We will entitle field support with the TPMs.  </a:t>
            </a:r>
          </a:p>
          <a:p>
            <a:pPr lvl="1"/>
            <a:r>
              <a:rPr lang="en-US" sz="1100" dirty="0"/>
              <a:t>QFEs as  secondary onsite resources and leveraged for onsite installations.</a:t>
            </a:r>
          </a:p>
          <a:p>
            <a:r>
              <a:rPr lang="en-US" sz="1600" dirty="0"/>
              <a:t>Escalation Support: </a:t>
            </a:r>
          </a:p>
          <a:p>
            <a:pPr lvl="1"/>
            <a:r>
              <a:rPr lang="en-US" sz="1100" dirty="0"/>
              <a:t>Dell Technical Support, </a:t>
            </a:r>
            <a:r>
              <a:rPr lang="en-US" sz="1100" dirty="0" smtClean="0"/>
              <a:t>Dot Hill Technical </a:t>
            </a:r>
            <a:r>
              <a:rPr lang="en-US" sz="1100" dirty="0"/>
              <a:t>Support, Service Engineering Specialists (SES), </a:t>
            </a:r>
            <a:r>
              <a:rPr lang="en-US" sz="1100" dirty="0" smtClean="0"/>
              <a:t>StorNext </a:t>
            </a:r>
            <a:r>
              <a:rPr lang="en-US" sz="1100" dirty="0"/>
              <a:t>Sustaining Engineering (SUS), Regional Technical Specialists (RTS)</a:t>
            </a:r>
          </a:p>
          <a:p>
            <a:r>
              <a:rPr lang="en-US" sz="1600" dirty="0"/>
              <a:t>Replacement Part Fulfillment: </a:t>
            </a:r>
          </a:p>
          <a:p>
            <a:pPr lvl="1"/>
            <a:r>
              <a:rPr lang="en-US" sz="1100" dirty="0"/>
              <a:t>Mixed CRU and FRU model</a:t>
            </a:r>
          </a:p>
          <a:p>
            <a:pPr lvl="1"/>
            <a:r>
              <a:rPr lang="en-US" sz="1100" dirty="0"/>
              <a:t>Dell server node FRUs are ordered from Dell.  </a:t>
            </a:r>
          </a:p>
          <a:p>
            <a:pPr lvl="1"/>
            <a:r>
              <a:rPr lang="en-US" sz="1100" dirty="0" smtClean="0"/>
              <a:t>QXS parts are </a:t>
            </a:r>
            <a:r>
              <a:rPr lang="en-US" sz="1100" dirty="0"/>
              <a:t>ordered from Quantum (Choice Logistics)</a:t>
            </a:r>
          </a:p>
          <a:p>
            <a:pPr lvl="1"/>
            <a:r>
              <a:rPr lang="en-US" sz="1100" dirty="0"/>
              <a:t>Refer to the Logistics Parts Catalogue or Customer Self Service Portal (CSSP) for a list of FRUs and CRUs.</a:t>
            </a:r>
          </a:p>
          <a:p>
            <a:r>
              <a:rPr lang="en-US" sz="1600" dirty="0"/>
              <a:t>Refer to the Service Plan for </a:t>
            </a:r>
            <a:r>
              <a:rPr lang="en-US" sz="1600" dirty="0" smtClean="0"/>
              <a:t>more details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Offerings - Xcellis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872091"/>
            <a:ext cx="8286023" cy="3394472"/>
          </a:xfrm>
        </p:spPr>
        <p:txBody>
          <a:bodyPr/>
          <a:lstStyle/>
          <a:p>
            <a:r>
              <a:rPr lang="en-US" sz="1800" dirty="0"/>
              <a:t>Standard </a:t>
            </a:r>
            <a:r>
              <a:rPr lang="en-US" sz="1800" dirty="0" smtClean="0"/>
              <a:t>Warranty</a:t>
            </a:r>
          </a:p>
          <a:p>
            <a:pPr lvl="1"/>
            <a:r>
              <a:rPr lang="en-US" sz="1400" dirty="0" smtClean="0"/>
              <a:t>One Year Bronze On-Site Support</a:t>
            </a:r>
          </a:p>
          <a:p>
            <a:pPr lvl="1"/>
            <a:r>
              <a:rPr lang="en-US" sz="1200" dirty="0" smtClean="0"/>
              <a:t>PN 7-10010-10 (5X9 </a:t>
            </a:r>
            <a:r>
              <a:rPr lang="en-US" sz="1200" dirty="0"/>
              <a:t>NBD 12 MONTH BRONZE LEVEL WARRANTY: SR SUBMIT VIA OSR/PHONE 24X7X365; NBD SR RESPONSE; 9X5 PHONE SUPPORT; PART DELIVERY NBD POST PROBLEM DETERMINATION; CUSTOMER INSTALLS CRUS, QUANTUM/QSP INSTALLS FRUS </a:t>
            </a:r>
            <a:r>
              <a:rPr lang="en-US" sz="1200" dirty="0" smtClean="0"/>
              <a:t>NBD)</a:t>
            </a:r>
          </a:p>
          <a:p>
            <a:pPr lvl="2"/>
            <a:r>
              <a:rPr lang="en-US" sz="1200" dirty="0" smtClean="0"/>
              <a:t>Xcellis Base System and </a:t>
            </a:r>
            <a:r>
              <a:rPr lang="en-US" sz="1200" b="1" i="1" dirty="0" smtClean="0"/>
              <a:t>any Xcellis QXS-4xx RBODs purchased at the same time as the base system</a:t>
            </a:r>
            <a:r>
              <a:rPr lang="en-US" sz="1200" i="1" dirty="0" smtClean="0"/>
              <a:t> </a:t>
            </a:r>
            <a:r>
              <a:rPr lang="en-US" sz="1200" dirty="0" smtClean="0"/>
              <a:t>will be automatically changed from the typical QXS three year parts only-warranty to one year Bronze support</a:t>
            </a:r>
          </a:p>
          <a:p>
            <a:pPr lvl="2"/>
            <a:r>
              <a:rPr lang="en-US" sz="1200" dirty="0" smtClean="0"/>
              <a:t>Subsequent Xcellis QXS-4xx RBOD purchases will have the standard QXS warranty </a:t>
            </a:r>
            <a:r>
              <a:rPr lang="en-US" sz="1200" dirty="0"/>
              <a:t>PN 7-10010-09 (5X9XNBD 36 MO PARTS ONLY STANDARD WARRANTY, SR SUBMIT VIA OSR/PHONE 24X7X365; NBD SR RESPONSE; 9X5 PHONE SUPPORT FOR DIAGNOSIS/PARTS REPLACEMENT; PART DELIVERY NBD POST PROBLEM </a:t>
            </a:r>
            <a:r>
              <a:rPr lang="en-US" sz="1200" dirty="0" smtClean="0"/>
              <a:t>RESOLUTION)</a:t>
            </a:r>
          </a:p>
          <a:p>
            <a:pPr lvl="2"/>
            <a:r>
              <a:rPr lang="en-US" sz="1200" dirty="0" smtClean="0"/>
              <a:t>As the original Xcellis contracts are renewed, the above QXS disk will be pulled under the new system contracts and updated as needed</a:t>
            </a:r>
          </a:p>
          <a:p>
            <a:r>
              <a:rPr lang="en-US" sz="1800" dirty="0"/>
              <a:t>Warranty Uplifts, Extensions, and </a:t>
            </a:r>
            <a:r>
              <a:rPr lang="en-US" sz="1800" dirty="0" smtClean="0"/>
              <a:t>Renewals</a:t>
            </a:r>
            <a:endParaRPr lang="en-US" sz="1800" dirty="0"/>
          </a:p>
          <a:p>
            <a:pPr lvl="1"/>
            <a:r>
              <a:rPr lang="en-US" sz="1400" dirty="0"/>
              <a:t>NBD Gold Support Plan</a:t>
            </a:r>
          </a:p>
          <a:p>
            <a:pPr lvl="1"/>
            <a:r>
              <a:rPr lang="en-US" sz="1400" dirty="0"/>
              <a:t>Gold Support Plan</a:t>
            </a:r>
          </a:p>
          <a:p>
            <a:pPr lvl="1"/>
            <a:r>
              <a:rPr lang="en-US" sz="1400" dirty="0"/>
              <a:t>Supplemental </a:t>
            </a:r>
            <a:r>
              <a:rPr lang="en-US" sz="1400" dirty="0" smtClean="0"/>
              <a:t>Uplift for Bronze &amp; NBD Gold contracts that includes Quantum replacement of all </a:t>
            </a:r>
            <a:r>
              <a:rPr lang="en-US" sz="1400" dirty="0"/>
              <a:t>field replaceable components independent of CRU vs. </a:t>
            </a:r>
            <a:r>
              <a:rPr lang="en-US" sz="1400" dirty="0" smtClean="0"/>
              <a:t>FRU</a:t>
            </a:r>
            <a:endParaRPr lang="en-US" sz="1400" dirty="0"/>
          </a:p>
          <a:p>
            <a:pPr lvl="1"/>
            <a:r>
              <a:rPr lang="en-US" sz="1400" dirty="0"/>
              <a:t>Annual renewals and extensions are available (Bronze, NBD Gold, and Gold</a:t>
            </a:r>
            <a:r>
              <a:rPr lang="en-US" sz="1400" dirty="0" smtClean="0"/>
              <a:t>)</a:t>
            </a:r>
          </a:p>
          <a:p>
            <a:pPr lvl="1"/>
            <a:endParaRPr lang="en-US" sz="1400" dirty="0"/>
          </a:p>
          <a:p>
            <a:pPr marL="55563" indent="0">
              <a:buNone/>
            </a:pPr>
            <a:r>
              <a:rPr lang="en-US" sz="1100" dirty="0"/>
              <a:t>NOTE: Quantum’s standard warranty from Dell on every Xcellis Server Node and parts will be 3 years of ProSupport for OEM w/4hour Onsite.</a:t>
            </a:r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24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Offerings – Xcellis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34911"/>
            <a:ext cx="8286023" cy="3394472"/>
          </a:xfrm>
        </p:spPr>
        <p:txBody>
          <a:bodyPr/>
          <a:lstStyle/>
          <a:p>
            <a:r>
              <a:rPr lang="en-US" sz="1800" dirty="0" smtClean="0"/>
              <a:t>Installation </a:t>
            </a:r>
            <a:r>
              <a:rPr lang="en-US" sz="1800" dirty="0"/>
              <a:t>and Integration Services</a:t>
            </a:r>
          </a:p>
          <a:p>
            <a:pPr lvl="1"/>
            <a:r>
              <a:rPr lang="en-US" dirty="0" smtClean="0"/>
              <a:t>Some Xcellis </a:t>
            </a:r>
            <a:r>
              <a:rPr lang="en-US" dirty="0"/>
              <a:t>configurations are customer installable via the StorNext Connect Pro Install App (CI).  </a:t>
            </a:r>
          </a:p>
          <a:p>
            <a:pPr lvl="2"/>
            <a:r>
              <a:rPr lang="en-US" dirty="0" smtClean="0"/>
              <a:t>Installation </a:t>
            </a:r>
            <a:r>
              <a:rPr lang="en-US" dirty="0"/>
              <a:t>and Integration services </a:t>
            </a:r>
            <a:r>
              <a:rPr lang="en-US" dirty="0" smtClean="0"/>
              <a:t>are optional </a:t>
            </a:r>
            <a:r>
              <a:rPr lang="en-US" dirty="0"/>
              <a:t>for </a:t>
            </a:r>
            <a:r>
              <a:rPr lang="en-US" dirty="0" smtClean="0"/>
              <a:t>Connect CI-supported configurations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Refer to the StorNext Connect </a:t>
            </a:r>
            <a:r>
              <a:rPr lang="en-US" dirty="0" smtClean="0">
                <a:solidFill>
                  <a:schemeClr val="tx1"/>
                </a:solidFill>
              </a:rPr>
              <a:t>HW Compatibility Matrix for </a:t>
            </a:r>
            <a:r>
              <a:rPr lang="en-US" dirty="0">
                <a:solidFill>
                  <a:schemeClr val="tx1"/>
                </a:solidFill>
              </a:rPr>
              <a:t>information on CI-supported </a:t>
            </a:r>
            <a:r>
              <a:rPr lang="en-US" dirty="0" err="1" smtClean="0">
                <a:solidFill>
                  <a:schemeClr val="tx1"/>
                </a:solidFill>
              </a:rPr>
              <a:t>configs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/>
              <a:t>The QXS-424 with 900GB HDD dedicated metadata option is </a:t>
            </a:r>
            <a:r>
              <a:rPr lang="en-US" u="sng" dirty="0"/>
              <a:t>not</a:t>
            </a:r>
            <a:r>
              <a:rPr lang="en-US" dirty="0"/>
              <a:t> currently supported by the StorNext Connect CI.  Support will be added in StorNext Connect 1.2.  Documentation for near term installs with 900GB HDD metadata is available</a:t>
            </a:r>
            <a:r>
              <a:rPr lang="en-US" dirty="0" smtClean="0"/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Installation </a:t>
            </a:r>
            <a:r>
              <a:rPr lang="en-US" dirty="0"/>
              <a:t>and Integration services are required for </a:t>
            </a:r>
            <a:r>
              <a:rPr lang="en-US" dirty="0" smtClean="0"/>
              <a:t>non-CI-supported Xcellis configurations</a:t>
            </a:r>
          </a:p>
          <a:p>
            <a:pPr lvl="1"/>
            <a:r>
              <a:rPr lang="en-US" dirty="0" smtClean="0"/>
              <a:t>Connect must be installed on all Xcellis systems, whether via CI install or via post-install (Giant Leap)</a:t>
            </a:r>
            <a:endParaRPr lang="en-US" dirty="0"/>
          </a:p>
          <a:p>
            <a:pPr marL="0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033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Offerings – Xcellis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00011"/>
            <a:ext cx="8286023" cy="3394472"/>
          </a:xfrm>
        </p:spPr>
        <p:txBody>
          <a:bodyPr/>
          <a:lstStyle/>
          <a:p>
            <a:r>
              <a:rPr lang="en-US" dirty="0" smtClean="0"/>
              <a:t>Xcellis configurations supported for CI installation (StorNext Connect 1.1):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52940"/>
            <a:ext cx="5115665" cy="37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1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Notes - Xcellis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34911"/>
            <a:ext cx="8286023" cy="3394472"/>
          </a:xfrm>
        </p:spPr>
        <p:txBody>
          <a:bodyPr/>
          <a:lstStyle/>
          <a:p>
            <a:r>
              <a:rPr lang="en-US" sz="1800" dirty="0" smtClean="0"/>
              <a:t>Xcellis units will ship with the legacy black bezels until CQ3 (target is currently late August).  Once released, will be shipped to customers along with instructions – no service involvement required.</a:t>
            </a:r>
          </a:p>
          <a:p>
            <a:r>
              <a:rPr lang="en-US" sz="1800" dirty="0"/>
              <a:t>Xcellis servers ship without I/O cards or optional memory upgrades installed – these will be installed in the field by the installer</a:t>
            </a:r>
          </a:p>
          <a:p>
            <a:r>
              <a:rPr lang="en-US" sz="1800" dirty="0"/>
              <a:t>Xcellis will ship with StorNext 5.3.0 or higher; downgrade is not supported.</a:t>
            </a:r>
          </a:p>
          <a:p>
            <a:r>
              <a:rPr lang="en-US" sz="1800" dirty="0" smtClean="0"/>
              <a:t>The NAS license (and any other optional licenses) will not be installed from the factory.  The </a:t>
            </a:r>
            <a:r>
              <a:rPr lang="en-US" sz="1800" dirty="0"/>
              <a:t>customer will need to go </a:t>
            </a:r>
            <a:r>
              <a:rPr lang="en-US" sz="1800" dirty="0" smtClean="0"/>
              <a:t>to: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www.quantum.com/ServiceandSupport/License/StorNext/Index.aspx</a:t>
            </a:r>
            <a:r>
              <a:rPr lang="en-US" sz="1800" dirty="0" smtClean="0"/>
              <a:t> to obtain their new license set.</a:t>
            </a:r>
          </a:p>
          <a:p>
            <a:r>
              <a:rPr lang="en-US" sz="1800" dirty="0" smtClean="0"/>
              <a:t>Xcellis customer tracker and installation issues log are posted on box: </a:t>
            </a:r>
            <a:r>
              <a:rPr lang="en-US" sz="1800" u="sng" dirty="0">
                <a:hlinkClick r:id="rId3"/>
              </a:rPr>
              <a:t>https://quantum.box.com/s/2cnn55yvthy7zf2a6fuyoc7mzxcundd1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48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Notes </a:t>
            </a:r>
            <a:r>
              <a:rPr lang="en-US" dirty="0" smtClean="0"/>
              <a:t>– Xcellis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34911"/>
            <a:ext cx="8286023" cy="3394472"/>
          </a:xfrm>
        </p:spPr>
        <p:txBody>
          <a:bodyPr/>
          <a:lstStyle/>
          <a:p>
            <a:r>
              <a:rPr lang="en-US" sz="1800" dirty="0" smtClean="0"/>
              <a:t>The Xcellis FRU list contains info for the Dell R630XL servers and their components only</a:t>
            </a:r>
          </a:p>
          <a:p>
            <a:pPr lvl="1"/>
            <a:r>
              <a:rPr lang="en-US" sz="1400" dirty="0" smtClean="0"/>
              <a:t>Refer to the QX/QXS FRU list for QXS CRUs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89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service model </a:t>
            </a:r>
            <a:r>
              <a:rPr lang="en-US" dirty="0" smtClean="0"/>
              <a:t>- </a:t>
            </a:r>
            <a:r>
              <a:rPr lang="en-US" dirty="0" err="1" smtClean="0"/>
              <a:t>Stornext</a:t>
            </a:r>
            <a:r>
              <a:rPr lang="en-US" dirty="0" smtClean="0"/>
              <a:t> 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96561"/>
      </p:ext>
    </p:extLst>
  </p:cSld>
  <p:clrMapOvr>
    <a:masterClrMapping/>
  </p:clrMapOvr>
</p:sld>
</file>

<file path=ppt/theme/theme1.xml><?xml version="1.0" encoding="utf-8"?>
<a:theme xmlns:a="http://schemas.openxmlformats.org/drawingml/2006/main" name="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10730</TotalTime>
  <Words>1310</Words>
  <Application>Microsoft Office PowerPoint</Application>
  <PresentationFormat>On-screen Show (16:9)</PresentationFormat>
  <Paragraphs>101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2015 Quantum PowerPoint Template - Widescreen Format [P00582A]</vt:lpstr>
      <vt:lpstr>Custom Design</vt:lpstr>
      <vt:lpstr>PowerPoint Presentation</vt:lpstr>
      <vt:lpstr>PowerPoint Presentation</vt:lpstr>
      <vt:lpstr>Service Model Summary - Xcellis</vt:lpstr>
      <vt:lpstr>Service Offerings - Xcellis</vt:lpstr>
      <vt:lpstr>Service Offerings – Xcellis (cont.)</vt:lpstr>
      <vt:lpstr>Service Offerings – Xcellis (cont.)</vt:lpstr>
      <vt:lpstr>Other Important Notes - Xcellis</vt:lpstr>
      <vt:lpstr>Other Important Notes – Xcellis (cont.)</vt:lpstr>
      <vt:lpstr>PowerPoint Presentation</vt:lpstr>
      <vt:lpstr>Service Model Summary – StorNext Connect</vt:lpstr>
      <vt:lpstr>Service Offerings – StorNext Connect</vt:lpstr>
      <vt:lpstr>Service Offerings – StorNext Connect (Cont.)</vt:lpstr>
      <vt:lpstr>Other Important Notes – StorNext Connect 1.1</vt:lpstr>
      <vt:lpstr>Questions?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Chris Santilli</dc:creator>
  <cp:keywords>Template Mater 2015</cp:keywords>
  <cp:lastModifiedBy>Bob O'Brien</cp:lastModifiedBy>
  <cp:revision>152</cp:revision>
  <cp:lastPrinted>2015-05-05T15:24:22Z</cp:lastPrinted>
  <dcterms:created xsi:type="dcterms:W3CDTF">2015-05-22T19:49:17Z</dcterms:created>
  <dcterms:modified xsi:type="dcterms:W3CDTF">2016-01-21T17:48:54Z</dcterms:modified>
</cp:coreProperties>
</file>