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30"/>
  </p:notesMasterIdLst>
  <p:handoutMasterIdLst>
    <p:handoutMasterId r:id="rId31"/>
  </p:handoutMasterIdLst>
  <p:sldIdLst>
    <p:sldId id="256" r:id="rId3"/>
    <p:sldId id="355" r:id="rId4"/>
    <p:sldId id="359" r:id="rId5"/>
    <p:sldId id="360" r:id="rId6"/>
    <p:sldId id="361" r:id="rId7"/>
    <p:sldId id="362" r:id="rId8"/>
    <p:sldId id="363" r:id="rId9"/>
    <p:sldId id="364" r:id="rId10"/>
    <p:sldId id="383" r:id="rId11"/>
    <p:sldId id="366" r:id="rId12"/>
    <p:sldId id="367" r:id="rId13"/>
    <p:sldId id="368" r:id="rId14"/>
    <p:sldId id="369" r:id="rId15"/>
    <p:sldId id="370" r:id="rId16"/>
    <p:sldId id="371" r:id="rId17"/>
    <p:sldId id="373" r:id="rId18"/>
    <p:sldId id="381" r:id="rId19"/>
    <p:sldId id="382" r:id="rId20"/>
    <p:sldId id="375" r:id="rId21"/>
    <p:sldId id="384" r:id="rId22"/>
    <p:sldId id="385" r:id="rId23"/>
    <p:sldId id="377" r:id="rId24"/>
    <p:sldId id="378" r:id="rId25"/>
    <p:sldId id="379" r:id="rId26"/>
    <p:sldId id="376" r:id="rId27"/>
    <p:sldId id="380" r:id="rId28"/>
    <p:sldId id="258" r:id="rId29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40" autoAdjust="0"/>
  </p:normalViewPr>
  <p:slideViewPr>
    <p:cSldViewPr snapToGrid="0">
      <p:cViewPr varScale="1">
        <p:scale>
          <a:sx n="142" d="100"/>
          <a:sy n="142" d="100"/>
        </p:scale>
        <p:origin x="-120" y="-26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03E-4"/>
          <c:y val="5.1967579779270403E-3"/>
        </c:manualLayout>
      </c:layout>
    </c:title>
    <c:plotArea>
      <c:layout>
        <c:manualLayout>
          <c:layoutTarget val="inner"/>
          <c:xMode val="edge"/>
          <c:yMode val="edge"/>
          <c:x val="5.0443405511811056E-2"/>
          <c:y val="0.16918759179977996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50305280"/>
        <c:axId val="50311168"/>
      </c:barChart>
      <c:catAx>
        <c:axId val="50305280"/>
        <c:scaling>
          <c:orientation val="minMax"/>
        </c:scaling>
        <c:axPos val="b"/>
        <c:numFmt formatCode="General" sourceLinked="0"/>
        <c:majorTickMark val="none"/>
        <c:tickLblPos val="nextTo"/>
        <c:crossAx val="50311168"/>
        <c:crosses val="autoZero"/>
        <c:auto val="1"/>
        <c:lblAlgn val="ctr"/>
        <c:lblOffset val="100"/>
      </c:catAx>
      <c:valAx>
        <c:axId val="50311168"/>
        <c:scaling>
          <c:orientation val="minMax"/>
        </c:scaling>
        <c:axPos val="l"/>
        <c:numFmt formatCode="General" sourceLinked="1"/>
        <c:majorTickMark val="none"/>
        <c:tickLblPos val="nextTo"/>
        <c:crossAx val="5030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89"/>
          <c:y val="0.84151059997391009"/>
          <c:w val="0.43347019016973953"/>
          <c:h val="0.11691637764680309"/>
        </c:manualLayout>
      </c:layout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26"/>
          <c:y val="5.32434794637206E-2"/>
        </c:manualLayout>
      </c:layout>
    </c:title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29"/>
                  <c:y val="0.449074478353234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26"/>
                  <c:y val="-0.45764307854472874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395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51402240"/>
        <c:axId val="51403776"/>
      </c:barChart>
      <c:catAx>
        <c:axId val="51402240"/>
        <c:scaling>
          <c:orientation val="minMax"/>
        </c:scaling>
        <c:axPos val="b"/>
        <c:numFmt formatCode="General" sourceLinked="0"/>
        <c:majorTickMark val="none"/>
        <c:tickLblPos val="nextTo"/>
        <c:crossAx val="51403776"/>
        <c:crosses val="autoZero"/>
        <c:auto val="1"/>
        <c:lblAlgn val="ctr"/>
        <c:lblOffset val="100"/>
      </c:catAx>
      <c:valAx>
        <c:axId val="51403776"/>
        <c:scaling>
          <c:orientation val="minMax"/>
        </c:scaling>
        <c:axPos val="l"/>
        <c:numFmt formatCode="General" sourceLinked="1"/>
        <c:majorTickMark val="none"/>
        <c:tickLblPos val="nextTo"/>
        <c:crossAx val="5140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89"/>
          <c:y val="0.84151059997391009"/>
          <c:w val="0.43347019016973953"/>
          <c:h val="0.116916377646803"/>
        </c:manualLayout>
      </c:layout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199E-4"/>
          <c:y val="5.1966159926042114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53093120"/>
        <c:axId val="53094656"/>
      </c:barChart>
      <c:catAx>
        <c:axId val="53093120"/>
        <c:scaling>
          <c:orientation val="minMax"/>
        </c:scaling>
        <c:axPos val="b"/>
        <c:numFmt formatCode="General" sourceLinked="0"/>
        <c:majorTickMark val="none"/>
        <c:tickLblPos val="nextTo"/>
        <c:crossAx val="53094656"/>
        <c:crosses val="autoZero"/>
        <c:auto val="1"/>
        <c:lblAlgn val="ctr"/>
        <c:lblOffset val="100"/>
      </c:catAx>
      <c:valAx>
        <c:axId val="53094656"/>
        <c:scaling>
          <c:orientation val="minMax"/>
        </c:scaling>
        <c:axPos val="l"/>
        <c:numFmt formatCode="General" sourceLinked="1"/>
        <c:majorTickMark val="none"/>
        <c:tickLblPos val="nextTo"/>
        <c:crossAx val="53093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933E-2"/>
          <c:y val="0.86239225981534451"/>
          <c:w val="0.92346245024045759"/>
          <c:h val="0.116916377646803"/>
        </c:manualLayout>
      </c:layout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199E-4"/>
          <c:y val="5.1966159926042114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53230976"/>
        <c:axId val="53232768"/>
      </c:barChart>
      <c:catAx>
        <c:axId val="53230976"/>
        <c:scaling>
          <c:orientation val="minMax"/>
        </c:scaling>
        <c:axPos val="b"/>
        <c:numFmt formatCode="General" sourceLinked="0"/>
        <c:majorTickMark val="none"/>
        <c:tickLblPos val="nextTo"/>
        <c:crossAx val="53232768"/>
        <c:crosses val="autoZero"/>
        <c:auto val="1"/>
        <c:lblAlgn val="ctr"/>
        <c:lblOffset val="100"/>
      </c:catAx>
      <c:valAx>
        <c:axId val="53232768"/>
        <c:scaling>
          <c:orientation val="minMax"/>
        </c:scaling>
        <c:axPos val="l"/>
        <c:numFmt formatCode="General" sourceLinked="1"/>
        <c:majorTickMark val="none"/>
        <c:tickLblPos val="nextTo"/>
        <c:crossAx val="5323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938E-2"/>
          <c:y val="0.86239244110645696"/>
          <c:w val="0.92017063524771803"/>
          <c:h val="0.116916377646803"/>
        </c:manualLayout>
      </c:layout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199E-4"/>
          <c:y val="5.1966159926042114E-3"/>
        </c:manualLayout>
      </c:layout>
    </c:title>
    <c:plotArea>
      <c:layout>
        <c:manualLayout>
          <c:layoutTarget val="inner"/>
          <c:xMode val="edge"/>
          <c:yMode val="edge"/>
          <c:x val="5.0443405511811014E-2"/>
          <c:y val="0.16918759179977988"/>
          <c:w val="0.92247326115485551"/>
          <c:h val="0.519400726102915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53342592"/>
        <c:axId val="53344128"/>
      </c:barChart>
      <c:catAx>
        <c:axId val="53342592"/>
        <c:scaling>
          <c:orientation val="minMax"/>
        </c:scaling>
        <c:axPos val="b"/>
        <c:numFmt formatCode="General" sourceLinked="0"/>
        <c:majorTickMark val="none"/>
        <c:tickLblPos val="nextTo"/>
        <c:crossAx val="53344128"/>
        <c:crosses val="autoZero"/>
        <c:auto val="1"/>
        <c:lblAlgn val="ctr"/>
        <c:lblOffset val="100"/>
      </c:catAx>
      <c:valAx>
        <c:axId val="53344128"/>
        <c:scaling>
          <c:orientation val="minMax"/>
        </c:scaling>
        <c:axPos val="l"/>
        <c:numFmt formatCode="General" sourceLinked="1"/>
        <c:majorTickMark val="none"/>
        <c:tickLblPos val="nextTo"/>
        <c:crossAx val="53342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504E-2"/>
          <c:y val="0.87841537006422299"/>
          <c:w val="0.87408523030793905"/>
          <c:h val="0.116916377646803"/>
        </c:manualLayout>
      </c:layout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022"/>
          <c:y val="5.8544485182583796E-2"/>
        </c:manualLayout>
      </c:layout>
    </c:title>
    <c:plotArea>
      <c:layout>
        <c:manualLayout>
          <c:layoutTarget val="inner"/>
          <c:xMode val="edge"/>
          <c:yMode val="edge"/>
          <c:x val="0.21304505729948522"/>
          <c:y val="0.194684147825189"/>
          <c:w val="0.59605435104955196"/>
          <c:h val="0.75932140914131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26"/>
                  <c:y val="0.16618711916190801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22"/>
                  <c:y val="-0.175641372356657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39"/>
                  <c:y val="-0.175037794845714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578"/>
                  <c:y val="0.1392687021943492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796E-2"/>
        </c:manualLayout>
      </c:layout>
    </c:title>
    <c:plotArea>
      <c:layout>
        <c:manualLayout>
          <c:layoutTarget val="inner"/>
          <c:xMode val="edge"/>
          <c:yMode val="edge"/>
          <c:x val="0.21304505729948522"/>
          <c:y val="0.194684147825189"/>
          <c:w val="0.59605435104955196"/>
          <c:h val="0.759321409141318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26"/>
                  <c:y val="0.16216538023799826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38"/>
                  <c:y val="-0.175641372356657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39"/>
                  <c:y val="-0.175037794845714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578"/>
                  <c:y val="0.1392687021943492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8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26"/>
          <c:y val="5.32434794637206E-2"/>
        </c:manualLayout>
      </c:layout>
    </c:title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26"/>
                  <c:y val="0.17918057351198988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26"/>
          <c:y val="5.32434794637206E-2"/>
        </c:manualLayout>
      </c:layout>
    </c:title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spPr>
              <a:solidFill>
                <a:schemeClr val="accent5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29"/>
                  <c:y val="0.449074478353234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26"/>
                  <c:y val="-0.45764307854472874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1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39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xmlns="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xmlns="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xmlns="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xmlns="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xmlns="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xmlns="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xmlns="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xmlns="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xmlns="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xmlns="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xmlns="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ntum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1.1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2800" cap="none" dirty="0" smtClean="0"/>
              <a:t>Installing </a:t>
            </a:r>
            <a:r>
              <a:rPr lang="en-US" sz="2800" cap="none" dirty="0" err="1" smtClean="0"/>
              <a:t>SNConnect</a:t>
            </a:r>
            <a:r>
              <a:rPr lang="en-US" sz="2800" cap="none" dirty="0" smtClean="0"/>
              <a:t> on Existing Appliances </a:t>
            </a:r>
          </a:p>
          <a:p>
            <a:pPr>
              <a:defRPr/>
            </a:pPr>
            <a:r>
              <a:rPr lang="en-US" sz="2400" cap="none" dirty="0" smtClean="0"/>
              <a:t>Mark Reinhardt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Procedures</a:t>
            </a:r>
            <a:endParaRPr lang="en-US" dirty="0"/>
          </a:p>
        </p:txBody>
      </p:sp>
      <p:pic>
        <p:nvPicPr>
          <p:cNvPr id="7" name="Picture 6" descr="snc.deployment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4" y="968189"/>
            <a:ext cx="3812887" cy="25017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876" y="3778624"/>
            <a:ext cx="319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Credentials from registration at</a:t>
            </a:r>
          </a:p>
          <a:p>
            <a:r>
              <a:rPr lang="en-US" i="1" dirty="0" smtClean="0"/>
              <a:t>stornextconnect.quantum.com</a:t>
            </a:r>
            <a:endParaRPr lang="en-US" i="1" dirty="0"/>
          </a:p>
        </p:txBody>
      </p:sp>
      <p:pic>
        <p:nvPicPr>
          <p:cNvPr id="8" name="Picture 7" descr="snc.deployment.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078" y="1034429"/>
            <a:ext cx="5394340" cy="3799787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>
            <a:off x="2440641" y="2736476"/>
            <a:ext cx="1149724" cy="369795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876" y="1109383"/>
            <a:ext cx="328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  Accept EULA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-  Register QX/QXS Array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3035" y="2333066"/>
            <a:ext cx="7832912" cy="232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 If in </a:t>
            </a:r>
            <a:r>
              <a:rPr lang="en-US" sz="2000" dirty="0" smtClean="0"/>
              <a:t>download Bill </a:t>
            </a:r>
            <a:r>
              <a:rPr lang="en-US" sz="2000" dirty="0" smtClean="0"/>
              <a:t>Of Materials :  QXS info requested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smtClean="0"/>
              <a:t> Often </a:t>
            </a:r>
            <a:r>
              <a:rPr lang="en-US" sz="2000" dirty="0" smtClean="0"/>
              <a:t>QXS </a:t>
            </a:r>
            <a:r>
              <a:rPr lang="en-US" sz="2000" dirty="0" smtClean="0"/>
              <a:t>not included </a:t>
            </a:r>
            <a:r>
              <a:rPr lang="en-US" sz="2000" dirty="0" smtClean="0"/>
              <a:t>with Install </a:t>
            </a:r>
            <a:r>
              <a:rPr lang="en-US" sz="2000" dirty="0" smtClean="0"/>
              <a:t>Base Order so </a:t>
            </a:r>
            <a:r>
              <a:rPr lang="en-US" sz="2000" dirty="0" smtClean="0"/>
              <a:t>download’s </a:t>
            </a:r>
            <a:r>
              <a:rPr lang="en-US" sz="2000" dirty="0" smtClean="0"/>
              <a:t>BOM</a:t>
            </a:r>
          </a:p>
          <a:p>
            <a:r>
              <a:rPr lang="en-US" sz="2000" dirty="0" smtClean="0"/>
              <a:t>        will not contain entries :   Therefore, no QXS info requested.</a:t>
            </a:r>
          </a:p>
          <a:p>
            <a:r>
              <a:rPr lang="en-US" sz="2000" dirty="0" smtClean="0"/>
              <a:t>         -  File Systems made from disks in QXS arrays are always reported in</a:t>
            </a:r>
          </a:p>
          <a:p>
            <a:r>
              <a:rPr lang="en-US" sz="2000" dirty="0" smtClean="0"/>
              <a:t>                   Monitor Performance App</a:t>
            </a:r>
            <a:endParaRPr lang="en-US" sz="2000" dirty="0" smtClean="0"/>
          </a:p>
          <a:p>
            <a:r>
              <a:rPr lang="en-US" sz="2000" dirty="0" smtClean="0"/>
              <a:t>         -  QXS array health is NOT monitored</a:t>
            </a:r>
          </a:p>
          <a:p>
            <a:r>
              <a:rPr lang="en-US" sz="2000" dirty="0" smtClean="0"/>
              <a:t>         -  Post-Install procedure used to enter QXS information  -  More Later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nc.deployment.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0" y="853888"/>
            <a:ext cx="5420625" cy="4027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Procedures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526241" y="2823882"/>
            <a:ext cx="463923" cy="13447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" name="Picture 7" descr="snc.deployment.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217" y="1046530"/>
            <a:ext cx="3696260" cy="2470155"/>
          </a:xfrm>
          <a:prstGeom prst="rect">
            <a:avLst/>
          </a:prstGeom>
        </p:spPr>
      </p:pic>
      <p:sp>
        <p:nvSpPr>
          <p:cNvPr id="11" name="Striped Right Arrow 10"/>
          <p:cNvSpPr/>
          <p:nvPr/>
        </p:nvSpPr>
        <p:spPr>
          <a:xfrm rot="20721770">
            <a:off x="4328819" y="1661411"/>
            <a:ext cx="777020" cy="282388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nc.deployment.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235" y="2055893"/>
            <a:ext cx="4136964" cy="3087608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 rot="3697309">
            <a:off x="7191188" y="2108955"/>
            <a:ext cx="771043" cy="242047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27694" y="1512795"/>
            <a:ext cx="2407024" cy="2823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snc.deployment.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441" y="1615225"/>
            <a:ext cx="2159085" cy="2627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Dashboard</a:t>
            </a:r>
            <a:endParaRPr lang="en-US" dirty="0"/>
          </a:p>
        </p:txBody>
      </p:sp>
      <p:pic>
        <p:nvPicPr>
          <p:cNvPr id="6" name="Picture 5" descr="snc.deployment.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3" y="952813"/>
            <a:ext cx="5760768" cy="4190687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>
          <a:xfrm rot="19877871">
            <a:off x="5600700" y="3637429"/>
            <a:ext cx="1065814" cy="363071"/>
          </a:xfrm>
          <a:prstGeom prst="notch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Dashboard Array Link</a:t>
            </a:r>
            <a:endParaRPr lang="en-US" dirty="0"/>
          </a:p>
        </p:txBody>
      </p:sp>
      <p:pic>
        <p:nvPicPr>
          <p:cNvPr id="6" name="Picture 5" descr="snc.deployment.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975851"/>
            <a:ext cx="6965577" cy="40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c.deployment.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666" y="840441"/>
            <a:ext cx="5468531" cy="16870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6412" y="1586753"/>
            <a:ext cx="4309782" cy="35567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Finalize</a:t>
            </a:r>
            <a:endParaRPr lang="en-US" dirty="0"/>
          </a:p>
        </p:txBody>
      </p:sp>
      <p:pic>
        <p:nvPicPr>
          <p:cNvPr id="4" name="Picture 3" descr="snc.deployment.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18" y="1701196"/>
            <a:ext cx="4168104" cy="32809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513294" y="1472453"/>
            <a:ext cx="1963271" cy="1042147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528047" y="3771898"/>
            <a:ext cx="316006" cy="302559"/>
          </a:xfrm>
          <a:prstGeom prst="star5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277971" y="2602006"/>
            <a:ext cx="309282" cy="289112"/>
          </a:xfrm>
          <a:prstGeom prst="star5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Finalize</a:t>
            </a:r>
            <a:endParaRPr lang="en-US" dirty="0"/>
          </a:p>
        </p:txBody>
      </p:sp>
      <p:pic>
        <p:nvPicPr>
          <p:cNvPr id="3" name="Picture 2" descr="snc.deployment.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65" y="915725"/>
            <a:ext cx="4802178" cy="4026068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260221">
            <a:off x="3993776" y="3805518"/>
            <a:ext cx="524436" cy="19498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Finalize</a:t>
            </a:r>
            <a:endParaRPr lang="en-US" dirty="0"/>
          </a:p>
        </p:txBody>
      </p:sp>
      <p:pic>
        <p:nvPicPr>
          <p:cNvPr id="5" name="Picture 4" descr="snc.deployment.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4" y="1012993"/>
            <a:ext cx="5530342" cy="38077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324535" y="2689412"/>
            <a:ext cx="3442447" cy="295835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nc.deployment.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805" y="1698531"/>
            <a:ext cx="38004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Finalize</a:t>
            </a:r>
            <a:endParaRPr lang="en-US" dirty="0"/>
          </a:p>
        </p:txBody>
      </p:sp>
      <p:pic>
        <p:nvPicPr>
          <p:cNvPr id="7" name="Picture 6" descr="snc.deployment.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1" y="959851"/>
            <a:ext cx="5060379" cy="4035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1518" y="2003612"/>
            <a:ext cx="2151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Importing </a:t>
            </a:r>
          </a:p>
          <a:p>
            <a:r>
              <a:rPr lang="en-US" sz="2000" dirty="0" smtClean="0"/>
              <a:t>and Uploading</a:t>
            </a:r>
          </a:p>
          <a:p>
            <a:r>
              <a:rPr lang="en-US" sz="2000" dirty="0" smtClean="0"/>
              <a:t>License File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Sanity Check</a:t>
            </a:r>
            <a:endParaRPr lang="en-US" dirty="0"/>
          </a:p>
        </p:txBody>
      </p:sp>
      <p:pic>
        <p:nvPicPr>
          <p:cNvPr id="3" name="Picture 2" descr="snc.deployment.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41" y="878515"/>
            <a:ext cx="4962094" cy="42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SNConnect</a:t>
            </a:r>
            <a:r>
              <a:rPr lang="en-US" dirty="0" smtClean="0"/>
              <a:t> on existing Appliances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i="1" dirty="0" smtClean="0"/>
              <a:t>“Giant Leap”</a:t>
            </a:r>
          </a:p>
          <a:p>
            <a:pPr algn="ctr">
              <a:buNone/>
            </a:pPr>
            <a:r>
              <a:rPr lang="en-US" sz="2400" b="1" dirty="0" smtClean="0"/>
              <a:t>Professional Services Install Guide</a:t>
            </a:r>
          </a:p>
          <a:p>
            <a:pPr algn="ctr">
              <a:buNone/>
            </a:pPr>
            <a:r>
              <a:rPr lang="en-US" sz="2400" b="1" dirty="0" err="1" smtClean="0"/>
              <a:t>StorNext</a:t>
            </a:r>
            <a:r>
              <a:rPr lang="en-US" sz="2400" b="1" dirty="0" smtClean="0"/>
              <a:t> Connect Deployment Guide</a:t>
            </a:r>
          </a:p>
          <a:p>
            <a:pPr algn="ctr">
              <a:buNone/>
            </a:pPr>
            <a:r>
              <a:rPr lang="en-US" dirty="0" smtClean="0"/>
              <a:t>6-68343-01 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r>
              <a:rPr lang="en-US" sz="2400" dirty="0" err="1" smtClean="0"/>
              <a:t>csweb</a:t>
            </a:r>
            <a:r>
              <a:rPr lang="en-US" sz="2400" dirty="0" smtClean="0"/>
              <a:t> : 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Products -&gt;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Connect</a:t>
            </a:r>
          </a:p>
          <a:p>
            <a:pPr algn="ctr">
              <a:buNone/>
            </a:pPr>
            <a:r>
              <a:rPr lang="en-US" sz="2400" dirty="0" smtClean="0"/>
              <a:t>Rev A : current download</a:t>
            </a:r>
          </a:p>
          <a:p>
            <a:pPr algn="ctr">
              <a:buNone/>
            </a:pPr>
            <a:r>
              <a:rPr lang="en-US" sz="2400" dirty="0" smtClean="0"/>
              <a:t>Rev B : updated soon: clarifications, </a:t>
            </a:r>
            <a:r>
              <a:rPr lang="en-US" sz="2400" dirty="0" err="1" smtClean="0"/>
              <a:t>Xcellis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Sanity Check</a:t>
            </a:r>
            <a:endParaRPr lang="en-US" dirty="0"/>
          </a:p>
        </p:txBody>
      </p:sp>
      <p:pic>
        <p:nvPicPr>
          <p:cNvPr id="3" name="Picture 2" descr="snc.deployment1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03" y="793377"/>
            <a:ext cx="5446373" cy="2994420"/>
          </a:xfrm>
          <a:prstGeom prst="rect">
            <a:avLst/>
          </a:prstGeom>
        </p:spPr>
      </p:pic>
      <p:pic>
        <p:nvPicPr>
          <p:cNvPr id="4" name="Picture 3" descr="snc.deployment1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41" y="3798795"/>
            <a:ext cx="5472782" cy="13447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837329" y="1371600"/>
            <a:ext cx="1136277" cy="0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Connector version</a:t>
            </a:r>
            <a:endParaRPr lang="en-US" dirty="0"/>
          </a:p>
        </p:txBody>
      </p:sp>
      <p:pic>
        <p:nvPicPr>
          <p:cNvPr id="5" name="Picture 4" descr="snc.deployment1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5" y="869418"/>
            <a:ext cx="7100047" cy="2515042"/>
          </a:xfrm>
          <a:prstGeom prst="rect">
            <a:avLst/>
          </a:prstGeom>
        </p:spPr>
      </p:pic>
      <p:pic>
        <p:nvPicPr>
          <p:cNvPr id="6" name="Picture 5" descr="snc.deployment1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91" y="3316580"/>
            <a:ext cx="7123928" cy="18269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05618" y="3778624"/>
            <a:ext cx="531158" cy="6723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94729" y="3899647"/>
            <a:ext cx="739589" cy="13447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6671" y="1277470"/>
            <a:ext cx="242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MDC-1 for v </a:t>
            </a:r>
            <a:r>
              <a:rPr lang="en-US" dirty="0" smtClean="0"/>
              <a:t>15</a:t>
            </a:r>
          </a:p>
          <a:p>
            <a:r>
              <a:rPr lang="en-US" dirty="0" smtClean="0"/>
              <a:t>Linux w/ no Connector</a:t>
            </a:r>
            <a:endParaRPr lang="en-US" dirty="0" smtClean="0"/>
          </a:p>
          <a:p>
            <a:r>
              <a:rPr lang="en-US" dirty="0" smtClean="0"/>
              <a:t>Update &amp; </a:t>
            </a:r>
            <a:r>
              <a:rPr lang="en-US" dirty="0" err="1" smtClean="0"/>
              <a:t>ReDiscover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Sanity Check</a:t>
            </a:r>
            <a:endParaRPr lang="en-US" dirty="0"/>
          </a:p>
        </p:txBody>
      </p:sp>
      <p:pic>
        <p:nvPicPr>
          <p:cNvPr id="4" name="Picture 3" descr="snc.deployment.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9" y="966021"/>
            <a:ext cx="6757146" cy="292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442" y="3946713"/>
            <a:ext cx="675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Test:  Windows LAN Client wrote data via G300 </a:t>
            </a:r>
          </a:p>
          <a:p>
            <a:r>
              <a:rPr lang="en-US" dirty="0" smtClean="0"/>
              <a:t>          to File System / Volume   m440_snfs1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Sanity Check</a:t>
            </a:r>
            <a:endParaRPr lang="en-US" dirty="0"/>
          </a:p>
        </p:txBody>
      </p:sp>
      <p:pic>
        <p:nvPicPr>
          <p:cNvPr id="4" name="Picture 3" descr="snc.deployment.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70" y="881590"/>
            <a:ext cx="5464879" cy="41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Sanity Check</a:t>
            </a:r>
            <a:endParaRPr lang="en-US" dirty="0"/>
          </a:p>
        </p:txBody>
      </p:sp>
      <p:pic>
        <p:nvPicPr>
          <p:cNvPr id="4" name="Picture 3" descr="snc.deployment.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56" y="894229"/>
            <a:ext cx="6556439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Sanity Check</a:t>
            </a:r>
            <a:endParaRPr lang="en-US" dirty="0"/>
          </a:p>
        </p:txBody>
      </p:sp>
      <p:pic>
        <p:nvPicPr>
          <p:cNvPr id="4" name="Picture 3" descr="snc.deployment.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70" y="841001"/>
            <a:ext cx="6833700" cy="40066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602006" y="3160059"/>
            <a:ext cx="564776" cy="302559"/>
          </a:xfrm>
          <a:prstGeom prst="straightConnector1">
            <a:avLst/>
          </a:prstGeom>
          <a:ln w="952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Last couple of checks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459" y="1203512"/>
            <a:ext cx="6905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 </a:t>
            </a:r>
            <a:r>
              <a:rPr lang="en-US" sz="2000" dirty="0" smtClean="0"/>
              <a:t>If no performance information from Linux systems:</a:t>
            </a:r>
          </a:p>
          <a:p>
            <a:r>
              <a:rPr lang="en-US" dirty="0" smtClean="0"/>
              <a:t>   -  Check for missing  /</a:t>
            </a:r>
            <a:r>
              <a:rPr lang="en-US" dirty="0" err="1" smtClean="0"/>
              <a:t>usr</a:t>
            </a:r>
            <a:r>
              <a:rPr lang="en-US" dirty="0" smtClean="0"/>
              <a:t>/</a:t>
            </a:r>
            <a:r>
              <a:rPr lang="en-US" dirty="0" err="1" smtClean="0"/>
              <a:t>cvfs</a:t>
            </a:r>
            <a:r>
              <a:rPr lang="en-US" dirty="0" smtClean="0"/>
              <a:t>/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snstatd.conf</a:t>
            </a:r>
            <a:endParaRPr lang="en-US" dirty="0" smtClean="0"/>
          </a:p>
          <a:p>
            <a:r>
              <a:rPr lang="en-US" dirty="0" smtClean="0"/>
              <a:t>   -  Put in place  and  perform:    </a:t>
            </a:r>
            <a:r>
              <a:rPr lang="en-US" b="1" dirty="0" smtClean="0"/>
              <a:t>#  </a:t>
            </a:r>
            <a:r>
              <a:rPr lang="en-US" b="1" i="1" dirty="0" smtClean="0"/>
              <a:t>service </a:t>
            </a:r>
            <a:r>
              <a:rPr lang="en-US" b="1" i="1" dirty="0" err="1" smtClean="0"/>
              <a:t>quantum_supervisord</a:t>
            </a:r>
            <a:r>
              <a:rPr lang="en-US" b="1" i="1" dirty="0" smtClean="0"/>
              <a:t> restart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524" y="2561665"/>
            <a:ext cx="7584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2000" dirty="0" smtClean="0"/>
              <a:t>QXS not in Install </a:t>
            </a:r>
            <a:r>
              <a:rPr lang="en-US" sz="2000" dirty="0" smtClean="0"/>
              <a:t>Base w/ Appliance , </a:t>
            </a:r>
            <a:r>
              <a:rPr lang="en-US" sz="2000" dirty="0" smtClean="0"/>
              <a:t>so not in </a:t>
            </a:r>
            <a:r>
              <a:rPr lang="en-US" sz="2000" dirty="0" err="1" smtClean="0"/>
              <a:t>SNConnect</a:t>
            </a:r>
            <a:r>
              <a:rPr lang="en-US" sz="2000" dirty="0" smtClean="0"/>
              <a:t> DB                 </a:t>
            </a:r>
          </a:p>
          <a:p>
            <a:pPr marL="342900" indent="-342900"/>
            <a:r>
              <a:rPr lang="en-US" dirty="0" smtClean="0"/>
              <a:t>   -   TSB:  </a:t>
            </a:r>
            <a:r>
              <a:rPr lang="en-US" sz="1400" dirty="0" smtClean="0"/>
              <a:t>2876 </a:t>
            </a:r>
            <a:r>
              <a:rPr lang="en-US" sz="1400" dirty="0" err="1" smtClean="0"/>
              <a:t>StorNext</a:t>
            </a:r>
            <a:r>
              <a:rPr lang="en-US" sz="1400" dirty="0" smtClean="0"/>
              <a:t> Connect stops monitoring QXS array health after upgrade from 1.0 to 1.1</a:t>
            </a:r>
          </a:p>
          <a:p>
            <a:pPr marL="342900" indent="-342900"/>
            <a:r>
              <a:rPr lang="en-US" dirty="0" smtClean="0"/>
              <a:t>   -   </a:t>
            </a:r>
            <a:r>
              <a:rPr lang="en-US" dirty="0" err="1" smtClean="0"/>
              <a:t>SNConnect</a:t>
            </a:r>
            <a:r>
              <a:rPr lang="en-US" dirty="0" smtClean="0"/>
              <a:t> DB manipulated manually</a:t>
            </a:r>
          </a:p>
          <a:p>
            <a:pPr marL="342900" indent="-342900"/>
            <a:r>
              <a:rPr lang="en-US" dirty="0" smtClean="0"/>
              <a:t>           -   required:  name of QXS  plus  controller A &amp; B IP address</a:t>
            </a:r>
          </a:p>
          <a:p>
            <a:pPr marL="342900" indent="-342900"/>
            <a:r>
              <a:rPr lang="en-US" dirty="0" smtClean="0"/>
              <a:t>           -   done via </a:t>
            </a:r>
            <a:r>
              <a:rPr lang="en-US" dirty="0" err="1" smtClean="0"/>
              <a:t>postgres</a:t>
            </a:r>
            <a:r>
              <a:rPr lang="en-US" dirty="0" smtClean="0"/>
              <a:t> </a:t>
            </a:r>
            <a:r>
              <a:rPr lang="en-US" dirty="0" err="1" smtClean="0"/>
              <a:t>sql</a:t>
            </a:r>
            <a:r>
              <a:rPr lang="en-US" dirty="0" smtClean="0"/>
              <a:t> template</a:t>
            </a:r>
          </a:p>
          <a:p>
            <a:pPr marL="342900" indent="-342900"/>
            <a:r>
              <a:rPr lang="en-US" dirty="0" smtClean="0"/>
              <a:t>           -   logistics </a:t>
            </a:r>
            <a:r>
              <a:rPr lang="en-US" dirty="0" smtClean="0"/>
              <a:t>???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    -   future:  add/delete/change QXS from </a:t>
            </a:r>
            <a:r>
              <a:rPr lang="en-US" dirty="0" err="1" smtClean="0"/>
              <a:t>SNConnect</a:t>
            </a:r>
            <a:r>
              <a:rPr lang="en-US" dirty="0" smtClean="0"/>
              <a:t> as admin activity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Prerequisites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021976"/>
            <a:ext cx="8286023" cy="3718111"/>
          </a:xfrm>
        </p:spPr>
        <p:txBody>
          <a:bodyPr/>
          <a:lstStyle/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</p:txBody>
      </p:sp>
      <p:pic>
        <p:nvPicPr>
          <p:cNvPr id="4" name="Picture 3" descr="snc.deployment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12" y="840441"/>
            <a:ext cx="5439336" cy="38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Obtain Authorization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/>
              <a:t>Customers Request </a:t>
            </a:r>
            <a:r>
              <a:rPr lang="en-US" sz="2400" dirty="0" err="1" smtClean="0"/>
              <a:t>SNConnect</a:t>
            </a:r>
            <a:r>
              <a:rPr lang="en-US" sz="2400" dirty="0" smtClean="0"/>
              <a:t> for Existing Appliance</a:t>
            </a:r>
          </a:p>
          <a:p>
            <a:pPr lvl="1" algn="ctr">
              <a:buNone/>
            </a:pPr>
            <a:r>
              <a:rPr lang="en-US" sz="2400" dirty="0" smtClean="0"/>
              <a:t>Provide: Appliance Serial Number</a:t>
            </a:r>
          </a:p>
          <a:p>
            <a:pPr lvl="1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Receive: Authorization Code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www.quantum.com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ctr">
              <a:buNone/>
            </a:pPr>
            <a:r>
              <a:rPr lang="en-US" sz="2400" dirty="0" err="1" smtClean="0"/>
              <a:t>StorNext</a:t>
            </a:r>
            <a:r>
              <a:rPr lang="en-US" sz="2400" dirty="0" smtClean="0"/>
              <a:t> Product Page -&gt;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Connect link </a:t>
            </a:r>
          </a:p>
          <a:p>
            <a:pPr marL="457200" indent="-457200" algn="ctr">
              <a:buNone/>
            </a:pPr>
            <a:r>
              <a:rPr lang="en-US" sz="2400" dirty="0" smtClean="0"/>
              <a:t>FORM: </a:t>
            </a:r>
            <a:r>
              <a:rPr lang="en-US" sz="2400" i="1" dirty="0" smtClean="0"/>
              <a:t>Request More Information for </a:t>
            </a:r>
            <a:r>
              <a:rPr lang="en-US" sz="2400" i="1" dirty="0" err="1" smtClean="0"/>
              <a:t>SNConnect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2)  Send email to </a:t>
            </a:r>
            <a:r>
              <a:rPr lang="en-US" sz="2400" b="1" dirty="0" smtClean="0"/>
              <a:t>StorNextConnectRequest@quantum.com</a:t>
            </a: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Register</a:t>
            </a:r>
            <a:endParaRPr lang="en-US" dirty="0"/>
          </a:p>
        </p:txBody>
      </p:sp>
      <p:pic>
        <p:nvPicPr>
          <p:cNvPr id="5" name="Picture 4" descr="snc.deployment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06" y="926186"/>
            <a:ext cx="6692863" cy="40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– Download Install File</a:t>
            </a:r>
            <a:endParaRPr lang="en-US" dirty="0"/>
          </a:p>
        </p:txBody>
      </p:sp>
      <p:pic>
        <p:nvPicPr>
          <p:cNvPr id="4" name="Picture 3" descr="snc.deployment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" y="921321"/>
            <a:ext cx="4734806" cy="1949626"/>
          </a:xfrm>
          <a:prstGeom prst="rect">
            <a:avLst/>
          </a:prstGeom>
        </p:spPr>
      </p:pic>
      <p:pic>
        <p:nvPicPr>
          <p:cNvPr id="6" name="Picture 5" descr="snc.deployment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83" y="991720"/>
            <a:ext cx="4965326" cy="3546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876" y="3234018"/>
            <a:ext cx="3342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Download install file:</a:t>
            </a:r>
          </a:p>
          <a:p>
            <a:r>
              <a:rPr lang="en-US" dirty="0" smtClean="0"/>
              <a:t>  </a:t>
            </a:r>
            <a:r>
              <a:rPr lang="en-US" i="1" dirty="0" smtClean="0"/>
              <a:t>customer-install-1.1.0…&lt;SN&gt;.</a:t>
            </a:r>
            <a:r>
              <a:rPr lang="en-US" i="1" dirty="0" err="1" smtClean="0"/>
              <a:t>fw</a:t>
            </a:r>
            <a:endParaRPr lang="en-US" i="1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Doc files NOT downloadable</a:t>
            </a:r>
          </a:p>
          <a:p>
            <a:r>
              <a:rPr lang="en-US" dirty="0" smtClean="0"/>
              <a:t>    </a:t>
            </a:r>
            <a:r>
              <a:rPr lang="en-US" sz="1400" dirty="0" smtClean="0"/>
              <a:t>“unable to retrieve documentation”</a:t>
            </a:r>
            <a:endParaRPr lang="en-US" sz="1400" dirty="0"/>
          </a:p>
        </p:txBody>
      </p:sp>
      <p:sp>
        <p:nvSpPr>
          <p:cNvPr id="8" name="Notched Right Arrow 7"/>
          <p:cNvSpPr/>
          <p:nvPr/>
        </p:nvSpPr>
        <p:spPr>
          <a:xfrm>
            <a:off x="3180229" y="1795181"/>
            <a:ext cx="705971" cy="248771"/>
          </a:xfrm>
          <a:prstGeom prst="notch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0029" y="2615454"/>
            <a:ext cx="66495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192.168.1.25   testm660A.quantum.com    testm660A</a:t>
            </a:r>
          </a:p>
          <a:p>
            <a:r>
              <a:rPr lang="en-US" sz="2000" i="1" dirty="0" smtClean="0"/>
              <a:t>192.168.1.26   testm660B.quantum.com    testm660B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6482" y="1042147"/>
            <a:ext cx="8487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Node-1 primary in the HA pair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If metadata network, each MDC’s </a:t>
            </a:r>
            <a:r>
              <a:rPr lang="en-US" sz="2400" b="1" dirty="0" smtClean="0"/>
              <a:t>/etc/hosts </a:t>
            </a:r>
            <a:r>
              <a:rPr lang="en-US" sz="2400" dirty="0" smtClean="0"/>
              <a:t>file contains</a:t>
            </a:r>
          </a:p>
          <a:p>
            <a:pPr marL="457200" indent="-457200"/>
            <a:r>
              <a:rPr lang="en-US" sz="2400" dirty="0" smtClean="0"/>
              <a:t>     metadata IP and host name of both MDCs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9929" y="3637429"/>
            <a:ext cx="815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3.  </a:t>
            </a:r>
            <a:r>
              <a:rPr lang="en-US" sz="2000" b="1" dirty="0" smtClean="0"/>
              <a:t>/opt/quantum/connector/etc/</a:t>
            </a:r>
            <a:r>
              <a:rPr lang="en-US" sz="2000" b="1" dirty="0" err="1" smtClean="0"/>
              <a:t>connecthostname</a:t>
            </a:r>
            <a:r>
              <a:rPr lang="en-US" sz="2000" b="1" dirty="0" smtClean="0"/>
              <a:t>  </a:t>
            </a:r>
            <a:r>
              <a:rPr lang="en-US" sz="2400" dirty="0" smtClean="0"/>
              <a:t>on  </a:t>
            </a:r>
            <a:r>
              <a:rPr lang="en-US" sz="2400" u="sng" dirty="0" smtClean="0"/>
              <a:t>both</a:t>
            </a:r>
            <a:r>
              <a:rPr lang="en-US" sz="2400" dirty="0" smtClean="0"/>
              <a:t>  MDCs:</a:t>
            </a:r>
          </a:p>
          <a:p>
            <a:pPr marL="342900" indent="-342900" algn="ctr"/>
            <a:r>
              <a:rPr lang="en-US" sz="2400" dirty="0" smtClean="0"/>
              <a:t>MDC Node-2’s metadata IP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Procedures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6483" y="1277471"/>
            <a:ext cx="8263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4.   On </a:t>
            </a:r>
            <a:r>
              <a:rPr lang="en-US" sz="2400" u="sng" dirty="0" smtClean="0"/>
              <a:t>both</a:t>
            </a:r>
            <a:r>
              <a:rPr lang="en-US" sz="2400" dirty="0" smtClean="0"/>
              <a:t> MDCs:    </a:t>
            </a:r>
            <a:r>
              <a:rPr lang="en-US" sz="2400" b="1" dirty="0" smtClean="0"/>
              <a:t>#  service  </a:t>
            </a:r>
            <a:r>
              <a:rPr lang="en-US" sz="2400" b="1" dirty="0" err="1" smtClean="0"/>
              <a:t>quantum_supervisord</a:t>
            </a:r>
            <a:r>
              <a:rPr lang="en-US" sz="2400" b="1" dirty="0" smtClean="0"/>
              <a:t>  restart</a:t>
            </a:r>
          </a:p>
          <a:p>
            <a:pPr marL="457200" indent="-457200"/>
            <a:endParaRPr lang="en-US" sz="2400" i="1" dirty="0" smtClean="0"/>
          </a:p>
          <a:p>
            <a:pPr marL="457200" indent="-457200"/>
            <a:r>
              <a:rPr lang="en-US" sz="2400" dirty="0" smtClean="0"/>
              <a:t>5.   Edit  /etc/</a:t>
            </a:r>
            <a:r>
              <a:rPr lang="en-US" sz="2400" dirty="0" err="1" smtClean="0"/>
              <a:t>httpd</a:t>
            </a:r>
            <a:r>
              <a:rPr lang="en-US" sz="2400" dirty="0" smtClean="0"/>
              <a:t>/conf/</a:t>
            </a:r>
            <a:r>
              <a:rPr lang="en-US" sz="2400" dirty="0" err="1" smtClean="0"/>
              <a:t>httpd.conf</a:t>
            </a:r>
            <a:r>
              <a:rPr lang="en-US" sz="2400" dirty="0" smtClean="0"/>
              <a:t> on MDC Node-2 to have</a:t>
            </a:r>
          </a:p>
          <a:p>
            <a:pPr marL="457200" indent="-457200"/>
            <a:r>
              <a:rPr lang="en-US" sz="2400" dirty="0" smtClean="0"/>
              <a:t>       a single, active “Listen” line:      </a:t>
            </a:r>
          </a:p>
          <a:p>
            <a:pPr marL="457200" indent="-457200" algn="ctr"/>
            <a:r>
              <a:rPr lang="en-US" sz="2400" i="1" dirty="0" smtClean="0"/>
              <a:t>Listen 80</a:t>
            </a:r>
          </a:p>
          <a:p>
            <a:pPr marL="457200" indent="-457200"/>
            <a:r>
              <a:rPr lang="en-US" sz="2400" dirty="0" smtClean="0"/>
              <a:t>       Restart </a:t>
            </a:r>
            <a:r>
              <a:rPr lang="en-US" sz="2400" dirty="0" err="1" smtClean="0"/>
              <a:t>httpd</a:t>
            </a:r>
            <a:r>
              <a:rPr lang="en-US" sz="2400" dirty="0" smtClean="0"/>
              <a:t>:    </a:t>
            </a:r>
            <a:r>
              <a:rPr lang="en-US" sz="2400" b="1" dirty="0" smtClean="0"/>
              <a:t>#  </a:t>
            </a:r>
            <a:r>
              <a:rPr lang="en-US" sz="2400" b="1" i="1" dirty="0" smtClean="0"/>
              <a:t>service  </a:t>
            </a:r>
            <a:r>
              <a:rPr lang="en-US" sz="2400" b="1" i="1" dirty="0" err="1" smtClean="0"/>
              <a:t>httpd</a:t>
            </a:r>
            <a:r>
              <a:rPr lang="en-US" sz="2400" b="1" i="1" dirty="0" smtClean="0"/>
              <a:t>  restart</a:t>
            </a:r>
          </a:p>
          <a:p>
            <a:pPr marL="457200" indent="-457200"/>
            <a:endParaRPr lang="en-US" sz="2400" i="1" dirty="0" smtClean="0"/>
          </a:p>
          <a:p>
            <a:pPr marL="457200" indent="-457200"/>
            <a:r>
              <a:rPr lang="en-US" sz="2400" dirty="0" smtClean="0"/>
              <a:t>6.   Open browser to MDC Node-2’s management/public IP</a:t>
            </a:r>
          </a:p>
          <a:p>
            <a:pPr marL="457200" indent="-457200"/>
            <a:endParaRPr lang="en-US" sz="2400" i="1" dirty="0" smtClean="0"/>
          </a:p>
          <a:p>
            <a:pPr marL="457200" indent="-457200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7" y="88482"/>
            <a:ext cx="7863840" cy="688086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Connect Deployment - Procedures</a:t>
            </a:r>
            <a:endParaRPr lang="en-US" dirty="0"/>
          </a:p>
        </p:txBody>
      </p:sp>
      <p:pic>
        <p:nvPicPr>
          <p:cNvPr id="7" name="Picture 6" descr="snc.deployment.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" y="936508"/>
            <a:ext cx="5062544" cy="3749792"/>
          </a:xfrm>
          <a:prstGeom prst="rect">
            <a:avLst/>
          </a:prstGeom>
        </p:spPr>
      </p:pic>
      <p:pic>
        <p:nvPicPr>
          <p:cNvPr id="11" name="Picture 10" descr="snc.deployment.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086" y="1260224"/>
            <a:ext cx="5335235" cy="3883276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>
            <a:off x="2837329" y="3536576"/>
            <a:ext cx="1028700" cy="282389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20721243">
            <a:off x="1838114" y="2707022"/>
            <a:ext cx="499008" cy="99626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-template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SNC-template</Template>
  <TotalTime>814</TotalTime>
  <Words>566</Words>
  <Application>Microsoft Office PowerPoint</Application>
  <PresentationFormat>On-screen Show (16:9)</PresentationFormat>
  <Paragraphs>94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SNC-template</vt:lpstr>
      <vt:lpstr>Custom Design</vt:lpstr>
      <vt:lpstr>Slide 1</vt:lpstr>
      <vt:lpstr>Installing SNConnect on existing Appliances</vt:lpstr>
      <vt:lpstr>StorNext Connect Deployment - Prerequisites</vt:lpstr>
      <vt:lpstr>StorNext Connect Deployment – Obtain Authorization Code</vt:lpstr>
      <vt:lpstr>StorNext Connect Deployment - Register</vt:lpstr>
      <vt:lpstr>StorNext Connect Deployment – Download Install File</vt:lpstr>
      <vt:lpstr>StorNext Connect Deployment - Procedures</vt:lpstr>
      <vt:lpstr>StorNext Connect Deployment - Procedures</vt:lpstr>
      <vt:lpstr>StorNext Connect Deployment - Procedures</vt:lpstr>
      <vt:lpstr>StorNext Connect Deployment - Procedures</vt:lpstr>
      <vt:lpstr>StorNext Connect Deployment - Procedures</vt:lpstr>
      <vt:lpstr>StorNext Connect Deployment - Procedures</vt:lpstr>
      <vt:lpstr>StorNext Connect Deployment - Dashboard</vt:lpstr>
      <vt:lpstr>StorNext Connect Deployment – Dashboard Array Link</vt:lpstr>
      <vt:lpstr>StorNext Connect Deployment - Finalize</vt:lpstr>
      <vt:lpstr>StorNext Connect Deployment - Finalize</vt:lpstr>
      <vt:lpstr>StorNext Connect Deployment - Finalize</vt:lpstr>
      <vt:lpstr>StorNext Connect Deployment - Finalize</vt:lpstr>
      <vt:lpstr>StorNext Connect Deployment – Sanity Check</vt:lpstr>
      <vt:lpstr>StorNext Connect Deployment – Sanity Check</vt:lpstr>
      <vt:lpstr>StorNext Connect Deployment – Connector version</vt:lpstr>
      <vt:lpstr>StorNext Connect Deployment – Sanity Check</vt:lpstr>
      <vt:lpstr>StorNext Connect Deployment – Sanity Check</vt:lpstr>
      <vt:lpstr>StorNext Connect Deployment – Sanity Check</vt:lpstr>
      <vt:lpstr>StorNext Connect Deployment – Sanity Check</vt:lpstr>
      <vt:lpstr>StorNext Connect Deployment – Last couple of checks</vt:lpstr>
      <vt:lpstr>Slide 27</vt:lpstr>
    </vt:vector>
  </TitlesOfParts>
  <Manager>Isaac Alves</Manager>
  <Company>Quantum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Quantum 16:9</dc:subject>
  <dc:creator>mreinhar</dc:creator>
  <cp:keywords>Template Mater 2015</cp:keywords>
  <cp:lastModifiedBy>mreinhar</cp:lastModifiedBy>
  <cp:revision>104</cp:revision>
  <cp:lastPrinted>2015-05-05T15:24:22Z</cp:lastPrinted>
  <dcterms:created xsi:type="dcterms:W3CDTF">2016-01-17T20:14:21Z</dcterms:created>
  <dcterms:modified xsi:type="dcterms:W3CDTF">2016-01-21T04:30:31Z</dcterms:modified>
</cp:coreProperties>
</file>