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0" r:id="rId2"/>
  </p:sldMasterIdLst>
  <p:notesMasterIdLst>
    <p:notesMasterId r:id="rId9"/>
  </p:notesMasterIdLst>
  <p:handoutMasterIdLst>
    <p:handoutMasterId r:id="rId10"/>
  </p:handoutMasterIdLst>
  <p:sldIdLst>
    <p:sldId id="256" r:id="rId3"/>
    <p:sldId id="359" r:id="rId4"/>
    <p:sldId id="360" r:id="rId5"/>
    <p:sldId id="361" r:id="rId6"/>
    <p:sldId id="362" r:id="rId7"/>
    <p:sldId id="258" r:id="rId8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antill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B6F1"/>
    <a:srgbClr val="414141"/>
    <a:srgbClr val="0F73C3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0" autoAdjust="0"/>
  </p:normalViewPr>
  <p:slideViewPr>
    <p:cSldViewPr snapToGrid="0">
      <p:cViewPr varScale="1">
        <p:scale>
          <a:sx n="141" d="100"/>
          <a:sy n="141" d="100"/>
        </p:scale>
        <p:origin x="-774" y="-96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939200"/>
        <c:axId val="181949184"/>
      </c:barChart>
      <c:catAx>
        <c:axId val="18193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1949184"/>
        <c:crosses val="autoZero"/>
        <c:auto val="1"/>
        <c:lblAlgn val="ctr"/>
        <c:lblOffset val="100"/>
        <c:noMultiLvlLbl val="0"/>
      </c:catAx>
      <c:valAx>
        <c:axId val="18194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1939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877760"/>
        <c:axId val="181916416"/>
      </c:barChart>
      <c:catAx>
        <c:axId val="18187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1916416"/>
        <c:crosses val="autoZero"/>
        <c:auto val="1"/>
        <c:lblAlgn val="ctr"/>
        <c:lblOffset val="100"/>
        <c:noMultiLvlLbl val="0"/>
      </c:catAx>
      <c:valAx>
        <c:axId val="18191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187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110656"/>
        <c:axId val="183116544"/>
      </c:barChart>
      <c:catAx>
        <c:axId val="183110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3116544"/>
        <c:crosses val="autoZero"/>
        <c:auto val="1"/>
        <c:lblAlgn val="ctr"/>
        <c:lblOffset val="100"/>
        <c:noMultiLvlLbl val="0"/>
      </c:catAx>
      <c:valAx>
        <c:axId val="18311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3110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224576"/>
        <c:axId val="183230464"/>
      </c:barChart>
      <c:catAx>
        <c:axId val="183224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3230464"/>
        <c:crosses val="autoZero"/>
        <c:auto val="1"/>
        <c:lblAlgn val="ctr"/>
        <c:lblOffset val="100"/>
        <c:noMultiLvlLbl val="0"/>
      </c:catAx>
      <c:valAx>
        <c:axId val="18323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3224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900800"/>
        <c:axId val="183906688"/>
      </c:barChart>
      <c:catAx>
        <c:axId val="183900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3906688"/>
        <c:crosses val="autoZero"/>
        <c:auto val="1"/>
        <c:lblAlgn val="ctr"/>
        <c:lblOffset val="100"/>
        <c:noMultiLvlLbl val="0"/>
      </c:catAx>
      <c:valAx>
        <c:axId val="18390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390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1853" y="1628775"/>
            <a:ext cx="7967386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852171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6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9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8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3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3600" cap="none" dirty="0" smtClean="0"/>
              <a:t>StorNext Connect 1.1 /Xcellis TOI</a:t>
            </a:r>
          </a:p>
          <a:p>
            <a:pPr>
              <a:defRPr/>
            </a:pPr>
            <a:r>
              <a:rPr lang="en-US" sz="3600" cap="none" dirty="0" smtClean="0"/>
              <a:t>Customer Install 1.1 File System </a:t>
            </a:r>
            <a:r>
              <a:rPr lang="en-US" sz="3600" cap="none" dirty="0" err="1" smtClean="0"/>
              <a:t>Config</a:t>
            </a:r>
            <a:endParaRPr lang="en-US" sz="3600" cap="none" dirty="0" smtClean="0"/>
          </a:p>
          <a:p>
            <a:pPr>
              <a:defRPr/>
            </a:pPr>
            <a:r>
              <a:rPr lang="en-US" sz="3600" cap="none" dirty="0" smtClean="0"/>
              <a:t>John </a:t>
            </a:r>
            <a:r>
              <a:rPr lang="en-US" sz="3600" cap="none" dirty="0" err="1" smtClean="0"/>
              <a:t>Koniges</a:t>
            </a:r>
            <a:endParaRPr lang="en-US" sz="3600" cap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Install 1.1 Xcellis Metadata Configurations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Carved Metadata</a:t>
            </a:r>
          </a:p>
          <a:p>
            <a:pPr lvl="1"/>
            <a:r>
              <a:rPr lang="en-US" dirty="0"/>
              <a:t>Metadata </a:t>
            </a:r>
            <a:r>
              <a:rPr lang="en-US" dirty="0" smtClean="0"/>
              <a:t>shares </a:t>
            </a:r>
            <a:r>
              <a:rPr lang="en-US" dirty="0"/>
              <a:t>enclosure </a:t>
            </a:r>
            <a:r>
              <a:rPr lang="en-US" dirty="0" smtClean="0"/>
              <a:t>with </a:t>
            </a:r>
            <a:r>
              <a:rPr lang="en-US" dirty="0"/>
              <a:t>Data and HAFS</a:t>
            </a:r>
          </a:p>
          <a:p>
            <a:pPr lvl="1"/>
            <a:r>
              <a:rPr lang="en-US" dirty="0"/>
              <a:t>Can be QXS-412 (4TB, 6TB) or QXS-456(4TB, 6TB)</a:t>
            </a:r>
          </a:p>
          <a:p>
            <a:pPr lvl="2"/>
            <a:r>
              <a:rPr lang="en-US" dirty="0"/>
              <a:t>QXS -424 is not supported in a Carved 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File Systems</a:t>
            </a:r>
          </a:p>
          <a:p>
            <a:pPr lvl="2"/>
            <a:r>
              <a:rPr lang="en-US" dirty="0" smtClean="0"/>
              <a:t>Fixed metadata size</a:t>
            </a:r>
          </a:p>
          <a:p>
            <a:pPr lvl="2"/>
            <a:r>
              <a:rPr lang="en-US" dirty="0" smtClean="0"/>
              <a:t>Minimum 1 file system</a:t>
            </a:r>
            <a:endParaRPr lang="en-US" dirty="0"/>
          </a:p>
          <a:p>
            <a:pPr lvl="2"/>
            <a:r>
              <a:rPr lang="en-US" dirty="0" smtClean="0"/>
              <a:t>Maximum is total number of </a:t>
            </a:r>
            <a:r>
              <a:rPr lang="en-US" dirty="0" smtClean="0"/>
              <a:t>data LUNs</a:t>
            </a:r>
          </a:p>
          <a:p>
            <a:pPr lvl="1"/>
            <a:r>
              <a:rPr lang="en-US" dirty="0" smtClean="0"/>
              <a:t>LUNs will be carved as</a:t>
            </a:r>
          </a:p>
          <a:p>
            <a:pPr lvl="2"/>
            <a:r>
              <a:rPr lang="en-US" dirty="0" smtClean="0"/>
              <a:t>1% Metadata</a:t>
            </a:r>
          </a:p>
          <a:p>
            <a:pPr lvl="2"/>
            <a:r>
              <a:rPr lang="en-US" dirty="0" smtClean="0"/>
              <a:t>2% HAFS</a:t>
            </a:r>
          </a:p>
          <a:p>
            <a:pPr lvl="2"/>
            <a:r>
              <a:rPr lang="en-US" dirty="0" smtClean="0"/>
              <a:t>97% Data</a:t>
            </a:r>
            <a:endParaRPr lang="en-US" dirty="0" smtClean="0"/>
          </a:p>
          <a:p>
            <a:pPr lvl="1"/>
            <a:endParaRPr lang="en-US" sz="1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jkonige2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73" y="1185334"/>
            <a:ext cx="3554962" cy="21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Install 1.1 Xcellis Metadata Configurations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Dedicated Metadata</a:t>
            </a:r>
          </a:p>
          <a:p>
            <a:pPr lvl="1"/>
            <a:r>
              <a:rPr lang="en-US" dirty="0"/>
              <a:t>Metadata is </a:t>
            </a:r>
            <a:r>
              <a:rPr lang="en-US" dirty="0" smtClean="0"/>
              <a:t>on </a:t>
            </a:r>
            <a:r>
              <a:rPr lang="en-US" dirty="0"/>
              <a:t>QXS-424</a:t>
            </a:r>
          </a:p>
          <a:p>
            <a:pPr lvl="2"/>
            <a:r>
              <a:rPr lang="en-US" dirty="0"/>
              <a:t>Shared with </a:t>
            </a:r>
            <a:r>
              <a:rPr lang="en-US" dirty="0" smtClean="0"/>
              <a:t>HAFS</a:t>
            </a:r>
            <a:endParaRPr lang="en-US" dirty="0" smtClean="0"/>
          </a:p>
          <a:p>
            <a:pPr lvl="2"/>
            <a:r>
              <a:rPr lang="en-US" dirty="0" smtClean="0"/>
              <a:t>QXS-424 </a:t>
            </a:r>
            <a:r>
              <a:rPr lang="en-US" dirty="0"/>
              <a:t>w/ 400GB, 800GB or 900GB Drives</a:t>
            </a:r>
          </a:p>
          <a:p>
            <a:pPr lvl="3"/>
            <a:r>
              <a:rPr lang="en-US" dirty="0"/>
              <a:t>900GB drives are not yet supported in CI</a:t>
            </a:r>
          </a:p>
          <a:p>
            <a:pPr lvl="1"/>
            <a:r>
              <a:rPr lang="en-US" dirty="0"/>
              <a:t>Has additional QXS enclosures for Data</a:t>
            </a:r>
          </a:p>
          <a:p>
            <a:pPr lvl="2"/>
            <a:r>
              <a:rPr lang="en-US" dirty="0"/>
              <a:t>QXS-412(4TB, 6TB), QXS-424(1.2TB</a:t>
            </a:r>
            <a:r>
              <a:rPr lang="en-US" dirty="0" smtClean="0"/>
              <a:t>), or</a:t>
            </a:r>
            <a:br>
              <a:rPr lang="en-US" dirty="0" smtClean="0"/>
            </a:br>
            <a:r>
              <a:rPr lang="en-US" dirty="0" smtClean="0"/>
              <a:t>QXS-456(4TB</a:t>
            </a:r>
            <a:r>
              <a:rPr lang="en-US" dirty="0"/>
              <a:t>, 6TB)</a:t>
            </a:r>
          </a:p>
          <a:p>
            <a:pPr lvl="1"/>
            <a:r>
              <a:rPr lang="en-US" dirty="0" smtClean="0"/>
              <a:t>File System(s)</a:t>
            </a:r>
            <a:endParaRPr lang="en-US" dirty="0"/>
          </a:p>
          <a:p>
            <a:pPr lvl="2"/>
            <a:r>
              <a:rPr lang="en-US" dirty="0"/>
              <a:t>Variable Metadata size</a:t>
            </a:r>
          </a:p>
          <a:p>
            <a:pPr lvl="2"/>
            <a:r>
              <a:rPr lang="en-US" dirty="0"/>
              <a:t>Minimum </a:t>
            </a:r>
            <a:r>
              <a:rPr lang="en-US" dirty="0" smtClean="0"/>
              <a:t>1 </a:t>
            </a:r>
            <a:r>
              <a:rPr lang="en-US" dirty="0"/>
              <a:t>file </a:t>
            </a:r>
            <a:r>
              <a:rPr lang="en-US" dirty="0" smtClean="0"/>
              <a:t>system</a:t>
            </a:r>
            <a:endParaRPr lang="en-US" dirty="0"/>
          </a:p>
          <a:p>
            <a:pPr lvl="2"/>
            <a:r>
              <a:rPr lang="en-US" dirty="0"/>
              <a:t>Maximum 64 file systems (32 </a:t>
            </a:r>
            <a:r>
              <a:rPr lang="en-US" dirty="0" smtClean="0"/>
              <a:t>if </a:t>
            </a:r>
            <a:r>
              <a:rPr lang="en-US" dirty="0"/>
              <a:t>half </a:t>
            </a:r>
            <a:r>
              <a:rPr lang="en-US" dirty="0" smtClean="0"/>
              <a:t>populated</a:t>
            </a:r>
            <a:r>
              <a:rPr lang="en-US" dirty="0" smtClean="0"/>
              <a:t>) or Maximum number of </a:t>
            </a:r>
            <a:r>
              <a:rPr lang="en-US" dirty="0"/>
              <a:t>data </a:t>
            </a:r>
            <a:r>
              <a:rPr lang="en-US" dirty="0" smtClean="0"/>
              <a:t>LUNs</a:t>
            </a:r>
          </a:p>
          <a:p>
            <a:pPr lvl="3"/>
            <a:r>
              <a:rPr lang="en-US" dirty="0" smtClean="0"/>
              <a:t>Smaller of the two values chosen</a:t>
            </a:r>
            <a:endParaRPr lang="en-US" dirty="0"/>
          </a:p>
        </p:txBody>
      </p:sp>
      <p:pic>
        <p:nvPicPr>
          <p:cNvPr id="1026" name="Picture 2" descr="C:\Users\jkonige2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73" y="1185334"/>
            <a:ext cx="3554962" cy="21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Install 1.1 Xcellis Metadata Configurations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Colossal </a:t>
            </a:r>
          </a:p>
          <a:p>
            <a:pPr lvl="1"/>
            <a:r>
              <a:rPr lang="en-US" dirty="0" smtClean="0"/>
              <a:t>Similar to Dedicated Metadata </a:t>
            </a:r>
          </a:p>
          <a:p>
            <a:pPr lvl="1"/>
            <a:r>
              <a:rPr lang="en-US" dirty="0"/>
              <a:t>Metadata is one its own QXS-424</a:t>
            </a:r>
          </a:p>
          <a:p>
            <a:pPr lvl="2"/>
            <a:r>
              <a:rPr lang="en-US" sz="1200" dirty="0"/>
              <a:t>Shared with </a:t>
            </a:r>
            <a:r>
              <a:rPr lang="en-US" sz="1200" dirty="0" smtClean="0"/>
              <a:t>HAFS</a:t>
            </a:r>
            <a:endParaRPr lang="en-US" dirty="0"/>
          </a:p>
          <a:p>
            <a:pPr lvl="1"/>
            <a:r>
              <a:rPr lang="en-US" dirty="0"/>
              <a:t>CI will only create Metadata LUNs</a:t>
            </a:r>
          </a:p>
          <a:p>
            <a:pPr lvl="2"/>
            <a:r>
              <a:rPr lang="en-US" dirty="0"/>
              <a:t>Will not provision file </a:t>
            </a:r>
            <a:r>
              <a:rPr lang="en-US" dirty="0" smtClean="0"/>
              <a:t>system</a:t>
            </a:r>
          </a:p>
          <a:p>
            <a:pPr lvl="2"/>
            <a:r>
              <a:rPr lang="en-US" dirty="0" smtClean="0"/>
              <a:t>Will still create HAFS and HA Pair</a:t>
            </a:r>
            <a:endParaRPr lang="en-US" dirty="0"/>
          </a:p>
          <a:p>
            <a:pPr lvl="1"/>
            <a:r>
              <a:rPr lang="en-US" dirty="0" smtClean="0"/>
              <a:t>File System(s)</a:t>
            </a:r>
          </a:p>
          <a:p>
            <a:pPr lvl="2"/>
            <a:r>
              <a:rPr lang="en-US" dirty="0" smtClean="0"/>
              <a:t>Variable Metadata size</a:t>
            </a:r>
          </a:p>
          <a:p>
            <a:pPr lvl="2"/>
            <a:r>
              <a:rPr lang="en-US" dirty="0" smtClean="0"/>
              <a:t>Minimum 0 file systems</a:t>
            </a:r>
          </a:p>
          <a:p>
            <a:pPr lvl="2"/>
            <a:r>
              <a:rPr lang="en-US" dirty="0" smtClean="0"/>
              <a:t>Maximum 64 file systems (32 </a:t>
            </a:r>
            <a:r>
              <a:rPr lang="en-US" dirty="0" smtClean="0"/>
              <a:t>if </a:t>
            </a:r>
            <a:r>
              <a:rPr lang="en-US" dirty="0" smtClean="0"/>
              <a:t>half populated)</a:t>
            </a:r>
          </a:p>
          <a:p>
            <a:pPr lvl="1"/>
            <a:endParaRPr lang="en-US" sz="1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jkonige2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73" y="1185334"/>
            <a:ext cx="3554962" cy="21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Install 1.1 Allowed QXS Disk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QXS-412</a:t>
            </a:r>
          </a:p>
          <a:p>
            <a:pPr lvl="1"/>
            <a:r>
              <a:rPr lang="en-US" sz="1400" dirty="0" smtClean="0"/>
              <a:t>Usable in Carved and Dedicated metadata types</a:t>
            </a:r>
          </a:p>
          <a:p>
            <a:pPr lvl="1"/>
            <a:r>
              <a:rPr lang="en-US" sz="1400" dirty="0" smtClean="0"/>
              <a:t>1 data LUN per enclosure</a:t>
            </a:r>
          </a:p>
          <a:p>
            <a:r>
              <a:rPr lang="en-US" sz="1800" dirty="0" smtClean="0"/>
              <a:t>QXS-424</a:t>
            </a:r>
          </a:p>
          <a:p>
            <a:pPr lvl="1"/>
            <a:r>
              <a:rPr lang="en-US" sz="1400" dirty="0" smtClean="0"/>
              <a:t>Usable as metadata for Dedicated and Colossal</a:t>
            </a:r>
          </a:p>
          <a:p>
            <a:pPr lvl="2"/>
            <a:r>
              <a:rPr lang="en-US" dirty="0" smtClean="0"/>
              <a:t>With 400GB SSD, 800GB SSD, 900GB HDD (half populated)</a:t>
            </a:r>
          </a:p>
          <a:p>
            <a:pPr lvl="3"/>
            <a:r>
              <a:rPr lang="en-US" dirty="0" smtClean="0"/>
              <a:t>800GB and 900GB can also be fully populated.</a:t>
            </a:r>
          </a:p>
          <a:p>
            <a:pPr lvl="1"/>
            <a:r>
              <a:rPr lang="en-US" dirty="0" smtClean="0"/>
              <a:t>HAFS will </a:t>
            </a:r>
            <a:r>
              <a:rPr lang="en-US" smtClean="0"/>
              <a:t>be 2 </a:t>
            </a:r>
            <a:r>
              <a:rPr lang="en-US" dirty="0" smtClean="0"/>
              <a:t>LUNs in stripe group in fully populated</a:t>
            </a:r>
          </a:p>
          <a:p>
            <a:pPr lvl="1"/>
            <a:r>
              <a:rPr lang="en-US" sz="1400" dirty="0" smtClean="0"/>
              <a:t>Usable as data with 1.2 TB HDD for Dedicated</a:t>
            </a:r>
          </a:p>
          <a:p>
            <a:pPr lvl="1"/>
            <a:r>
              <a:rPr lang="en-US" sz="1400" dirty="0" smtClean="0"/>
              <a:t>2 data LUNs per enclosure</a:t>
            </a:r>
          </a:p>
          <a:p>
            <a:r>
              <a:rPr lang="en-US" sz="1800" dirty="0" smtClean="0"/>
              <a:t>QXS-456</a:t>
            </a:r>
          </a:p>
          <a:p>
            <a:pPr lvl="1"/>
            <a:r>
              <a:rPr lang="en-US" sz="1400" dirty="0" smtClean="0"/>
              <a:t>Usable in Carved and Dedicated metadata types</a:t>
            </a:r>
          </a:p>
          <a:p>
            <a:pPr lvl="1"/>
            <a:r>
              <a:rPr lang="en-US" sz="1400" dirty="0" smtClean="0"/>
              <a:t>4 data LUNs per enclosure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22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C-template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SNC-template</Template>
  <TotalTime>1341</TotalTime>
  <Words>275</Words>
  <Application>Microsoft Office PowerPoint</Application>
  <PresentationFormat>On-screen Show (16:9)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SNC-template</vt:lpstr>
      <vt:lpstr>Custom Design</vt:lpstr>
      <vt:lpstr>PowerPoint Presentation</vt:lpstr>
      <vt:lpstr>Customer Install 1.1 Xcellis Metadata Configurations</vt:lpstr>
      <vt:lpstr>Customer Install 1.1 Xcellis Metadata Configurations</vt:lpstr>
      <vt:lpstr>Customer Install 1.1 Xcellis Metadata Configurations</vt:lpstr>
      <vt:lpstr>Customer Install 1.1 Allowed QXS Disk Types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John Koniges</dc:creator>
  <cp:keywords>Template Mater 2015</cp:keywords>
  <cp:lastModifiedBy>John Koniges</cp:lastModifiedBy>
  <cp:revision>16</cp:revision>
  <cp:lastPrinted>2015-05-05T15:24:22Z</cp:lastPrinted>
  <dcterms:created xsi:type="dcterms:W3CDTF">2016-01-14T20:50:25Z</dcterms:created>
  <dcterms:modified xsi:type="dcterms:W3CDTF">2016-01-21T14:32:14Z</dcterms:modified>
</cp:coreProperties>
</file>