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theme/themeOverride2.xml" ContentType="application/vnd.openxmlformats-officedocument.themeOverride+xml"/>
  <Override PartName="/ppt/charts/chart3.xml" ContentType="application/vnd.openxmlformats-officedocument.drawingml.chart+xml"/>
  <Override PartName="/ppt/theme/themeOverride3.xml" ContentType="application/vnd.openxmlformats-officedocument.themeOverride+xml"/>
  <Override PartName="/ppt/charts/chart4.xml" ContentType="application/vnd.openxmlformats-officedocument.drawingml.chart+xml"/>
  <Override PartName="/ppt/theme/themeOverride4.xml" ContentType="application/vnd.openxmlformats-officedocument.themeOverride+xml"/>
  <Override PartName="/ppt/charts/chart5.xml" ContentType="application/vnd.openxmlformats-officedocument.drawingml.chart+xml"/>
  <Override PartName="/ppt/theme/themeOverride5.xml" ContentType="application/vnd.openxmlformats-officedocument.themeOverride+xml"/>
  <Override PartName="/ppt/charts/chart6.xml" ContentType="application/vnd.openxmlformats-officedocument.drawingml.chart+xml"/>
  <Override PartName="/ppt/theme/themeOverride6.xml" ContentType="application/vnd.openxmlformats-officedocument.themeOverride+xml"/>
  <Override PartName="/ppt/charts/chart7.xml" ContentType="application/vnd.openxmlformats-officedocument.drawingml.chart+xml"/>
  <Override PartName="/ppt/theme/themeOverride7.xml" ContentType="application/vnd.openxmlformats-officedocument.themeOverride+xml"/>
  <Override PartName="/ppt/charts/chart8.xml" ContentType="application/vnd.openxmlformats-officedocument.drawingml.chart+xml"/>
  <Override PartName="/ppt/theme/themeOverride8.xml" ContentType="application/vnd.openxmlformats-officedocument.themeOverride+xml"/>
  <Override PartName="/ppt/charts/chart9.xml" ContentType="application/vnd.openxmlformats-officedocument.drawingml.chart+xml"/>
  <Override PartName="/ppt/theme/themeOverride9.xml" ContentType="application/vnd.openxmlformats-officedocument.themeOverride+xml"/>
  <Override PartName="/ppt/charts/chart10.xml" ContentType="application/vnd.openxmlformats-officedocument.drawingml.chart+xml"/>
  <Override PartName="/ppt/theme/themeOverride10.xml" ContentType="application/vnd.openxmlformats-officedocument.themeOverrid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740" r:id="rId2"/>
  </p:sldMasterIdLst>
  <p:notesMasterIdLst>
    <p:notesMasterId r:id="rId62"/>
  </p:notesMasterIdLst>
  <p:handoutMasterIdLst>
    <p:handoutMasterId r:id="rId63"/>
  </p:handoutMasterIdLst>
  <p:sldIdLst>
    <p:sldId id="406" r:id="rId3"/>
    <p:sldId id="407" r:id="rId4"/>
    <p:sldId id="408" r:id="rId5"/>
    <p:sldId id="409" r:id="rId6"/>
    <p:sldId id="410" r:id="rId7"/>
    <p:sldId id="411" r:id="rId8"/>
    <p:sldId id="412" r:id="rId9"/>
    <p:sldId id="413" r:id="rId10"/>
    <p:sldId id="414" r:id="rId11"/>
    <p:sldId id="415" r:id="rId12"/>
    <p:sldId id="416" r:id="rId13"/>
    <p:sldId id="417" r:id="rId14"/>
    <p:sldId id="418" r:id="rId15"/>
    <p:sldId id="419" r:id="rId16"/>
    <p:sldId id="420" r:id="rId17"/>
    <p:sldId id="256" r:id="rId18"/>
    <p:sldId id="359" r:id="rId19"/>
    <p:sldId id="360" r:id="rId20"/>
    <p:sldId id="361" r:id="rId21"/>
    <p:sldId id="364" r:id="rId22"/>
    <p:sldId id="365" r:id="rId23"/>
    <p:sldId id="366" r:id="rId24"/>
    <p:sldId id="367" r:id="rId25"/>
    <p:sldId id="368" r:id="rId26"/>
    <p:sldId id="369" r:id="rId27"/>
    <p:sldId id="370" r:id="rId28"/>
    <p:sldId id="371" r:id="rId29"/>
    <p:sldId id="372" r:id="rId30"/>
    <p:sldId id="391" r:id="rId31"/>
    <p:sldId id="392" r:id="rId32"/>
    <p:sldId id="373" r:id="rId33"/>
    <p:sldId id="374" r:id="rId34"/>
    <p:sldId id="375" r:id="rId35"/>
    <p:sldId id="376" r:id="rId36"/>
    <p:sldId id="390" r:id="rId37"/>
    <p:sldId id="378" r:id="rId38"/>
    <p:sldId id="404" r:id="rId39"/>
    <p:sldId id="405" r:id="rId40"/>
    <p:sldId id="383" r:id="rId41"/>
    <p:sldId id="384" r:id="rId42"/>
    <p:sldId id="385" r:id="rId43"/>
    <p:sldId id="386" r:id="rId44"/>
    <p:sldId id="387" r:id="rId45"/>
    <p:sldId id="388" r:id="rId46"/>
    <p:sldId id="389" r:id="rId47"/>
    <p:sldId id="379" r:id="rId48"/>
    <p:sldId id="394" r:id="rId49"/>
    <p:sldId id="421" r:id="rId50"/>
    <p:sldId id="395" r:id="rId51"/>
    <p:sldId id="396" r:id="rId52"/>
    <p:sldId id="397" r:id="rId53"/>
    <p:sldId id="398" r:id="rId54"/>
    <p:sldId id="399" r:id="rId55"/>
    <p:sldId id="400" r:id="rId56"/>
    <p:sldId id="401" r:id="rId57"/>
    <p:sldId id="403" r:id="rId58"/>
    <p:sldId id="380" r:id="rId59"/>
    <p:sldId id="377" r:id="rId60"/>
    <p:sldId id="258" r:id="rId61"/>
  </p:sldIdLst>
  <p:sldSz cx="9144000" cy="5143500" type="screen16x9"/>
  <p:notesSz cx="9296400" cy="7010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1180">
          <p15:clr>
            <a:srgbClr val="A4A3A4"/>
          </p15:clr>
        </p15:guide>
        <p15:guide id="2" pos="2247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>
        <p15:guide id="1" orient="horz" pos="2208">
          <p15:clr>
            <a:srgbClr val="A4A3A4"/>
          </p15:clr>
        </p15:guide>
        <p15:guide id="2" pos="2928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Chris Santilli" initials="CS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00FF00"/>
    <a:srgbClr val="00B6F1"/>
    <a:srgbClr val="414141"/>
    <a:srgbClr val="0F73C3"/>
    <a:srgbClr val="8EBE68"/>
    <a:srgbClr val="DCDCDC"/>
    <a:srgbClr val="F47F16"/>
    <a:srgbClr val="B0B9BF"/>
    <a:srgbClr val="00287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0240" autoAdjust="0"/>
  </p:normalViewPr>
  <p:slideViewPr>
    <p:cSldViewPr snapToGrid="0">
      <p:cViewPr varScale="1">
        <p:scale>
          <a:sx n="104" d="100"/>
          <a:sy n="104" d="100"/>
        </p:scale>
        <p:origin x="-84" y="-306"/>
      </p:cViewPr>
      <p:guideLst>
        <p:guide orient="horz" pos="1180"/>
        <p:guide pos="2247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20" d="100"/>
        <a:sy n="120" d="100"/>
      </p:scale>
      <p:origin x="0" y="234"/>
    </p:cViewPr>
  </p:sorterViewPr>
  <p:notesViewPr>
    <p:cSldViewPr snapToGrid="0">
      <p:cViewPr varScale="1">
        <p:scale>
          <a:sx n="132" d="100"/>
          <a:sy n="132" d="100"/>
        </p:scale>
        <p:origin x="-858" y="-96"/>
      </p:cViewPr>
      <p:guideLst>
        <p:guide orient="horz" pos="2208"/>
        <p:guide pos="292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slide" Target="slides/slide48.xml"/><Relationship Id="rId55" Type="http://schemas.openxmlformats.org/officeDocument/2006/relationships/slide" Target="slides/slide53.xml"/><Relationship Id="rId63" Type="http://schemas.openxmlformats.org/officeDocument/2006/relationships/handoutMaster" Target="handoutMasters/handoutMaster1.xml"/><Relationship Id="rId68" Type="http://schemas.openxmlformats.org/officeDocument/2006/relationships/tableStyles" Target="tableStyles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slide" Target="slides/slide51.xml"/><Relationship Id="rId58" Type="http://schemas.openxmlformats.org/officeDocument/2006/relationships/slide" Target="slides/slide56.xml"/><Relationship Id="rId66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slide" Target="slides/slide55.xml"/><Relationship Id="rId61" Type="http://schemas.openxmlformats.org/officeDocument/2006/relationships/slide" Target="slides/slide59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60" Type="http://schemas.openxmlformats.org/officeDocument/2006/relationships/slide" Target="slides/slide58.xml"/><Relationship Id="rId65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slide" Target="slides/slide54.xml"/><Relationship Id="rId64" Type="http://schemas.openxmlformats.org/officeDocument/2006/relationships/commentAuthors" Target="commentAuthors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slide" Target="slides/slide57.xml"/><Relationship Id="rId67" Type="http://schemas.openxmlformats.org/officeDocument/2006/relationships/theme" Target="theme/theme1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54" Type="http://schemas.openxmlformats.org/officeDocument/2006/relationships/slide" Target="slides/slide52.xml"/><Relationship Id="rId62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.xlsx"/><Relationship Id="rId1" Type="http://schemas.openxmlformats.org/officeDocument/2006/relationships/themeOverride" Target="../theme/themeOverride1.xml"/></Relationships>
</file>

<file path=ppt/charts/_rels/chart10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0.xlsx"/><Relationship Id="rId1" Type="http://schemas.openxmlformats.org/officeDocument/2006/relationships/themeOverride" Target="../theme/themeOverride10.xm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2.xlsx"/><Relationship Id="rId1" Type="http://schemas.openxmlformats.org/officeDocument/2006/relationships/themeOverride" Target="../theme/themeOverride2.xml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3.xlsx"/><Relationship Id="rId1" Type="http://schemas.openxmlformats.org/officeDocument/2006/relationships/themeOverride" Target="../theme/themeOverride3.xml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4.xlsx"/><Relationship Id="rId1" Type="http://schemas.openxmlformats.org/officeDocument/2006/relationships/themeOverride" Target="../theme/themeOverride4.xml"/></Relationships>
</file>

<file path=ppt/charts/_rels/chart5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5.xlsx"/><Relationship Id="rId1" Type="http://schemas.openxmlformats.org/officeDocument/2006/relationships/themeOverride" Target="../theme/themeOverride5.xml"/></Relationships>
</file>

<file path=ppt/charts/_rels/chart6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6.xlsx"/><Relationship Id="rId1" Type="http://schemas.openxmlformats.org/officeDocument/2006/relationships/themeOverride" Target="../theme/themeOverride6.xml"/></Relationships>
</file>

<file path=ppt/charts/_rels/chart7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7.xlsx"/><Relationship Id="rId1" Type="http://schemas.openxmlformats.org/officeDocument/2006/relationships/themeOverride" Target="../theme/themeOverride7.xml"/></Relationships>
</file>

<file path=ppt/charts/_rels/chart8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8.xlsx"/><Relationship Id="rId1" Type="http://schemas.openxmlformats.org/officeDocument/2006/relationships/themeOverride" Target="../theme/themeOverride8.xml"/></Relationships>
</file>

<file path=ppt/charts/_rels/chart9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9.xlsx"/><Relationship Id="rId1" Type="http://schemas.openxmlformats.org/officeDocument/2006/relationships/themeOverride" Target="../theme/themeOverride9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lrMapOvr bg1="dk1" tx1="lt1" bg2="dk2" tx2="lt2" accent1="accent1" accent2="accent2" accent3="accent3" accent4="accent4" accent5="accent5" accent6="accent6" hlink="hlink" folHlink="folHlink"/>
  <c:chart>
    <c:title>
      <c:tx>
        <c:rich>
          <a:bodyPr anchor="ctr" anchorCtr="0"/>
          <a:lstStyle/>
          <a:p>
            <a:pPr algn="l">
              <a:defRPr sz="1400" b="0">
                <a:solidFill>
                  <a:schemeClr val="accent1"/>
                </a:solidFill>
              </a:defRPr>
            </a:pPr>
            <a:r>
              <a:rPr lang="en-US" sz="1400" b="0" dirty="0" smtClean="0"/>
              <a:t>Master</a:t>
            </a:r>
            <a:r>
              <a:rPr lang="en-US" sz="1400" b="0" baseline="0" dirty="0" smtClean="0"/>
              <a:t> template </a:t>
            </a:r>
            <a:r>
              <a:rPr lang="en-US" sz="1400" b="0" dirty="0" smtClean="0"/>
              <a:t>chart title</a:t>
            </a:r>
            <a:endParaRPr lang="en-US" sz="1400" b="0" dirty="0"/>
          </a:p>
        </c:rich>
      </c:tx>
      <c:layout>
        <c:manualLayout>
          <c:xMode val="edge"/>
          <c:yMode val="edge"/>
          <c:x val="1.37303149606299E-4"/>
          <c:y val="5.1967579779270403E-3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5.0443405511811E-2"/>
          <c:y val="0.16918759179977999"/>
          <c:w val="0.92247326115485595"/>
          <c:h val="0.5194007261029159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1"/>
            </a:solidFill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solidFill>
              <a:schemeClr val="accent5"/>
            </a:solidFill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Series 3</c:v>
                </c:pt>
              </c:strCache>
            </c:strRef>
          </c:tx>
          <c:spPr>
            <a:solidFill>
              <a:schemeClr val="accent2"/>
            </a:solidFill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98939264"/>
        <c:axId val="98940800"/>
      </c:barChart>
      <c:catAx>
        <c:axId val="98939264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crossAx val="98940800"/>
        <c:crosses val="autoZero"/>
        <c:auto val="1"/>
        <c:lblAlgn val="ctr"/>
        <c:lblOffset val="100"/>
        <c:noMultiLvlLbl val="0"/>
      </c:catAx>
      <c:valAx>
        <c:axId val="98940800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crossAx val="98939264"/>
        <c:crosses val="autoZero"/>
        <c:crossBetween val="between"/>
      </c:valAx>
    </c:plotArea>
    <c:legend>
      <c:legendPos val="b"/>
      <c:layout>
        <c:manualLayout>
          <c:xMode val="edge"/>
          <c:yMode val="edge"/>
          <c:x val="0.293566272965879"/>
          <c:y val="0.84151059997391098"/>
          <c:w val="0.43347019016973898"/>
          <c:h val="0.116916377646803"/>
        </c:manualLayout>
      </c:layout>
      <c:overlay val="0"/>
      <c:txPr>
        <a:bodyPr/>
        <a:lstStyle/>
        <a:p>
          <a:pPr>
            <a:defRPr>
              <a:solidFill>
                <a:schemeClr val="accent5"/>
              </a:solidFill>
            </a:defRPr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1200"/>
      </a:pPr>
      <a:endParaRPr lang="en-US"/>
    </a:p>
  </c:txPr>
  <c:externalData r:id="rId2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 algn="l">
              <a:defRPr b="0">
                <a:solidFill>
                  <a:schemeClr val="accent1"/>
                </a:solidFill>
              </a:defRPr>
            </a:pPr>
            <a:r>
              <a:rPr lang="en-US" b="0" dirty="0">
                <a:solidFill>
                  <a:schemeClr val="accent1"/>
                </a:solidFill>
              </a:rPr>
              <a:t>Master template chart title</a:t>
            </a:r>
          </a:p>
        </c:rich>
      </c:tx>
      <c:layout>
        <c:manualLayout>
          <c:xMode val="edge"/>
          <c:yMode val="edge"/>
          <c:x val="0.24892356717721201"/>
          <c:y val="5.32434794637206E-2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0.17573489728811501"/>
          <c:y val="0.21570492733150101"/>
          <c:w val="0.67648918108944001"/>
          <c:h val="0.71331826275399302"/>
        </c:manualLayout>
      </c:layout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dPt>
            <c:idx val="0"/>
            <c:bubble3D val="0"/>
          </c:dPt>
          <c:dPt>
            <c:idx val="1"/>
            <c:bubble3D val="0"/>
            <c:spPr>
              <a:solidFill>
                <a:schemeClr val="accent5"/>
              </a:solidFill>
            </c:spPr>
          </c:dPt>
          <c:dPt>
            <c:idx val="2"/>
            <c:bubble3D val="0"/>
            <c:spPr>
              <a:solidFill>
                <a:schemeClr val="accent2"/>
              </a:solidFill>
            </c:spPr>
          </c:dPt>
          <c:dPt>
            <c:idx val="3"/>
            <c:bubble3D val="0"/>
            <c:spPr>
              <a:solidFill>
                <a:schemeClr val="accent3"/>
              </a:solidFill>
            </c:spPr>
          </c:dPt>
          <c:dLbls>
            <c:dLbl>
              <c:idx val="0"/>
              <c:layout>
                <c:manualLayout>
                  <c:x val="-0.17739968878256401"/>
                  <c:y val="0.449074478353234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-0.16859819901322801"/>
                  <c:y val="-0.4576430785447290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0.13547158641760099"/>
                  <c:y val="-0.160316206694296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0.191857088602777"/>
                  <c:y val="0.139268732414393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dLblPos val="ctr"/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dPt>
            <c:idx val="0"/>
            <c:bubble3D val="0"/>
          </c:dPt>
          <c:dPt>
            <c:idx val="1"/>
            <c:bubble3D val="0"/>
          </c:dPt>
          <c:dPt>
            <c:idx val="2"/>
            <c:bubble3D val="0"/>
          </c:dPt>
          <c:dPt>
            <c:idx val="3"/>
            <c:bubble3D val="0"/>
          </c:dPt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Series 3</c:v>
                </c:pt>
              </c:strCache>
            </c:strRef>
          </c:tx>
          <c:dPt>
            <c:idx val="0"/>
            <c:bubble3D val="0"/>
          </c:dPt>
          <c:dPt>
            <c:idx val="1"/>
            <c:bubble3D val="0"/>
          </c:dPt>
          <c:dPt>
            <c:idx val="2"/>
            <c:bubble3D val="0"/>
          </c:dPt>
          <c:dPt>
            <c:idx val="3"/>
            <c:bubble3D val="0"/>
          </c:dPt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 w="25400">
          <a:noFill/>
        </a:ln>
      </c:spPr>
    </c:plotArea>
    <c:plotVisOnly val="1"/>
    <c:dispBlanksAs val="gap"/>
    <c:showDLblsOverMax val="0"/>
  </c:chart>
  <c:spPr>
    <a:noFill/>
  </c:spPr>
  <c:txPr>
    <a:bodyPr/>
    <a:lstStyle/>
    <a:p>
      <a:pPr>
        <a:defRPr sz="1000"/>
      </a:pPr>
      <a:endParaRPr lang="en-US"/>
    </a:p>
  </c:txPr>
  <c:externalData r:id="rId2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lrMapOvr bg1="dk1" tx1="lt1" bg2="dk2" tx2="lt2" accent1="accent1" accent2="accent2" accent3="accent3" accent4="accent4" accent5="accent5" accent6="accent6" hlink="hlink" folHlink="folHlink"/>
  <c:chart>
    <c:title>
      <c:tx>
        <c:rich>
          <a:bodyPr anchor="ctr" anchorCtr="0"/>
          <a:lstStyle/>
          <a:p>
            <a:pPr algn="l">
              <a:defRPr sz="1400" b="0">
                <a:solidFill>
                  <a:schemeClr val="accent1"/>
                </a:solidFill>
              </a:defRPr>
            </a:pPr>
            <a:r>
              <a:rPr lang="en-US" sz="1400" b="0" dirty="0" smtClean="0"/>
              <a:t>Master</a:t>
            </a:r>
            <a:r>
              <a:rPr lang="en-US" sz="1400" b="0" baseline="0" dirty="0" smtClean="0"/>
              <a:t> template </a:t>
            </a:r>
            <a:r>
              <a:rPr lang="en-US" sz="1400" b="0" dirty="0" smtClean="0"/>
              <a:t>chart title</a:t>
            </a:r>
            <a:endParaRPr lang="en-US" sz="1400" b="0" dirty="0"/>
          </a:p>
        </c:rich>
      </c:tx>
      <c:layout>
        <c:manualLayout>
          <c:xMode val="edge"/>
          <c:yMode val="edge"/>
          <c:x val="1.37303149606299E-4"/>
          <c:y val="5.1967579779270403E-3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5.0443405511811E-2"/>
          <c:y val="0.16918759179977999"/>
          <c:w val="0.92247326115485595"/>
          <c:h val="0.5194007261029159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rgbClr val="BCC0BA"/>
            </a:solidFill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solidFill>
              <a:srgbClr val="0F73C3"/>
            </a:solidFill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Series 3</c:v>
                </c:pt>
              </c:strCache>
            </c:strRef>
          </c:tx>
          <c:spPr>
            <a:solidFill>
              <a:srgbClr val="BCC0BA"/>
            </a:solidFill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00053376"/>
        <c:axId val="100054912"/>
      </c:barChart>
      <c:catAx>
        <c:axId val="100053376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crossAx val="100054912"/>
        <c:crosses val="autoZero"/>
        <c:auto val="1"/>
        <c:lblAlgn val="ctr"/>
        <c:lblOffset val="100"/>
        <c:noMultiLvlLbl val="0"/>
      </c:catAx>
      <c:valAx>
        <c:axId val="100054912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crossAx val="100053376"/>
        <c:crosses val="autoZero"/>
        <c:crossBetween val="between"/>
      </c:valAx>
    </c:plotArea>
    <c:legend>
      <c:legendPos val="b"/>
      <c:layout>
        <c:manualLayout>
          <c:xMode val="edge"/>
          <c:yMode val="edge"/>
          <c:x val="0.293566272965879"/>
          <c:y val="0.84151059997391098"/>
          <c:w val="0.43347019016973898"/>
          <c:h val="0.116916377646803"/>
        </c:manualLayout>
      </c:layout>
      <c:overlay val="0"/>
      <c:txPr>
        <a:bodyPr/>
        <a:lstStyle/>
        <a:p>
          <a:pPr>
            <a:defRPr>
              <a:solidFill>
                <a:schemeClr val="accent5"/>
              </a:solidFill>
            </a:defRPr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1200"/>
      </a:pPr>
      <a:endParaRPr lang="en-US"/>
    </a:p>
  </c:txPr>
  <c:externalData r:id="rId2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lrMapOvr bg1="dk1" tx1="lt1" bg2="dk2" tx2="lt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 algn="l">
              <a:defRPr b="0">
                <a:solidFill>
                  <a:schemeClr val="accent1"/>
                </a:solidFill>
              </a:defRPr>
            </a:pPr>
            <a:r>
              <a:rPr lang="en-US" b="0" dirty="0">
                <a:solidFill>
                  <a:schemeClr val="accent1"/>
                </a:solidFill>
              </a:rPr>
              <a:t>Chart Title</a:t>
            </a:r>
          </a:p>
        </c:rich>
      </c:tx>
      <c:layout>
        <c:manualLayout>
          <c:xMode val="edge"/>
          <c:yMode val="edge"/>
          <c:x val="2.2068891845435201E-4"/>
          <c:y val="5.1966159926042097E-3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5.0443405511811E-2"/>
          <c:y val="0.16918759179977999"/>
          <c:w val="0.92247326115485595"/>
          <c:h val="0.5194007261029159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1"/>
            </a:solidFill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solidFill>
              <a:schemeClr val="accent5"/>
            </a:solidFill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Series 3</c:v>
                </c:pt>
              </c:strCache>
            </c:strRef>
          </c:tx>
          <c:spPr>
            <a:solidFill>
              <a:schemeClr val="accent2"/>
            </a:solidFill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00077952"/>
        <c:axId val="100079488"/>
      </c:barChart>
      <c:catAx>
        <c:axId val="100077952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crossAx val="100079488"/>
        <c:crosses val="autoZero"/>
        <c:auto val="1"/>
        <c:lblAlgn val="ctr"/>
        <c:lblOffset val="100"/>
        <c:noMultiLvlLbl val="0"/>
      </c:catAx>
      <c:valAx>
        <c:axId val="100079488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crossAx val="100077952"/>
        <c:crosses val="autoZero"/>
        <c:crossBetween val="between"/>
      </c:valAx>
    </c:plotArea>
    <c:legend>
      <c:legendPos val="b"/>
      <c:layout>
        <c:manualLayout>
          <c:xMode val="edge"/>
          <c:yMode val="edge"/>
          <c:x val="5.1602439986583898E-2"/>
          <c:y val="0.86239225981534495"/>
          <c:w val="0.92346245024045803"/>
          <c:h val="0.116916377646803"/>
        </c:manualLayout>
      </c:layout>
      <c:overlay val="0"/>
      <c:txPr>
        <a:bodyPr/>
        <a:lstStyle/>
        <a:p>
          <a:pPr>
            <a:defRPr>
              <a:solidFill>
                <a:srgbClr val="BCC0BA"/>
              </a:solidFill>
            </a:defRPr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1000"/>
      </a:pPr>
      <a:endParaRPr lang="en-US"/>
    </a:p>
  </c:txPr>
  <c:externalData r:id="rId2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lrMapOvr bg1="dk1" tx1="lt1" bg2="dk2" tx2="lt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 algn="l">
              <a:defRPr b="0">
                <a:solidFill>
                  <a:schemeClr val="accent1"/>
                </a:solidFill>
              </a:defRPr>
            </a:pPr>
            <a:r>
              <a:rPr lang="en-US" b="0" dirty="0">
                <a:solidFill>
                  <a:schemeClr val="accent1"/>
                </a:solidFill>
              </a:rPr>
              <a:t>Chart Title</a:t>
            </a:r>
          </a:p>
        </c:rich>
      </c:tx>
      <c:layout>
        <c:manualLayout>
          <c:xMode val="edge"/>
          <c:yMode val="edge"/>
          <c:x val="2.2068891845435201E-4"/>
          <c:y val="5.1966159926042097E-3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5.0443405511811E-2"/>
          <c:y val="0.16918759179977999"/>
          <c:w val="0.92247326115485595"/>
          <c:h val="0.5194007261029159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1"/>
            </a:solidFill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solidFill>
              <a:schemeClr val="accent5"/>
            </a:solidFill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Series 3</c:v>
                </c:pt>
              </c:strCache>
            </c:strRef>
          </c:tx>
          <c:spPr>
            <a:solidFill>
              <a:schemeClr val="accent2"/>
            </a:solidFill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00240768"/>
        <c:axId val="100242560"/>
      </c:barChart>
      <c:catAx>
        <c:axId val="100240768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crossAx val="100242560"/>
        <c:crosses val="autoZero"/>
        <c:auto val="1"/>
        <c:lblAlgn val="ctr"/>
        <c:lblOffset val="100"/>
        <c:noMultiLvlLbl val="0"/>
      </c:catAx>
      <c:valAx>
        <c:axId val="100242560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crossAx val="100240768"/>
        <c:crosses val="autoZero"/>
        <c:crossBetween val="between"/>
      </c:valAx>
    </c:plotArea>
    <c:legend>
      <c:legendPos val="b"/>
      <c:layout>
        <c:manualLayout>
          <c:xMode val="edge"/>
          <c:yMode val="edge"/>
          <c:x val="5.4894254979323799E-2"/>
          <c:y val="0.86239244110645696"/>
          <c:w val="0.92017063524771803"/>
          <c:h val="0.116916377646803"/>
        </c:manualLayout>
      </c:layout>
      <c:overlay val="0"/>
      <c:txPr>
        <a:bodyPr/>
        <a:lstStyle/>
        <a:p>
          <a:pPr>
            <a:defRPr>
              <a:solidFill>
                <a:srgbClr val="BCC0BA"/>
              </a:solidFill>
            </a:defRPr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1000"/>
      </a:pPr>
      <a:endParaRPr lang="en-US"/>
    </a:p>
  </c:txPr>
  <c:externalData r:id="rId2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lrMapOvr bg1="dk1" tx1="lt1" bg2="dk2" tx2="lt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 algn="l">
              <a:defRPr b="0">
                <a:solidFill>
                  <a:schemeClr val="accent1"/>
                </a:solidFill>
              </a:defRPr>
            </a:pPr>
            <a:r>
              <a:rPr lang="en-US" b="0" dirty="0">
                <a:solidFill>
                  <a:schemeClr val="accent1"/>
                </a:solidFill>
              </a:rPr>
              <a:t>Chart Title</a:t>
            </a:r>
          </a:p>
        </c:rich>
      </c:tx>
      <c:layout>
        <c:manualLayout>
          <c:xMode val="edge"/>
          <c:yMode val="edge"/>
          <c:x val="2.2068891845435201E-4"/>
          <c:y val="5.1966159926042097E-3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5.0443405511811E-2"/>
          <c:y val="0.16918759179977999"/>
          <c:w val="0.92247326115485595"/>
          <c:h val="0.5194007261029159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1"/>
            </a:solidFill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solidFill>
              <a:schemeClr val="accent5"/>
            </a:solidFill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Series 3</c:v>
                </c:pt>
              </c:strCache>
            </c:strRef>
          </c:tx>
          <c:spPr>
            <a:solidFill>
              <a:schemeClr val="accent2"/>
            </a:solidFill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05377792"/>
        <c:axId val="105379328"/>
      </c:barChart>
      <c:catAx>
        <c:axId val="105377792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crossAx val="105379328"/>
        <c:crosses val="autoZero"/>
        <c:auto val="1"/>
        <c:lblAlgn val="ctr"/>
        <c:lblOffset val="100"/>
        <c:noMultiLvlLbl val="0"/>
      </c:catAx>
      <c:valAx>
        <c:axId val="105379328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crossAx val="105377792"/>
        <c:crosses val="autoZero"/>
        <c:crossBetween val="between"/>
      </c:valAx>
    </c:plotArea>
    <c:legend>
      <c:legendPos val="b"/>
      <c:layout>
        <c:manualLayout>
          <c:xMode val="edge"/>
          <c:yMode val="edge"/>
          <c:x val="6.1477884964803498E-2"/>
          <c:y val="0.87841537006422299"/>
          <c:w val="0.87408523030793905"/>
          <c:h val="0.116916377646803"/>
        </c:manualLayout>
      </c:layout>
      <c:overlay val="0"/>
      <c:txPr>
        <a:bodyPr/>
        <a:lstStyle/>
        <a:p>
          <a:pPr>
            <a:defRPr>
              <a:solidFill>
                <a:schemeClr val="accent5"/>
              </a:solidFill>
            </a:defRPr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1000"/>
      </a:pPr>
      <a:endParaRPr lang="en-US"/>
    </a:p>
  </c:txPr>
  <c:externalData r:id="rId2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 algn="l">
              <a:defRPr sz="1400" b="0">
                <a:solidFill>
                  <a:schemeClr val="accent1"/>
                </a:solidFill>
              </a:defRPr>
            </a:pPr>
            <a:r>
              <a:rPr lang="en-US" sz="1400" dirty="0" smtClean="0"/>
              <a:t>Master template chart title</a:t>
            </a:r>
            <a:endParaRPr lang="en-US" sz="1400" dirty="0"/>
          </a:p>
        </c:rich>
      </c:tx>
      <c:layout>
        <c:manualLayout>
          <c:xMode val="edge"/>
          <c:yMode val="edge"/>
          <c:x val="0.24144012731396"/>
          <c:y val="5.8544485182583803E-2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0.213045057299485"/>
          <c:y val="0.194684147825189"/>
          <c:w val="0.59605435104955196"/>
          <c:h val="0.75932140914131796"/>
        </c:manualLayout>
      </c:layout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dPt>
            <c:idx val="0"/>
            <c:bubble3D val="0"/>
          </c:dPt>
          <c:dPt>
            <c:idx val="1"/>
            <c:bubble3D val="0"/>
            <c:spPr>
              <a:solidFill>
                <a:schemeClr val="accent5"/>
              </a:solidFill>
            </c:spPr>
          </c:dPt>
          <c:dPt>
            <c:idx val="2"/>
            <c:bubble3D val="0"/>
            <c:spPr>
              <a:solidFill>
                <a:schemeClr val="accent2"/>
              </a:solidFill>
            </c:spPr>
          </c:dPt>
          <c:dPt>
            <c:idx val="3"/>
            <c:bubble3D val="0"/>
            <c:spPr>
              <a:solidFill>
                <a:schemeClr val="accent3"/>
              </a:solidFill>
            </c:spPr>
          </c:dPt>
          <c:dLbls>
            <c:dLbl>
              <c:idx val="0"/>
              <c:layout>
                <c:manualLayout>
                  <c:x val="-0.19826409940710599"/>
                  <c:y val="0.16618711916190801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-0.165761702451346"/>
                  <c:y val="-0.175641372356657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0.138949107974498"/>
                  <c:y val="-0.175037794845714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0.223154406209986"/>
                  <c:y val="0.139268702194349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0" i="0" u="none" strike="noStrike" baseline="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</a:defRPr>
                </a:pPr>
                <a:endParaRPr lang="en-US"/>
              </a:p>
            </c:txPr>
            <c:dLblPos val="ctr"/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dPt>
            <c:idx val="0"/>
            <c:bubble3D val="0"/>
          </c:dPt>
          <c:dPt>
            <c:idx val="1"/>
            <c:bubble3D val="0"/>
          </c:dPt>
          <c:dPt>
            <c:idx val="2"/>
            <c:bubble3D val="0"/>
          </c:dPt>
          <c:dPt>
            <c:idx val="3"/>
            <c:bubble3D val="0"/>
          </c:dPt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Series 3</c:v>
                </c:pt>
              </c:strCache>
            </c:strRef>
          </c:tx>
          <c:dPt>
            <c:idx val="0"/>
            <c:bubble3D val="0"/>
          </c:dPt>
          <c:dPt>
            <c:idx val="1"/>
            <c:bubble3D val="0"/>
          </c:dPt>
          <c:dPt>
            <c:idx val="2"/>
            <c:bubble3D val="0"/>
          </c:dPt>
          <c:dPt>
            <c:idx val="3"/>
            <c:bubble3D val="0"/>
          </c:dPt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 w="25400">
          <a:noFill/>
        </a:ln>
      </c:spPr>
    </c:plotArea>
    <c:plotVisOnly val="1"/>
    <c:dispBlanksAs val="gap"/>
    <c:showDLblsOverMax val="0"/>
  </c:chart>
  <c:spPr>
    <a:noFill/>
  </c:spPr>
  <c:txPr>
    <a:bodyPr/>
    <a:lstStyle/>
    <a:p>
      <a:pPr>
        <a:defRPr sz="1800"/>
      </a:pPr>
      <a:endParaRPr lang="en-US"/>
    </a:p>
  </c:txPr>
  <c:externalData r:id="rId2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 algn="l">
              <a:defRPr sz="1400" b="0">
                <a:solidFill>
                  <a:schemeClr val="accent1"/>
                </a:solidFill>
              </a:defRPr>
            </a:pPr>
            <a:r>
              <a:rPr lang="en-US" sz="1400" dirty="0" smtClean="0"/>
              <a:t>Call out category</a:t>
            </a:r>
            <a:endParaRPr lang="en-US" sz="1400" dirty="0"/>
          </a:p>
        </c:rich>
      </c:tx>
      <c:layout>
        <c:manualLayout>
          <c:xMode val="edge"/>
          <c:yMode val="edge"/>
          <c:x val="0.33615002047075998"/>
          <c:y val="5.8544485182583803E-2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0.213045057299485"/>
          <c:y val="0.194684147825189"/>
          <c:w val="0.59605435104955196"/>
          <c:h val="0.75932140914131796"/>
        </c:manualLayout>
      </c:layout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rgbClr val="6A7B84"/>
            </a:solidFill>
            <a:ln>
              <a:solidFill>
                <a:srgbClr val="FFFFFF"/>
              </a:solidFill>
            </a:ln>
          </c:spPr>
          <c:dPt>
            <c:idx val="0"/>
            <c:bubble3D val="0"/>
            <c:spPr>
              <a:solidFill>
                <a:srgbClr val="0F73C3"/>
              </a:solidFill>
              <a:ln>
                <a:solidFill>
                  <a:srgbClr val="FFFFFF"/>
                </a:solidFill>
              </a:ln>
            </c:spPr>
          </c:dPt>
          <c:dPt>
            <c:idx val="1"/>
            <c:bubble3D val="0"/>
            <c:spPr>
              <a:solidFill>
                <a:srgbClr val="BCC0BA"/>
              </a:solidFill>
              <a:ln>
                <a:solidFill>
                  <a:srgbClr val="FFFFFF"/>
                </a:solidFill>
              </a:ln>
            </c:spPr>
          </c:dPt>
          <c:dPt>
            <c:idx val="2"/>
            <c:bubble3D val="0"/>
            <c:spPr>
              <a:solidFill>
                <a:srgbClr val="BCC0BA"/>
              </a:solidFill>
              <a:ln>
                <a:solidFill>
                  <a:srgbClr val="FFFFFF"/>
                </a:solidFill>
              </a:ln>
            </c:spPr>
          </c:dPt>
          <c:dPt>
            <c:idx val="3"/>
            <c:bubble3D val="0"/>
            <c:spPr>
              <a:solidFill>
                <a:srgbClr val="BCC0BA"/>
              </a:solidFill>
              <a:ln>
                <a:solidFill>
                  <a:srgbClr val="FFFFFF"/>
                </a:solidFill>
              </a:ln>
            </c:spPr>
          </c:dPt>
          <c:dLbls>
            <c:dLbl>
              <c:idx val="0"/>
              <c:layout>
                <c:manualLayout>
                  <c:x val="-0.19826409940710599"/>
                  <c:y val="0.16216538023799801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-0.175232940349422"/>
                  <c:y val="-0.175641372356657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0.138949107974498"/>
                  <c:y val="-0.175037794845714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0.223154406209986"/>
                  <c:y val="0.139268702194349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0" i="0" u="none" strike="noStrike" baseline="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</a:defRPr>
                </a:pPr>
                <a:endParaRPr lang="en-US"/>
              </a:p>
            </c:txPr>
            <c:dLblPos val="ctr"/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dPt>
            <c:idx val="0"/>
            <c:bubble3D val="0"/>
          </c:dPt>
          <c:dPt>
            <c:idx val="1"/>
            <c:bubble3D val="0"/>
          </c:dPt>
          <c:dPt>
            <c:idx val="2"/>
            <c:bubble3D val="0"/>
          </c:dPt>
          <c:dPt>
            <c:idx val="3"/>
            <c:bubble3D val="0"/>
          </c:dPt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Series 3</c:v>
                </c:pt>
              </c:strCache>
            </c:strRef>
          </c:tx>
          <c:dPt>
            <c:idx val="0"/>
            <c:bubble3D val="0"/>
          </c:dPt>
          <c:dPt>
            <c:idx val="1"/>
            <c:bubble3D val="0"/>
          </c:dPt>
          <c:dPt>
            <c:idx val="2"/>
            <c:bubble3D val="0"/>
          </c:dPt>
          <c:dPt>
            <c:idx val="3"/>
            <c:bubble3D val="0"/>
          </c:dPt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 w="25400">
          <a:noFill/>
        </a:ln>
      </c:spPr>
    </c:plotArea>
    <c:plotVisOnly val="1"/>
    <c:dispBlanksAs val="gap"/>
    <c:showDLblsOverMax val="0"/>
  </c:chart>
  <c:spPr>
    <a:noFill/>
  </c:spPr>
  <c:txPr>
    <a:bodyPr/>
    <a:lstStyle/>
    <a:p>
      <a:pPr>
        <a:defRPr sz="1800"/>
      </a:pPr>
      <a:endParaRPr lang="en-US"/>
    </a:p>
  </c:txPr>
  <c:externalData r:id="rId2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 algn="l">
              <a:defRPr b="0">
                <a:solidFill>
                  <a:schemeClr val="accent1"/>
                </a:solidFill>
              </a:defRPr>
            </a:pPr>
            <a:r>
              <a:rPr lang="en-US" b="0" dirty="0">
                <a:solidFill>
                  <a:schemeClr val="accent1"/>
                </a:solidFill>
              </a:rPr>
              <a:t>Master template chart title</a:t>
            </a:r>
          </a:p>
        </c:rich>
      </c:tx>
      <c:layout>
        <c:manualLayout>
          <c:xMode val="edge"/>
          <c:yMode val="edge"/>
          <c:x val="0.24892356717721201"/>
          <c:y val="5.32434794637206E-2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0.17573489728811501"/>
          <c:y val="0.21570492733150101"/>
          <c:w val="0.67648918108944001"/>
          <c:h val="0.71331826275399302"/>
        </c:manualLayout>
      </c:layout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dPt>
            <c:idx val="0"/>
            <c:bubble3D val="0"/>
          </c:dPt>
          <c:dPt>
            <c:idx val="1"/>
            <c:bubble3D val="0"/>
            <c:spPr>
              <a:solidFill>
                <a:schemeClr val="accent5"/>
              </a:solidFill>
            </c:spPr>
          </c:dPt>
          <c:dPt>
            <c:idx val="2"/>
            <c:bubble3D val="0"/>
            <c:spPr>
              <a:solidFill>
                <a:schemeClr val="accent2"/>
              </a:solidFill>
            </c:spPr>
          </c:dPt>
          <c:dPt>
            <c:idx val="3"/>
            <c:bubble3D val="0"/>
            <c:spPr>
              <a:solidFill>
                <a:schemeClr val="accent3"/>
              </a:solidFill>
            </c:spPr>
          </c:dPt>
          <c:dLbls>
            <c:dLbl>
              <c:idx val="0"/>
              <c:layout>
                <c:manualLayout>
                  <c:x val="-0.17739996259695401"/>
                  <c:y val="0.17918057351198999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-0.154688427974083"/>
                  <c:y val="-0.15830620226625899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0.13547158641760099"/>
                  <c:y val="-0.160316206694296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0.191857088602777"/>
                  <c:y val="0.139268732414393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dLblPos val="ctr"/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dPt>
            <c:idx val="0"/>
            <c:bubble3D val="0"/>
          </c:dPt>
          <c:dPt>
            <c:idx val="1"/>
            <c:bubble3D val="0"/>
          </c:dPt>
          <c:dPt>
            <c:idx val="2"/>
            <c:bubble3D val="0"/>
          </c:dPt>
          <c:dPt>
            <c:idx val="3"/>
            <c:bubble3D val="0"/>
          </c:dPt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Series 3</c:v>
                </c:pt>
              </c:strCache>
            </c:strRef>
          </c:tx>
          <c:dPt>
            <c:idx val="0"/>
            <c:bubble3D val="0"/>
          </c:dPt>
          <c:dPt>
            <c:idx val="1"/>
            <c:bubble3D val="0"/>
          </c:dPt>
          <c:dPt>
            <c:idx val="2"/>
            <c:bubble3D val="0"/>
          </c:dPt>
          <c:dPt>
            <c:idx val="3"/>
            <c:bubble3D val="0"/>
          </c:dPt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 w="25400">
          <a:noFill/>
        </a:ln>
      </c:spPr>
    </c:plotArea>
    <c:plotVisOnly val="1"/>
    <c:dispBlanksAs val="gap"/>
    <c:showDLblsOverMax val="0"/>
  </c:chart>
  <c:spPr>
    <a:noFill/>
  </c:spPr>
  <c:txPr>
    <a:bodyPr/>
    <a:lstStyle/>
    <a:p>
      <a:pPr>
        <a:defRPr sz="1000"/>
      </a:pPr>
      <a:endParaRPr lang="en-US"/>
    </a:p>
  </c:txPr>
  <c:externalData r:id="rId2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 algn="l">
              <a:defRPr b="0">
                <a:solidFill>
                  <a:schemeClr val="accent1"/>
                </a:solidFill>
              </a:defRPr>
            </a:pPr>
            <a:r>
              <a:rPr lang="en-US" b="0" dirty="0">
                <a:solidFill>
                  <a:schemeClr val="accent1"/>
                </a:solidFill>
              </a:rPr>
              <a:t>Master template chart title</a:t>
            </a:r>
          </a:p>
        </c:rich>
      </c:tx>
      <c:layout>
        <c:manualLayout>
          <c:xMode val="edge"/>
          <c:yMode val="edge"/>
          <c:x val="0.24892356717721201"/>
          <c:y val="5.32434794637206E-2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0.17573489728811501"/>
          <c:y val="0.21570492733150101"/>
          <c:w val="0.67648918108944001"/>
          <c:h val="0.71331826275399302"/>
        </c:manualLayout>
      </c:layout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dPt>
            <c:idx val="0"/>
            <c:bubble3D val="0"/>
          </c:dPt>
          <c:dPt>
            <c:idx val="1"/>
            <c:bubble3D val="0"/>
            <c:spPr>
              <a:solidFill>
                <a:schemeClr val="accent5"/>
              </a:solidFill>
            </c:spPr>
          </c:dPt>
          <c:dPt>
            <c:idx val="2"/>
            <c:bubble3D val="0"/>
            <c:spPr>
              <a:solidFill>
                <a:schemeClr val="accent2"/>
              </a:solidFill>
            </c:spPr>
          </c:dPt>
          <c:dPt>
            <c:idx val="3"/>
            <c:bubble3D val="0"/>
            <c:spPr>
              <a:solidFill>
                <a:schemeClr val="accent3"/>
              </a:solidFill>
            </c:spPr>
          </c:dPt>
          <c:dLbls>
            <c:dLbl>
              <c:idx val="0"/>
              <c:layout>
                <c:manualLayout>
                  <c:x val="-0.17739968878256401"/>
                  <c:y val="0.449074478353234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-0.16859819901322801"/>
                  <c:y val="-0.4576430785447290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0.13547158641760099"/>
                  <c:y val="-0.160316206694296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0.191857088602777"/>
                  <c:y val="0.139268732414393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dLblPos val="ctr"/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dPt>
            <c:idx val="0"/>
            <c:bubble3D val="0"/>
          </c:dPt>
          <c:dPt>
            <c:idx val="1"/>
            <c:bubble3D val="0"/>
          </c:dPt>
          <c:dPt>
            <c:idx val="2"/>
            <c:bubble3D val="0"/>
          </c:dPt>
          <c:dPt>
            <c:idx val="3"/>
            <c:bubble3D val="0"/>
          </c:dPt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Series 3</c:v>
                </c:pt>
              </c:strCache>
            </c:strRef>
          </c:tx>
          <c:dPt>
            <c:idx val="0"/>
            <c:bubble3D val="0"/>
          </c:dPt>
          <c:dPt>
            <c:idx val="1"/>
            <c:bubble3D val="0"/>
          </c:dPt>
          <c:dPt>
            <c:idx val="2"/>
            <c:bubble3D val="0"/>
          </c:dPt>
          <c:dPt>
            <c:idx val="3"/>
            <c:bubble3D val="0"/>
          </c:dPt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 w="25400">
          <a:noFill/>
        </a:ln>
      </c:spPr>
    </c:plotArea>
    <c:plotVisOnly val="1"/>
    <c:dispBlanksAs val="gap"/>
    <c:showDLblsOverMax val="0"/>
  </c:chart>
  <c:spPr>
    <a:noFill/>
  </c:spPr>
  <c:txPr>
    <a:bodyPr/>
    <a:lstStyle/>
    <a:p>
      <a:pPr>
        <a:defRPr sz="1000"/>
      </a:pPr>
      <a:endParaRPr lang="en-US"/>
    </a:p>
  </c:txPr>
  <c:externalData r:id="rId2">
    <c:autoUpdate val="0"/>
  </c:externalData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1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62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63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66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029075" cy="350838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265738" y="0"/>
            <a:ext cx="4029075" cy="350838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5291126B-48DF-9943-97B3-6F4FE00A989C}" type="datetimeFigureOut">
              <a:rPr lang="en-US"/>
              <a:pPr>
                <a:defRPr/>
              </a:pPr>
              <a:t>1/19/2016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6657975"/>
            <a:ext cx="4029075" cy="350838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265738" y="6657975"/>
            <a:ext cx="4029075" cy="350838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3A82CFC8-E374-F944-BB96-0DA719E3EE0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275308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029075" cy="350838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265738" y="0"/>
            <a:ext cx="4029075" cy="350838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2B6AE0F1-34EE-2949-9CD6-2F08B9797F13}" type="datetimeFigureOut">
              <a:rPr lang="en-US"/>
              <a:pPr>
                <a:defRPr/>
              </a:pPr>
              <a:t>1/19/2016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311400" y="525463"/>
            <a:ext cx="4673600" cy="2628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pPr lvl="0"/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30275" y="3330575"/>
            <a:ext cx="7435850" cy="3154363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657975"/>
            <a:ext cx="4029075" cy="350838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265738" y="6657975"/>
            <a:ext cx="4029075" cy="350838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F9AA793E-8016-FE43-AB97-BC0D9B80D50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786389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ＭＳ Ｐゴシック" charset="0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5.jpe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chart" Target="../charts/chart3.xml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.xml"/><Relationship Id="rId2" Type="http://schemas.openxmlformats.org/officeDocument/2006/relationships/chart" Target="../charts/chart8.xml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0.xml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13" Type="http://schemas.openxmlformats.org/officeDocument/2006/relationships/image" Target="../media/image27.png"/><Relationship Id="rId18" Type="http://schemas.openxmlformats.org/officeDocument/2006/relationships/image" Target="../media/image32.png"/><Relationship Id="rId3" Type="http://schemas.openxmlformats.org/officeDocument/2006/relationships/image" Target="../media/image17.png"/><Relationship Id="rId21" Type="http://schemas.openxmlformats.org/officeDocument/2006/relationships/image" Target="../media/image35.png"/><Relationship Id="rId7" Type="http://schemas.openxmlformats.org/officeDocument/2006/relationships/image" Target="../media/image21.png"/><Relationship Id="rId12" Type="http://schemas.openxmlformats.org/officeDocument/2006/relationships/image" Target="../media/image26.png"/><Relationship Id="rId17" Type="http://schemas.openxmlformats.org/officeDocument/2006/relationships/image" Target="../media/image31.png"/><Relationship Id="rId2" Type="http://schemas.openxmlformats.org/officeDocument/2006/relationships/image" Target="../media/image16.png"/><Relationship Id="rId16" Type="http://schemas.openxmlformats.org/officeDocument/2006/relationships/image" Target="../media/image30.png"/><Relationship Id="rId20" Type="http://schemas.openxmlformats.org/officeDocument/2006/relationships/image" Target="../media/image34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20.png"/><Relationship Id="rId11" Type="http://schemas.openxmlformats.org/officeDocument/2006/relationships/image" Target="../media/image25.png"/><Relationship Id="rId5" Type="http://schemas.openxmlformats.org/officeDocument/2006/relationships/image" Target="../media/image19.png"/><Relationship Id="rId15" Type="http://schemas.openxmlformats.org/officeDocument/2006/relationships/image" Target="../media/image29.png"/><Relationship Id="rId10" Type="http://schemas.openxmlformats.org/officeDocument/2006/relationships/image" Target="../media/image24.png"/><Relationship Id="rId19" Type="http://schemas.openxmlformats.org/officeDocument/2006/relationships/image" Target="../media/image33.png"/><Relationship Id="rId4" Type="http://schemas.openxmlformats.org/officeDocument/2006/relationships/image" Target="../media/image18.png"/><Relationship Id="rId9" Type="http://schemas.openxmlformats.org/officeDocument/2006/relationships/image" Target="../media/image23.png"/><Relationship Id="rId14" Type="http://schemas.openxmlformats.org/officeDocument/2006/relationships/image" Target="../media/image28.png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png"/><Relationship Id="rId3" Type="http://schemas.openxmlformats.org/officeDocument/2006/relationships/image" Target="../media/image38.png"/><Relationship Id="rId7" Type="http://schemas.openxmlformats.org/officeDocument/2006/relationships/image" Target="../media/image42.png"/><Relationship Id="rId2" Type="http://schemas.openxmlformats.org/officeDocument/2006/relationships/image" Target="../media/image37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41.png"/><Relationship Id="rId5" Type="http://schemas.openxmlformats.org/officeDocument/2006/relationships/image" Target="../media/image40.png"/><Relationship Id="rId4" Type="http://schemas.openxmlformats.org/officeDocument/2006/relationships/image" Target="../media/image39.png"/><Relationship Id="rId9" Type="http://schemas.openxmlformats.org/officeDocument/2006/relationships/image" Target="../media/image44.png"/></Relationships>
</file>

<file path=ppt/slideLayouts/_rels/slideLayout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png"/><Relationship Id="rId3" Type="http://schemas.openxmlformats.org/officeDocument/2006/relationships/image" Target="../media/image46.png"/><Relationship Id="rId7" Type="http://schemas.openxmlformats.org/officeDocument/2006/relationships/image" Target="../media/image50.png"/><Relationship Id="rId2" Type="http://schemas.openxmlformats.org/officeDocument/2006/relationships/image" Target="../media/image45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49.png"/><Relationship Id="rId11" Type="http://schemas.openxmlformats.org/officeDocument/2006/relationships/image" Target="../media/image53.png"/><Relationship Id="rId5" Type="http://schemas.openxmlformats.org/officeDocument/2006/relationships/image" Target="../media/image48.png"/><Relationship Id="rId10" Type="http://schemas.openxmlformats.org/officeDocument/2006/relationships/image" Target="../media/image52.png"/><Relationship Id="rId4" Type="http://schemas.openxmlformats.org/officeDocument/2006/relationships/image" Target="../media/image47.png"/><Relationship Id="rId9" Type="http://schemas.openxmlformats.org/officeDocument/2006/relationships/image" Target="../media/image5.png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image" Target="../media/image55.emf"/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solidFill>
          <a:srgbClr val="41414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 userDrawn="1"/>
        </p:nvSpPr>
        <p:spPr>
          <a:xfrm>
            <a:off x="1171853" y="1628775"/>
            <a:ext cx="7967386" cy="1885950"/>
          </a:xfrm>
          <a:prstGeom prst="rect">
            <a:avLst/>
          </a:prstGeom>
          <a:solidFill>
            <a:srgbClr val="0F73C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pic>
        <p:nvPicPr>
          <p:cNvPr id="6" name="Picture 13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0825" y="4202113"/>
            <a:ext cx="1712913" cy="26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057400" y="3638550"/>
            <a:ext cx="5715000" cy="59055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lnSpc>
                <a:spcPts val="1800"/>
              </a:lnSpc>
              <a:buNone/>
              <a:defRPr sz="1400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6" name="Text Placeholder 11"/>
          <p:cNvSpPr>
            <a:spLocks noGrp="1"/>
          </p:cNvSpPr>
          <p:nvPr>
            <p:ph type="body" sz="quarter" idx="10"/>
          </p:nvPr>
        </p:nvSpPr>
        <p:spPr>
          <a:xfrm>
            <a:off x="2057400" y="2038349"/>
            <a:ext cx="6705600" cy="1219201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en-US" sz="3200" b="1" kern="1200" cap="all" baseline="0" dirty="0" smtClean="0">
                <a:solidFill>
                  <a:schemeClr val="bg1"/>
                </a:solidFill>
                <a:latin typeface="Calibri" panose="020F0502020204030204" pitchFamily="34" charset="0"/>
                <a:ea typeface="+mj-ea"/>
                <a:cs typeface="+mj-cs"/>
              </a:defRPr>
            </a:lvl1pPr>
            <a:lvl2pPr marL="515938" indent="0">
              <a:buNone/>
              <a:defRPr>
                <a:solidFill>
                  <a:schemeClr val="bg1"/>
                </a:solidFill>
              </a:defRPr>
            </a:lvl2pPr>
            <a:lvl3pPr marL="855663" indent="0">
              <a:buNone/>
              <a:defRPr>
                <a:solidFill>
                  <a:schemeClr val="bg1"/>
                </a:solidFill>
              </a:defRPr>
            </a:lvl3pPr>
            <a:lvl4pPr marL="1196975" indent="0">
              <a:buNone/>
              <a:defRPr>
                <a:solidFill>
                  <a:schemeClr val="bg1"/>
                </a:solidFill>
              </a:defRPr>
            </a:lvl4pPr>
            <a:lvl5pPr marL="1430337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9009229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urveillance Section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 userDrawn="1"/>
        </p:nvSpPr>
        <p:spPr>
          <a:xfrm>
            <a:off x="1865313" y="1628775"/>
            <a:ext cx="7273925" cy="1885950"/>
          </a:xfrm>
          <a:prstGeom prst="rect">
            <a:avLst/>
          </a:prstGeom>
          <a:solidFill>
            <a:srgbClr val="0F73C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pic>
        <p:nvPicPr>
          <p:cNvPr id="5" name="Picture 13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0825" y="4202113"/>
            <a:ext cx="1712913" cy="26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Text Placeholder 11"/>
          <p:cNvSpPr>
            <a:spLocks noGrp="1"/>
          </p:cNvSpPr>
          <p:nvPr>
            <p:ph type="body" sz="quarter" idx="10"/>
          </p:nvPr>
        </p:nvSpPr>
        <p:spPr>
          <a:xfrm>
            <a:off x="2057400" y="2038349"/>
            <a:ext cx="6705600" cy="1219201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en-US" sz="3200" b="1" kern="1200" cap="all" baseline="0" dirty="0" smtClean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515938" indent="0">
              <a:buNone/>
              <a:defRPr>
                <a:solidFill>
                  <a:schemeClr val="bg1"/>
                </a:solidFill>
              </a:defRPr>
            </a:lvl2pPr>
            <a:lvl3pPr marL="855663" indent="0">
              <a:buNone/>
              <a:defRPr>
                <a:solidFill>
                  <a:schemeClr val="bg1"/>
                </a:solidFill>
              </a:defRPr>
            </a:lvl3pPr>
            <a:lvl4pPr marL="1196975" indent="0">
              <a:buNone/>
              <a:defRPr>
                <a:solidFill>
                  <a:schemeClr val="bg1"/>
                </a:solidFill>
              </a:defRPr>
            </a:lvl4pPr>
            <a:lvl5pPr marL="1430337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993416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rategic Section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 userDrawn="1"/>
        </p:nvSpPr>
        <p:spPr>
          <a:xfrm>
            <a:off x="1865313" y="1628775"/>
            <a:ext cx="7273925" cy="1885950"/>
          </a:xfrm>
          <a:prstGeom prst="rect">
            <a:avLst/>
          </a:prstGeom>
          <a:solidFill>
            <a:srgbClr val="0F73C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pic>
        <p:nvPicPr>
          <p:cNvPr id="5" name="Picture 13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0825" y="4202113"/>
            <a:ext cx="1712913" cy="26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Text Placeholder 11"/>
          <p:cNvSpPr>
            <a:spLocks noGrp="1"/>
          </p:cNvSpPr>
          <p:nvPr>
            <p:ph type="body" sz="quarter" idx="10"/>
          </p:nvPr>
        </p:nvSpPr>
        <p:spPr>
          <a:xfrm>
            <a:off x="2057400" y="2038349"/>
            <a:ext cx="6705600" cy="1219201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en-US" sz="3200" b="1" kern="1200" cap="all" baseline="0" dirty="0" smtClean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515938" indent="0">
              <a:buNone/>
              <a:defRPr>
                <a:solidFill>
                  <a:schemeClr val="bg1"/>
                </a:solidFill>
              </a:defRPr>
            </a:lvl2pPr>
            <a:lvl3pPr marL="855663" indent="0">
              <a:buNone/>
              <a:defRPr>
                <a:solidFill>
                  <a:schemeClr val="bg1"/>
                </a:solidFill>
              </a:defRPr>
            </a:lvl3pPr>
            <a:lvl4pPr marL="1196975" indent="0">
              <a:buNone/>
              <a:defRPr>
                <a:solidFill>
                  <a:schemeClr val="bg1"/>
                </a:solidFill>
              </a:defRPr>
            </a:lvl4pPr>
            <a:lvl5pPr marL="1430337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26868182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imary Storage Section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1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 userDrawn="1"/>
        </p:nvSpPr>
        <p:spPr>
          <a:xfrm>
            <a:off x="0" y="2724150"/>
            <a:ext cx="9144000" cy="2417763"/>
          </a:xfrm>
          <a:prstGeom prst="rect">
            <a:avLst/>
          </a:prstGeom>
          <a:gradFill>
            <a:gsLst>
              <a:gs pos="100000">
                <a:srgbClr val="26292E"/>
              </a:gs>
              <a:gs pos="0">
                <a:schemeClr val="bg1">
                  <a:alpha val="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5" name="Rectangle 4"/>
          <p:cNvSpPr/>
          <p:nvPr userDrawn="1"/>
        </p:nvSpPr>
        <p:spPr>
          <a:xfrm>
            <a:off x="1865313" y="1628775"/>
            <a:ext cx="7273925" cy="1885950"/>
          </a:xfrm>
          <a:prstGeom prst="rect">
            <a:avLst/>
          </a:prstGeom>
          <a:solidFill>
            <a:srgbClr val="0F73C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pic>
        <p:nvPicPr>
          <p:cNvPr id="6" name="Picture 14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0825" y="4202113"/>
            <a:ext cx="1712913" cy="26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Text Placeholder 11"/>
          <p:cNvSpPr>
            <a:spLocks noGrp="1"/>
          </p:cNvSpPr>
          <p:nvPr>
            <p:ph type="body" sz="quarter" idx="10"/>
          </p:nvPr>
        </p:nvSpPr>
        <p:spPr>
          <a:xfrm>
            <a:off x="2057400" y="2038349"/>
            <a:ext cx="6705600" cy="1219201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en-US" sz="3200" b="1" kern="1200" cap="all" baseline="0" dirty="0" smtClean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515938" indent="0">
              <a:buNone/>
              <a:defRPr>
                <a:solidFill>
                  <a:schemeClr val="bg1"/>
                </a:solidFill>
              </a:defRPr>
            </a:lvl2pPr>
            <a:lvl3pPr marL="855663" indent="0">
              <a:buNone/>
              <a:defRPr>
                <a:solidFill>
                  <a:schemeClr val="bg1"/>
                </a:solidFill>
              </a:defRPr>
            </a:lvl3pPr>
            <a:lvl4pPr marL="1196975" indent="0">
              <a:buNone/>
              <a:defRPr>
                <a:solidFill>
                  <a:schemeClr val="bg1"/>
                </a:solidFill>
              </a:defRPr>
            </a:lvl4pPr>
            <a:lvl5pPr marL="1430337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4880295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terprise Archive Section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1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 userDrawn="1"/>
        </p:nvSpPr>
        <p:spPr>
          <a:xfrm>
            <a:off x="0" y="2724150"/>
            <a:ext cx="9144000" cy="2417763"/>
          </a:xfrm>
          <a:prstGeom prst="rect">
            <a:avLst/>
          </a:prstGeom>
          <a:gradFill>
            <a:gsLst>
              <a:gs pos="100000">
                <a:srgbClr val="26292E"/>
              </a:gs>
              <a:gs pos="0">
                <a:schemeClr val="bg1">
                  <a:alpha val="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5" name="Rectangle 4"/>
          <p:cNvSpPr/>
          <p:nvPr userDrawn="1"/>
        </p:nvSpPr>
        <p:spPr>
          <a:xfrm>
            <a:off x="1865313" y="1628775"/>
            <a:ext cx="7273925" cy="1885950"/>
          </a:xfrm>
          <a:prstGeom prst="rect">
            <a:avLst/>
          </a:prstGeom>
          <a:solidFill>
            <a:srgbClr val="0F73C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pic>
        <p:nvPicPr>
          <p:cNvPr id="6" name="Picture 14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0825" y="4202113"/>
            <a:ext cx="1712913" cy="26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Text Placeholder 11"/>
          <p:cNvSpPr>
            <a:spLocks noGrp="1"/>
          </p:cNvSpPr>
          <p:nvPr>
            <p:ph type="body" sz="quarter" idx="10"/>
          </p:nvPr>
        </p:nvSpPr>
        <p:spPr>
          <a:xfrm>
            <a:off x="2057400" y="2038349"/>
            <a:ext cx="6705600" cy="1219201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en-US" sz="3200" b="1" kern="1200" cap="all" baseline="0" dirty="0" smtClean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515938" indent="0">
              <a:buNone/>
              <a:defRPr>
                <a:solidFill>
                  <a:schemeClr val="bg1"/>
                </a:solidFill>
              </a:defRPr>
            </a:lvl2pPr>
            <a:lvl3pPr marL="855663" indent="0">
              <a:buNone/>
              <a:defRPr>
                <a:solidFill>
                  <a:schemeClr val="bg1"/>
                </a:solidFill>
              </a:defRPr>
            </a:lvl3pPr>
            <a:lvl4pPr marL="1196975" indent="0">
              <a:buNone/>
              <a:defRPr>
                <a:solidFill>
                  <a:schemeClr val="bg1"/>
                </a:solidFill>
              </a:defRPr>
            </a:lvl4pPr>
            <a:lvl5pPr marL="1430337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90991838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ybersecurity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2202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-38100" y="0"/>
            <a:ext cx="9220200" cy="5141913"/>
          </a:xfrm>
          <a:prstGeom prst="rect">
            <a:avLst/>
          </a:prstGeom>
          <a:gradFill>
            <a:gsLst>
              <a:gs pos="100000">
                <a:srgbClr val="26292E"/>
              </a:gs>
              <a:gs pos="0">
                <a:srgbClr val="26292E">
                  <a:alpha val="33000"/>
                </a:srgb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pic>
        <p:nvPicPr>
          <p:cNvPr id="5" name="Picture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0825" y="4202113"/>
            <a:ext cx="1712913" cy="26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/>
        </p:nvSpPr>
        <p:spPr>
          <a:xfrm>
            <a:off x="1865313" y="1628775"/>
            <a:ext cx="7354887" cy="1885950"/>
          </a:xfrm>
          <a:prstGeom prst="rect">
            <a:avLst/>
          </a:prstGeom>
          <a:solidFill>
            <a:srgbClr val="0F73C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6" name="Text Placeholder 11"/>
          <p:cNvSpPr>
            <a:spLocks noGrp="1"/>
          </p:cNvSpPr>
          <p:nvPr>
            <p:ph type="body" sz="quarter" idx="10"/>
          </p:nvPr>
        </p:nvSpPr>
        <p:spPr>
          <a:xfrm>
            <a:off x="2057400" y="2038349"/>
            <a:ext cx="6705600" cy="1219201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en-US" sz="3200" b="1" kern="1200" cap="all" baseline="0" dirty="0" smtClean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515938" indent="0">
              <a:buNone/>
              <a:defRPr>
                <a:solidFill>
                  <a:schemeClr val="bg1"/>
                </a:solidFill>
              </a:defRPr>
            </a:lvl2pPr>
            <a:lvl3pPr marL="855663" indent="0">
              <a:buNone/>
              <a:defRPr>
                <a:solidFill>
                  <a:schemeClr val="bg1"/>
                </a:solidFill>
              </a:defRPr>
            </a:lvl3pPr>
            <a:lvl4pPr marL="1196975" indent="0">
              <a:buNone/>
              <a:defRPr>
                <a:solidFill>
                  <a:schemeClr val="bg1"/>
                </a:solidFill>
              </a:defRPr>
            </a:lvl4pPr>
            <a:lvl5pPr marL="1430337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31954665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terprise Data Protection Section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1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 userDrawn="1"/>
        </p:nvSpPr>
        <p:spPr>
          <a:xfrm>
            <a:off x="0" y="2724150"/>
            <a:ext cx="9144000" cy="2417763"/>
          </a:xfrm>
          <a:prstGeom prst="rect">
            <a:avLst/>
          </a:prstGeom>
          <a:gradFill>
            <a:gsLst>
              <a:gs pos="100000">
                <a:srgbClr val="26292E"/>
              </a:gs>
              <a:gs pos="0">
                <a:schemeClr val="bg1">
                  <a:alpha val="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5" name="Rectangle 4"/>
          <p:cNvSpPr/>
          <p:nvPr userDrawn="1"/>
        </p:nvSpPr>
        <p:spPr>
          <a:xfrm>
            <a:off x="1865313" y="1628775"/>
            <a:ext cx="7273925" cy="1885950"/>
          </a:xfrm>
          <a:prstGeom prst="rect">
            <a:avLst/>
          </a:prstGeom>
          <a:solidFill>
            <a:srgbClr val="0F73C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pic>
        <p:nvPicPr>
          <p:cNvPr id="6" name="Picture 14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0825" y="4202113"/>
            <a:ext cx="1712913" cy="26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Text Placeholder 11"/>
          <p:cNvSpPr>
            <a:spLocks noGrp="1"/>
          </p:cNvSpPr>
          <p:nvPr>
            <p:ph type="body" sz="quarter" idx="10"/>
          </p:nvPr>
        </p:nvSpPr>
        <p:spPr>
          <a:xfrm>
            <a:off x="2057400" y="2038349"/>
            <a:ext cx="6705600" cy="1219201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en-US" sz="3200" b="1" kern="1200" cap="all" baseline="0" dirty="0" smtClean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515938" indent="0">
              <a:buNone/>
              <a:defRPr>
                <a:solidFill>
                  <a:schemeClr val="bg1"/>
                </a:solidFill>
              </a:defRPr>
            </a:lvl2pPr>
            <a:lvl3pPr marL="855663" indent="0">
              <a:buNone/>
              <a:defRPr>
                <a:solidFill>
                  <a:schemeClr val="bg1"/>
                </a:solidFill>
              </a:defRPr>
            </a:lvl3pPr>
            <a:lvl4pPr marL="1196975" indent="0">
              <a:buNone/>
              <a:defRPr>
                <a:solidFill>
                  <a:schemeClr val="bg1"/>
                </a:solidFill>
              </a:defRPr>
            </a:lvl4pPr>
            <a:lvl5pPr marL="1430337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15060197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edia Entertainment Section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8" y="0"/>
            <a:ext cx="9140825" cy="5141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 userDrawn="1"/>
        </p:nvSpPr>
        <p:spPr>
          <a:xfrm>
            <a:off x="0" y="2724150"/>
            <a:ext cx="9144000" cy="2417763"/>
          </a:xfrm>
          <a:prstGeom prst="rect">
            <a:avLst/>
          </a:prstGeom>
          <a:gradFill>
            <a:gsLst>
              <a:gs pos="100000">
                <a:srgbClr val="26292E"/>
              </a:gs>
              <a:gs pos="0">
                <a:schemeClr val="bg1">
                  <a:alpha val="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5" name="Rectangle 4"/>
          <p:cNvSpPr/>
          <p:nvPr userDrawn="1"/>
        </p:nvSpPr>
        <p:spPr>
          <a:xfrm>
            <a:off x="1865313" y="1628775"/>
            <a:ext cx="7273925" cy="1885950"/>
          </a:xfrm>
          <a:prstGeom prst="rect">
            <a:avLst/>
          </a:prstGeom>
          <a:solidFill>
            <a:srgbClr val="0F73C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pic>
        <p:nvPicPr>
          <p:cNvPr id="6" name="Picture 14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0825" y="4202113"/>
            <a:ext cx="1712913" cy="26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Text Placeholder 11"/>
          <p:cNvSpPr>
            <a:spLocks noGrp="1"/>
          </p:cNvSpPr>
          <p:nvPr>
            <p:ph type="body" sz="quarter" idx="10"/>
          </p:nvPr>
        </p:nvSpPr>
        <p:spPr>
          <a:xfrm>
            <a:off x="2057400" y="2038349"/>
            <a:ext cx="6705600" cy="1219201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en-US" sz="3200" b="1" kern="1200" cap="all" baseline="0" dirty="0" smtClean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515938" indent="0">
              <a:buNone/>
              <a:defRPr>
                <a:solidFill>
                  <a:schemeClr val="bg1"/>
                </a:solidFill>
              </a:defRPr>
            </a:lvl2pPr>
            <a:lvl3pPr marL="855663" indent="0">
              <a:buNone/>
              <a:defRPr>
                <a:solidFill>
                  <a:schemeClr val="bg1"/>
                </a:solidFill>
              </a:defRPr>
            </a:lvl3pPr>
            <a:lvl4pPr marL="1196975" indent="0">
              <a:buNone/>
              <a:defRPr>
                <a:solidFill>
                  <a:schemeClr val="bg1"/>
                </a:solidFill>
              </a:defRPr>
            </a:lvl4pPr>
            <a:lvl5pPr marL="1430337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97743718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ud Section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8" y="0"/>
            <a:ext cx="9140825" cy="5141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 userDrawn="1"/>
        </p:nvSpPr>
        <p:spPr>
          <a:xfrm>
            <a:off x="0" y="2724150"/>
            <a:ext cx="9144000" cy="2417763"/>
          </a:xfrm>
          <a:prstGeom prst="rect">
            <a:avLst/>
          </a:prstGeom>
          <a:gradFill>
            <a:gsLst>
              <a:gs pos="100000">
                <a:srgbClr val="26292E"/>
              </a:gs>
              <a:gs pos="0">
                <a:schemeClr val="bg1">
                  <a:alpha val="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5" name="Rectangle 4"/>
          <p:cNvSpPr/>
          <p:nvPr userDrawn="1"/>
        </p:nvSpPr>
        <p:spPr>
          <a:xfrm>
            <a:off x="1865313" y="1628775"/>
            <a:ext cx="7273925" cy="1885950"/>
          </a:xfrm>
          <a:prstGeom prst="rect">
            <a:avLst/>
          </a:prstGeom>
          <a:solidFill>
            <a:srgbClr val="0F73C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pic>
        <p:nvPicPr>
          <p:cNvPr id="6" name="Picture 14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0825" y="4202113"/>
            <a:ext cx="1712913" cy="26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Text Placeholder 11"/>
          <p:cNvSpPr>
            <a:spLocks noGrp="1"/>
          </p:cNvSpPr>
          <p:nvPr>
            <p:ph type="body" sz="quarter" idx="10"/>
          </p:nvPr>
        </p:nvSpPr>
        <p:spPr>
          <a:xfrm>
            <a:off x="2057400" y="2038349"/>
            <a:ext cx="6705600" cy="1219201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en-US" sz="3200" b="1" kern="1200" cap="all" baseline="0" dirty="0" smtClean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515938" indent="0">
              <a:buNone/>
              <a:defRPr>
                <a:solidFill>
                  <a:schemeClr val="bg1"/>
                </a:solidFill>
              </a:defRPr>
            </a:lvl2pPr>
            <a:lvl3pPr marL="855663" indent="0">
              <a:buNone/>
              <a:defRPr>
                <a:solidFill>
                  <a:schemeClr val="bg1"/>
                </a:solidFill>
              </a:defRPr>
            </a:lvl3pPr>
            <a:lvl4pPr marL="1196975" indent="0">
              <a:buNone/>
              <a:defRPr>
                <a:solidFill>
                  <a:schemeClr val="bg1"/>
                </a:solidFill>
              </a:defRPr>
            </a:lvl4pPr>
            <a:lvl5pPr marL="1430337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15406699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381000" y="1047750"/>
            <a:ext cx="1295400" cy="1143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>
                <a:solidFill>
                  <a:srgbClr val="FFFFFF"/>
                </a:solidFill>
              </a:rPr>
              <a:t>Default</a:t>
            </a:r>
          </a:p>
        </p:txBody>
      </p:sp>
      <p:sp>
        <p:nvSpPr>
          <p:cNvPr id="4" name="Rectangle 3"/>
          <p:cNvSpPr/>
          <p:nvPr userDrawn="1"/>
        </p:nvSpPr>
        <p:spPr>
          <a:xfrm>
            <a:off x="1801813" y="1047750"/>
            <a:ext cx="1295400" cy="1143000"/>
          </a:xfrm>
          <a:prstGeom prst="rect">
            <a:avLst/>
          </a:prstGeom>
          <a:solidFill>
            <a:schemeClr val="accent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5" name="Rectangle 4"/>
          <p:cNvSpPr/>
          <p:nvPr userDrawn="1"/>
        </p:nvSpPr>
        <p:spPr>
          <a:xfrm>
            <a:off x="381000" y="2290763"/>
            <a:ext cx="1295400" cy="43338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6" name="Rectangle 5"/>
          <p:cNvSpPr/>
          <p:nvPr userDrawn="1"/>
        </p:nvSpPr>
        <p:spPr>
          <a:xfrm>
            <a:off x="1801813" y="2290763"/>
            <a:ext cx="1295400" cy="433387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7" name="Rectangle 6"/>
          <p:cNvSpPr/>
          <p:nvPr userDrawn="1"/>
        </p:nvSpPr>
        <p:spPr>
          <a:xfrm>
            <a:off x="381000" y="2952750"/>
            <a:ext cx="1295400" cy="114300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8" name="Rectangle 7"/>
          <p:cNvSpPr/>
          <p:nvPr userDrawn="1"/>
        </p:nvSpPr>
        <p:spPr>
          <a:xfrm>
            <a:off x="1801813" y="2952750"/>
            <a:ext cx="1295400" cy="1143000"/>
          </a:xfrm>
          <a:prstGeom prst="rect">
            <a:avLst/>
          </a:prstGeom>
          <a:solidFill>
            <a:schemeClr val="accent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9" name="Rectangle 8"/>
          <p:cNvSpPr/>
          <p:nvPr userDrawn="1"/>
        </p:nvSpPr>
        <p:spPr>
          <a:xfrm>
            <a:off x="381000" y="4195763"/>
            <a:ext cx="1295400" cy="43338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0" name="Rectangle 9"/>
          <p:cNvSpPr/>
          <p:nvPr userDrawn="1"/>
        </p:nvSpPr>
        <p:spPr>
          <a:xfrm>
            <a:off x="1801813" y="4195763"/>
            <a:ext cx="1295400" cy="433387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1" name="Rectangle 10"/>
          <p:cNvSpPr/>
          <p:nvPr userDrawn="1"/>
        </p:nvSpPr>
        <p:spPr>
          <a:xfrm>
            <a:off x="6019800" y="1047750"/>
            <a:ext cx="2743200" cy="1143000"/>
          </a:xfrm>
          <a:prstGeom prst="rect">
            <a:avLst/>
          </a:prstGeom>
          <a:solidFill>
            <a:srgbClr val="41414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>
                <a:solidFill>
                  <a:schemeClr val="bg1"/>
                </a:solidFill>
              </a:rPr>
              <a:t>Dark Callout/takeaway</a:t>
            </a:r>
          </a:p>
        </p:txBody>
      </p:sp>
      <p:sp>
        <p:nvSpPr>
          <p:cNvPr id="12" name="Rectangle 11"/>
          <p:cNvSpPr/>
          <p:nvPr userDrawn="1"/>
        </p:nvSpPr>
        <p:spPr>
          <a:xfrm>
            <a:off x="6019800" y="2952750"/>
            <a:ext cx="2752725" cy="1143000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>
                <a:solidFill>
                  <a:srgbClr val="FFFFFF"/>
                </a:solidFill>
              </a:rPr>
              <a:t>Bright Highlight/takeaway</a:t>
            </a:r>
          </a:p>
        </p:txBody>
      </p:sp>
      <p:sp>
        <p:nvSpPr>
          <p:cNvPr id="13" name="TextBox 21"/>
          <p:cNvSpPr txBox="1">
            <a:spLocks noChangeArrowheads="1"/>
          </p:cNvSpPr>
          <p:nvPr userDrawn="1"/>
        </p:nvSpPr>
        <p:spPr bwMode="auto">
          <a:xfrm>
            <a:off x="3475038" y="1114425"/>
            <a:ext cx="1995487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r>
              <a:rPr lang="en-US" b="1" dirty="0">
                <a:solidFill>
                  <a:schemeClr val="accent1"/>
                </a:solidFill>
              </a:rPr>
              <a:t>As a style standard</a:t>
            </a:r>
          </a:p>
        </p:txBody>
      </p:sp>
      <p:sp>
        <p:nvSpPr>
          <p:cNvPr id="14" name="Rectangle 22"/>
          <p:cNvSpPr>
            <a:spLocks noChangeArrowheads="1"/>
          </p:cNvSpPr>
          <p:nvPr userDrawn="1"/>
        </p:nvSpPr>
        <p:spPr bwMode="auto">
          <a:xfrm>
            <a:off x="3503613" y="1204913"/>
            <a:ext cx="1128712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6600" b="1" dirty="0">
                <a:solidFill>
                  <a:srgbClr val="BCC0BA"/>
                </a:solidFill>
              </a:rPr>
              <a:t>NO</a:t>
            </a:r>
          </a:p>
        </p:txBody>
      </p:sp>
      <p:sp>
        <p:nvSpPr>
          <p:cNvPr id="15" name="Rectangle 24"/>
          <p:cNvSpPr>
            <a:spLocks noChangeArrowheads="1"/>
          </p:cNvSpPr>
          <p:nvPr userDrawn="1"/>
        </p:nvSpPr>
        <p:spPr bwMode="auto">
          <a:xfrm>
            <a:off x="4600575" y="1384300"/>
            <a:ext cx="896938" cy="739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1400" dirty="0"/>
              <a:t>shadows</a:t>
            </a:r>
          </a:p>
          <a:p>
            <a:r>
              <a:rPr lang="en-US" sz="1400" dirty="0"/>
              <a:t>gradients</a:t>
            </a:r>
          </a:p>
          <a:p>
            <a:r>
              <a:rPr lang="en-US" sz="1400" dirty="0"/>
              <a:t>bevels</a:t>
            </a:r>
          </a:p>
        </p:txBody>
      </p:sp>
      <p:sp>
        <p:nvSpPr>
          <p:cNvPr id="16" name="Rectangle 15"/>
          <p:cNvSpPr/>
          <p:nvPr userDrawn="1"/>
        </p:nvSpPr>
        <p:spPr>
          <a:xfrm>
            <a:off x="3352800" y="1047750"/>
            <a:ext cx="2344738" cy="1143000"/>
          </a:xfrm>
          <a:prstGeom prst="rect">
            <a:avLst/>
          </a:prstGeom>
          <a:noFill/>
          <a:ln>
            <a:solidFill>
              <a:schemeClr val="accent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cxnSp>
        <p:nvCxnSpPr>
          <p:cNvPr id="17" name="Straight Connector 16"/>
          <p:cNvCxnSpPr/>
          <p:nvPr userDrawn="1"/>
        </p:nvCxnSpPr>
        <p:spPr>
          <a:xfrm>
            <a:off x="3706813" y="3021013"/>
            <a:ext cx="1751012" cy="0"/>
          </a:xfrm>
          <a:prstGeom prst="line">
            <a:avLst/>
          </a:prstGeom>
          <a:ln w="9525" cmpd="sng"/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 userDrawn="1"/>
        </p:nvCxnSpPr>
        <p:spPr>
          <a:xfrm>
            <a:off x="3706813" y="3162300"/>
            <a:ext cx="1751012" cy="0"/>
          </a:xfrm>
          <a:prstGeom prst="line">
            <a:avLst/>
          </a:prstGeom>
          <a:ln w="28575" cmpd="sng">
            <a:headEnd type="none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 userDrawn="1"/>
        </p:nvCxnSpPr>
        <p:spPr>
          <a:xfrm>
            <a:off x="3706813" y="3363913"/>
            <a:ext cx="1751012" cy="0"/>
          </a:xfrm>
          <a:prstGeom prst="line">
            <a:avLst/>
          </a:prstGeom>
          <a:ln w="28575" cmpd="sng">
            <a:headEnd type="oval"/>
            <a:tailEnd type="oval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 userDrawn="1"/>
        </p:nvCxnSpPr>
        <p:spPr>
          <a:xfrm>
            <a:off x="3706813" y="3675063"/>
            <a:ext cx="1751012" cy="0"/>
          </a:xfrm>
          <a:prstGeom prst="line">
            <a:avLst/>
          </a:prstGeom>
          <a:ln w="9525" cmpd="sng">
            <a:solidFill>
              <a:schemeClr val="accent6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 userDrawn="1"/>
        </p:nvCxnSpPr>
        <p:spPr>
          <a:xfrm>
            <a:off x="3706813" y="3817938"/>
            <a:ext cx="1751012" cy="0"/>
          </a:xfrm>
          <a:prstGeom prst="line">
            <a:avLst/>
          </a:prstGeom>
          <a:ln w="28575" cmpd="sng">
            <a:solidFill>
              <a:schemeClr val="accent6"/>
            </a:solidFill>
            <a:headEnd type="none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 userDrawn="1"/>
        </p:nvCxnSpPr>
        <p:spPr>
          <a:xfrm>
            <a:off x="3706813" y="4019550"/>
            <a:ext cx="1751012" cy="0"/>
          </a:xfrm>
          <a:prstGeom prst="line">
            <a:avLst/>
          </a:prstGeom>
          <a:ln w="28575" cmpd="sng">
            <a:solidFill>
              <a:schemeClr val="accent6"/>
            </a:solidFill>
            <a:headEnd type="oval"/>
            <a:tailEnd type="oval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sz="2400" b="1" baseline="0"/>
            </a:lvl1pPr>
          </a:lstStyle>
          <a:p>
            <a:r>
              <a:rPr lang="en-US" dirty="0" smtClean="0"/>
              <a:t>Standard styles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665872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/>
          <p:cNvGraphicFramePr>
            <a:graphicFrameLocks noGrp="1"/>
          </p:cNvGraphicFramePr>
          <p:nvPr/>
        </p:nvGraphicFramePr>
        <p:xfrm>
          <a:off x="396875" y="1871663"/>
          <a:ext cx="3657600" cy="1854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19200"/>
                <a:gridCol w="1219200"/>
                <a:gridCol w="12192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rgbClr val="FFFFFF"/>
                          </a:solidFill>
                        </a:rPr>
                        <a:t>Header</a:t>
                      </a:r>
                      <a:endParaRPr lang="en-US" sz="1400" dirty="0">
                        <a:solidFill>
                          <a:srgbClr val="FFFFFF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rgbClr val="FFFFFF"/>
                          </a:solidFill>
                        </a:rPr>
                        <a:t>Header</a:t>
                      </a:r>
                      <a:endParaRPr lang="en-US" sz="1400" dirty="0">
                        <a:solidFill>
                          <a:srgbClr val="FFFFFF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rgbClr val="FFFFFF"/>
                          </a:solidFill>
                        </a:rPr>
                        <a:t>Header</a:t>
                      </a:r>
                      <a:endParaRPr lang="en-US" sz="1400" dirty="0">
                        <a:solidFill>
                          <a:srgbClr val="FFFFFF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en-US" sz="1400" dirty="0">
                        <a:solidFill>
                          <a:schemeClr val="accent6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9525" cap="flat" cmpd="sng" algn="ctr">
                      <a:solidFill>
                        <a:srgbClr val="BCC0BA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solidFill>
                          <a:schemeClr val="accent6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9525" cap="flat" cmpd="sng" algn="ctr">
                      <a:solidFill>
                        <a:srgbClr val="BCC0BA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solidFill>
                          <a:schemeClr val="accent6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9525" cap="flat" cmpd="sng" algn="ctr">
                      <a:solidFill>
                        <a:srgbClr val="BCC0BA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en-US" sz="1400" dirty="0">
                        <a:solidFill>
                          <a:schemeClr val="accent6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rgbClr val="BCC0BA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CC0BA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solidFill>
                          <a:schemeClr val="accent6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rgbClr val="BCC0BA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CC0BA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solidFill>
                          <a:schemeClr val="accent6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rgbClr val="BCC0BA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CC0BA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en-US" sz="1400" dirty="0">
                        <a:solidFill>
                          <a:schemeClr val="accent6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rgbClr val="BCC0BA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CC0BA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solidFill>
                          <a:schemeClr val="accent6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rgbClr val="BCC0BA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CC0BA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solidFill>
                          <a:schemeClr val="accent6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rgbClr val="BCC0BA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CC0BA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en-US" sz="1400" dirty="0">
                        <a:solidFill>
                          <a:schemeClr val="accent6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rgbClr val="BCC0BA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F73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solidFill>
                          <a:schemeClr val="accent6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rgbClr val="BCC0BA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F73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solidFill>
                          <a:schemeClr val="accent6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rgbClr val="BCC0BA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F73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4648200" y="1871663"/>
          <a:ext cx="3657600" cy="1854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19200"/>
                <a:gridCol w="1219200"/>
                <a:gridCol w="12192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accent1"/>
                          </a:solidFill>
                        </a:rPr>
                        <a:t>Header</a:t>
                      </a:r>
                      <a:endParaRPr lang="en-US" sz="1400" dirty="0">
                        <a:solidFill>
                          <a:schemeClr val="accent1"/>
                        </a:solidFill>
                      </a:endParaRPr>
                    </a:p>
                  </a:txBody>
                  <a:tcPr>
                    <a:lnL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F73C3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9050" cap="flat" cmpd="sng" algn="ctr">
                      <a:solidFill>
                        <a:srgbClr val="0F73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accent1"/>
                          </a:solidFill>
                        </a:rPr>
                        <a:t>Header</a:t>
                      </a:r>
                      <a:endParaRPr lang="en-US" sz="1400" dirty="0">
                        <a:solidFill>
                          <a:schemeClr val="accent1"/>
                        </a:solidFill>
                      </a:endParaRPr>
                    </a:p>
                  </a:txBody>
                  <a:tcPr>
                    <a:lnL w="9525" cap="flat" cmpd="sng" algn="ctr">
                      <a:solidFill>
                        <a:srgbClr val="0F73C3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F73C3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9050" cap="flat" cmpd="sng" algn="ctr">
                      <a:solidFill>
                        <a:srgbClr val="0F73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accent1"/>
                          </a:solidFill>
                        </a:rPr>
                        <a:t>Header</a:t>
                      </a:r>
                      <a:endParaRPr lang="en-US" sz="1400" dirty="0">
                        <a:solidFill>
                          <a:schemeClr val="accent1"/>
                        </a:solidFill>
                      </a:endParaRPr>
                    </a:p>
                  </a:txBody>
                  <a:tcPr>
                    <a:lnL w="9525" cap="flat" cmpd="sng" algn="ctr">
                      <a:solidFill>
                        <a:srgbClr val="0F73C3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9050" cap="flat" cmpd="sng" algn="ctr">
                      <a:solidFill>
                        <a:srgbClr val="0F73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en-US" sz="1400" dirty="0">
                        <a:solidFill>
                          <a:srgbClr val="6A7B84"/>
                        </a:solidFill>
                      </a:endParaRPr>
                    </a:p>
                  </a:txBody>
                  <a:tcPr>
                    <a:lnL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F73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solidFill>
                          <a:srgbClr val="6A7B84"/>
                        </a:solidFill>
                      </a:endParaRPr>
                    </a:p>
                  </a:txBody>
                  <a:tcPr>
                    <a:lnL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F73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solidFill>
                          <a:srgbClr val="6A7B84"/>
                        </a:solidFill>
                      </a:endParaRPr>
                    </a:p>
                  </a:txBody>
                  <a:tcPr>
                    <a:lnL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F73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en-US" sz="1400" dirty="0">
                        <a:solidFill>
                          <a:srgbClr val="6A7B84"/>
                        </a:solidFill>
                      </a:endParaRPr>
                    </a:p>
                  </a:txBody>
                  <a:tcPr>
                    <a:lnL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solidFill>
                          <a:srgbClr val="6A7B84"/>
                        </a:solidFill>
                      </a:endParaRPr>
                    </a:p>
                  </a:txBody>
                  <a:tcPr>
                    <a:lnL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solidFill>
                          <a:srgbClr val="6A7B84"/>
                        </a:solidFill>
                      </a:endParaRPr>
                    </a:p>
                  </a:txBody>
                  <a:tcPr>
                    <a:lnL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en-US" sz="1400" dirty="0">
                        <a:solidFill>
                          <a:srgbClr val="6A7B84"/>
                        </a:solidFill>
                      </a:endParaRPr>
                    </a:p>
                  </a:txBody>
                  <a:tcPr>
                    <a:lnL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solidFill>
                          <a:srgbClr val="6A7B84"/>
                        </a:solidFill>
                      </a:endParaRPr>
                    </a:p>
                  </a:txBody>
                  <a:tcPr>
                    <a:lnL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solidFill>
                          <a:srgbClr val="6A7B84"/>
                        </a:solidFill>
                      </a:endParaRPr>
                    </a:p>
                  </a:txBody>
                  <a:tcPr>
                    <a:lnL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en-US" sz="1400" dirty="0">
                        <a:solidFill>
                          <a:srgbClr val="6A7B84"/>
                        </a:solidFill>
                      </a:endParaRPr>
                    </a:p>
                  </a:txBody>
                  <a:tcPr>
                    <a:lnL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F73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solidFill>
                          <a:srgbClr val="6A7B84"/>
                        </a:solidFill>
                      </a:endParaRPr>
                    </a:p>
                  </a:txBody>
                  <a:tcPr>
                    <a:lnL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F73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solidFill>
                          <a:srgbClr val="6A7B84"/>
                        </a:solidFill>
                      </a:endParaRPr>
                    </a:p>
                  </a:txBody>
                  <a:tcPr>
                    <a:lnL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F73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 smtClean="0"/>
              <a:t>Sample tables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71699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5760" y="54864"/>
            <a:ext cx="7863840" cy="688086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lang="en-US" sz="2400" b="1" kern="1200" baseline="0" dirty="0">
                <a:solidFill>
                  <a:srgbClr val="0F73C3"/>
                </a:solidFill>
                <a:latin typeface="Calibri" panose="020F0502020204030204" pitchFamily="34" charset="0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" name="Text Placeholder 2"/>
          <p:cNvSpPr>
            <a:spLocks noGrp="1"/>
          </p:cNvSpPr>
          <p:nvPr>
            <p:ph type="body" idx="1"/>
          </p:nvPr>
        </p:nvSpPr>
        <p:spPr>
          <a:xfrm>
            <a:off x="400777" y="1200151"/>
            <a:ext cx="8286023" cy="3394472"/>
          </a:xfrm>
          <a:prstGeom prst="rect">
            <a:avLst/>
          </a:prstGeom>
        </p:spPr>
        <p:txBody>
          <a:bodyPr rtlCol="0">
            <a:no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53343541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US" dirty="0" smtClean="0"/>
              <a:t>Sample column chart</a:t>
            </a:r>
            <a:endParaRPr lang="en-US" dirty="0"/>
          </a:p>
        </p:txBody>
      </p:sp>
      <p:graphicFrame>
        <p:nvGraphicFramePr>
          <p:cNvPr id="6" name="Chart 5"/>
          <p:cNvGraphicFramePr/>
          <p:nvPr userDrawn="1">
            <p:extLst>
              <p:ext uri="{D42A27DB-BD31-4B8C-83A1-F6EECF244321}">
                <p14:modId xmlns:p14="http://schemas.microsoft.com/office/powerpoint/2010/main" val="285217136"/>
              </p:ext>
            </p:extLst>
          </p:nvPr>
        </p:nvGraphicFramePr>
        <p:xfrm>
          <a:off x="1524000" y="1136993"/>
          <a:ext cx="6096000" cy="324279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04729578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US" dirty="0" smtClean="0"/>
              <a:t>Sample column category call out chart</a:t>
            </a:r>
            <a:endParaRPr lang="en-US" dirty="0"/>
          </a:p>
        </p:txBody>
      </p:sp>
      <p:graphicFrame>
        <p:nvGraphicFramePr>
          <p:cNvPr id="3" name="Chart 2"/>
          <p:cNvGraphicFramePr/>
          <p:nvPr userDrawn="1">
            <p:extLst>
              <p:ext uri="{D42A27DB-BD31-4B8C-83A1-F6EECF244321}">
                <p14:modId xmlns:p14="http://schemas.microsoft.com/office/powerpoint/2010/main" val="1639361300"/>
              </p:ext>
            </p:extLst>
          </p:nvPr>
        </p:nvGraphicFramePr>
        <p:xfrm>
          <a:off x="1524000" y="1136993"/>
          <a:ext cx="6096000" cy="324279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74561996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US" dirty="0" smtClean="0"/>
              <a:t>Sample column chart 2-up w/text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0"/>
          </p:nvPr>
        </p:nvSpPr>
        <p:spPr>
          <a:xfrm>
            <a:off x="555625" y="4029290"/>
            <a:ext cx="8045450" cy="241300"/>
          </a:xfrm>
        </p:spPr>
        <p:txBody>
          <a:bodyPr>
            <a:noAutofit/>
          </a:bodyPr>
          <a:lstStyle>
            <a:lvl1pPr>
              <a:defRPr sz="140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graphicFrame>
        <p:nvGraphicFramePr>
          <p:cNvPr id="7" name="Chart 6"/>
          <p:cNvGraphicFramePr/>
          <p:nvPr userDrawn="1">
            <p:extLst>
              <p:ext uri="{D42A27DB-BD31-4B8C-83A1-F6EECF244321}">
                <p14:modId xmlns:p14="http://schemas.microsoft.com/office/powerpoint/2010/main" val="3887932860"/>
              </p:ext>
            </p:extLst>
          </p:nvPr>
        </p:nvGraphicFramePr>
        <p:xfrm>
          <a:off x="411892" y="1136993"/>
          <a:ext cx="3858054" cy="25425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0" name="Chart 9"/>
          <p:cNvGraphicFramePr/>
          <p:nvPr userDrawn="1">
            <p:extLst>
              <p:ext uri="{D42A27DB-BD31-4B8C-83A1-F6EECF244321}">
                <p14:modId xmlns:p14="http://schemas.microsoft.com/office/powerpoint/2010/main" val="338070548"/>
              </p:ext>
            </p:extLst>
          </p:nvPr>
        </p:nvGraphicFramePr>
        <p:xfrm>
          <a:off x="4876800" y="1136993"/>
          <a:ext cx="3858054" cy="25425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80822012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 userDrawn="1"/>
        </p:nvCxnSpPr>
        <p:spPr>
          <a:xfrm flipV="1">
            <a:off x="4462463" y="1400175"/>
            <a:ext cx="0" cy="2312988"/>
          </a:xfrm>
          <a:prstGeom prst="line">
            <a:avLst/>
          </a:prstGeom>
          <a:ln w="9525" cmpd="sng">
            <a:solidFill>
              <a:schemeClr val="accent6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 smtClean="0"/>
              <a:t>Sample column chart with text layout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1"/>
          </p:nvPr>
        </p:nvSpPr>
        <p:spPr>
          <a:xfrm>
            <a:off x="466725" y="2189634"/>
            <a:ext cx="3665924" cy="1050925"/>
          </a:xfrm>
        </p:spPr>
        <p:txBody>
          <a:bodyPr/>
          <a:lstStyle>
            <a:lvl1pPr marL="0" indent="0">
              <a:buFont typeface="Arial"/>
              <a:buNone/>
              <a:defRPr>
                <a:solidFill>
                  <a:schemeClr val="accent1"/>
                </a:solidFill>
              </a:defRPr>
            </a:lvl1pPr>
            <a:lvl2pPr marL="0" indent="0">
              <a:spcAft>
                <a:spcPts val="0"/>
              </a:spcAft>
              <a:buNone/>
              <a:defRPr>
                <a:solidFill>
                  <a:schemeClr val="accent6"/>
                </a:solidFill>
              </a:defRPr>
            </a:lvl2pPr>
            <a:lvl3pPr marL="685800" indent="0">
              <a:buNone/>
              <a:defRPr/>
            </a:lvl3pPr>
            <a:lvl4pPr marL="974725" indent="0">
              <a:buNone/>
              <a:defRPr/>
            </a:lvl4pPr>
            <a:lvl5pPr marL="1146175" indent="0"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graphicFrame>
        <p:nvGraphicFramePr>
          <p:cNvPr id="6" name="Chart 5"/>
          <p:cNvGraphicFramePr/>
          <p:nvPr userDrawn="1">
            <p:extLst>
              <p:ext uri="{D42A27DB-BD31-4B8C-83A1-F6EECF244321}">
                <p14:modId xmlns:p14="http://schemas.microsoft.com/office/powerpoint/2010/main" val="2050874442"/>
              </p:ext>
            </p:extLst>
          </p:nvPr>
        </p:nvGraphicFramePr>
        <p:xfrm>
          <a:off x="4876800" y="1411588"/>
          <a:ext cx="3858054" cy="237781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06735582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US" dirty="0" smtClean="0"/>
              <a:t>Sample pie chart</a:t>
            </a:r>
            <a:endParaRPr lang="en-US" dirty="0"/>
          </a:p>
        </p:txBody>
      </p:sp>
      <p:graphicFrame>
        <p:nvGraphicFramePr>
          <p:cNvPr id="4" name="Chart 3"/>
          <p:cNvGraphicFramePr/>
          <p:nvPr userDrawn="1">
            <p:extLst>
              <p:ext uri="{D42A27DB-BD31-4B8C-83A1-F6EECF244321}">
                <p14:modId xmlns:p14="http://schemas.microsoft.com/office/powerpoint/2010/main" val="1741949400"/>
              </p:ext>
            </p:extLst>
          </p:nvPr>
        </p:nvGraphicFramePr>
        <p:xfrm>
          <a:off x="2718486" y="1263135"/>
          <a:ext cx="4022811" cy="31578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96355251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US" dirty="0" smtClean="0"/>
              <a:t>Sample category call out pie</a:t>
            </a:r>
          </a:p>
        </p:txBody>
      </p:sp>
      <p:graphicFrame>
        <p:nvGraphicFramePr>
          <p:cNvPr id="8" name="Chart 7"/>
          <p:cNvGraphicFramePr/>
          <p:nvPr userDrawn="1">
            <p:extLst>
              <p:ext uri="{D42A27DB-BD31-4B8C-83A1-F6EECF244321}">
                <p14:modId xmlns:p14="http://schemas.microsoft.com/office/powerpoint/2010/main" val="2321601228"/>
              </p:ext>
            </p:extLst>
          </p:nvPr>
        </p:nvGraphicFramePr>
        <p:xfrm>
          <a:off x="2718486" y="1263135"/>
          <a:ext cx="4022811" cy="31578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86183066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0"/>
          </p:nvPr>
        </p:nvSpPr>
        <p:spPr>
          <a:xfrm>
            <a:off x="555625" y="4132263"/>
            <a:ext cx="8045450" cy="241300"/>
          </a:xfrm>
        </p:spPr>
        <p:txBody>
          <a:bodyPr>
            <a:noAutofit/>
          </a:bodyPr>
          <a:lstStyle>
            <a:lvl1pPr>
              <a:defRPr sz="140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graphicFrame>
        <p:nvGraphicFramePr>
          <p:cNvPr id="7" name="Chart 6"/>
          <p:cNvGraphicFramePr/>
          <p:nvPr userDrawn="1">
            <p:extLst>
              <p:ext uri="{D42A27DB-BD31-4B8C-83A1-F6EECF244321}">
                <p14:modId xmlns:p14="http://schemas.microsoft.com/office/powerpoint/2010/main" val="644665309"/>
              </p:ext>
            </p:extLst>
          </p:nvPr>
        </p:nvGraphicFramePr>
        <p:xfrm>
          <a:off x="556053" y="1070919"/>
          <a:ext cx="3652109" cy="258805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8" name="Chart 7"/>
          <p:cNvGraphicFramePr/>
          <p:nvPr userDrawn="1">
            <p:extLst>
              <p:ext uri="{D42A27DB-BD31-4B8C-83A1-F6EECF244321}">
                <p14:modId xmlns:p14="http://schemas.microsoft.com/office/powerpoint/2010/main" val="965866956"/>
              </p:ext>
            </p:extLst>
          </p:nvPr>
        </p:nvGraphicFramePr>
        <p:xfrm>
          <a:off x="4974281" y="1070919"/>
          <a:ext cx="3652109" cy="258805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32611268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 userDrawn="1"/>
        </p:nvCxnSpPr>
        <p:spPr>
          <a:xfrm flipV="1">
            <a:off x="4778375" y="1400175"/>
            <a:ext cx="0" cy="2312988"/>
          </a:xfrm>
          <a:prstGeom prst="line">
            <a:avLst/>
          </a:prstGeom>
          <a:ln w="9525" cmpd="sng">
            <a:solidFill>
              <a:schemeClr val="accent6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1"/>
          </p:nvPr>
        </p:nvSpPr>
        <p:spPr>
          <a:xfrm>
            <a:off x="466725" y="2189634"/>
            <a:ext cx="3665924" cy="1050925"/>
          </a:xfrm>
        </p:spPr>
        <p:txBody>
          <a:bodyPr/>
          <a:lstStyle>
            <a:lvl1pPr marL="0" indent="0">
              <a:buFont typeface="Arial"/>
              <a:buNone/>
              <a:defRPr>
                <a:solidFill>
                  <a:schemeClr val="accent1"/>
                </a:solidFill>
              </a:defRPr>
            </a:lvl1pPr>
            <a:lvl2pPr marL="0" indent="0">
              <a:spcAft>
                <a:spcPts val="0"/>
              </a:spcAft>
              <a:buNone/>
              <a:defRPr>
                <a:solidFill>
                  <a:schemeClr val="accent6"/>
                </a:solidFill>
              </a:defRPr>
            </a:lvl2pPr>
            <a:lvl3pPr marL="685800" indent="0">
              <a:buNone/>
              <a:defRPr/>
            </a:lvl3pPr>
            <a:lvl4pPr marL="974725" indent="0">
              <a:buNone/>
              <a:defRPr/>
            </a:lvl4pPr>
            <a:lvl5pPr marL="1146175" indent="0"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graphicFrame>
        <p:nvGraphicFramePr>
          <p:cNvPr id="6" name="Chart 5"/>
          <p:cNvGraphicFramePr/>
          <p:nvPr userDrawn="1">
            <p:extLst>
              <p:ext uri="{D42A27DB-BD31-4B8C-83A1-F6EECF244321}">
                <p14:modId xmlns:p14="http://schemas.microsoft.com/office/powerpoint/2010/main" val="3182214891"/>
              </p:ext>
            </p:extLst>
          </p:nvPr>
        </p:nvGraphicFramePr>
        <p:xfrm>
          <a:off x="4974281" y="1304324"/>
          <a:ext cx="3652109" cy="258805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6244771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Rounded Rectangle 74"/>
          <p:cNvSpPr/>
          <p:nvPr userDrawn="1"/>
        </p:nvSpPr>
        <p:spPr>
          <a:xfrm>
            <a:off x="4661244" y="1001738"/>
            <a:ext cx="4122018" cy="1064586"/>
          </a:xfrm>
          <a:prstGeom prst="roundRect">
            <a:avLst>
              <a:gd name="adj" fmla="val 9252"/>
            </a:avLst>
          </a:prstGeom>
          <a:solidFill>
            <a:schemeClr val="bg1"/>
          </a:solidFill>
          <a:ln w="1270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/>
          </a:p>
        </p:txBody>
      </p:sp>
      <p:sp>
        <p:nvSpPr>
          <p:cNvPr id="78" name="Rounded Rectangle 77"/>
          <p:cNvSpPr/>
          <p:nvPr userDrawn="1"/>
        </p:nvSpPr>
        <p:spPr>
          <a:xfrm>
            <a:off x="457201" y="2308825"/>
            <a:ext cx="2741826" cy="1064586"/>
          </a:xfrm>
          <a:prstGeom prst="roundRect">
            <a:avLst>
              <a:gd name="adj" fmla="val 9252"/>
            </a:avLst>
          </a:prstGeom>
          <a:solidFill>
            <a:schemeClr val="bg1"/>
          </a:solidFill>
          <a:ln w="1270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/>
          </a:p>
        </p:txBody>
      </p:sp>
      <p:sp>
        <p:nvSpPr>
          <p:cNvPr id="79" name="Rounded Rectangle 78"/>
          <p:cNvSpPr/>
          <p:nvPr userDrawn="1"/>
        </p:nvSpPr>
        <p:spPr>
          <a:xfrm>
            <a:off x="3258066" y="2308825"/>
            <a:ext cx="2741826" cy="1064586"/>
          </a:xfrm>
          <a:prstGeom prst="roundRect">
            <a:avLst>
              <a:gd name="adj" fmla="val 9252"/>
            </a:avLst>
          </a:prstGeom>
          <a:solidFill>
            <a:schemeClr val="bg1"/>
          </a:solidFill>
          <a:ln w="1270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/>
          </a:p>
        </p:txBody>
      </p:sp>
      <p:sp>
        <p:nvSpPr>
          <p:cNvPr id="80" name="Rounded Rectangle 79"/>
          <p:cNvSpPr/>
          <p:nvPr userDrawn="1"/>
        </p:nvSpPr>
        <p:spPr>
          <a:xfrm>
            <a:off x="6039708" y="2308825"/>
            <a:ext cx="2741826" cy="1064586"/>
          </a:xfrm>
          <a:prstGeom prst="roundRect">
            <a:avLst>
              <a:gd name="adj" fmla="val 9252"/>
            </a:avLst>
          </a:prstGeom>
          <a:solidFill>
            <a:schemeClr val="bg1"/>
          </a:solidFill>
          <a:ln w="1270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/>
          </a:p>
        </p:txBody>
      </p:sp>
      <p:sp>
        <p:nvSpPr>
          <p:cNvPr id="81" name="Rounded Rectangle 80"/>
          <p:cNvSpPr/>
          <p:nvPr userDrawn="1"/>
        </p:nvSpPr>
        <p:spPr>
          <a:xfrm>
            <a:off x="457200" y="1001738"/>
            <a:ext cx="4122018" cy="1064586"/>
          </a:xfrm>
          <a:prstGeom prst="roundRect">
            <a:avLst>
              <a:gd name="adj" fmla="val 9252"/>
            </a:avLst>
          </a:prstGeom>
          <a:solidFill>
            <a:schemeClr val="bg1"/>
          </a:solidFill>
          <a:ln w="1270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/>
          </a:p>
        </p:txBody>
      </p:sp>
      <p:sp>
        <p:nvSpPr>
          <p:cNvPr id="82" name="Rounded Rectangle 81"/>
          <p:cNvSpPr/>
          <p:nvPr userDrawn="1"/>
        </p:nvSpPr>
        <p:spPr>
          <a:xfrm>
            <a:off x="4661244" y="3521160"/>
            <a:ext cx="4122018" cy="1064586"/>
          </a:xfrm>
          <a:prstGeom prst="roundRect">
            <a:avLst>
              <a:gd name="adj" fmla="val 9252"/>
            </a:avLst>
          </a:prstGeom>
          <a:solidFill>
            <a:schemeClr val="bg1"/>
          </a:solidFill>
          <a:ln w="1270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/>
          </a:p>
        </p:txBody>
      </p:sp>
      <p:sp>
        <p:nvSpPr>
          <p:cNvPr id="83" name="Rounded Rectangle 82"/>
          <p:cNvSpPr/>
          <p:nvPr userDrawn="1"/>
        </p:nvSpPr>
        <p:spPr>
          <a:xfrm>
            <a:off x="457200" y="3528025"/>
            <a:ext cx="4122018" cy="1064586"/>
          </a:xfrm>
          <a:prstGeom prst="roundRect">
            <a:avLst>
              <a:gd name="adj" fmla="val 9252"/>
            </a:avLst>
          </a:prstGeom>
          <a:solidFill>
            <a:schemeClr val="bg1"/>
          </a:solidFill>
          <a:ln w="1270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/>
          </a:p>
        </p:txBody>
      </p:sp>
      <p:sp>
        <p:nvSpPr>
          <p:cNvPr id="3" name="Text Box 56"/>
          <p:cNvSpPr txBox="1">
            <a:spLocks noChangeArrowheads="1"/>
          </p:cNvSpPr>
          <p:nvPr userDrawn="1"/>
        </p:nvSpPr>
        <p:spPr bwMode="auto">
          <a:xfrm>
            <a:off x="2173416" y="1847850"/>
            <a:ext cx="844550" cy="122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defPPr>
              <a:defRPr lang="en-US"/>
            </a:defPPr>
            <a:lvl1pPr algn="ctr">
              <a:spcBef>
                <a:spcPct val="50000"/>
              </a:spcBef>
              <a:defRPr sz="800" b="0">
                <a:solidFill>
                  <a:srgbClr val="BCC0BA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9pPr>
          </a:lstStyle>
          <a:p>
            <a:pPr fontAlgn="auto">
              <a:spcAft>
                <a:spcPts val="0"/>
              </a:spcAft>
              <a:defRPr/>
            </a:pPr>
            <a:r>
              <a:rPr lang="en-US" altLang="en-US" dirty="0">
                <a:ea typeface="+mn-ea"/>
              </a:rPr>
              <a:t>GLOBE</a:t>
            </a:r>
          </a:p>
        </p:txBody>
      </p:sp>
      <p:pic>
        <p:nvPicPr>
          <p:cNvPr id="4" name="Picture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2574" y="1183124"/>
            <a:ext cx="394394" cy="3932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 Box 56"/>
          <p:cNvSpPr txBox="1">
            <a:spLocks noChangeArrowheads="1"/>
          </p:cNvSpPr>
          <p:nvPr userDrawn="1"/>
        </p:nvSpPr>
        <p:spPr bwMode="auto">
          <a:xfrm>
            <a:off x="3442430" y="1847850"/>
            <a:ext cx="844550" cy="122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defPPr>
              <a:defRPr lang="en-US"/>
            </a:defPPr>
            <a:lvl1pPr algn="ctr">
              <a:spcBef>
                <a:spcPct val="50000"/>
              </a:spcBef>
              <a:defRPr sz="800" b="0">
                <a:solidFill>
                  <a:srgbClr val="BCC0BA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9pPr>
          </a:lstStyle>
          <a:p>
            <a:pPr fontAlgn="auto">
              <a:spcAft>
                <a:spcPts val="0"/>
              </a:spcAft>
              <a:defRPr/>
            </a:pPr>
            <a:r>
              <a:rPr lang="en-US" altLang="en-US" dirty="0" smtClean="0">
                <a:ea typeface="+mn-ea"/>
              </a:rPr>
              <a:t>MAP MARKER</a:t>
            </a:r>
            <a:endParaRPr lang="en-US" altLang="en-US" dirty="0">
              <a:ea typeface="+mn-ea"/>
            </a:endParaRPr>
          </a:p>
        </p:txBody>
      </p:sp>
      <p:pic>
        <p:nvPicPr>
          <p:cNvPr id="6" name="Picture 14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0572" y="1216462"/>
            <a:ext cx="304758" cy="3932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15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839" y="1155232"/>
            <a:ext cx="747328" cy="4985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 Box 52"/>
          <p:cNvSpPr txBox="1">
            <a:spLocks noChangeArrowheads="1"/>
          </p:cNvSpPr>
          <p:nvPr userDrawn="1"/>
        </p:nvSpPr>
        <p:spPr bwMode="auto">
          <a:xfrm>
            <a:off x="724672" y="1847850"/>
            <a:ext cx="858838" cy="12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defPPr>
              <a:defRPr lang="en-US"/>
            </a:defPPr>
            <a:lvl1pPr algn="ctr">
              <a:spcBef>
                <a:spcPct val="50000"/>
              </a:spcBef>
              <a:defRPr sz="800" b="0">
                <a:solidFill>
                  <a:srgbClr val="BCC0BA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9pPr>
          </a:lstStyle>
          <a:p>
            <a:pPr fontAlgn="auto">
              <a:spcAft>
                <a:spcPts val="0"/>
              </a:spcAft>
              <a:defRPr/>
            </a:pPr>
            <a:r>
              <a:rPr lang="en-US" altLang="en-US" dirty="0" smtClean="0">
                <a:ea typeface="+mn-ea"/>
              </a:rPr>
              <a:t>WORLD MAP</a:t>
            </a:r>
            <a:endParaRPr lang="en-US" altLang="en-US" dirty="0">
              <a:ea typeface="+mn-ea"/>
            </a:endParaRPr>
          </a:p>
        </p:txBody>
      </p:sp>
      <p:sp>
        <p:nvSpPr>
          <p:cNvPr id="9" name="Text Box 79"/>
          <p:cNvSpPr txBox="1">
            <a:spLocks noChangeArrowheads="1"/>
          </p:cNvSpPr>
          <p:nvPr userDrawn="1"/>
        </p:nvSpPr>
        <p:spPr bwMode="auto">
          <a:xfrm>
            <a:off x="1189038" y="3150285"/>
            <a:ext cx="1379537" cy="122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fontAlgn="auto" hangingPunct="1">
              <a:spcBef>
                <a:spcPct val="50000"/>
              </a:spcBef>
              <a:spcAft>
                <a:spcPts val="0"/>
              </a:spcAft>
              <a:defRPr/>
            </a:pPr>
            <a:r>
              <a:rPr lang="en-US" altLang="en-US" sz="800" dirty="0" smtClean="0">
                <a:solidFill>
                  <a:srgbClr val="BCC0BA"/>
                </a:solidFill>
                <a:ea typeface="+mn-ea"/>
              </a:rPr>
              <a:t>DISK DRUMS / STORAGE</a:t>
            </a:r>
            <a:endParaRPr lang="en-US" altLang="en-US" sz="800" dirty="0">
              <a:solidFill>
                <a:srgbClr val="BCC0BA"/>
              </a:solidFill>
              <a:ea typeface="+mn-ea"/>
            </a:endParaRPr>
          </a:p>
        </p:txBody>
      </p:sp>
      <p:pic>
        <p:nvPicPr>
          <p:cNvPr id="10" name="Picture 18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6949" y="2579155"/>
            <a:ext cx="262181" cy="3058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1" name="Group 19"/>
          <p:cNvGrpSpPr>
            <a:grpSpLocks/>
          </p:cNvGrpSpPr>
          <p:nvPr userDrawn="1"/>
        </p:nvGrpSpPr>
        <p:grpSpPr bwMode="auto">
          <a:xfrm>
            <a:off x="1488530" y="2536579"/>
            <a:ext cx="429125" cy="391031"/>
            <a:chOff x="8018997" y="2625171"/>
            <a:chExt cx="659169" cy="601150"/>
          </a:xfrm>
        </p:grpSpPr>
        <p:pic>
          <p:nvPicPr>
            <p:cNvPr id="12" name="Picture 20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018997" y="2625171"/>
              <a:ext cx="400625" cy="4677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" name="Picture 21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277541" y="2758591"/>
              <a:ext cx="400625" cy="4677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4" name="Group 22"/>
          <p:cNvGrpSpPr>
            <a:grpSpLocks/>
          </p:cNvGrpSpPr>
          <p:nvPr userDrawn="1"/>
        </p:nvGrpSpPr>
        <p:grpSpPr bwMode="auto">
          <a:xfrm>
            <a:off x="2497055" y="2532097"/>
            <a:ext cx="521001" cy="399994"/>
            <a:chOff x="8018997" y="2625171"/>
            <a:chExt cx="801250" cy="615646"/>
          </a:xfrm>
        </p:grpSpPr>
        <p:pic>
          <p:nvPicPr>
            <p:cNvPr id="15" name="Picture 24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018997" y="2625171"/>
              <a:ext cx="400625" cy="4677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6" name="Picture 25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419622" y="2625171"/>
              <a:ext cx="400625" cy="4677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7" name="Picture 26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226800" y="2773087"/>
              <a:ext cx="400625" cy="4677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8" name="Text Box 73"/>
          <p:cNvSpPr txBox="1">
            <a:spLocks noChangeArrowheads="1"/>
          </p:cNvSpPr>
          <p:nvPr/>
        </p:nvSpPr>
        <p:spPr bwMode="auto">
          <a:xfrm>
            <a:off x="4043963" y="3150285"/>
            <a:ext cx="1179512" cy="122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defPPr>
              <a:defRPr lang="en-US"/>
            </a:defPPr>
            <a:lvl1pPr algn="ctr">
              <a:spcBef>
                <a:spcPct val="50000"/>
              </a:spcBef>
              <a:defRPr sz="800" b="0">
                <a:solidFill>
                  <a:srgbClr val="BCC0BA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9pPr>
          </a:lstStyle>
          <a:p>
            <a:pPr fontAlgn="auto">
              <a:spcAft>
                <a:spcPts val="0"/>
              </a:spcAft>
              <a:defRPr/>
            </a:pPr>
            <a:r>
              <a:rPr lang="en-US" altLang="en-US" dirty="0" smtClean="0">
                <a:ea typeface="+mn-ea"/>
              </a:rPr>
              <a:t>SECURITY / LOCKS</a:t>
            </a:r>
            <a:endParaRPr lang="en-US" altLang="en-US" dirty="0">
              <a:ea typeface="+mn-ea"/>
            </a:endParaRPr>
          </a:p>
        </p:txBody>
      </p:sp>
      <p:pic>
        <p:nvPicPr>
          <p:cNvPr id="19" name="Picture 2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4134" y="2532242"/>
            <a:ext cx="316067" cy="3932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Picture 2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0441" y="2529634"/>
            <a:ext cx="400447" cy="3990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Picture 30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6541" y="2571354"/>
            <a:ext cx="308917" cy="3074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" name="Text Box 17"/>
          <p:cNvSpPr txBox="1">
            <a:spLocks noChangeArrowheads="1"/>
          </p:cNvSpPr>
          <p:nvPr userDrawn="1"/>
        </p:nvSpPr>
        <p:spPr bwMode="auto">
          <a:xfrm>
            <a:off x="6027351" y="1847850"/>
            <a:ext cx="1301879" cy="1231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defPPr>
              <a:defRPr lang="en-US"/>
            </a:defPPr>
            <a:lvl1pPr lvl="0" algn="ctr">
              <a:spcBef>
                <a:spcPct val="50000"/>
              </a:spcBef>
              <a:defRPr sz="800" b="0">
                <a:solidFill>
                  <a:srgbClr val="BCC0BA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9pPr>
          </a:lstStyle>
          <a:p>
            <a:pPr fontAlgn="auto">
              <a:spcAft>
                <a:spcPts val="0"/>
              </a:spcAft>
              <a:defRPr/>
            </a:pPr>
            <a:r>
              <a:rPr lang="en-US" altLang="en-US" dirty="0">
                <a:ea typeface="+mn-ea"/>
              </a:rPr>
              <a:t>MOBILE </a:t>
            </a:r>
            <a:r>
              <a:rPr lang="en-US" altLang="en-US" dirty="0" smtClean="0">
                <a:ea typeface="+mn-ea"/>
              </a:rPr>
              <a:t>PHONE/iPHONE</a:t>
            </a:r>
            <a:endParaRPr lang="en-US" altLang="en-US" dirty="0">
              <a:ea typeface="+mn-ea"/>
            </a:endParaRPr>
          </a:p>
        </p:txBody>
      </p:sp>
      <p:pic>
        <p:nvPicPr>
          <p:cNvPr id="23" name="Picture 35"/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1575" y="1240515"/>
            <a:ext cx="192715" cy="3574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" name="Picture 36"/>
          <p:cNvPicPr>
            <a:picLocks noChangeAspect="1"/>
          </p:cNvPicPr>
          <p:nvPr userDrawn="1"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60580" y="1151323"/>
            <a:ext cx="363020" cy="4896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" name="Text Box 20"/>
          <p:cNvSpPr txBox="1">
            <a:spLocks noChangeArrowheads="1"/>
          </p:cNvSpPr>
          <p:nvPr userDrawn="1"/>
        </p:nvSpPr>
        <p:spPr bwMode="auto">
          <a:xfrm>
            <a:off x="5096518" y="1847850"/>
            <a:ext cx="722312" cy="12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defPPr>
              <a:defRPr lang="en-US"/>
            </a:defPPr>
            <a:lvl1pPr lvl="0" algn="ctr">
              <a:spcBef>
                <a:spcPct val="50000"/>
              </a:spcBef>
              <a:defRPr sz="800" b="0">
                <a:solidFill>
                  <a:srgbClr val="BCC0BA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9pPr>
          </a:lstStyle>
          <a:p>
            <a:pPr fontAlgn="auto">
              <a:spcAft>
                <a:spcPts val="0"/>
              </a:spcAft>
              <a:defRPr/>
            </a:pPr>
            <a:r>
              <a:rPr lang="en-US" altLang="en-US" dirty="0" smtClean="0">
                <a:ea typeface="+mn-ea"/>
              </a:rPr>
              <a:t>iPAD</a:t>
            </a:r>
            <a:endParaRPr lang="en-US" altLang="en-US" dirty="0">
              <a:ea typeface="+mn-ea"/>
            </a:endParaRPr>
          </a:p>
        </p:txBody>
      </p:sp>
      <p:pic>
        <p:nvPicPr>
          <p:cNvPr id="26" name="Picture 38"/>
          <p:cNvPicPr>
            <a:picLocks noChangeAspect="1"/>
          </p:cNvPicPr>
          <p:nvPr userDrawn="1"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9405" y="1095734"/>
            <a:ext cx="693548" cy="5086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" name="Text Box 20"/>
          <p:cNvSpPr txBox="1">
            <a:spLocks noChangeArrowheads="1"/>
          </p:cNvSpPr>
          <p:nvPr userDrawn="1"/>
        </p:nvSpPr>
        <p:spPr bwMode="auto">
          <a:xfrm>
            <a:off x="7585976" y="1847850"/>
            <a:ext cx="939800" cy="12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defPPr>
              <a:defRPr lang="en-US"/>
            </a:defPPr>
            <a:lvl1pPr lvl="0" algn="ctr">
              <a:spcBef>
                <a:spcPct val="50000"/>
              </a:spcBef>
              <a:defRPr sz="800" b="0">
                <a:solidFill>
                  <a:srgbClr val="BCC0BA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9pPr>
          </a:lstStyle>
          <a:p>
            <a:pPr fontAlgn="auto">
              <a:spcAft>
                <a:spcPts val="0"/>
              </a:spcAft>
              <a:defRPr/>
            </a:pPr>
            <a:r>
              <a:rPr lang="en-US" altLang="en-US" dirty="0" smtClean="0">
                <a:ea typeface="+mn-ea"/>
              </a:rPr>
              <a:t>TV</a:t>
            </a:r>
            <a:endParaRPr lang="en-US" altLang="en-US" dirty="0">
              <a:ea typeface="+mn-ea"/>
            </a:endParaRPr>
          </a:p>
        </p:txBody>
      </p:sp>
      <p:pic>
        <p:nvPicPr>
          <p:cNvPr id="28" name="Picture 40"/>
          <p:cNvPicPr>
            <a:picLocks noChangeAspect="1"/>
          </p:cNvPicPr>
          <p:nvPr userDrawn="1"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81258" y="3786030"/>
            <a:ext cx="532206" cy="3047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" name="Picture 41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05931" y="3800226"/>
            <a:ext cx="529964" cy="3036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" name="Picture 42"/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25117" y="3785938"/>
            <a:ext cx="529965" cy="303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" name="Picture 43"/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90967" y="2556880"/>
            <a:ext cx="309239" cy="3092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" name="Picture 44"/>
          <p:cNvPicPr>
            <a:picLocks noChangeAspect="1" noChangeArrowheads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29829" y="2546209"/>
            <a:ext cx="286498" cy="30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" name="Picture 45"/>
          <p:cNvPicPr>
            <a:picLocks noChangeAspect="1"/>
          </p:cNvPicPr>
          <p:nvPr userDrawn="1"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5018" y="2556880"/>
            <a:ext cx="309239" cy="3092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" name="Text Box 55"/>
          <p:cNvSpPr txBox="1">
            <a:spLocks noChangeArrowheads="1"/>
          </p:cNvSpPr>
          <p:nvPr userDrawn="1"/>
        </p:nvSpPr>
        <p:spPr bwMode="auto">
          <a:xfrm>
            <a:off x="3581959" y="4335892"/>
            <a:ext cx="844550" cy="12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fontAlgn="auto" hangingPunct="1">
              <a:spcBef>
                <a:spcPct val="50000"/>
              </a:spcBef>
              <a:spcAft>
                <a:spcPts val="0"/>
              </a:spcAft>
              <a:defRPr/>
            </a:pPr>
            <a:r>
              <a:rPr lang="en-US" altLang="en-US" sz="800" dirty="0">
                <a:solidFill>
                  <a:schemeClr val="accent5"/>
                </a:solidFill>
                <a:latin typeface="+mn-lt"/>
                <a:ea typeface="+mn-ea"/>
              </a:rPr>
              <a:t>MAGNIFYING GLASS</a:t>
            </a:r>
          </a:p>
        </p:txBody>
      </p:sp>
      <p:pic>
        <p:nvPicPr>
          <p:cNvPr id="35" name="Picture 47"/>
          <p:cNvPicPr>
            <a:picLocks noChangeAspect="1"/>
          </p:cNvPicPr>
          <p:nvPr userDrawn="1"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934" t="18568" r="21211" b="18280"/>
          <a:stretch>
            <a:fillRect/>
          </a:stretch>
        </p:blipFill>
        <p:spPr bwMode="auto">
          <a:xfrm flipH="1">
            <a:off x="3787052" y="3658087"/>
            <a:ext cx="620720" cy="5848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6" name="Text Box 60"/>
          <p:cNvSpPr txBox="1">
            <a:spLocks noChangeArrowheads="1"/>
          </p:cNvSpPr>
          <p:nvPr userDrawn="1"/>
        </p:nvSpPr>
        <p:spPr bwMode="auto">
          <a:xfrm>
            <a:off x="2574667" y="4337479"/>
            <a:ext cx="768350" cy="122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fontAlgn="auto" hangingPunct="1">
              <a:spcBef>
                <a:spcPct val="50000"/>
              </a:spcBef>
              <a:spcAft>
                <a:spcPts val="0"/>
              </a:spcAft>
              <a:defRPr/>
            </a:pPr>
            <a:r>
              <a:rPr lang="en-US" altLang="en-US" sz="800" dirty="0">
                <a:solidFill>
                  <a:schemeClr val="accent5"/>
                </a:solidFill>
                <a:latin typeface="+mn-lt"/>
                <a:ea typeface="+mn-ea"/>
              </a:rPr>
              <a:t>SERVICE TEAM</a:t>
            </a:r>
          </a:p>
        </p:txBody>
      </p:sp>
      <p:sp>
        <p:nvSpPr>
          <p:cNvPr id="37" name="Text Box 60"/>
          <p:cNvSpPr txBox="1">
            <a:spLocks noChangeArrowheads="1"/>
          </p:cNvSpPr>
          <p:nvPr userDrawn="1"/>
        </p:nvSpPr>
        <p:spPr bwMode="auto">
          <a:xfrm>
            <a:off x="1532279" y="4275567"/>
            <a:ext cx="768350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fontAlgn="auto" hangingPunct="1">
              <a:spcBef>
                <a:spcPct val="50000"/>
              </a:spcBef>
              <a:spcAft>
                <a:spcPts val="0"/>
              </a:spcAft>
              <a:defRPr/>
            </a:pPr>
            <a:r>
              <a:rPr lang="en-US" altLang="en-US" sz="800" dirty="0">
                <a:solidFill>
                  <a:schemeClr val="accent5"/>
                </a:solidFill>
                <a:latin typeface="+mn-lt"/>
                <a:ea typeface="+mn-ea"/>
              </a:rPr>
              <a:t>PROBLEM</a:t>
            </a:r>
            <a:br>
              <a:rPr lang="en-US" altLang="en-US" sz="800" dirty="0">
                <a:solidFill>
                  <a:schemeClr val="accent5"/>
                </a:solidFill>
                <a:latin typeface="+mn-lt"/>
                <a:ea typeface="+mn-ea"/>
              </a:rPr>
            </a:br>
            <a:r>
              <a:rPr lang="en-US" altLang="en-US" sz="800" dirty="0">
                <a:solidFill>
                  <a:schemeClr val="accent5"/>
                </a:solidFill>
                <a:latin typeface="+mn-lt"/>
                <a:ea typeface="+mn-ea"/>
              </a:rPr>
              <a:t>/HEALTH</a:t>
            </a:r>
          </a:p>
        </p:txBody>
      </p:sp>
      <p:sp>
        <p:nvSpPr>
          <p:cNvPr id="38" name="Text Box 60"/>
          <p:cNvSpPr txBox="1">
            <a:spLocks noChangeArrowheads="1"/>
          </p:cNvSpPr>
          <p:nvPr userDrawn="1"/>
        </p:nvSpPr>
        <p:spPr bwMode="auto">
          <a:xfrm>
            <a:off x="504567" y="4268702"/>
            <a:ext cx="857250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fontAlgn="auto" hangingPunct="1">
              <a:spcBef>
                <a:spcPct val="50000"/>
              </a:spcBef>
              <a:spcAft>
                <a:spcPts val="0"/>
              </a:spcAft>
              <a:defRPr/>
            </a:pPr>
            <a:r>
              <a:rPr lang="en-US" altLang="en-US" sz="800" dirty="0">
                <a:solidFill>
                  <a:schemeClr val="accent5"/>
                </a:solidFill>
                <a:latin typeface="+mn-lt"/>
                <a:ea typeface="+mn-ea"/>
              </a:rPr>
              <a:t>PERFORMANCE MONITORING</a:t>
            </a:r>
          </a:p>
        </p:txBody>
      </p:sp>
      <p:pic>
        <p:nvPicPr>
          <p:cNvPr id="39" name="Picture 51"/>
          <p:cNvPicPr>
            <a:picLocks noChangeAspect="1"/>
          </p:cNvPicPr>
          <p:nvPr userDrawn="1"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3947" y="3734277"/>
            <a:ext cx="432487" cy="432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" name="Picture 52"/>
          <p:cNvPicPr>
            <a:picLocks noChangeAspect="1"/>
          </p:cNvPicPr>
          <p:nvPr userDrawn="1"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1540" y="3711868"/>
            <a:ext cx="481786" cy="4773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" name="Picture 53"/>
          <p:cNvPicPr>
            <a:picLocks noChangeAspect="1"/>
          </p:cNvPicPr>
          <p:nvPr userDrawn="1"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25892" y="3703464"/>
            <a:ext cx="498593" cy="494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42" name="Straight Connector 41"/>
          <p:cNvCxnSpPr/>
          <p:nvPr userDrawn="1"/>
        </p:nvCxnSpPr>
        <p:spPr>
          <a:xfrm flipH="1" flipV="1">
            <a:off x="1400257" y="3676200"/>
            <a:ext cx="0" cy="548640"/>
          </a:xfrm>
          <a:prstGeom prst="line">
            <a:avLst/>
          </a:prstGeom>
          <a:ln w="9525" cmpd="sng">
            <a:solidFill>
              <a:schemeClr val="accent6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 userDrawn="1"/>
        </p:nvCxnSpPr>
        <p:spPr>
          <a:xfrm flipH="1" flipV="1">
            <a:off x="2207355" y="2457774"/>
            <a:ext cx="0" cy="548640"/>
          </a:xfrm>
          <a:prstGeom prst="line">
            <a:avLst/>
          </a:prstGeom>
          <a:ln w="9525" cmpd="sng">
            <a:solidFill>
              <a:schemeClr val="accent6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 userDrawn="1"/>
        </p:nvCxnSpPr>
        <p:spPr>
          <a:xfrm flipH="1" flipV="1">
            <a:off x="1891099" y="1123950"/>
            <a:ext cx="0" cy="548640"/>
          </a:xfrm>
          <a:prstGeom prst="line">
            <a:avLst/>
          </a:prstGeom>
          <a:ln w="9525" cmpd="sng">
            <a:solidFill>
              <a:schemeClr val="accent6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/>
          <p:cNvCxnSpPr/>
          <p:nvPr userDrawn="1"/>
        </p:nvCxnSpPr>
        <p:spPr>
          <a:xfrm flipH="1" flipV="1">
            <a:off x="3219622" y="1123950"/>
            <a:ext cx="0" cy="548640"/>
          </a:xfrm>
          <a:prstGeom prst="line">
            <a:avLst/>
          </a:prstGeom>
          <a:ln w="9525" cmpd="sng">
            <a:solidFill>
              <a:schemeClr val="accent6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/>
          <p:cNvCxnSpPr/>
          <p:nvPr userDrawn="1"/>
        </p:nvCxnSpPr>
        <p:spPr>
          <a:xfrm flipH="1" flipV="1">
            <a:off x="4269541" y="2492099"/>
            <a:ext cx="0" cy="548640"/>
          </a:xfrm>
          <a:prstGeom prst="line">
            <a:avLst/>
          </a:prstGeom>
          <a:ln w="9525" cmpd="sng">
            <a:solidFill>
              <a:schemeClr val="accent6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/>
          <p:cNvCxnSpPr/>
          <p:nvPr userDrawn="1"/>
        </p:nvCxnSpPr>
        <p:spPr>
          <a:xfrm flipH="1" flipV="1">
            <a:off x="5071685" y="2492099"/>
            <a:ext cx="0" cy="548640"/>
          </a:xfrm>
          <a:prstGeom prst="line">
            <a:avLst/>
          </a:prstGeom>
          <a:ln w="9525" cmpd="sng">
            <a:solidFill>
              <a:schemeClr val="accent6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/>
          <p:cNvCxnSpPr/>
          <p:nvPr userDrawn="1"/>
        </p:nvCxnSpPr>
        <p:spPr>
          <a:xfrm flipH="1" flipV="1">
            <a:off x="7002612" y="2437179"/>
            <a:ext cx="0" cy="548640"/>
          </a:xfrm>
          <a:prstGeom prst="line">
            <a:avLst/>
          </a:prstGeom>
          <a:ln w="9525" cmpd="sng">
            <a:solidFill>
              <a:schemeClr val="accent6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/>
          <p:cNvCxnSpPr/>
          <p:nvPr userDrawn="1"/>
        </p:nvCxnSpPr>
        <p:spPr>
          <a:xfrm flipH="1" flipV="1">
            <a:off x="7916663" y="2437179"/>
            <a:ext cx="0" cy="548640"/>
          </a:xfrm>
          <a:prstGeom prst="line">
            <a:avLst/>
          </a:prstGeom>
          <a:ln w="9525" cmpd="sng">
            <a:solidFill>
              <a:schemeClr val="accent6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0" name="Text Box 73"/>
          <p:cNvSpPr txBox="1">
            <a:spLocks noChangeArrowheads="1"/>
          </p:cNvSpPr>
          <p:nvPr userDrawn="1"/>
        </p:nvSpPr>
        <p:spPr bwMode="auto">
          <a:xfrm>
            <a:off x="6452244" y="3067907"/>
            <a:ext cx="2101850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defPPr>
              <a:defRPr lang="en-US"/>
            </a:defPPr>
            <a:lvl1pPr algn="ctr">
              <a:spcBef>
                <a:spcPct val="50000"/>
              </a:spcBef>
              <a:defRPr sz="800" b="0">
                <a:solidFill>
                  <a:srgbClr val="BCC0BA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9pPr>
          </a:lstStyle>
          <a:p>
            <a:pPr fontAlgn="auto">
              <a:spcAft>
                <a:spcPts val="0"/>
              </a:spcAft>
              <a:defRPr/>
            </a:pPr>
            <a:r>
              <a:rPr lang="en-US" altLang="en-US" dirty="0" smtClean="0">
                <a:ea typeface="+mn-ea"/>
              </a:rPr>
              <a:t>COGS – PROCESSES – SYSTEM -  POLICY MANAGER – DATA MOVEMENT - iMover</a:t>
            </a:r>
          </a:p>
        </p:txBody>
      </p:sp>
      <p:sp>
        <p:nvSpPr>
          <p:cNvPr id="51" name="Text Box 55"/>
          <p:cNvSpPr txBox="1">
            <a:spLocks noChangeArrowheads="1"/>
          </p:cNvSpPr>
          <p:nvPr userDrawn="1"/>
        </p:nvSpPr>
        <p:spPr bwMode="auto">
          <a:xfrm>
            <a:off x="5347173" y="4335891"/>
            <a:ext cx="2911475" cy="12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fontAlgn="auto" hangingPunct="1">
              <a:spcBef>
                <a:spcPct val="50000"/>
              </a:spcBef>
              <a:spcAft>
                <a:spcPts val="0"/>
              </a:spcAft>
              <a:defRPr/>
            </a:pPr>
            <a:r>
              <a:rPr lang="en-US" altLang="en-US" sz="800" dirty="0" smtClean="0">
                <a:solidFill>
                  <a:schemeClr val="accent5"/>
                </a:solidFill>
                <a:latin typeface="+mn-lt"/>
                <a:ea typeface="+mn-ea"/>
              </a:rPr>
              <a:t>CLOUD, WAN, LAN, SAN, WWW</a:t>
            </a:r>
            <a:endParaRPr lang="en-US" altLang="en-US" sz="800" dirty="0">
              <a:solidFill>
                <a:schemeClr val="accent5"/>
              </a:solidFill>
              <a:latin typeface="+mn-lt"/>
              <a:ea typeface="+mn-ea"/>
            </a:endParaRPr>
          </a:p>
        </p:txBody>
      </p:sp>
      <p:cxnSp>
        <p:nvCxnSpPr>
          <p:cNvPr id="52" name="Straight Connector 51"/>
          <p:cNvCxnSpPr/>
          <p:nvPr userDrawn="1"/>
        </p:nvCxnSpPr>
        <p:spPr>
          <a:xfrm flipH="1" flipV="1">
            <a:off x="5971745" y="1123950"/>
            <a:ext cx="0" cy="548640"/>
          </a:xfrm>
          <a:prstGeom prst="line">
            <a:avLst/>
          </a:prstGeom>
          <a:ln w="9525" cmpd="sng">
            <a:solidFill>
              <a:schemeClr val="accent6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52"/>
          <p:cNvCxnSpPr/>
          <p:nvPr userDrawn="1"/>
        </p:nvCxnSpPr>
        <p:spPr>
          <a:xfrm flipH="1" flipV="1">
            <a:off x="7396376" y="1123950"/>
            <a:ext cx="0" cy="548640"/>
          </a:xfrm>
          <a:prstGeom prst="line">
            <a:avLst/>
          </a:prstGeom>
          <a:ln w="9525" cmpd="sng">
            <a:solidFill>
              <a:schemeClr val="accent6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/>
          <p:cNvCxnSpPr/>
          <p:nvPr userDrawn="1"/>
        </p:nvCxnSpPr>
        <p:spPr>
          <a:xfrm flipV="1">
            <a:off x="7328930" y="3672187"/>
            <a:ext cx="0" cy="548640"/>
          </a:xfrm>
          <a:prstGeom prst="line">
            <a:avLst/>
          </a:prstGeom>
          <a:ln w="9525" cmpd="sng">
            <a:solidFill>
              <a:schemeClr val="accent6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/>
          <p:cNvCxnSpPr/>
          <p:nvPr userDrawn="1"/>
        </p:nvCxnSpPr>
        <p:spPr>
          <a:xfrm flipV="1">
            <a:off x="6236730" y="3672187"/>
            <a:ext cx="0" cy="548640"/>
          </a:xfrm>
          <a:prstGeom prst="line">
            <a:avLst/>
          </a:prstGeom>
          <a:ln w="9525" cmpd="sng">
            <a:solidFill>
              <a:schemeClr val="accent6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6" name="Straight Connector 55"/>
          <p:cNvCxnSpPr/>
          <p:nvPr userDrawn="1"/>
        </p:nvCxnSpPr>
        <p:spPr>
          <a:xfrm flipH="1" flipV="1">
            <a:off x="2444609" y="3676200"/>
            <a:ext cx="0" cy="548640"/>
          </a:xfrm>
          <a:prstGeom prst="line">
            <a:avLst/>
          </a:prstGeom>
          <a:ln w="9525" cmpd="sng">
            <a:solidFill>
              <a:schemeClr val="accent6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7" name="Straight Connector 56"/>
          <p:cNvCxnSpPr/>
          <p:nvPr userDrawn="1"/>
        </p:nvCxnSpPr>
        <p:spPr>
          <a:xfrm flipH="1" flipV="1">
            <a:off x="3505768" y="3676200"/>
            <a:ext cx="0" cy="548640"/>
          </a:xfrm>
          <a:prstGeom prst="line">
            <a:avLst/>
          </a:prstGeom>
          <a:ln w="9525" cmpd="sng">
            <a:solidFill>
              <a:schemeClr val="accent6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8" name="Straight Connector 57"/>
          <p:cNvCxnSpPr/>
          <p:nvPr userDrawn="1"/>
        </p:nvCxnSpPr>
        <p:spPr>
          <a:xfrm flipH="1" flipV="1">
            <a:off x="1198830" y="2457774"/>
            <a:ext cx="0" cy="548640"/>
          </a:xfrm>
          <a:prstGeom prst="line">
            <a:avLst/>
          </a:prstGeom>
          <a:ln w="9525" cmpd="sng">
            <a:solidFill>
              <a:schemeClr val="accent6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 smtClean="0"/>
              <a:t>Useful Iconography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157986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 userDrawn="1"/>
        </p:nvSpPr>
        <p:spPr>
          <a:xfrm>
            <a:off x="2982913" y="1262063"/>
            <a:ext cx="1412875" cy="2381250"/>
          </a:xfrm>
          <a:prstGeom prst="roundRect">
            <a:avLst>
              <a:gd name="adj" fmla="val 9252"/>
            </a:avLst>
          </a:prstGeom>
          <a:solidFill>
            <a:srgbClr val="E1E1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4" name="Rounded Rectangle 3"/>
          <p:cNvSpPr/>
          <p:nvPr userDrawn="1"/>
        </p:nvSpPr>
        <p:spPr>
          <a:xfrm>
            <a:off x="376238" y="1262063"/>
            <a:ext cx="2379662" cy="3633787"/>
          </a:xfrm>
          <a:prstGeom prst="roundRect">
            <a:avLst>
              <a:gd name="adj" fmla="val 4659"/>
            </a:avLst>
          </a:prstGeom>
          <a:solidFill>
            <a:srgbClr val="E1E1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5" name="Text Box 41"/>
          <p:cNvSpPr txBox="1">
            <a:spLocks noChangeArrowheads="1"/>
          </p:cNvSpPr>
          <p:nvPr userDrawn="1"/>
        </p:nvSpPr>
        <p:spPr bwMode="auto">
          <a:xfrm>
            <a:off x="500063" y="1000125"/>
            <a:ext cx="4168775" cy="12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spcBef>
                <a:spcPct val="20000"/>
              </a:spcBef>
              <a:buSzPct val="75000"/>
              <a:buBlip>
                <a:blip r:embed="rId2"/>
              </a:buBlip>
              <a:defRPr sz="2400">
                <a:solidFill>
                  <a:srgbClr val="21212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006AD6"/>
              </a:buClr>
              <a:buFont typeface="Arial" charset="0"/>
              <a:buChar char="–"/>
              <a:defRPr sz="2800">
                <a:solidFill>
                  <a:srgbClr val="21212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006AD6"/>
              </a:buClr>
              <a:buFont typeface="Wingdings" pitchFamily="2" charset="2"/>
              <a:buChar char="§"/>
              <a:defRPr sz="1600">
                <a:solidFill>
                  <a:srgbClr val="21212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006AD6"/>
              </a:buClr>
              <a:buFont typeface="Arial" charset="0"/>
              <a:buChar char="–"/>
              <a:defRPr sz="1600">
                <a:solidFill>
                  <a:srgbClr val="21212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006AD6"/>
              </a:buClr>
              <a:buFont typeface="Wingdings" pitchFamily="2" charset="2"/>
              <a:buChar char="§"/>
              <a:defRPr sz="1600">
                <a:solidFill>
                  <a:srgbClr val="21212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AD6"/>
              </a:buClr>
              <a:buFont typeface="Wingdings" pitchFamily="2" charset="2"/>
              <a:buChar char="§"/>
              <a:defRPr sz="1600">
                <a:solidFill>
                  <a:srgbClr val="21212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AD6"/>
              </a:buClr>
              <a:buFont typeface="Wingdings" pitchFamily="2" charset="2"/>
              <a:buChar char="§"/>
              <a:defRPr sz="1600">
                <a:solidFill>
                  <a:srgbClr val="21212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AD6"/>
              </a:buClr>
              <a:buFont typeface="Wingdings" pitchFamily="2" charset="2"/>
              <a:buChar char="§"/>
              <a:defRPr sz="1600">
                <a:solidFill>
                  <a:srgbClr val="21212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AD6"/>
              </a:buClr>
              <a:buFont typeface="Wingdings" pitchFamily="2" charset="2"/>
              <a:buChar char="§"/>
              <a:defRPr sz="1600">
                <a:solidFill>
                  <a:srgbClr val="212121"/>
                </a:solidFill>
                <a:latin typeface="Arial" charset="0"/>
                <a:cs typeface="Arial" charset="0"/>
              </a:defRPr>
            </a:lvl9pPr>
          </a:lstStyle>
          <a:p>
            <a:pPr eaLnBrk="1" fontAlgn="auto" hangingPunct="1">
              <a:spcBef>
                <a:spcPct val="50000"/>
              </a:spcBef>
              <a:spcAft>
                <a:spcPts val="0"/>
              </a:spcAft>
              <a:buSzTx/>
              <a:buFontTx/>
              <a:buNone/>
              <a:defRPr/>
            </a:pPr>
            <a:r>
              <a:rPr lang="en-US" altLang="en-US" sz="800" b="1" dirty="0" smtClean="0">
                <a:solidFill>
                  <a:schemeClr val="tx1"/>
                </a:solidFill>
                <a:ea typeface="+mn-ea"/>
              </a:rPr>
              <a:t>Background Shapes (can depict different locations, e.g. On-site, Offsite, etc.</a:t>
            </a:r>
            <a:endParaRPr lang="en-US" altLang="en-US" sz="800" b="1" dirty="0">
              <a:solidFill>
                <a:schemeClr val="tx1"/>
              </a:solidFill>
              <a:ea typeface="+mn-ea"/>
            </a:endParaRPr>
          </a:p>
        </p:txBody>
      </p:sp>
      <p:sp>
        <p:nvSpPr>
          <p:cNvPr id="6" name="Rounded Rectangle 5"/>
          <p:cNvSpPr/>
          <p:nvPr userDrawn="1"/>
        </p:nvSpPr>
        <p:spPr>
          <a:xfrm>
            <a:off x="4737100" y="1289050"/>
            <a:ext cx="1412875" cy="2381250"/>
          </a:xfrm>
          <a:prstGeom prst="roundRect">
            <a:avLst>
              <a:gd name="adj" fmla="val 9252"/>
            </a:avLst>
          </a:prstGeom>
          <a:solidFill>
            <a:srgbClr val="E1E1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7" name="Rounded Rectangle 6"/>
          <p:cNvSpPr/>
          <p:nvPr userDrawn="1"/>
        </p:nvSpPr>
        <p:spPr>
          <a:xfrm>
            <a:off x="4937125" y="1524000"/>
            <a:ext cx="1011238" cy="820738"/>
          </a:xfrm>
          <a:prstGeom prst="roundRect">
            <a:avLst>
              <a:gd name="adj" fmla="val 9252"/>
            </a:avLst>
          </a:prstGeom>
          <a:solidFill>
            <a:schemeClr val="bg1"/>
          </a:solidFill>
          <a:ln w="12700">
            <a:solidFill>
              <a:srgbClr val="00B6F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8" name="Rounded Rectangle 7"/>
          <p:cNvSpPr/>
          <p:nvPr userDrawn="1"/>
        </p:nvSpPr>
        <p:spPr>
          <a:xfrm>
            <a:off x="4937125" y="2616200"/>
            <a:ext cx="1011238" cy="820738"/>
          </a:xfrm>
          <a:prstGeom prst="roundRect">
            <a:avLst>
              <a:gd name="adj" fmla="val 9252"/>
            </a:avLst>
          </a:prstGeom>
          <a:solidFill>
            <a:schemeClr val="bg1"/>
          </a:solidFill>
          <a:ln w="12700">
            <a:solidFill>
              <a:srgbClr val="00B6F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9" name="Rounded Rectangle 8"/>
          <p:cNvSpPr/>
          <p:nvPr userDrawn="1"/>
        </p:nvSpPr>
        <p:spPr>
          <a:xfrm>
            <a:off x="6478588" y="1309688"/>
            <a:ext cx="1611312" cy="1309687"/>
          </a:xfrm>
          <a:prstGeom prst="roundRect">
            <a:avLst>
              <a:gd name="adj" fmla="val 9252"/>
            </a:avLst>
          </a:prstGeom>
          <a:solidFill>
            <a:schemeClr val="bg1"/>
          </a:solidFill>
          <a:ln w="12700">
            <a:solidFill>
              <a:srgbClr val="6A7B84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0" name="Text Box 10"/>
          <p:cNvSpPr txBox="1">
            <a:spLocks noChangeArrowheads="1"/>
          </p:cNvSpPr>
          <p:nvPr userDrawn="1"/>
        </p:nvSpPr>
        <p:spPr bwMode="auto">
          <a:xfrm>
            <a:off x="4119563" y="3732213"/>
            <a:ext cx="1071562" cy="1108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7200" b="1" dirty="0">
                <a:solidFill>
                  <a:srgbClr val="ABEBFF"/>
                </a:solidFill>
                <a:latin typeface="Arial" charset="0"/>
                <a:cs typeface="Arial" charset="0"/>
              </a:rPr>
              <a:t>2</a:t>
            </a:r>
          </a:p>
        </p:txBody>
      </p:sp>
      <p:sp>
        <p:nvSpPr>
          <p:cNvPr id="11" name="Text Box 10"/>
          <p:cNvSpPr txBox="1">
            <a:spLocks noChangeArrowheads="1"/>
          </p:cNvSpPr>
          <p:nvPr userDrawn="1"/>
        </p:nvSpPr>
        <p:spPr bwMode="auto">
          <a:xfrm>
            <a:off x="6151563" y="4271963"/>
            <a:ext cx="1852612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800" b="1" dirty="0">
                <a:solidFill>
                  <a:srgbClr val="000000"/>
                </a:solidFill>
                <a:latin typeface="Arial" charset="0"/>
                <a:cs typeface="Arial" charset="0"/>
              </a:rPr>
              <a:t>NUMBERS</a:t>
            </a:r>
            <a:br>
              <a:rPr lang="en-US" sz="800" b="1" dirty="0">
                <a:solidFill>
                  <a:srgbClr val="000000"/>
                </a:solidFill>
                <a:latin typeface="Arial" charset="0"/>
                <a:cs typeface="Arial" charset="0"/>
              </a:rPr>
            </a:br>
            <a:r>
              <a:rPr lang="en-US" sz="800" b="1" dirty="0">
                <a:solidFill>
                  <a:srgbClr val="000000"/>
                </a:solidFill>
                <a:latin typeface="Arial" charset="0"/>
                <a:cs typeface="Arial" charset="0"/>
              </a:rPr>
              <a:t>(FOR STEPS IN DIAGRAMS)</a:t>
            </a:r>
          </a:p>
        </p:txBody>
      </p:sp>
      <p:sp>
        <p:nvSpPr>
          <p:cNvPr id="12" name="Text Box 10"/>
          <p:cNvSpPr txBox="1">
            <a:spLocks noChangeArrowheads="1"/>
          </p:cNvSpPr>
          <p:nvPr userDrawn="1"/>
        </p:nvSpPr>
        <p:spPr bwMode="auto">
          <a:xfrm>
            <a:off x="3151188" y="3732213"/>
            <a:ext cx="1071562" cy="1108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7200" b="1" dirty="0">
                <a:solidFill>
                  <a:srgbClr val="ABEBFF"/>
                </a:solidFill>
                <a:latin typeface="Arial" charset="0"/>
                <a:cs typeface="Arial" charset="0"/>
              </a:rPr>
              <a:t>1</a:t>
            </a:r>
          </a:p>
        </p:txBody>
      </p:sp>
      <p:sp>
        <p:nvSpPr>
          <p:cNvPr id="13" name="Text Box 10"/>
          <p:cNvSpPr txBox="1">
            <a:spLocks noChangeArrowheads="1"/>
          </p:cNvSpPr>
          <p:nvPr userDrawn="1"/>
        </p:nvSpPr>
        <p:spPr bwMode="auto">
          <a:xfrm>
            <a:off x="5086350" y="3732213"/>
            <a:ext cx="1071563" cy="1108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7200" b="1" dirty="0">
                <a:solidFill>
                  <a:srgbClr val="ABEBFF"/>
                </a:solidFill>
                <a:latin typeface="Arial" charset="0"/>
                <a:cs typeface="Arial" charset="0"/>
              </a:rPr>
              <a:t>3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US" dirty="0" smtClean="0"/>
              <a:t>Useful iconography frames and backgrounds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93970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491429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33"/>
          <p:cNvSpPr txBox="1">
            <a:spLocks noChangeArrowheads="1"/>
          </p:cNvSpPr>
          <p:nvPr userDrawn="1"/>
        </p:nvSpPr>
        <p:spPr bwMode="auto">
          <a:xfrm>
            <a:off x="5249863" y="3960813"/>
            <a:ext cx="1004887" cy="122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800" b="1" dirty="0">
                <a:solidFill>
                  <a:srgbClr val="000000"/>
                </a:solidFill>
                <a:latin typeface="Arial" charset="0"/>
                <a:cs typeface="Arial" charset="0"/>
              </a:rPr>
              <a:t>ARROW 1</a:t>
            </a:r>
          </a:p>
        </p:txBody>
      </p:sp>
      <p:sp>
        <p:nvSpPr>
          <p:cNvPr id="4" name="Text Box 34"/>
          <p:cNvSpPr txBox="1">
            <a:spLocks noChangeArrowheads="1"/>
          </p:cNvSpPr>
          <p:nvPr userDrawn="1"/>
        </p:nvSpPr>
        <p:spPr bwMode="auto">
          <a:xfrm>
            <a:off x="7688263" y="3960813"/>
            <a:ext cx="1004887" cy="122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800" b="1" dirty="0">
                <a:solidFill>
                  <a:srgbClr val="000000"/>
                </a:solidFill>
                <a:latin typeface="Arial" charset="0"/>
                <a:cs typeface="Arial" charset="0"/>
              </a:rPr>
              <a:t>ARROW 2 </a:t>
            </a:r>
          </a:p>
        </p:txBody>
      </p:sp>
      <p:sp>
        <p:nvSpPr>
          <p:cNvPr id="5" name="Text Box 54"/>
          <p:cNvSpPr txBox="1">
            <a:spLocks noChangeArrowheads="1"/>
          </p:cNvSpPr>
          <p:nvPr userDrawn="1"/>
        </p:nvSpPr>
        <p:spPr bwMode="auto">
          <a:xfrm>
            <a:off x="555625" y="2646363"/>
            <a:ext cx="1004888" cy="122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800" b="1" dirty="0">
                <a:solidFill>
                  <a:srgbClr val="000000"/>
                </a:solidFill>
                <a:latin typeface="Arial" charset="0"/>
                <a:cs typeface="Arial" charset="0"/>
              </a:rPr>
              <a:t>Broken Arrow</a:t>
            </a:r>
          </a:p>
        </p:txBody>
      </p:sp>
      <p:sp>
        <p:nvSpPr>
          <p:cNvPr id="6" name="Text Box 55"/>
          <p:cNvSpPr txBox="1">
            <a:spLocks noChangeArrowheads="1"/>
          </p:cNvSpPr>
          <p:nvPr userDrawn="1"/>
        </p:nvSpPr>
        <p:spPr bwMode="auto">
          <a:xfrm>
            <a:off x="2786063" y="2646363"/>
            <a:ext cx="1004887" cy="122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800" b="1" dirty="0">
                <a:solidFill>
                  <a:srgbClr val="000000"/>
                </a:solidFill>
                <a:latin typeface="Arial" charset="0"/>
                <a:cs typeface="Arial" charset="0"/>
              </a:rPr>
              <a:t>Cyclical Arrow</a:t>
            </a:r>
          </a:p>
        </p:txBody>
      </p:sp>
      <p:sp>
        <p:nvSpPr>
          <p:cNvPr id="7" name="Text Box 64"/>
          <p:cNvSpPr txBox="1">
            <a:spLocks noChangeArrowheads="1"/>
          </p:cNvSpPr>
          <p:nvPr userDrawn="1"/>
        </p:nvSpPr>
        <p:spPr bwMode="auto">
          <a:xfrm>
            <a:off x="914400" y="4235450"/>
            <a:ext cx="1004888" cy="122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800" b="1" dirty="0">
                <a:solidFill>
                  <a:srgbClr val="000000"/>
                </a:solidFill>
                <a:latin typeface="Arial" charset="0"/>
                <a:cs typeface="Arial" charset="0"/>
              </a:rPr>
              <a:t>WRAP ARROW (L)</a:t>
            </a:r>
          </a:p>
        </p:txBody>
      </p:sp>
      <p:sp>
        <p:nvSpPr>
          <p:cNvPr id="8" name="Text Box 65"/>
          <p:cNvSpPr txBox="1">
            <a:spLocks noChangeArrowheads="1"/>
          </p:cNvSpPr>
          <p:nvPr userDrawn="1"/>
        </p:nvSpPr>
        <p:spPr bwMode="auto">
          <a:xfrm>
            <a:off x="2400300" y="4235450"/>
            <a:ext cx="1004888" cy="122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800" b="1" dirty="0">
                <a:solidFill>
                  <a:srgbClr val="000000"/>
                </a:solidFill>
                <a:latin typeface="Arial" charset="0"/>
                <a:cs typeface="Arial" charset="0"/>
              </a:rPr>
              <a:t>WRAP ARROW (R)</a:t>
            </a:r>
          </a:p>
        </p:txBody>
      </p:sp>
      <p:pic>
        <p:nvPicPr>
          <p:cNvPr id="9" name="Picture 1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6213" y="1004888"/>
            <a:ext cx="615950" cy="1766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18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8763" y="1492250"/>
            <a:ext cx="2227262" cy="1312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9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5363" y="3338513"/>
            <a:ext cx="1697037" cy="744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20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8463" y="3338513"/>
            <a:ext cx="1697037" cy="744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21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5000" y="2811463"/>
            <a:ext cx="1851025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22"/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1513" y="3121025"/>
            <a:ext cx="2085975" cy="560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24"/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0013" y="1312863"/>
            <a:ext cx="1296987" cy="1208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25"/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000"/>
          <a:stretch>
            <a:fillRect/>
          </a:stretch>
        </p:blipFill>
        <p:spPr bwMode="auto">
          <a:xfrm>
            <a:off x="373063" y="1966913"/>
            <a:ext cx="2012950" cy="341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26"/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0000"/>
          <a:stretch>
            <a:fillRect/>
          </a:stretch>
        </p:blipFill>
        <p:spPr bwMode="auto">
          <a:xfrm>
            <a:off x="373063" y="1624013"/>
            <a:ext cx="2012950" cy="34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 smtClean="0"/>
              <a:t>Arrows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55871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900" y="1298575"/>
            <a:ext cx="1455738" cy="485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10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4063" y="1298575"/>
            <a:ext cx="1455737" cy="485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13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32225" y="1298575"/>
            <a:ext cx="1455738" cy="485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14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40388" y="1298575"/>
            <a:ext cx="1455737" cy="485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15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48550" y="1298575"/>
            <a:ext cx="1455738" cy="485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16"/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025" y="2371725"/>
            <a:ext cx="979488" cy="485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17"/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4413" y="2371725"/>
            <a:ext cx="976312" cy="485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ectangle 17"/>
          <p:cNvSpPr>
            <a:spLocks noChangeArrowheads="1"/>
          </p:cNvSpPr>
          <p:nvPr userDrawn="1"/>
        </p:nvSpPr>
        <p:spPr bwMode="auto">
          <a:xfrm>
            <a:off x="4119563" y="2209800"/>
            <a:ext cx="2752725" cy="2039938"/>
          </a:xfrm>
          <a:prstGeom prst="rect">
            <a:avLst/>
          </a:prstGeom>
          <a:solidFill>
            <a:srgbClr val="41A2EF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prstDash val="dash"/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dirty="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pic>
        <p:nvPicPr>
          <p:cNvPr id="11" name="Picture 24"/>
          <p:cNvPicPr>
            <a:picLocks noChangeAspect="1" noChangeArrowheads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3738" y="3619500"/>
            <a:ext cx="1989137" cy="312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26"/>
          <p:cNvPicPr>
            <a:picLocks noChangeAspect="1" noChangeArrowheads="1"/>
          </p:cNvPicPr>
          <p:nvPr userDrawn="1"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16438" y="2460625"/>
            <a:ext cx="1976437" cy="311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25"/>
          <p:cNvPicPr>
            <a:picLocks noChangeAspect="1" noChangeArrowheads="1"/>
          </p:cNvPicPr>
          <p:nvPr userDrawn="1"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2150" y="3041650"/>
            <a:ext cx="1989138" cy="312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 smtClean="0"/>
              <a:t>Company logos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589873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tandard Cont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" name="Title Placeholder 1"/>
          <p:cNvSpPr>
            <a:spLocks noGrp="1"/>
          </p:cNvSpPr>
          <p:nvPr>
            <p:ph type="title"/>
          </p:nvPr>
        </p:nvSpPr>
        <p:spPr bwMode="auto">
          <a:xfrm>
            <a:off x="339406" y="193328"/>
            <a:ext cx="8289245" cy="4798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b="1"/>
            </a:lvl1pPr>
          </a:lstStyle>
          <a:p>
            <a:pPr lvl="0"/>
            <a:r>
              <a:rPr lang="en-US" dirty="0" smtClean="0"/>
              <a:t>Click to edit Master title style</a:t>
            </a:r>
          </a:p>
        </p:txBody>
      </p:sp>
      <p:sp>
        <p:nvSpPr>
          <p:cNvPr id="7" name="Text Placeholder 2"/>
          <p:cNvSpPr>
            <a:spLocks noGrp="1"/>
          </p:cNvSpPr>
          <p:nvPr>
            <p:ph idx="1"/>
          </p:nvPr>
        </p:nvSpPr>
        <p:spPr bwMode="auto">
          <a:xfrm>
            <a:off x="338138" y="727472"/>
            <a:ext cx="8216220" cy="397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174373" y="4846084"/>
            <a:ext cx="8795254" cy="0"/>
          </a:xfrm>
          <a:prstGeom prst="line">
            <a:avLst/>
          </a:prstGeom>
          <a:ln cap="rnd">
            <a:solidFill>
              <a:srgbClr val="0F73C3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12026" y="4909557"/>
            <a:ext cx="347135" cy="183460"/>
          </a:xfrm>
          <a:prstGeom prst="rect">
            <a:avLst/>
          </a:prstGeom>
          <a:effectLst/>
        </p:spPr>
      </p:pic>
      <p:sp>
        <p:nvSpPr>
          <p:cNvPr id="9" name="Slide Number Placeholder 5"/>
          <p:cNvSpPr txBox="1">
            <a:spLocks/>
          </p:cNvSpPr>
          <p:nvPr userDrawn="1"/>
        </p:nvSpPr>
        <p:spPr>
          <a:xfrm>
            <a:off x="220070" y="4860276"/>
            <a:ext cx="463550" cy="1845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lang="en-US" sz="1000" kern="1200">
                <a:solidFill>
                  <a:srgbClr val="85E2FF"/>
                </a:solidFill>
                <a:latin typeface="Arial" charset="0"/>
                <a:ea typeface="ＭＳ Ｐゴシック" charset="-128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9pPr>
          </a:lstStyle>
          <a:p>
            <a:pPr>
              <a:defRPr/>
            </a:pPr>
            <a:fld id="{7FE344B9-2513-47F3-95F2-DC2DCFA75C0A}" type="slidenum">
              <a:rPr lang="en-US" smtClean="0">
                <a:solidFill>
                  <a:srgbClr val="85E2FF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85E2FF"/>
              </a:solidFill>
            </a:endParaRPr>
          </a:p>
        </p:txBody>
      </p:sp>
      <p:sp>
        <p:nvSpPr>
          <p:cNvPr id="10" name="Slide Number Placeholder 4"/>
          <p:cNvSpPr txBox="1">
            <a:spLocks/>
          </p:cNvSpPr>
          <p:nvPr userDrawn="1"/>
        </p:nvSpPr>
        <p:spPr bwMode="auto">
          <a:xfrm>
            <a:off x="550385" y="4865482"/>
            <a:ext cx="4572000" cy="3202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r>
              <a:rPr lang="en-US" sz="1000" dirty="0">
                <a:solidFill>
                  <a:srgbClr val="85E2FF"/>
                </a:solidFill>
                <a:ea typeface="ＭＳ Ｐゴシック" charset="-128"/>
              </a:rPr>
              <a:t>Quantum Confidential</a:t>
            </a:r>
          </a:p>
        </p:txBody>
      </p:sp>
      <p:sp>
        <p:nvSpPr>
          <p:cNvPr id="11" name="Rectangle 7"/>
          <p:cNvSpPr>
            <a:spLocks noGrp="1" noChangeArrowheads="1"/>
          </p:cNvSpPr>
          <p:nvPr userDrawn="1"/>
        </p:nvSpPr>
        <p:spPr bwMode="auto">
          <a:xfrm>
            <a:off x="429735" y="4844209"/>
            <a:ext cx="171450" cy="185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r>
              <a:rPr lang="en-US" sz="1100" dirty="0">
                <a:solidFill>
                  <a:srgbClr val="85E2FF"/>
                </a:solidFill>
                <a:ea typeface="ＭＳ Ｐゴシック" charset="-128"/>
              </a:rPr>
              <a:t>|</a:t>
            </a:r>
          </a:p>
        </p:txBody>
      </p:sp>
    </p:spTree>
    <p:extLst>
      <p:ext uri="{BB962C8B-B14F-4D97-AF65-F5344CB8AC3E}">
        <p14:creationId xmlns:p14="http://schemas.microsoft.com/office/powerpoint/2010/main" val="17484669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gradFill>
            <a:gsLst>
              <a:gs pos="0">
                <a:srgbClr val="007AC3"/>
              </a:gs>
              <a:gs pos="50000">
                <a:srgbClr val="0095D7"/>
              </a:gs>
              <a:gs pos="50000">
                <a:srgbClr val="00AFEB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57325" y="908448"/>
            <a:ext cx="6229350" cy="33266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24" descr="QTM_Logo_whit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70763" y="216694"/>
            <a:ext cx="1416050" cy="1595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Text Placeholder 16"/>
          <p:cNvSpPr>
            <a:spLocks noGrp="1"/>
          </p:cNvSpPr>
          <p:nvPr>
            <p:ph type="body" sz="quarter" idx="13"/>
          </p:nvPr>
        </p:nvSpPr>
        <p:spPr>
          <a:xfrm>
            <a:off x="1981200" y="2355056"/>
            <a:ext cx="3534937" cy="804863"/>
          </a:xfrm>
          <a:noFill/>
          <a:ln w="9525">
            <a:noFill/>
            <a:miter lim="800000"/>
            <a:headEnd/>
            <a:tailEnd/>
          </a:ln>
        </p:spPr>
        <p:txBody>
          <a:bodyPr>
            <a:normAutofit/>
          </a:bodyPr>
          <a:lstStyle>
            <a:lvl1pPr marL="0" indent="0">
              <a:buNone/>
              <a:defRPr lang="en-US" sz="1600" b="1" i="0" kern="1200" dirty="0" smtClean="0">
                <a:solidFill>
                  <a:srgbClr val="B9CDE5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9" name="Text Placeholder 18"/>
          <p:cNvSpPr>
            <a:spLocks noGrp="1"/>
          </p:cNvSpPr>
          <p:nvPr>
            <p:ph type="body" sz="quarter" idx="14"/>
          </p:nvPr>
        </p:nvSpPr>
        <p:spPr>
          <a:xfrm>
            <a:off x="1981200" y="4686300"/>
            <a:ext cx="3899210" cy="123111"/>
          </a:xfr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>
            <a:lvl1pPr>
              <a:buNone/>
              <a:defRPr kumimoji="0" lang="en-US" sz="800" b="0" i="0" u="none" strike="noStrike" kern="0" cap="none" spc="0" normalizeH="0" baseline="0" noProof="0" dirty="0" smtClean="0">
                <a:ln>
                  <a:noFill/>
                </a:ln>
                <a:solidFill>
                  <a:srgbClr val="B3DAF9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1" name="Text Placeholder 20"/>
          <p:cNvSpPr>
            <a:spLocks noGrp="1"/>
          </p:cNvSpPr>
          <p:nvPr>
            <p:ph type="body" sz="quarter" idx="15"/>
          </p:nvPr>
        </p:nvSpPr>
        <p:spPr>
          <a:xfrm>
            <a:off x="1981201" y="3155156"/>
            <a:ext cx="3549805" cy="253916"/>
          </a:xfr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>
            <a:lvl1pPr marL="0" indent="0">
              <a:buNone/>
              <a:def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B3DAF9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3" name="Text Placeholder 22"/>
          <p:cNvSpPr>
            <a:spLocks noGrp="1"/>
          </p:cNvSpPr>
          <p:nvPr>
            <p:ph type="body" sz="quarter" idx="16"/>
          </p:nvPr>
        </p:nvSpPr>
        <p:spPr>
          <a:xfrm>
            <a:off x="1981200" y="514351"/>
            <a:ext cx="3527502" cy="1897856"/>
          </a:xfrm>
          <a:noFill/>
          <a:ln w="9525">
            <a:noFill/>
            <a:miter lim="800000"/>
            <a:headEnd/>
            <a:tailEnd/>
          </a:ln>
        </p:spPr>
        <p:txBody>
          <a:bodyPr rtlCol="0" anchor="b">
            <a:normAutofit/>
          </a:bodyPr>
          <a:lstStyle>
            <a:lvl1pPr marL="0" indent="0">
              <a:buNone/>
              <a:defRPr kumimoji="0" lang="en-US" sz="3200" b="1" i="0" u="none" strike="noStrike" kern="0" cap="all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ＭＳ Ｐゴシック" charset="-128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01355025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8613"/>
            <a:ext cx="7772400" cy="11017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CE4EDB-8982-4E6C-BBBC-C842E2D96723}" type="datetimeFigureOut">
              <a:rPr lang="en-US" smtClean="0"/>
              <a:t>1/19/2016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CF0BBE-7F27-4248-9A54-CE10CA8AB9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4956454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CE4EDB-8982-4E6C-BBBC-C842E2D96723}" type="datetimeFigureOut">
              <a:rPr lang="en-US" smtClean="0"/>
              <a:t>1/19/2016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CF0BBE-7F27-4248-9A54-CE10CA8AB9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3089849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5"/>
            <a:ext cx="7772400" cy="10223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79638"/>
            <a:ext cx="7772400" cy="112553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CE4EDB-8982-4E6C-BBBC-C842E2D96723}" type="datetimeFigureOut">
              <a:rPr lang="en-US" smtClean="0"/>
              <a:t>1/19/2016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CF0BBE-7F27-4248-9A54-CE10CA8AB9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0748183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0"/>
            <a:ext cx="4038600" cy="33940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0"/>
            <a:ext cx="4038600" cy="33940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CE4EDB-8982-4E6C-BBBC-C842E2D96723}" type="datetimeFigureOut">
              <a:rPr lang="en-US" smtClean="0"/>
              <a:t>1/19/2016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CF0BBE-7F27-4248-9A54-CE10CA8AB9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9623055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0938"/>
            <a:ext cx="4040188" cy="4810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950"/>
            <a:ext cx="4040188" cy="296227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150938"/>
            <a:ext cx="4041775" cy="4810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631950"/>
            <a:ext cx="4041775" cy="296227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CE4EDB-8982-4E6C-BBBC-C842E2D96723}" type="datetimeFigureOut">
              <a:rPr lang="en-US" smtClean="0"/>
              <a:t>1/19/2016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CF0BBE-7F27-4248-9A54-CE10CA8AB9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2748656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CE4EDB-8982-4E6C-BBBC-C842E2D96723}" type="datetimeFigureOut">
              <a:rPr lang="en-US" smtClean="0"/>
              <a:t>1/19/2016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CF0BBE-7F27-4248-9A54-CE10CA8AB9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73606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0"/>
            <a:ext cx="9144000" cy="46291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2564613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CE4EDB-8982-4E6C-BBBC-C842E2D96723}" type="datetimeFigureOut">
              <a:rPr lang="en-US" smtClean="0"/>
              <a:t>1/19/2016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CF0BBE-7F27-4248-9A54-CE10CA8AB9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5476525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4788"/>
            <a:ext cx="3008313" cy="87153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43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076325"/>
            <a:ext cx="3008313" cy="35179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CE4EDB-8982-4E6C-BBBC-C842E2D96723}" type="datetimeFigureOut">
              <a:rPr lang="en-US" smtClean="0"/>
              <a:t>1/19/2016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CF0BBE-7F27-4248-9A54-CE10CA8AB9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4841890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4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60375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900"/>
            <a:ext cx="5486400" cy="60325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CE4EDB-8982-4E6C-BBBC-C842E2D96723}" type="datetimeFigureOut">
              <a:rPr lang="en-US" smtClean="0"/>
              <a:t>1/19/2016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CF0BBE-7F27-4248-9A54-CE10CA8AB9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9052672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CE4EDB-8982-4E6C-BBBC-C842E2D96723}" type="datetimeFigureOut">
              <a:rPr lang="en-US" smtClean="0"/>
              <a:t>1/19/2016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CF0BBE-7F27-4248-9A54-CE10CA8AB9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7253612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6375"/>
            <a:ext cx="2057400" cy="438785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6375"/>
            <a:ext cx="6019800" cy="43878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CE4EDB-8982-4E6C-BBBC-C842E2D96723}" type="datetimeFigureOut">
              <a:rPr lang="en-US" smtClean="0"/>
              <a:t>1/19/2016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CF0BBE-7F27-4248-9A54-CE10CA8AB9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2230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98834" y="1197864"/>
            <a:ext cx="4096966" cy="2545556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defRPr lang="en-US" sz="2000" kern="1200" baseline="0" dirty="0" smtClean="0">
                <a:solidFill>
                  <a:srgbClr val="414141"/>
                </a:solidFill>
                <a:latin typeface="+mn-lt"/>
                <a:ea typeface="+mn-ea"/>
                <a:cs typeface="+mn-cs"/>
              </a:defRPr>
            </a:lvl1pPr>
            <a:lvl2pPr algn="l" defTabSz="914400" rtl="0" eaLnBrk="1" latinLnBrk="0" hangingPunct="1">
              <a:defRPr lang="en-US" sz="1800" kern="1200" baseline="0" dirty="0" smtClean="0">
                <a:solidFill>
                  <a:srgbClr val="41414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algn="l" defTabSz="914400" rtl="0" eaLnBrk="1" latinLnBrk="0" hangingPunct="1">
              <a:defRPr lang="en-US" sz="1600" kern="1200" baseline="0" dirty="0" smtClean="0">
                <a:solidFill>
                  <a:srgbClr val="41414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algn="l" defTabSz="914400" rtl="0" eaLnBrk="1" latinLnBrk="0" hangingPunct="1">
              <a:defRPr lang="en-US" sz="1400" kern="1200" baseline="0" dirty="0" smtClean="0">
                <a:solidFill>
                  <a:srgbClr val="41414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algn="l" defTabSz="914400" rtl="0" eaLnBrk="1" latinLnBrk="0" hangingPunct="1">
              <a:defRPr lang="en-US" sz="1200" kern="1200" baseline="0" dirty="0" smtClean="0">
                <a:solidFill>
                  <a:srgbClr val="41414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97864"/>
            <a:ext cx="4038600" cy="2545556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defRPr lang="en-US" sz="2000" kern="1200" baseline="0" dirty="0" smtClean="0">
                <a:solidFill>
                  <a:srgbClr val="414141"/>
                </a:solidFill>
                <a:latin typeface="+mn-lt"/>
                <a:ea typeface="+mn-ea"/>
                <a:cs typeface="+mn-cs"/>
              </a:defRPr>
            </a:lvl1pPr>
            <a:lvl2pPr algn="l" defTabSz="914400" rtl="0" eaLnBrk="1" latinLnBrk="0" hangingPunct="1">
              <a:defRPr lang="en-US" sz="1800" kern="1200" baseline="0" dirty="0" smtClean="0">
                <a:solidFill>
                  <a:srgbClr val="41414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algn="l" defTabSz="914400" rtl="0" eaLnBrk="1" latinLnBrk="0" hangingPunct="1">
              <a:defRPr lang="en-US" sz="1600" kern="1200" baseline="0" dirty="0" smtClean="0">
                <a:solidFill>
                  <a:srgbClr val="41414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algn="l" defTabSz="914400" rtl="0" eaLnBrk="1" latinLnBrk="0" hangingPunct="1">
              <a:defRPr lang="en-US" sz="1600" kern="1200" baseline="0" dirty="0" smtClean="0">
                <a:solidFill>
                  <a:srgbClr val="41414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algn="l" defTabSz="914400" rtl="0" eaLnBrk="1" latinLnBrk="0" hangingPunct="1">
              <a:defRPr lang="en-US" sz="1400" kern="1200" baseline="0" dirty="0" smtClean="0">
                <a:solidFill>
                  <a:srgbClr val="41414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64574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  <a:prstGeom prst="rect">
            <a:avLst/>
          </a:prstGeom>
        </p:spPr>
        <p:txBody>
          <a:bodyPr lIns="0" anchor="b">
            <a:normAutofit/>
          </a:bodyPr>
          <a:lstStyle>
            <a:lvl1pPr marL="0" indent="0">
              <a:buNone/>
              <a:defRPr sz="2000" b="1" cap="all" baseline="0">
                <a:solidFill>
                  <a:srgbClr val="41414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809750"/>
            <a:ext cx="4040188" cy="2784872"/>
          </a:xfrm>
          <a:prstGeom prst="rect">
            <a:avLst/>
          </a:prstGeom>
        </p:spPr>
        <p:txBody>
          <a:bodyPr/>
          <a:lstStyle>
            <a:lvl1pPr>
              <a:defRPr sz="2000" baseline="0">
                <a:solidFill>
                  <a:srgbClr val="414141"/>
                </a:solidFill>
              </a:defRPr>
            </a:lvl1pPr>
            <a:lvl2pPr marL="685800" indent="-287338">
              <a:defRPr sz="1800" baseline="0">
                <a:solidFill>
                  <a:srgbClr val="414141"/>
                </a:solidFill>
              </a:defRPr>
            </a:lvl2pPr>
            <a:lvl3pPr>
              <a:defRPr sz="1600" baseline="0">
                <a:solidFill>
                  <a:srgbClr val="414141"/>
                </a:solidFill>
              </a:defRPr>
            </a:lvl3pPr>
            <a:lvl4pPr>
              <a:defRPr sz="1400" baseline="0">
                <a:solidFill>
                  <a:srgbClr val="414141"/>
                </a:solidFill>
              </a:defRPr>
            </a:lvl4pPr>
            <a:lvl5pPr>
              <a:defRPr sz="1200" baseline="0">
                <a:solidFill>
                  <a:srgbClr val="41414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  <a:prstGeom prst="rect">
            <a:avLst/>
          </a:prstGeom>
        </p:spPr>
        <p:txBody>
          <a:bodyPr lIns="0" anchor="b">
            <a:normAutofit/>
          </a:bodyPr>
          <a:lstStyle>
            <a:lvl1pPr marL="0" indent="0">
              <a:buNone/>
              <a:defRPr sz="2000" b="1" cap="all" baseline="0">
                <a:solidFill>
                  <a:srgbClr val="41414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809750"/>
            <a:ext cx="4041775" cy="2784872"/>
          </a:xfrm>
          <a:prstGeom prst="rect">
            <a:avLst/>
          </a:prstGeom>
        </p:spPr>
        <p:txBody>
          <a:bodyPr/>
          <a:lstStyle>
            <a:lvl1pPr>
              <a:defRPr sz="2000" baseline="0">
                <a:solidFill>
                  <a:srgbClr val="414141"/>
                </a:solidFill>
              </a:defRPr>
            </a:lvl1pPr>
            <a:lvl2pPr>
              <a:defRPr sz="1800" baseline="0">
                <a:solidFill>
                  <a:srgbClr val="414141"/>
                </a:solidFill>
              </a:defRPr>
            </a:lvl2pPr>
            <a:lvl3pPr>
              <a:defRPr sz="1600" baseline="0">
                <a:solidFill>
                  <a:srgbClr val="414141"/>
                </a:solidFill>
              </a:defRPr>
            </a:lvl3pPr>
            <a:lvl4pPr>
              <a:defRPr sz="1400" baseline="0">
                <a:solidFill>
                  <a:srgbClr val="414141"/>
                </a:solidFill>
              </a:defRPr>
            </a:lvl4pPr>
            <a:lvl5pPr>
              <a:defRPr sz="1200" baseline="0">
                <a:solidFill>
                  <a:srgbClr val="41414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aseline="0">
                <a:solidFill>
                  <a:srgbClr val="0F73C3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15760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er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4763" y="0"/>
            <a:ext cx="9139237" cy="514191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pic>
        <p:nvPicPr>
          <p:cNvPr id="6" name="Picture 24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9784" y="2339336"/>
            <a:ext cx="2979163" cy="4683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Shape 1014"/>
          <p:cNvSpPr>
            <a:spLocks noChangeArrowheads="1"/>
          </p:cNvSpPr>
          <p:nvPr userDrawn="1"/>
        </p:nvSpPr>
        <p:spPr bwMode="auto">
          <a:xfrm>
            <a:off x="1066800" y="4400550"/>
            <a:ext cx="7310438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>
            <a:spAutoFit/>
          </a:bodyPr>
          <a:lstStyle/>
          <a:p>
            <a:pPr algn="ctr"/>
            <a:r>
              <a:rPr lang="en-US" sz="800" dirty="0">
                <a:solidFill>
                  <a:schemeClr val="bg1"/>
                </a:solidFill>
                <a:cs typeface="Arial" charset="0"/>
                <a:sym typeface="Arial" charset="0"/>
              </a:rPr>
              <a:t>© 2015 Quantum Corporation. Company Confidential. Forward-looking information is based upon multiple assumptions and uncertainties,</a:t>
            </a:r>
            <a:br>
              <a:rPr lang="en-US" sz="800" dirty="0">
                <a:solidFill>
                  <a:schemeClr val="bg1"/>
                </a:solidFill>
                <a:cs typeface="Arial" charset="0"/>
                <a:sym typeface="Arial" charset="0"/>
              </a:rPr>
            </a:br>
            <a:r>
              <a:rPr lang="en-US" sz="800" dirty="0">
                <a:solidFill>
                  <a:schemeClr val="bg1"/>
                </a:solidFill>
                <a:cs typeface="Arial" charset="0"/>
                <a:sym typeface="Arial" charset="0"/>
              </a:rPr>
              <a:t>does not necessarily represent the company</a:t>
            </a:r>
            <a:r>
              <a:rPr lang="ja-JP" altLang="en-US" sz="800" dirty="0">
                <a:solidFill>
                  <a:schemeClr val="bg1"/>
                </a:solidFill>
                <a:cs typeface="Arial" charset="0"/>
                <a:sym typeface="Arial" charset="0"/>
              </a:rPr>
              <a:t>’</a:t>
            </a:r>
            <a:r>
              <a:rPr lang="en-US" sz="800" dirty="0">
                <a:solidFill>
                  <a:schemeClr val="bg1"/>
                </a:solidFill>
                <a:cs typeface="Arial" charset="0"/>
                <a:sym typeface="Arial" charset="0"/>
              </a:rPr>
              <a:t>s outlook and is for planning purposes only.</a:t>
            </a:r>
          </a:p>
        </p:txBody>
      </p:sp>
    </p:spTree>
    <p:extLst>
      <p:ext uri="{BB962C8B-B14F-4D97-AF65-F5344CB8AC3E}">
        <p14:creationId xmlns:p14="http://schemas.microsoft.com/office/powerpoint/2010/main" val="26173781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ferenceRoom Background on Whit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69633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eneric Section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 userDrawn="1"/>
        </p:nvSpPr>
        <p:spPr>
          <a:xfrm>
            <a:off x="1865313" y="1628775"/>
            <a:ext cx="7273925" cy="1885950"/>
          </a:xfrm>
          <a:prstGeom prst="rect">
            <a:avLst/>
          </a:prstGeom>
          <a:solidFill>
            <a:srgbClr val="0F73C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pic>
        <p:nvPicPr>
          <p:cNvPr id="5" name="Picture 13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0825" y="4202113"/>
            <a:ext cx="1712913" cy="26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Text Placeholder 11"/>
          <p:cNvSpPr>
            <a:spLocks noGrp="1"/>
          </p:cNvSpPr>
          <p:nvPr>
            <p:ph type="body" sz="quarter" idx="10"/>
          </p:nvPr>
        </p:nvSpPr>
        <p:spPr>
          <a:xfrm>
            <a:off x="2057400" y="2038349"/>
            <a:ext cx="6705600" cy="1219201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en-US" sz="3200" b="1" kern="1200" cap="all" baseline="0" dirty="0" smtClean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515938" indent="0">
              <a:buNone/>
              <a:defRPr>
                <a:solidFill>
                  <a:schemeClr val="bg1"/>
                </a:solidFill>
              </a:defRPr>
            </a:lvl2pPr>
            <a:lvl3pPr marL="855663" indent="0">
              <a:buNone/>
              <a:defRPr>
                <a:solidFill>
                  <a:schemeClr val="bg1"/>
                </a:solidFill>
              </a:defRPr>
            </a:lvl3pPr>
            <a:lvl4pPr marL="1196975" indent="0">
              <a:buNone/>
              <a:defRPr>
                <a:solidFill>
                  <a:schemeClr val="bg1"/>
                </a:solidFill>
              </a:defRPr>
            </a:lvl4pPr>
            <a:lvl5pPr marL="1430337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2499601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31"/>
          <p:cNvGrpSpPr>
            <a:grpSpLocks/>
          </p:cNvGrpSpPr>
          <p:nvPr/>
        </p:nvGrpSpPr>
        <p:grpSpPr bwMode="auto">
          <a:xfrm>
            <a:off x="400050" y="438150"/>
            <a:ext cx="8345488" cy="407988"/>
            <a:chOff x="400778" y="438150"/>
            <a:chExt cx="8343994" cy="408049"/>
          </a:xfrm>
        </p:grpSpPr>
        <p:sp>
          <p:nvSpPr>
            <p:cNvPr id="12" name="Rectangle 11"/>
            <p:cNvSpPr/>
            <p:nvPr userDrawn="1"/>
          </p:nvSpPr>
          <p:spPr>
            <a:xfrm>
              <a:off x="400778" y="827146"/>
              <a:ext cx="8343994" cy="19053"/>
            </a:xfrm>
            <a:prstGeom prst="rect">
              <a:avLst/>
            </a:prstGeom>
            <a:solidFill>
              <a:srgbClr val="0F73C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pic>
          <p:nvPicPr>
            <p:cNvPr id="1032" name="Picture 12"/>
            <p:cNvPicPr>
              <a:picLocks noChangeAspect="1"/>
            </p:cNvPicPr>
            <p:nvPr userDrawn="1"/>
          </p:nvPicPr>
          <p:blipFill>
            <a:blip r:embed="rId3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415837" y="438150"/>
              <a:ext cx="325737" cy="2322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027" name="Title Placeholder 23"/>
          <p:cNvSpPr>
            <a:spLocks noGrp="1"/>
          </p:cNvSpPr>
          <p:nvPr>
            <p:ph type="title"/>
          </p:nvPr>
        </p:nvSpPr>
        <p:spPr bwMode="auto">
          <a:xfrm>
            <a:off x="365125" y="57150"/>
            <a:ext cx="7864475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3" name="Slide Number Placeholder 27"/>
          <p:cNvSpPr txBox="1">
            <a:spLocks/>
          </p:cNvSpPr>
          <p:nvPr/>
        </p:nvSpPr>
        <p:spPr>
          <a:xfrm>
            <a:off x="8448675" y="4772025"/>
            <a:ext cx="390525" cy="246063"/>
          </a:xfrm>
          <a:prstGeom prst="rect">
            <a:avLst/>
          </a:prstGeom>
        </p:spPr>
        <p:txBody>
          <a:bodyPr lIns="0" tIns="0" rIns="0" bIns="0" anchor="ctr"/>
          <a:lstStyle>
            <a:defPPr>
              <a:defRPr lang="en-US"/>
            </a:defPPr>
            <a:lvl1pPr marL="0" marR="0" indent="0" algn="ctr" defTabSz="914400" rtl="0" eaLnBrk="1" fontAlgn="auto" latinLnBrk="0" hangingPunct="1">
              <a:lnSpc>
                <a:spcPts val="2600"/>
              </a:lnSpc>
              <a:spcBef>
                <a:spcPts val="0"/>
              </a:spcBef>
              <a:spcAft>
                <a:spcPts val="1800"/>
              </a:spcAft>
              <a:buClrTx/>
              <a:buSzTx/>
              <a:buFont typeface="Arial" panose="020B0604020202020204" pitchFamily="34" charset="0"/>
              <a:buNone/>
              <a:tabLst/>
              <a:defRPr sz="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defRPr/>
            </a:pPr>
            <a:fld id="{9B86059C-0B7F-F140-9E3F-CD83B681D04B}" type="slidenum">
              <a:rPr lang="en-US" smtClean="0">
                <a:solidFill>
                  <a:srgbClr val="898989"/>
                </a:solidFill>
                <a:latin typeface="Calibri" panose="020F0502020204030204" pitchFamily="34" charset="0"/>
              </a:rPr>
              <a:pPr>
                <a:lnSpc>
                  <a:spcPct val="100000"/>
                </a:lnSpc>
                <a:defRPr/>
              </a:pPr>
              <a:t>‹#›</a:t>
            </a:fld>
            <a:endParaRPr lang="en-US" dirty="0">
              <a:solidFill>
                <a:srgbClr val="898989"/>
              </a:solidFill>
              <a:latin typeface="Calibri" panose="020F0502020204030204" pitchFamily="34" charset="0"/>
            </a:endParaRPr>
          </a:p>
        </p:txBody>
      </p:sp>
      <p:sp>
        <p:nvSpPr>
          <p:cNvPr id="34" name="Footer Placeholder 4"/>
          <p:cNvSpPr txBox="1">
            <a:spLocks/>
          </p:cNvSpPr>
          <p:nvPr/>
        </p:nvSpPr>
        <p:spPr>
          <a:xfrm>
            <a:off x="5562600" y="4772025"/>
            <a:ext cx="2889250" cy="246063"/>
          </a:xfrm>
          <a:prstGeom prst="rect">
            <a:avLst/>
          </a:prstGeom>
        </p:spPr>
        <p:txBody>
          <a:bodyPr lIns="0" tIns="0" rIns="0" bIns="0" anchor="ctr"/>
          <a:lstStyle>
            <a:defPPr>
              <a:defRPr lang="en-US"/>
            </a:defPPr>
            <a:lvl1pPr marL="0" algn="r" defTabSz="914400" rtl="0" eaLnBrk="1" latinLnBrk="0" hangingPunct="1">
              <a:defRPr lang="en-US" sz="800" kern="1200" smtClean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dirty="0">
                <a:solidFill>
                  <a:srgbClr val="898989"/>
                </a:solidFill>
                <a:latin typeface="Calibri" panose="020F0502020204030204" pitchFamily="34" charset="0"/>
              </a:rPr>
              <a:t>© 2015 Quantum Corporation | </a:t>
            </a:r>
            <a:r>
              <a:rPr i="1" dirty="0">
                <a:solidFill>
                  <a:srgbClr val="898989"/>
                </a:solidFill>
                <a:latin typeface="Calibri" panose="020F0502020204030204" pitchFamily="34" charset="0"/>
              </a:rPr>
              <a:t>Company Confidential</a:t>
            </a:r>
          </a:p>
        </p:txBody>
      </p:sp>
      <p:sp>
        <p:nvSpPr>
          <p:cNvPr id="1030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00050" y="1200150"/>
            <a:ext cx="8286750" cy="339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0" rIns="9144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13" r:id="rId1"/>
    <p:sldLayoutId id="2147483709" r:id="rId2"/>
    <p:sldLayoutId id="2147483710" r:id="rId3"/>
    <p:sldLayoutId id="2147483714" r:id="rId4"/>
    <p:sldLayoutId id="2147483711" r:id="rId5"/>
    <p:sldLayoutId id="2147483712" r:id="rId6"/>
    <p:sldLayoutId id="2147483715" r:id="rId7"/>
    <p:sldLayoutId id="2147483716" r:id="rId8"/>
    <p:sldLayoutId id="2147483717" r:id="rId9"/>
    <p:sldLayoutId id="2147483718" r:id="rId10"/>
    <p:sldLayoutId id="2147483719" r:id="rId11"/>
    <p:sldLayoutId id="2147483720" r:id="rId12"/>
    <p:sldLayoutId id="2147483721" r:id="rId13"/>
    <p:sldLayoutId id="2147483722" r:id="rId14"/>
    <p:sldLayoutId id="2147483723" r:id="rId15"/>
    <p:sldLayoutId id="2147483724" r:id="rId16"/>
    <p:sldLayoutId id="2147483725" r:id="rId17"/>
    <p:sldLayoutId id="2147483726" r:id="rId18"/>
    <p:sldLayoutId id="2147483727" r:id="rId19"/>
    <p:sldLayoutId id="2147483728" r:id="rId20"/>
    <p:sldLayoutId id="2147483739" r:id="rId21"/>
    <p:sldLayoutId id="2147483729" r:id="rId22"/>
    <p:sldLayoutId id="2147483730" r:id="rId23"/>
    <p:sldLayoutId id="2147483731" r:id="rId24"/>
    <p:sldLayoutId id="2147483738" r:id="rId25"/>
    <p:sldLayoutId id="2147483732" r:id="rId26"/>
    <p:sldLayoutId id="2147483733" r:id="rId27"/>
    <p:sldLayoutId id="2147483734" r:id="rId28"/>
    <p:sldLayoutId id="2147483735" r:id="rId29"/>
    <p:sldLayoutId id="2147483736" r:id="rId30"/>
    <p:sldLayoutId id="2147483737" r:id="rId31"/>
    <p:sldLayoutId id="2147483752" r:id="rId32"/>
    <p:sldLayoutId id="2147483753" r:id="rId33"/>
  </p:sldLayoutIdLst>
  <p:txStyles>
    <p:titleStyle>
      <a:lvl1pPr algn="l" rtl="0" eaLnBrk="1" fontAlgn="base" hangingPunct="1">
        <a:lnSpc>
          <a:spcPts val="2400"/>
        </a:lnSpc>
        <a:spcBef>
          <a:spcPct val="0"/>
        </a:spcBef>
        <a:spcAft>
          <a:spcPct val="0"/>
        </a:spcAft>
        <a:defRPr lang="en-US" sz="2400" b="1" kern="1200" dirty="0">
          <a:solidFill>
            <a:srgbClr val="0F73C3"/>
          </a:solidFill>
          <a:latin typeface="Calibri" panose="020F0502020204030204" pitchFamily="34" charset="0"/>
          <a:ea typeface="ＭＳ Ｐゴシック" charset="0"/>
          <a:cs typeface="ＭＳ Ｐゴシック" charset="0"/>
        </a:defRPr>
      </a:lvl1pPr>
      <a:lvl2pPr algn="l" rtl="0" eaLnBrk="1" fontAlgn="base" hangingPunct="1">
        <a:lnSpc>
          <a:spcPts val="2400"/>
        </a:lnSpc>
        <a:spcBef>
          <a:spcPct val="0"/>
        </a:spcBef>
        <a:spcAft>
          <a:spcPct val="0"/>
        </a:spcAft>
        <a:defRPr sz="2400" b="1">
          <a:solidFill>
            <a:srgbClr val="0F73C3"/>
          </a:solidFill>
          <a:latin typeface="Calibri" charset="0"/>
          <a:ea typeface="ＭＳ Ｐゴシック" charset="0"/>
          <a:cs typeface="ＭＳ Ｐゴシック" charset="0"/>
        </a:defRPr>
      </a:lvl2pPr>
      <a:lvl3pPr algn="l" rtl="0" eaLnBrk="1" fontAlgn="base" hangingPunct="1">
        <a:lnSpc>
          <a:spcPts val="2400"/>
        </a:lnSpc>
        <a:spcBef>
          <a:spcPct val="0"/>
        </a:spcBef>
        <a:spcAft>
          <a:spcPct val="0"/>
        </a:spcAft>
        <a:defRPr sz="2400" b="1">
          <a:solidFill>
            <a:srgbClr val="0F73C3"/>
          </a:solidFill>
          <a:latin typeface="Calibri" charset="0"/>
          <a:ea typeface="ＭＳ Ｐゴシック" charset="0"/>
          <a:cs typeface="ＭＳ Ｐゴシック" charset="0"/>
        </a:defRPr>
      </a:lvl3pPr>
      <a:lvl4pPr algn="l" rtl="0" eaLnBrk="1" fontAlgn="base" hangingPunct="1">
        <a:lnSpc>
          <a:spcPts val="2400"/>
        </a:lnSpc>
        <a:spcBef>
          <a:spcPct val="0"/>
        </a:spcBef>
        <a:spcAft>
          <a:spcPct val="0"/>
        </a:spcAft>
        <a:defRPr sz="2400" b="1">
          <a:solidFill>
            <a:srgbClr val="0F73C3"/>
          </a:solidFill>
          <a:latin typeface="Calibri" charset="0"/>
          <a:ea typeface="ＭＳ Ｐゴシック" charset="0"/>
          <a:cs typeface="ＭＳ Ｐゴシック" charset="0"/>
        </a:defRPr>
      </a:lvl4pPr>
      <a:lvl5pPr algn="l" rtl="0" eaLnBrk="1" fontAlgn="base" hangingPunct="1">
        <a:lnSpc>
          <a:spcPts val="2400"/>
        </a:lnSpc>
        <a:spcBef>
          <a:spcPct val="0"/>
        </a:spcBef>
        <a:spcAft>
          <a:spcPct val="0"/>
        </a:spcAft>
        <a:defRPr sz="2400" b="1">
          <a:solidFill>
            <a:srgbClr val="0F73C3"/>
          </a:solidFill>
          <a:latin typeface="Calibri" charset="0"/>
          <a:ea typeface="ＭＳ Ｐゴシック" charset="0"/>
          <a:cs typeface="ＭＳ Ｐゴシック" charset="0"/>
        </a:defRPr>
      </a:lvl5pPr>
      <a:lvl6pPr marL="457200" algn="l" rtl="0" eaLnBrk="1" fontAlgn="base" hangingPunct="1">
        <a:lnSpc>
          <a:spcPts val="2400"/>
        </a:lnSpc>
        <a:spcBef>
          <a:spcPct val="0"/>
        </a:spcBef>
        <a:spcAft>
          <a:spcPct val="0"/>
        </a:spcAft>
        <a:defRPr sz="2400" b="1">
          <a:solidFill>
            <a:srgbClr val="0F73C3"/>
          </a:solidFill>
          <a:latin typeface="Calibri" charset="0"/>
          <a:ea typeface="ＭＳ Ｐゴシック" charset="0"/>
          <a:cs typeface="ＭＳ Ｐゴシック" charset="0"/>
        </a:defRPr>
      </a:lvl6pPr>
      <a:lvl7pPr marL="914400" algn="l" rtl="0" eaLnBrk="1" fontAlgn="base" hangingPunct="1">
        <a:lnSpc>
          <a:spcPts val="2400"/>
        </a:lnSpc>
        <a:spcBef>
          <a:spcPct val="0"/>
        </a:spcBef>
        <a:spcAft>
          <a:spcPct val="0"/>
        </a:spcAft>
        <a:defRPr sz="2400" b="1">
          <a:solidFill>
            <a:srgbClr val="0F73C3"/>
          </a:solidFill>
          <a:latin typeface="Calibri" charset="0"/>
          <a:ea typeface="ＭＳ Ｐゴシック" charset="0"/>
          <a:cs typeface="ＭＳ Ｐゴシック" charset="0"/>
        </a:defRPr>
      </a:lvl7pPr>
      <a:lvl8pPr marL="1371600" algn="l" rtl="0" eaLnBrk="1" fontAlgn="base" hangingPunct="1">
        <a:lnSpc>
          <a:spcPts val="2400"/>
        </a:lnSpc>
        <a:spcBef>
          <a:spcPct val="0"/>
        </a:spcBef>
        <a:spcAft>
          <a:spcPct val="0"/>
        </a:spcAft>
        <a:defRPr sz="2400" b="1">
          <a:solidFill>
            <a:srgbClr val="0F73C3"/>
          </a:solidFill>
          <a:latin typeface="Calibri" charset="0"/>
          <a:ea typeface="ＭＳ Ｐゴシック" charset="0"/>
          <a:cs typeface="ＭＳ Ｐゴシック" charset="0"/>
        </a:defRPr>
      </a:lvl8pPr>
      <a:lvl9pPr marL="1828800" algn="l" rtl="0" eaLnBrk="1" fontAlgn="base" hangingPunct="1">
        <a:lnSpc>
          <a:spcPts val="2400"/>
        </a:lnSpc>
        <a:spcBef>
          <a:spcPct val="0"/>
        </a:spcBef>
        <a:spcAft>
          <a:spcPct val="0"/>
        </a:spcAft>
        <a:defRPr sz="2400" b="1">
          <a:solidFill>
            <a:srgbClr val="0F73C3"/>
          </a:solidFill>
          <a:latin typeface="Calibri" charset="0"/>
          <a:ea typeface="ＭＳ Ｐゴシック" charset="0"/>
          <a:cs typeface="ＭＳ Ｐゴシック" charset="0"/>
        </a:defRPr>
      </a:lvl9pPr>
    </p:titleStyle>
    <p:bodyStyle>
      <a:lvl1pPr marL="227013" indent="-227013" algn="l" rtl="0" eaLnBrk="1" fontAlgn="base" hangingPunct="1">
        <a:spcBef>
          <a:spcPts val="300"/>
        </a:spcBef>
        <a:spcAft>
          <a:spcPts val="300"/>
        </a:spcAft>
        <a:buSzPct val="95000"/>
        <a:buBlip>
          <a:blip r:embed="rId36"/>
        </a:buBlip>
        <a:defRPr lang="en-US" sz="2000" kern="1200" dirty="0">
          <a:solidFill>
            <a:srgbClr val="414141"/>
          </a:solidFill>
          <a:latin typeface="Calibri" panose="020F0502020204030204" pitchFamily="34" charset="0"/>
          <a:ea typeface="ＭＳ Ｐゴシック" charset="0"/>
          <a:cs typeface="ＭＳ Ｐゴシック" charset="0"/>
        </a:defRPr>
      </a:lvl1pPr>
      <a:lvl2pPr marL="569913" indent="-171450" algn="l" rtl="0" eaLnBrk="1" fontAlgn="base" hangingPunct="1">
        <a:spcBef>
          <a:spcPct val="0"/>
        </a:spcBef>
        <a:spcAft>
          <a:spcPts val="200"/>
        </a:spcAft>
        <a:buClr>
          <a:srgbClr val="0F73C3"/>
        </a:buClr>
        <a:buSzPct val="95000"/>
        <a:buFont typeface="Arial" charset="0"/>
        <a:buChar char="–"/>
        <a:defRPr sz="1600" kern="1200">
          <a:solidFill>
            <a:srgbClr val="414141"/>
          </a:solidFill>
          <a:latin typeface="Calibri" panose="020F0502020204030204" pitchFamily="34" charset="0"/>
          <a:ea typeface="ＭＳ Ｐゴシック" charset="0"/>
          <a:cs typeface="+mn-cs"/>
        </a:defRPr>
      </a:lvl2pPr>
      <a:lvl3pPr marL="858838" indent="-173038" algn="l" rtl="0" eaLnBrk="1" fontAlgn="base" hangingPunct="1">
        <a:spcBef>
          <a:spcPts val="200"/>
        </a:spcBef>
        <a:spcAft>
          <a:spcPts val="200"/>
        </a:spcAft>
        <a:buClr>
          <a:srgbClr val="0F73C3"/>
        </a:buClr>
        <a:buFont typeface="Wingdings" charset="0"/>
        <a:buChar char="§"/>
        <a:defRPr sz="1400" kern="1200">
          <a:solidFill>
            <a:srgbClr val="414141"/>
          </a:solidFill>
          <a:latin typeface="Calibri" panose="020F0502020204030204" pitchFamily="34" charset="0"/>
          <a:ea typeface="ＭＳ Ｐゴシック" charset="0"/>
          <a:cs typeface="+mn-cs"/>
        </a:defRPr>
      </a:lvl3pPr>
      <a:lvl4pPr marL="1084263" indent="-109538" algn="l" rtl="0" eaLnBrk="1" fontAlgn="base" hangingPunct="1">
        <a:spcBef>
          <a:spcPts val="200"/>
        </a:spcBef>
        <a:spcAft>
          <a:spcPts val="200"/>
        </a:spcAft>
        <a:buClr>
          <a:srgbClr val="0F73C3"/>
        </a:buClr>
        <a:buFont typeface="Arial" charset="0"/>
        <a:buChar char="•"/>
        <a:defRPr sz="1400" kern="1200">
          <a:solidFill>
            <a:srgbClr val="414141"/>
          </a:solidFill>
          <a:latin typeface="Calibri" panose="020F0502020204030204" pitchFamily="34" charset="0"/>
          <a:ea typeface="ＭＳ Ｐゴシック" charset="0"/>
          <a:cs typeface="+mn-cs"/>
        </a:defRPr>
      </a:lvl4pPr>
      <a:lvl5pPr marL="1255713" indent="-109538" algn="l" rtl="0" eaLnBrk="1" fontAlgn="base" hangingPunct="1">
        <a:spcBef>
          <a:spcPts val="200"/>
        </a:spcBef>
        <a:spcAft>
          <a:spcPts val="200"/>
        </a:spcAft>
        <a:buClr>
          <a:srgbClr val="0F73C3"/>
        </a:buClr>
        <a:buFont typeface="Arial" charset="0"/>
        <a:buChar char="»"/>
        <a:defRPr sz="1400" kern="1200">
          <a:solidFill>
            <a:srgbClr val="414141"/>
          </a:solidFill>
          <a:latin typeface="Calibri" panose="020F0502020204030204" pitchFamily="34" charset="0"/>
          <a:ea typeface="ＭＳ Ｐゴシック" charset="0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rgbClr val="454545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0"/>
            <a:ext cx="8229600" cy="33940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CE4EDB-8982-4E6C-BBBC-C842E2D96723}" type="datetimeFigureOut">
              <a:rPr lang="en-US" smtClean="0"/>
              <a:t>1/19/2016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CF0BBE-7F27-4248-9A54-CE10CA8AB9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15463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1" r:id="rId1"/>
    <p:sldLayoutId id="2147483742" r:id="rId2"/>
    <p:sldLayoutId id="2147483743" r:id="rId3"/>
    <p:sldLayoutId id="2147483744" r:id="rId4"/>
    <p:sldLayoutId id="2147483745" r:id="rId5"/>
    <p:sldLayoutId id="2147483746" r:id="rId6"/>
    <p:sldLayoutId id="2147483747" r:id="rId7"/>
    <p:sldLayoutId id="2147483748" r:id="rId8"/>
    <p:sldLayoutId id="2147483749" r:id="rId9"/>
    <p:sldLayoutId id="2147483750" r:id="rId10"/>
    <p:sldLayoutId id="214748375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4.vml"/><Relationship Id="rId4" Type="http://schemas.openxmlformats.org/officeDocument/2006/relationships/image" Target="../media/image66.emf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4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4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hyperlink" Target="http://10.40.164.93/images/TOI/" TargetMode="External"/><Relationship Id="rId2" Type="http://schemas.openxmlformats.org/officeDocument/2006/relationships/hyperlink" Target="https://access.redhat.com/documentation/en-US/Red_Hat_Enterprise_Linux/7/html-single/System_Administrators_Guide/index.html#chap-Managing_Services_with_systemd" TargetMode="External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2.png"/><Relationship Id="rId4" Type="http://schemas.openxmlformats.org/officeDocument/2006/relationships/image" Target="../media/image61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2.png"/><Relationship Id="rId4" Type="http://schemas.openxmlformats.org/officeDocument/2006/relationships/image" Target="../media/image62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2.png"/><Relationship Id="rId4" Type="http://schemas.openxmlformats.org/officeDocument/2006/relationships/image" Target="../media/image63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Subtitl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>
                <a:latin typeface="Calibri" charset="0"/>
              </a:rPr>
              <a:t>January 2016</a:t>
            </a:r>
            <a:endParaRPr dirty="0">
              <a:latin typeface="Calibri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2057400" y="1478604"/>
            <a:ext cx="7086600" cy="1778946"/>
          </a:xfrm>
        </p:spPr>
        <p:txBody>
          <a:bodyPr rtlCol="0">
            <a:normAutofit/>
          </a:bodyPr>
          <a:lstStyle/>
          <a:p>
            <a:pPr>
              <a:defRPr/>
            </a:pPr>
            <a:r>
              <a:rPr lang="en-US" sz="3600" cap="none" dirty="0" err="1" smtClean="0"/>
              <a:t>StorNext</a:t>
            </a:r>
            <a:r>
              <a:rPr lang="en-US" sz="3600" cap="none" dirty="0" smtClean="0"/>
              <a:t> Connect 1.1 /</a:t>
            </a:r>
            <a:r>
              <a:rPr lang="en-US" sz="3600" cap="none" dirty="0" err="1" smtClean="0"/>
              <a:t>Xcellis</a:t>
            </a:r>
            <a:r>
              <a:rPr lang="en-US" sz="3600" cap="none" dirty="0" smtClean="0"/>
              <a:t> TOI</a:t>
            </a:r>
          </a:p>
          <a:p>
            <a:pPr>
              <a:defRPr/>
            </a:pPr>
            <a:r>
              <a:rPr lang="en-US" sz="3600" cap="none" dirty="0" smtClean="0"/>
              <a:t>&lt; </a:t>
            </a:r>
            <a:r>
              <a:rPr lang="en-US" sz="3600" cap="none" dirty="0" err="1" smtClean="0"/>
              <a:t>Xcellis</a:t>
            </a:r>
            <a:r>
              <a:rPr lang="en-US" sz="3600" cap="none" dirty="0" smtClean="0"/>
              <a:t> Hardware &gt;</a:t>
            </a:r>
          </a:p>
          <a:p>
            <a:pPr>
              <a:defRPr/>
            </a:pPr>
            <a:r>
              <a:rPr lang="en-US" sz="3600" cap="none" dirty="0" smtClean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115976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61043" y="100140"/>
            <a:ext cx="689419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F73C3"/>
                </a:solidFill>
              </a:rPr>
              <a:t>Hardware Overview – </a:t>
            </a:r>
            <a:r>
              <a:rPr lang="en-US" sz="2400" dirty="0" smtClean="0">
                <a:solidFill>
                  <a:srgbClr val="0F73C3"/>
                </a:solidFill>
              </a:rPr>
              <a:t>MDC Server BIOS and Firmware</a:t>
            </a:r>
            <a:endParaRPr lang="en-US" sz="2400" b="1" dirty="0">
              <a:solidFill>
                <a:srgbClr val="0F73C3"/>
              </a:solidFill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368834" y="561805"/>
            <a:ext cx="8414016" cy="0"/>
          </a:xfrm>
          <a:prstGeom prst="line">
            <a:avLst/>
          </a:prstGeom>
          <a:ln w="12700" cmpd="sng"/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ext Placeholder 2"/>
          <p:cNvSpPr txBox="1">
            <a:spLocks/>
          </p:cNvSpPr>
          <p:nvPr/>
        </p:nvSpPr>
        <p:spPr>
          <a:xfrm>
            <a:off x="368834" y="600797"/>
            <a:ext cx="7806978" cy="759277"/>
          </a:xfrm>
          <a:prstGeom prst="rect">
            <a:avLst/>
          </a:prstGeom>
        </p:spPr>
        <p:txBody>
          <a:bodyPr/>
          <a:lstStyle>
            <a:lvl1pPr marL="227013" indent="-227013" algn="l" rtl="0" eaLnBrk="1" fontAlgn="base" hangingPunct="1">
              <a:spcBef>
                <a:spcPts val="300"/>
              </a:spcBef>
              <a:spcAft>
                <a:spcPts val="300"/>
              </a:spcAft>
              <a:buSzPct val="95000"/>
              <a:buBlip>
                <a:blip r:embed="rId2"/>
              </a:buBlip>
              <a:defRPr lang="en-US" sz="2000" kern="1200" dirty="0">
                <a:solidFill>
                  <a:srgbClr val="414141"/>
                </a:solidFill>
                <a:latin typeface="Calibri" panose="020F0502020204030204" pitchFamily="34" charset="0"/>
                <a:ea typeface="ＭＳ Ｐゴシック" charset="0"/>
                <a:cs typeface="ＭＳ Ｐゴシック" charset="0"/>
              </a:defRPr>
            </a:lvl1pPr>
            <a:lvl2pPr marL="569913" indent="-171450" algn="l" rtl="0" eaLnBrk="1" fontAlgn="base" hangingPunct="1">
              <a:spcBef>
                <a:spcPct val="0"/>
              </a:spcBef>
              <a:spcAft>
                <a:spcPts val="200"/>
              </a:spcAft>
              <a:buClr>
                <a:srgbClr val="0F73C3"/>
              </a:buClr>
              <a:buSzPct val="95000"/>
              <a:buFont typeface="Arial" charset="0"/>
              <a:buChar char="–"/>
              <a:defRPr sz="1600" kern="1200">
                <a:solidFill>
                  <a:srgbClr val="414141"/>
                </a:solidFill>
                <a:latin typeface="Calibri" panose="020F0502020204030204" pitchFamily="34" charset="0"/>
                <a:ea typeface="ＭＳ Ｐゴシック" charset="0"/>
                <a:cs typeface="+mn-cs"/>
              </a:defRPr>
            </a:lvl2pPr>
            <a:lvl3pPr marL="858838" indent="-173038" algn="l" rtl="0" eaLnBrk="1" fontAlgn="base" hangingPunct="1">
              <a:spcBef>
                <a:spcPts val="200"/>
              </a:spcBef>
              <a:spcAft>
                <a:spcPts val="200"/>
              </a:spcAft>
              <a:buClr>
                <a:srgbClr val="0F73C3"/>
              </a:buClr>
              <a:buFont typeface="Wingdings" charset="0"/>
              <a:buChar char="§"/>
              <a:defRPr sz="1400" kern="1200">
                <a:solidFill>
                  <a:srgbClr val="414141"/>
                </a:solidFill>
                <a:latin typeface="Calibri" panose="020F0502020204030204" pitchFamily="34" charset="0"/>
                <a:ea typeface="ＭＳ Ｐゴシック" charset="0"/>
                <a:cs typeface="+mn-cs"/>
              </a:defRPr>
            </a:lvl3pPr>
            <a:lvl4pPr marL="1084263" indent="-109538" algn="l" rtl="0" eaLnBrk="1" fontAlgn="base" hangingPunct="1">
              <a:spcBef>
                <a:spcPts val="200"/>
              </a:spcBef>
              <a:spcAft>
                <a:spcPts val="200"/>
              </a:spcAft>
              <a:buClr>
                <a:srgbClr val="0F73C3"/>
              </a:buClr>
              <a:buFont typeface="Arial" charset="0"/>
              <a:buChar char="•"/>
              <a:defRPr sz="1400" kern="1200">
                <a:solidFill>
                  <a:srgbClr val="414141"/>
                </a:solidFill>
                <a:latin typeface="Calibri" panose="020F0502020204030204" pitchFamily="34" charset="0"/>
                <a:ea typeface="ＭＳ Ｐゴシック" charset="0"/>
                <a:cs typeface="+mn-cs"/>
              </a:defRPr>
            </a:lvl4pPr>
            <a:lvl5pPr marL="1255713" indent="-109538" algn="l" rtl="0" eaLnBrk="1" fontAlgn="base" hangingPunct="1">
              <a:spcBef>
                <a:spcPts val="200"/>
              </a:spcBef>
              <a:spcAft>
                <a:spcPts val="200"/>
              </a:spcAft>
              <a:buClr>
                <a:srgbClr val="0F73C3"/>
              </a:buClr>
              <a:buFont typeface="Arial" charset="0"/>
              <a:buChar char="»"/>
              <a:defRPr sz="1400" kern="1200">
                <a:solidFill>
                  <a:srgbClr val="414141"/>
                </a:solidFill>
                <a:latin typeface="Calibri" panose="020F0502020204030204" pitchFamily="34" charset="0"/>
                <a:ea typeface="ＭＳ Ｐゴシック" charset="0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rgbClr val="454545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dirty="0" smtClean="0"/>
              <a:t>BIOS </a:t>
            </a:r>
            <a:r>
              <a:rPr lang="en-US" sz="1800" dirty="0"/>
              <a:t>is the OEM Ready XL version</a:t>
            </a:r>
          </a:p>
          <a:p>
            <a:pPr lvl="1"/>
            <a:r>
              <a:rPr lang="en-US" sz="1400" dirty="0"/>
              <a:t>No Dell Splash Screen</a:t>
            </a:r>
          </a:p>
          <a:p>
            <a:pPr lvl="1"/>
            <a:r>
              <a:rPr lang="en-US" sz="1400" dirty="0"/>
              <a:t>Not a custom </a:t>
            </a:r>
            <a:r>
              <a:rPr lang="en-US" sz="1400" dirty="0" smtClean="0"/>
              <a:t>BIOS </a:t>
            </a:r>
            <a:r>
              <a:rPr lang="en-US" sz="1400" dirty="0"/>
              <a:t>for Quantum</a:t>
            </a:r>
          </a:p>
          <a:p>
            <a:r>
              <a:rPr lang="en-US" sz="1800" dirty="0" smtClean="0"/>
              <a:t>BIOS </a:t>
            </a:r>
            <a:r>
              <a:rPr lang="en-US" sz="1800" dirty="0"/>
              <a:t>and firmware versions are specified and qualified by engineering.</a:t>
            </a:r>
          </a:p>
          <a:p>
            <a:r>
              <a:rPr lang="en-US" sz="1800" dirty="0" smtClean="0"/>
              <a:t>BIOS </a:t>
            </a:r>
            <a:r>
              <a:rPr lang="en-US" sz="1800" dirty="0"/>
              <a:t>setting are checked and set by software during boot</a:t>
            </a:r>
          </a:p>
          <a:p>
            <a:pPr lvl="1"/>
            <a:r>
              <a:rPr lang="en-US" sz="1400" dirty="0"/>
              <a:t>Power state after power failure.</a:t>
            </a:r>
          </a:p>
          <a:p>
            <a:pPr lvl="2"/>
            <a:r>
              <a:rPr lang="en-US" sz="1200" dirty="0"/>
              <a:t>Default set by the Quantum factory is “Off”. Machine is off after a power fail.</a:t>
            </a:r>
          </a:p>
          <a:p>
            <a:pPr lvl="2"/>
            <a:r>
              <a:rPr lang="en-US" sz="1200" b="1" dirty="0"/>
              <a:t>This setting can be manually changed </a:t>
            </a:r>
            <a:r>
              <a:rPr lang="en-US" sz="1200" b="1" dirty="0" smtClean="0"/>
              <a:t> to “Last” and </a:t>
            </a:r>
            <a:r>
              <a:rPr lang="en-US" sz="1200" b="1" dirty="0"/>
              <a:t>software does not change it back</a:t>
            </a:r>
            <a:r>
              <a:rPr lang="en-US" sz="1200" b="1" dirty="0" smtClean="0"/>
              <a:t>.</a:t>
            </a:r>
            <a:endParaRPr lang="en-US" sz="1200" b="1" dirty="0"/>
          </a:p>
          <a:p>
            <a:pPr lvl="3"/>
            <a:r>
              <a:rPr lang="en-US" sz="1200" dirty="0"/>
              <a:t>If the </a:t>
            </a:r>
            <a:r>
              <a:rPr lang="en-US" sz="1200" dirty="0" smtClean="0"/>
              <a:t>machine is off when power fails it remains off when power is restored.</a:t>
            </a:r>
          </a:p>
          <a:p>
            <a:pPr lvl="3"/>
            <a:r>
              <a:rPr lang="en-US" sz="1200" dirty="0" smtClean="0"/>
              <a:t>If the machine is on when power fails the machine will power up when power is restored.</a:t>
            </a:r>
          </a:p>
          <a:p>
            <a:pPr lvl="3"/>
            <a:r>
              <a:rPr lang="en-US" sz="1200" dirty="0" smtClean="0"/>
              <a:t>Select a user defined delay of 240 seconds to allow any false AC power recoveries to pass.</a:t>
            </a:r>
          </a:p>
          <a:p>
            <a:r>
              <a:rPr lang="en-US" sz="1800" dirty="0" smtClean="0"/>
              <a:t>BIOS </a:t>
            </a:r>
            <a:r>
              <a:rPr lang="en-US" sz="1800" dirty="0"/>
              <a:t>and Firmware update</a:t>
            </a:r>
          </a:p>
          <a:p>
            <a:pPr lvl="1"/>
            <a:r>
              <a:rPr lang="en-US" sz="1400" dirty="0"/>
              <a:t>Version is checked when “chassis intrusion” is detected on boot.</a:t>
            </a:r>
          </a:p>
          <a:p>
            <a:pPr lvl="1"/>
            <a:r>
              <a:rPr lang="en-US" sz="1400" dirty="0"/>
              <a:t>BIOS, Raid controller, </a:t>
            </a:r>
            <a:r>
              <a:rPr lang="en-US" sz="1400" dirty="0" err="1"/>
              <a:t>Idrac</a:t>
            </a:r>
            <a:r>
              <a:rPr lang="en-US" sz="1400" dirty="0"/>
              <a:t>/LCC and Backplane firmware is </a:t>
            </a:r>
            <a:r>
              <a:rPr lang="en-US" sz="1400" dirty="0" smtClean="0"/>
              <a:t>auto leveled </a:t>
            </a:r>
            <a:r>
              <a:rPr lang="en-US" sz="1400" dirty="0"/>
              <a:t>to the correct version released with the installed </a:t>
            </a:r>
            <a:r>
              <a:rPr lang="en-US" sz="1400" dirty="0" err="1"/>
              <a:t>Stornext</a:t>
            </a:r>
            <a:r>
              <a:rPr lang="en-US" sz="1400" dirty="0"/>
              <a:t> version.</a:t>
            </a:r>
          </a:p>
          <a:p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88441772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61043" y="100140"/>
            <a:ext cx="639566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F73C3"/>
                </a:solidFill>
              </a:rPr>
              <a:t>Hardware Overview – </a:t>
            </a:r>
            <a:r>
              <a:rPr lang="en-US" sz="2400" dirty="0" smtClean="0">
                <a:solidFill>
                  <a:srgbClr val="0F73C3"/>
                </a:solidFill>
              </a:rPr>
              <a:t>MDC Server FRUs and CRUs</a:t>
            </a:r>
            <a:endParaRPr lang="en-US" sz="2400" b="1" dirty="0">
              <a:solidFill>
                <a:srgbClr val="0F73C3"/>
              </a:solidFill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368834" y="561805"/>
            <a:ext cx="8414016" cy="0"/>
          </a:xfrm>
          <a:prstGeom prst="line">
            <a:avLst/>
          </a:prstGeom>
          <a:ln w="12700" cmpd="sng"/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ext Placeholder 2"/>
          <p:cNvSpPr txBox="1">
            <a:spLocks/>
          </p:cNvSpPr>
          <p:nvPr/>
        </p:nvSpPr>
        <p:spPr>
          <a:xfrm>
            <a:off x="368834" y="716057"/>
            <a:ext cx="7806978" cy="759277"/>
          </a:xfrm>
          <a:prstGeom prst="rect">
            <a:avLst/>
          </a:prstGeom>
        </p:spPr>
        <p:txBody>
          <a:bodyPr/>
          <a:lstStyle>
            <a:lvl1pPr marL="227013" indent="-227013" algn="l" rtl="0" eaLnBrk="1" fontAlgn="base" hangingPunct="1">
              <a:spcBef>
                <a:spcPts val="300"/>
              </a:spcBef>
              <a:spcAft>
                <a:spcPts val="300"/>
              </a:spcAft>
              <a:buSzPct val="95000"/>
              <a:buBlip>
                <a:blip r:embed="rId2"/>
              </a:buBlip>
              <a:defRPr lang="en-US" sz="2000" kern="1200" dirty="0">
                <a:solidFill>
                  <a:srgbClr val="414141"/>
                </a:solidFill>
                <a:latin typeface="Calibri" panose="020F0502020204030204" pitchFamily="34" charset="0"/>
                <a:ea typeface="ＭＳ Ｐゴシック" charset="0"/>
                <a:cs typeface="ＭＳ Ｐゴシック" charset="0"/>
              </a:defRPr>
            </a:lvl1pPr>
            <a:lvl2pPr marL="569913" indent="-171450" algn="l" rtl="0" eaLnBrk="1" fontAlgn="base" hangingPunct="1">
              <a:spcBef>
                <a:spcPct val="0"/>
              </a:spcBef>
              <a:spcAft>
                <a:spcPts val="200"/>
              </a:spcAft>
              <a:buClr>
                <a:srgbClr val="0F73C3"/>
              </a:buClr>
              <a:buSzPct val="95000"/>
              <a:buFont typeface="Arial" charset="0"/>
              <a:buChar char="–"/>
              <a:defRPr sz="1600" kern="1200">
                <a:solidFill>
                  <a:srgbClr val="414141"/>
                </a:solidFill>
                <a:latin typeface="Calibri" panose="020F0502020204030204" pitchFamily="34" charset="0"/>
                <a:ea typeface="ＭＳ Ｐゴシック" charset="0"/>
                <a:cs typeface="+mn-cs"/>
              </a:defRPr>
            </a:lvl2pPr>
            <a:lvl3pPr marL="858838" indent="-173038" algn="l" rtl="0" eaLnBrk="1" fontAlgn="base" hangingPunct="1">
              <a:spcBef>
                <a:spcPts val="200"/>
              </a:spcBef>
              <a:spcAft>
                <a:spcPts val="200"/>
              </a:spcAft>
              <a:buClr>
                <a:srgbClr val="0F73C3"/>
              </a:buClr>
              <a:buFont typeface="Wingdings" charset="0"/>
              <a:buChar char="§"/>
              <a:defRPr sz="1400" kern="1200">
                <a:solidFill>
                  <a:srgbClr val="414141"/>
                </a:solidFill>
                <a:latin typeface="Calibri" panose="020F0502020204030204" pitchFamily="34" charset="0"/>
                <a:ea typeface="ＭＳ Ｐゴシック" charset="0"/>
                <a:cs typeface="+mn-cs"/>
              </a:defRPr>
            </a:lvl3pPr>
            <a:lvl4pPr marL="1084263" indent="-109538" algn="l" rtl="0" eaLnBrk="1" fontAlgn="base" hangingPunct="1">
              <a:spcBef>
                <a:spcPts val="200"/>
              </a:spcBef>
              <a:spcAft>
                <a:spcPts val="200"/>
              </a:spcAft>
              <a:buClr>
                <a:srgbClr val="0F73C3"/>
              </a:buClr>
              <a:buFont typeface="Arial" charset="0"/>
              <a:buChar char="•"/>
              <a:defRPr sz="1400" kern="1200">
                <a:solidFill>
                  <a:srgbClr val="414141"/>
                </a:solidFill>
                <a:latin typeface="Calibri" panose="020F0502020204030204" pitchFamily="34" charset="0"/>
                <a:ea typeface="ＭＳ Ｐゴシック" charset="0"/>
                <a:cs typeface="+mn-cs"/>
              </a:defRPr>
            </a:lvl4pPr>
            <a:lvl5pPr marL="1255713" indent="-109538" algn="l" rtl="0" eaLnBrk="1" fontAlgn="base" hangingPunct="1">
              <a:spcBef>
                <a:spcPts val="200"/>
              </a:spcBef>
              <a:spcAft>
                <a:spcPts val="200"/>
              </a:spcAft>
              <a:buClr>
                <a:srgbClr val="0F73C3"/>
              </a:buClr>
              <a:buFont typeface="Arial" charset="0"/>
              <a:buChar char="»"/>
              <a:defRPr sz="1400" kern="1200">
                <a:solidFill>
                  <a:srgbClr val="414141"/>
                </a:solidFill>
                <a:latin typeface="Calibri" panose="020F0502020204030204" pitchFamily="34" charset="0"/>
                <a:ea typeface="ＭＳ Ｐゴシック" charset="0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rgbClr val="454545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kern="0" dirty="0"/>
              <a:t>Non Dell FRUs</a:t>
            </a:r>
          </a:p>
          <a:p>
            <a:pPr lvl="1"/>
            <a:r>
              <a:rPr lang="en-US" kern="0" dirty="0"/>
              <a:t>QLE2564L – Low Profile Quad Port FC Card</a:t>
            </a:r>
          </a:p>
          <a:p>
            <a:pPr lvl="1"/>
            <a:r>
              <a:rPr lang="en-US" kern="0" dirty="0" err="1"/>
              <a:t>Xcellis</a:t>
            </a:r>
            <a:r>
              <a:rPr lang="en-US" kern="0" dirty="0"/>
              <a:t> </a:t>
            </a:r>
            <a:r>
              <a:rPr lang="en-US" kern="0" dirty="0" smtClean="0"/>
              <a:t>Bezel</a:t>
            </a:r>
            <a:endParaRPr lang="en-US" sz="2000" dirty="0" smtClean="0"/>
          </a:p>
          <a:p>
            <a:endParaRPr lang="en-US" dirty="0"/>
          </a:p>
        </p:txBody>
      </p:sp>
      <p:sp>
        <p:nvSpPr>
          <p:cNvPr id="10" name="Text Placeholder 2"/>
          <p:cNvSpPr txBox="1">
            <a:spLocks/>
          </p:cNvSpPr>
          <p:nvPr/>
        </p:nvSpPr>
        <p:spPr>
          <a:xfrm>
            <a:off x="368833" y="1759805"/>
            <a:ext cx="3427079" cy="1697236"/>
          </a:xfrm>
          <a:prstGeom prst="rect">
            <a:avLst/>
          </a:prstGeom>
        </p:spPr>
        <p:txBody>
          <a:bodyPr/>
          <a:lstStyle>
            <a:lvl1pPr marL="227013" indent="-227013" algn="l" rtl="0" eaLnBrk="1" fontAlgn="base" hangingPunct="1">
              <a:spcBef>
                <a:spcPts val="300"/>
              </a:spcBef>
              <a:spcAft>
                <a:spcPts val="300"/>
              </a:spcAft>
              <a:buSzPct val="95000"/>
              <a:buBlip>
                <a:blip r:embed="rId2"/>
              </a:buBlip>
              <a:defRPr lang="en-US" sz="2000" kern="1200" dirty="0">
                <a:solidFill>
                  <a:srgbClr val="414141"/>
                </a:solidFill>
                <a:latin typeface="Calibri" panose="020F0502020204030204" pitchFamily="34" charset="0"/>
                <a:ea typeface="ＭＳ Ｐゴシック" charset="0"/>
                <a:cs typeface="ＭＳ Ｐゴシック" charset="0"/>
              </a:defRPr>
            </a:lvl1pPr>
            <a:lvl2pPr marL="569913" indent="-171450" algn="l" rtl="0" eaLnBrk="1" fontAlgn="base" hangingPunct="1">
              <a:spcBef>
                <a:spcPct val="0"/>
              </a:spcBef>
              <a:spcAft>
                <a:spcPts val="200"/>
              </a:spcAft>
              <a:buClr>
                <a:srgbClr val="0F73C3"/>
              </a:buClr>
              <a:buSzPct val="95000"/>
              <a:buFont typeface="Arial" charset="0"/>
              <a:buChar char="–"/>
              <a:defRPr sz="1600" kern="1200">
                <a:solidFill>
                  <a:srgbClr val="414141"/>
                </a:solidFill>
                <a:latin typeface="Calibri" panose="020F0502020204030204" pitchFamily="34" charset="0"/>
                <a:ea typeface="ＭＳ Ｐゴシック" charset="0"/>
                <a:cs typeface="+mn-cs"/>
              </a:defRPr>
            </a:lvl2pPr>
            <a:lvl3pPr marL="858838" indent="-173038" algn="l" rtl="0" eaLnBrk="1" fontAlgn="base" hangingPunct="1">
              <a:spcBef>
                <a:spcPts val="200"/>
              </a:spcBef>
              <a:spcAft>
                <a:spcPts val="200"/>
              </a:spcAft>
              <a:buClr>
                <a:srgbClr val="0F73C3"/>
              </a:buClr>
              <a:buFont typeface="Wingdings" charset="0"/>
              <a:buChar char="§"/>
              <a:defRPr sz="1400" kern="1200">
                <a:solidFill>
                  <a:srgbClr val="414141"/>
                </a:solidFill>
                <a:latin typeface="Calibri" panose="020F0502020204030204" pitchFamily="34" charset="0"/>
                <a:ea typeface="ＭＳ Ｐゴシック" charset="0"/>
                <a:cs typeface="+mn-cs"/>
              </a:defRPr>
            </a:lvl3pPr>
            <a:lvl4pPr marL="1084263" indent="-109538" algn="l" rtl="0" eaLnBrk="1" fontAlgn="base" hangingPunct="1">
              <a:spcBef>
                <a:spcPts val="200"/>
              </a:spcBef>
              <a:spcAft>
                <a:spcPts val="200"/>
              </a:spcAft>
              <a:buClr>
                <a:srgbClr val="0F73C3"/>
              </a:buClr>
              <a:buFont typeface="Arial" charset="0"/>
              <a:buChar char="•"/>
              <a:defRPr sz="1400" kern="1200">
                <a:solidFill>
                  <a:srgbClr val="414141"/>
                </a:solidFill>
                <a:latin typeface="Calibri" panose="020F0502020204030204" pitchFamily="34" charset="0"/>
                <a:ea typeface="ＭＳ Ｐゴシック" charset="0"/>
                <a:cs typeface="+mn-cs"/>
              </a:defRPr>
            </a:lvl4pPr>
            <a:lvl5pPr marL="1255713" indent="-109538" algn="l" rtl="0" eaLnBrk="1" fontAlgn="base" hangingPunct="1">
              <a:spcBef>
                <a:spcPts val="200"/>
              </a:spcBef>
              <a:spcAft>
                <a:spcPts val="200"/>
              </a:spcAft>
              <a:buClr>
                <a:srgbClr val="0F73C3"/>
              </a:buClr>
              <a:buFont typeface="Arial" charset="0"/>
              <a:buChar char="»"/>
              <a:defRPr sz="1400" kern="1200">
                <a:solidFill>
                  <a:srgbClr val="414141"/>
                </a:solidFill>
                <a:latin typeface="Calibri" panose="020F0502020204030204" pitchFamily="34" charset="0"/>
                <a:ea typeface="ＭＳ Ｐゴシック" charset="0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rgbClr val="454545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Dell FRUs</a:t>
            </a:r>
          </a:p>
          <a:p>
            <a:pPr lvl="1"/>
            <a:r>
              <a:rPr lang="en-US" dirty="0"/>
              <a:t>H330 Raid Controller</a:t>
            </a:r>
          </a:p>
          <a:p>
            <a:pPr lvl="1"/>
            <a:r>
              <a:rPr lang="en-US" dirty="0"/>
              <a:t>Motherboard</a:t>
            </a:r>
          </a:p>
          <a:p>
            <a:pPr lvl="1"/>
            <a:r>
              <a:rPr lang="en-US" dirty="0"/>
              <a:t>Processor/Heat sink</a:t>
            </a:r>
          </a:p>
          <a:p>
            <a:pPr lvl="1"/>
            <a:r>
              <a:rPr lang="en-US" dirty="0"/>
              <a:t>Memory</a:t>
            </a:r>
          </a:p>
          <a:p>
            <a:pPr lvl="1"/>
            <a:r>
              <a:rPr lang="en-US" dirty="0"/>
              <a:t>Fan Assembly</a:t>
            </a:r>
          </a:p>
          <a:p>
            <a:pPr lvl="1"/>
            <a:r>
              <a:rPr lang="en-US" dirty="0"/>
              <a:t>NICs/HBAs</a:t>
            </a:r>
          </a:p>
          <a:p>
            <a:pPr lvl="1"/>
            <a:r>
              <a:rPr lang="en-US" dirty="0"/>
              <a:t>Power Supply</a:t>
            </a:r>
          </a:p>
          <a:p>
            <a:pPr lvl="1"/>
            <a:r>
              <a:rPr lang="en-US" dirty="0"/>
              <a:t>Ready Rails</a:t>
            </a:r>
          </a:p>
          <a:p>
            <a:pPr lvl="1"/>
            <a:r>
              <a:rPr lang="en-US" dirty="0"/>
              <a:t>User LCD Panel</a:t>
            </a:r>
          </a:p>
          <a:p>
            <a:pPr lvl="1"/>
            <a:r>
              <a:rPr lang="en-US" dirty="0"/>
              <a:t>Risers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12" name="Text Placeholder 2"/>
          <p:cNvSpPr txBox="1">
            <a:spLocks/>
          </p:cNvSpPr>
          <p:nvPr/>
        </p:nvSpPr>
        <p:spPr>
          <a:xfrm>
            <a:off x="4087906" y="1774053"/>
            <a:ext cx="3427079" cy="1697236"/>
          </a:xfrm>
          <a:prstGeom prst="rect">
            <a:avLst/>
          </a:prstGeom>
        </p:spPr>
        <p:txBody>
          <a:bodyPr/>
          <a:lstStyle>
            <a:lvl1pPr marL="227013" indent="-227013" algn="l" rtl="0" eaLnBrk="1" fontAlgn="base" hangingPunct="1">
              <a:spcBef>
                <a:spcPts val="300"/>
              </a:spcBef>
              <a:spcAft>
                <a:spcPts val="300"/>
              </a:spcAft>
              <a:buSzPct val="95000"/>
              <a:buBlip>
                <a:blip r:embed="rId2"/>
              </a:buBlip>
              <a:defRPr lang="en-US" sz="2000" kern="1200" dirty="0">
                <a:solidFill>
                  <a:srgbClr val="414141"/>
                </a:solidFill>
                <a:latin typeface="Calibri" panose="020F0502020204030204" pitchFamily="34" charset="0"/>
                <a:ea typeface="ＭＳ Ｐゴシック" charset="0"/>
                <a:cs typeface="ＭＳ Ｐゴシック" charset="0"/>
              </a:defRPr>
            </a:lvl1pPr>
            <a:lvl2pPr marL="569913" indent="-171450" algn="l" rtl="0" eaLnBrk="1" fontAlgn="base" hangingPunct="1">
              <a:spcBef>
                <a:spcPct val="0"/>
              </a:spcBef>
              <a:spcAft>
                <a:spcPts val="200"/>
              </a:spcAft>
              <a:buClr>
                <a:srgbClr val="0F73C3"/>
              </a:buClr>
              <a:buSzPct val="95000"/>
              <a:buFont typeface="Arial" charset="0"/>
              <a:buChar char="–"/>
              <a:defRPr sz="1600" kern="1200">
                <a:solidFill>
                  <a:srgbClr val="414141"/>
                </a:solidFill>
                <a:latin typeface="Calibri" panose="020F0502020204030204" pitchFamily="34" charset="0"/>
                <a:ea typeface="ＭＳ Ｐゴシック" charset="0"/>
                <a:cs typeface="+mn-cs"/>
              </a:defRPr>
            </a:lvl2pPr>
            <a:lvl3pPr marL="858838" indent="-173038" algn="l" rtl="0" eaLnBrk="1" fontAlgn="base" hangingPunct="1">
              <a:spcBef>
                <a:spcPts val="200"/>
              </a:spcBef>
              <a:spcAft>
                <a:spcPts val="200"/>
              </a:spcAft>
              <a:buClr>
                <a:srgbClr val="0F73C3"/>
              </a:buClr>
              <a:buFont typeface="Wingdings" charset="0"/>
              <a:buChar char="§"/>
              <a:defRPr sz="1400" kern="1200">
                <a:solidFill>
                  <a:srgbClr val="414141"/>
                </a:solidFill>
                <a:latin typeface="Calibri" panose="020F0502020204030204" pitchFamily="34" charset="0"/>
                <a:ea typeface="ＭＳ Ｐゴシック" charset="0"/>
                <a:cs typeface="+mn-cs"/>
              </a:defRPr>
            </a:lvl3pPr>
            <a:lvl4pPr marL="1084263" indent="-109538" algn="l" rtl="0" eaLnBrk="1" fontAlgn="base" hangingPunct="1">
              <a:spcBef>
                <a:spcPts val="200"/>
              </a:spcBef>
              <a:spcAft>
                <a:spcPts val="200"/>
              </a:spcAft>
              <a:buClr>
                <a:srgbClr val="0F73C3"/>
              </a:buClr>
              <a:buFont typeface="Arial" charset="0"/>
              <a:buChar char="•"/>
              <a:defRPr sz="1400" kern="1200">
                <a:solidFill>
                  <a:srgbClr val="414141"/>
                </a:solidFill>
                <a:latin typeface="Calibri" panose="020F0502020204030204" pitchFamily="34" charset="0"/>
                <a:ea typeface="ＭＳ Ｐゴシック" charset="0"/>
                <a:cs typeface="+mn-cs"/>
              </a:defRPr>
            </a:lvl4pPr>
            <a:lvl5pPr marL="1255713" indent="-109538" algn="l" rtl="0" eaLnBrk="1" fontAlgn="base" hangingPunct="1">
              <a:spcBef>
                <a:spcPts val="200"/>
              </a:spcBef>
              <a:spcAft>
                <a:spcPts val="200"/>
              </a:spcAft>
              <a:buClr>
                <a:srgbClr val="0F73C3"/>
              </a:buClr>
              <a:buFont typeface="Arial" charset="0"/>
              <a:buChar char="»"/>
              <a:defRPr sz="1400" kern="1200">
                <a:solidFill>
                  <a:srgbClr val="414141"/>
                </a:solidFill>
                <a:latin typeface="Calibri" panose="020F0502020204030204" pitchFamily="34" charset="0"/>
                <a:ea typeface="ＭＳ Ｐゴシック" charset="0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rgbClr val="454545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kern="0" dirty="0"/>
              <a:t>Dell CRUs</a:t>
            </a:r>
          </a:p>
          <a:p>
            <a:pPr lvl="1"/>
            <a:r>
              <a:rPr lang="en-US" kern="0" dirty="0"/>
              <a:t>Boot Drive</a:t>
            </a:r>
          </a:p>
          <a:p>
            <a:pPr lvl="1"/>
            <a:r>
              <a:rPr lang="en-US" kern="0" dirty="0"/>
              <a:t>Drive Blank</a:t>
            </a:r>
          </a:p>
          <a:p>
            <a:pPr lvl="1"/>
            <a:r>
              <a:rPr lang="en-US" kern="0" dirty="0"/>
              <a:t>Drive Carrier</a:t>
            </a:r>
          </a:p>
          <a:p>
            <a:pPr lvl="1"/>
            <a:r>
              <a:rPr lang="en-US" kern="0" dirty="0"/>
              <a:t>Power Cords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935258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61043" y="100140"/>
            <a:ext cx="451450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F73C3"/>
                </a:solidFill>
              </a:rPr>
              <a:t>Hardware Overview – </a:t>
            </a:r>
            <a:r>
              <a:rPr lang="en-US" sz="2400" dirty="0" smtClean="0">
                <a:solidFill>
                  <a:srgbClr val="0F73C3"/>
                </a:solidFill>
              </a:rPr>
              <a:t>QXS Options</a:t>
            </a:r>
            <a:endParaRPr lang="en-US" sz="2400" b="1" dirty="0">
              <a:solidFill>
                <a:srgbClr val="0F73C3"/>
              </a:solidFill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368834" y="561805"/>
            <a:ext cx="8414016" cy="0"/>
          </a:xfrm>
          <a:prstGeom prst="line">
            <a:avLst/>
          </a:prstGeom>
          <a:ln w="12700" cmpd="sng"/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32191001"/>
              </p:ext>
            </p:extLst>
          </p:nvPr>
        </p:nvGraphicFramePr>
        <p:xfrm>
          <a:off x="1869842" y="755534"/>
          <a:ext cx="5411999" cy="3904130"/>
        </p:xfrm>
        <a:graphic>
          <a:graphicData uri="http://schemas.openxmlformats.org/drawingml/2006/table">
            <a:tbl>
              <a:tblPr firstRow="1" firstCol="1" bandRow="1"/>
              <a:tblGrid>
                <a:gridCol w="1289699"/>
                <a:gridCol w="1790307"/>
                <a:gridCol w="1082546"/>
                <a:gridCol w="1249447"/>
              </a:tblGrid>
              <a:tr h="741291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>
                          <a:solidFill>
                            <a:srgbClr val="FFFFFF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Configuration</a:t>
                      </a:r>
                      <a:endParaRPr lang="en-US" sz="1100" dirty="0">
                        <a:effectLst/>
                        <a:latin typeface="Arial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100" b="1" dirty="0">
                          <a:solidFill>
                            <a:srgbClr val="FFFFFF"/>
                          </a:solidFill>
                          <a:effectLst/>
                          <a:latin typeface="Calibri"/>
                          <a:ea typeface="MS Mincho"/>
                          <a:cs typeface="Times New Roman"/>
                        </a:rPr>
                        <a:t>Purpose</a:t>
                      </a:r>
                      <a:endParaRPr lang="en-US" sz="1400" dirty="0">
                        <a:effectLst/>
                        <a:latin typeface="Arial"/>
                        <a:ea typeface="MS Mincho"/>
                        <a:cs typeface="Times New Roman"/>
                      </a:endParaRPr>
                    </a:p>
                    <a:p>
                      <a:pPr marL="0" marR="0"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100" b="1" dirty="0">
                          <a:solidFill>
                            <a:srgbClr val="FFFFFF"/>
                          </a:solidFill>
                          <a:effectLst/>
                          <a:latin typeface="Calibri"/>
                          <a:ea typeface="MS Mincho"/>
                          <a:cs typeface="Times New Roman"/>
                        </a:rPr>
                        <a:t>(Data / Metadata)</a:t>
                      </a:r>
                      <a:endParaRPr lang="en-US" sz="1400" dirty="0">
                        <a:effectLst/>
                        <a:latin typeface="Arial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100" b="1" dirty="0">
                          <a:solidFill>
                            <a:srgbClr val="FFFFFF"/>
                          </a:solidFill>
                          <a:effectLst/>
                          <a:latin typeface="Calibri"/>
                          <a:ea typeface="MS Mincho"/>
                          <a:cs typeface="Times New Roman"/>
                        </a:rPr>
                        <a:t>Array</a:t>
                      </a:r>
                      <a:endParaRPr lang="en-US" sz="1400" dirty="0">
                        <a:effectLst/>
                        <a:latin typeface="Arial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100" b="1" dirty="0">
                          <a:solidFill>
                            <a:srgbClr val="FFFFFF"/>
                          </a:solidFill>
                          <a:effectLst/>
                          <a:latin typeface="Calibri"/>
                          <a:ea typeface="MS Mincho"/>
                          <a:cs typeface="Times New Roman"/>
                        </a:rPr>
                        <a:t>JBOD</a:t>
                      </a:r>
                      <a:endParaRPr lang="en-US" sz="1400" dirty="0">
                        <a:effectLst/>
                        <a:latin typeface="Arial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</a:tr>
              <a:tr h="395355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dirty="0">
                          <a:solidFill>
                            <a:srgbClr val="FFFFFF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QXS-412</a:t>
                      </a:r>
                      <a:br>
                        <a:rPr lang="en-US" sz="1000" b="1" dirty="0">
                          <a:solidFill>
                            <a:srgbClr val="FFFFFF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</a:br>
                      <a:r>
                        <a:rPr lang="en-US" sz="1000" b="1" dirty="0">
                          <a:solidFill>
                            <a:srgbClr val="FFFFFF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4 or 6 TB HDD</a:t>
                      </a:r>
                      <a:endParaRPr lang="en-US" sz="1100" dirty="0">
                        <a:effectLst/>
                        <a:latin typeface="Arial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Combined meta and user data</a:t>
                      </a:r>
                      <a:endParaRPr lang="en-US" sz="1400" dirty="0">
                        <a:effectLst/>
                        <a:latin typeface="Arial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 anchor="ctr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7BF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100" dirty="0">
                          <a:effectLst/>
                          <a:latin typeface="Calibri"/>
                          <a:ea typeface="MS Mincho"/>
                          <a:cs typeface="Calibri"/>
                          <a:sym typeface="Wingdings"/>
                        </a:rPr>
                        <a:t></a:t>
                      </a:r>
                      <a:endParaRPr lang="en-US" sz="1400" dirty="0">
                        <a:effectLst/>
                        <a:latin typeface="Arial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7BF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100">
                          <a:effectLst/>
                          <a:latin typeface="Calibri"/>
                          <a:ea typeface="MS Mincho"/>
                          <a:cs typeface="Calibri"/>
                          <a:sym typeface="Wingdings"/>
                        </a:rPr>
                        <a:t></a:t>
                      </a:r>
                      <a:endParaRPr lang="en-US" sz="1400">
                        <a:effectLst/>
                        <a:latin typeface="Arial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7BFDE"/>
                    </a:solidFill>
                  </a:tcPr>
                </a:tc>
              </a:tr>
              <a:tr h="395355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>
                          <a:solidFill>
                            <a:srgbClr val="FFFFFF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QXS-456</a:t>
                      </a:r>
                      <a:br>
                        <a:rPr lang="en-US" sz="1000" b="1">
                          <a:solidFill>
                            <a:srgbClr val="FFFFFF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</a:br>
                      <a:r>
                        <a:rPr lang="en-US" sz="1000" b="1">
                          <a:solidFill>
                            <a:srgbClr val="FFFFFF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4 or 6 TB HDD</a:t>
                      </a:r>
                      <a:endParaRPr lang="en-US" sz="1100">
                        <a:effectLst/>
                        <a:latin typeface="Arial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Combined meta and user data</a:t>
                      </a:r>
                      <a:endParaRPr lang="en-US" sz="1400">
                        <a:effectLst/>
                        <a:latin typeface="Arial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 anchor="ctr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100" dirty="0">
                          <a:effectLst/>
                          <a:latin typeface="Calibri"/>
                          <a:ea typeface="MS Mincho"/>
                          <a:cs typeface="Calibri"/>
                          <a:sym typeface="Wingdings"/>
                        </a:rPr>
                        <a:t></a:t>
                      </a:r>
                      <a:endParaRPr lang="en-US" sz="1400" dirty="0">
                        <a:effectLst/>
                        <a:latin typeface="Arial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100" dirty="0">
                          <a:effectLst/>
                          <a:latin typeface="Calibri"/>
                          <a:ea typeface="MS Mincho"/>
                          <a:cs typeface="Calibri"/>
                          <a:sym typeface="Wingdings"/>
                        </a:rPr>
                        <a:t></a:t>
                      </a:r>
                      <a:endParaRPr lang="en-US" sz="1400" dirty="0">
                        <a:effectLst/>
                        <a:latin typeface="Arial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</a:tr>
              <a:tr h="593032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>
                          <a:solidFill>
                            <a:srgbClr val="FFFFFF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QXS-424 SSD</a:t>
                      </a:r>
                      <a:br>
                        <a:rPr lang="en-US" sz="1000" b="1">
                          <a:solidFill>
                            <a:srgbClr val="FFFFFF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</a:br>
                      <a:r>
                        <a:rPr lang="en-US" sz="1000" b="1">
                          <a:solidFill>
                            <a:srgbClr val="FFFFFF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400 or 800 GB SSD (Half pop.)</a:t>
                      </a:r>
                      <a:endParaRPr lang="en-US" sz="1100">
                        <a:effectLst/>
                        <a:latin typeface="Arial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Metadata</a:t>
                      </a:r>
                      <a:endParaRPr lang="en-US" sz="1400" dirty="0">
                        <a:effectLst/>
                        <a:latin typeface="Arial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 anchor="ctr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7BF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100">
                          <a:effectLst/>
                          <a:latin typeface="Calibri"/>
                          <a:ea typeface="MS Mincho"/>
                          <a:cs typeface="Calibri"/>
                          <a:sym typeface="Wingdings"/>
                        </a:rPr>
                        <a:t></a:t>
                      </a:r>
                      <a:endParaRPr lang="en-US" sz="1400">
                        <a:effectLst/>
                        <a:latin typeface="Arial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7BF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100">
                          <a:effectLst/>
                          <a:latin typeface="Arial"/>
                          <a:ea typeface="MS Mincho"/>
                          <a:cs typeface="Times New Roman"/>
                        </a:rPr>
                        <a:t>not supported</a:t>
                      </a:r>
                      <a:endParaRPr lang="en-US" sz="1400">
                        <a:effectLst/>
                        <a:latin typeface="Arial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7BFDE"/>
                    </a:solidFill>
                  </a:tcPr>
                </a:tc>
              </a:tr>
              <a:tr h="593032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dirty="0">
                          <a:solidFill>
                            <a:srgbClr val="FFFFFF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QXS-424 SSD</a:t>
                      </a:r>
                      <a:br>
                        <a:rPr lang="en-US" sz="1000" b="1" dirty="0">
                          <a:solidFill>
                            <a:srgbClr val="FFFFFF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</a:br>
                      <a:r>
                        <a:rPr lang="en-US" sz="1000" b="1" dirty="0">
                          <a:solidFill>
                            <a:srgbClr val="FFFFFF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800 GB SSD</a:t>
                      </a:r>
                      <a:endParaRPr lang="en-US" sz="1100" dirty="0">
                        <a:effectLst/>
                        <a:latin typeface="Arial"/>
                        <a:ea typeface="MS Mincho"/>
                        <a:cs typeface="Times New Roman"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dirty="0">
                          <a:solidFill>
                            <a:srgbClr val="FFFFFF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(Full pop.)</a:t>
                      </a:r>
                      <a:endParaRPr lang="en-US" sz="1100" dirty="0">
                        <a:effectLst/>
                        <a:latin typeface="Arial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Metadata</a:t>
                      </a:r>
                      <a:endParaRPr lang="en-US" sz="1400" dirty="0">
                        <a:effectLst/>
                        <a:latin typeface="Arial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 anchor="ctr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100" dirty="0">
                          <a:effectLst/>
                          <a:latin typeface="Calibri"/>
                          <a:ea typeface="MS Mincho"/>
                          <a:cs typeface="Calibri"/>
                          <a:sym typeface="Wingdings"/>
                        </a:rPr>
                        <a:t></a:t>
                      </a:r>
                      <a:endParaRPr lang="en-US" sz="1400" dirty="0">
                        <a:effectLst/>
                        <a:latin typeface="Arial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100" dirty="0">
                          <a:effectLst/>
                          <a:latin typeface="Arial"/>
                          <a:ea typeface="MS Mincho"/>
                          <a:cs typeface="Times New Roman"/>
                        </a:rPr>
                        <a:t>not supported</a:t>
                      </a:r>
                      <a:endParaRPr lang="en-US" sz="1400" dirty="0">
                        <a:effectLst/>
                        <a:latin typeface="Arial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</a:tr>
              <a:tr h="395355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>
                          <a:solidFill>
                            <a:srgbClr val="FFFFFF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QXS-424</a:t>
                      </a:r>
                      <a:br>
                        <a:rPr lang="en-US" sz="1000" b="1">
                          <a:solidFill>
                            <a:srgbClr val="FFFFFF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</a:br>
                      <a:r>
                        <a:rPr lang="en-US" sz="1000" b="1">
                          <a:solidFill>
                            <a:srgbClr val="FFFFFF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1.2 TB HDD</a:t>
                      </a:r>
                      <a:endParaRPr lang="en-US" sz="1100">
                        <a:effectLst/>
                        <a:latin typeface="Arial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User data</a:t>
                      </a:r>
                      <a:endParaRPr lang="en-US" sz="1400">
                        <a:effectLst/>
                        <a:latin typeface="Arial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 anchor="ctr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7BF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100">
                          <a:effectLst/>
                          <a:latin typeface="Calibri"/>
                          <a:ea typeface="MS Mincho"/>
                          <a:cs typeface="Calibri"/>
                          <a:sym typeface="Wingdings"/>
                        </a:rPr>
                        <a:t></a:t>
                      </a:r>
                      <a:endParaRPr lang="en-US" sz="1400">
                        <a:effectLst/>
                        <a:latin typeface="Arial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7BF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100">
                          <a:effectLst/>
                          <a:latin typeface="Calibri"/>
                          <a:ea typeface="MS Mincho"/>
                          <a:cs typeface="Calibri"/>
                          <a:sym typeface="Wingdings"/>
                        </a:rPr>
                        <a:t></a:t>
                      </a:r>
                      <a:endParaRPr lang="en-US" sz="1400">
                        <a:effectLst/>
                        <a:latin typeface="Arial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7BFDE"/>
                    </a:solidFill>
                  </a:tcPr>
                </a:tc>
              </a:tr>
              <a:tr h="395355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>
                          <a:solidFill>
                            <a:srgbClr val="FFFFFF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QXS-412</a:t>
                      </a:r>
                      <a:br>
                        <a:rPr lang="en-US" sz="1000" b="1">
                          <a:solidFill>
                            <a:srgbClr val="FFFFFF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</a:br>
                      <a:r>
                        <a:rPr lang="en-US" sz="1000" b="1">
                          <a:solidFill>
                            <a:srgbClr val="FFFFFF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4 or 6 TB HDD</a:t>
                      </a:r>
                      <a:endParaRPr lang="en-US" sz="1100">
                        <a:effectLst/>
                        <a:latin typeface="Arial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User data</a:t>
                      </a:r>
                      <a:endParaRPr lang="en-US" sz="1400">
                        <a:effectLst/>
                        <a:latin typeface="Arial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 anchor="ctr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100">
                          <a:effectLst/>
                          <a:latin typeface="Calibri"/>
                          <a:ea typeface="MS Mincho"/>
                          <a:cs typeface="Calibri"/>
                          <a:sym typeface="Wingdings"/>
                        </a:rPr>
                        <a:t></a:t>
                      </a:r>
                      <a:endParaRPr lang="en-US" sz="1400">
                        <a:effectLst/>
                        <a:latin typeface="Arial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100">
                          <a:effectLst/>
                          <a:latin typeface="Calibri"/>
                          <a:ea typeface="MS Mincho"/>
                          <a:cs typeface="Calibri"/>
                          <a:sym typeface="Wingdings"/>
                        </a:rPr>
                        <a:t></a:t>
                      </a:r>
                      <a:endParaRPr lang="en-US" sz="1400">
                        <a:effectLst/>
                        <a:latin typeface="Arial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</a:tr>
              <a:tr h="395355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dirty="0">
                          <a:solidFill>
                            <a:srgbClr val="FFFFFF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QXS-456</a:t>
                      </a:r>
                      <a:br>
                        <a:rPr lang="en-US" sz="1000" b="1" dirty="0">
                          <a:solidFill>
                            <a:srgbClr val="FFFFFF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</a:br>
                      <a:r>
                        <a:rPr lang="en-US" sz="1000" b="1" dirty="0">
                          <a:solidFill>
                            <a:srgbClr val="FFFFFF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4 or 6 TB HDD</a:t>
                      </a:r>
                      <a:endParaRPr lang="en-US" sz="1100" dirty="0">
                        <a:effectLst/>
                        <a:latin typeface="Arial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User data</a:t>
                      </a:r>
                      <a:endParaRPr lang="en-US" sz="1400">
                        <a:effectLst/>
                        <a:latin typeface="Arial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 anchor="ctr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100">
                          <a:effectLst/>
                          <a:latin typeface="Calibri"/>
                          <a:ea typeface="MS Mincho"/>
                          <a:cs typeface="Calibri"/>
                          <a:sym typeface="Wingdings"/>
                        </a:rPr>
                        <a:t></a:t>
                      </a:r>
                      <a:endParaRPr lang="en-US" sz="1400">
                        <a:effectLst/>
                        <a:latin typeface="Arial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100" dirty="0">
                          <a:effectLst/>
                          <a:latin typeface="Calibri"/>
                          <a:ea typeface="MS Mincho"/>
                          <a:cs typeface="Calibri"/>
                          <a:sym typeface="Wingdings"/>
                        </a:rPr>
                        <a:t></a:t>
                      </a:r>
                      <a:endParaRPr lang="en-US" sz="1400" dirty="0">
                        <a:effectLst/>
                        <a:latin typeface="Arial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30099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61043" y="100140"/>
            <a:ext cx="594214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F73C3"/>
                </a:solidFill>
              </a:rPr>
              <a:t>Hardware Overview – </a:t>
            </a:r>
            <a:r>
              <a:rPr lang="en-US" sz="2400" dirty="0" smtClean="0">
                <a:solidFill>
                  <a:srgbClr val="0F73C3"/>
                </a:solidFill>
              </a:rPr>
              <a:t>JBOD Expansion Cabling</a:t>
            </a:r>
            <a:endParaRPr lang="en-US" sz="2400" b="1" dirty="0">
              <a:solidFill>
                <a:srgbClr val="0F73C3"/>
              </a:solidFill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368834" y="561805"/>
            <a:ext cx="8414016" cy="0"/>
          </a:xfrm>
          <a:prstGeom prst="line">
            <a:avLst/>
          </a:prstGeom>
          <a:ln w="12700" cmpd="sng"/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8556" y="1250816"/>
            <a:ext cx="1921605" cy="3674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2136" y="1373760"/>
            <a:ext cx="3941269" cy="16687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 Placeholder 2"/>
          <p:cNvSpPr txBox="1">
            <a:spLocks/>
          </p:cNvSpPr>
          <p:nvPr/>
        </p:nvSpPr>
        <p:spPr>
          <a:xfrm>
            <a:off x="260587" y="645222"/>
            <a:ext cx="8567697" cy="451916"/>
          </a:xfrm>
          <a:prstGeom prst="rect">
            <a:avLst/>
          </a:prstGeom>
        </p:spPr>
        <p:txBody>
          <a:bodyPr/>
          <a:lstStyle>
            <a:lvl1pPr marL="227013" indent="-227013" algn="l" rtl="0" eaLnBrk="1" fontAlgn="base" hangingPunct="1">
              <a:spcBef>
                <a:spcPts val="300"/>
              </a:spcBef>
              <a:spcAft>
                <a:spcPts val="300"/>
              </a:spcAft>
              <a:buSzPct val="95000"/>
              <a:buBlip>
                <a:blip r:embed="rId4"/>
              </a:buBlip>
              <a:defRPr lang="en-US" sz="2000" kern="1200" dirty="0">
                <a:solidFill>
                  <a:srgbClr val="414141"/>
                </a:solidFill>
                <a:latin typeface="Calibri" panose="020F0502020204030204" pitchFamily="34" charset="0"/>
                <a:ea typeface="ＭＳ Ｐゴシック" charset="0"/>
                <a:cs typeface="ＭＳ Ｐゴシック" charset="0"/>
              </a:defRPr>
            </a:lvl1pPr>
            <a:lvl2pPr marL="569913" indent="-171450" algn="l" rtl="0" eaLnBrk="1" fontAlgn="base" hangingPunct="1">
              <a:spcBef>
                <a:spcPct val="0"/>
              </a:spcBef>
              <a:spcAft>
                <a:spcPts val="200"/>
              </a:spcAft>
              <a:buClr>
                <a:srgbClr val="0F73C3"/>
              </a:buClr>
              <a:buSzPct val="95000"/>
              <a:buFont typeface="Arial" charset="0"/>
              <a:buChar char="–"/>
              <a:defRPr sz="1600" kern="1200">
                <a:solidFill>
                  <a:srgbClr val="414141"/>
                </a:solidFill>
                <a:latin typeface="Calibri" panose="020F0502020204030204" pitchFamily="34" charset="0"/>
                <a:ea typeface="ＭＳ Ｐゴシック" charset="0"/>
                <a:cs typeface="+mn-cs"/>
              </a:defRPr>
            </a:lvl2pPr>
            <a:lvl3pPr marL="858838" indent="-173038" algn="l" rtl="0" eaLnBrk="1" fontAlgn="base" hangingPunct="1">
              <a:spcBef>
                <a:spcPts val="200"/>
              </a:spcBef>
              <a:spcAft>
                <a:spcPts val="200"/>
              </a:spcAft>
              <a:buClr>
                <a:srgbClr val="0F73C3"/>
              </a:buClr>
              <a:buFont typeface="Wingdings" charset="0"/>
              <a:buChar char="§"/>
              <a:defRPr sz="1400" kern="1200">
                <a:solidFill>
                  <a:srgbClr val="414141"/>
                </a:solidFill>
                <a:latin typeface="Calibri" panose="020F0502020204030204" pitchFamily="34" charset="0"/>
                <a:ea typeface="ＭＳ Ｐゴシック" charset="0"/>
                <a:cs typeface="+mn-cs"/>
              </a:defRPr>
            </a:lvl3pPr>
            <a:lvl4pPr marL="1084263" indent="-109538" algn="l" rtl="0" eaLnBrk="1" fontAlgn="base" hangingPunct="1">
              <a:spcBef>
                <a:spcPts val="200"/>
              </a:spcBef>
              <a:spcAft>
                <a:spcPts val="200"/>
              </a:spcAft>
              <a:buClr>
                <a:srgbClr val="0F73C3"/>
              </a:buClr>
              <a:buFont typeface="Arial" charset="0"/>
              <a:buChar char="•"/>
              <a:defRPr sz="1400" kern="1200">
                <a:solidFill>
                  <a:srgbClr val="414141"/>
                </a:solidFill>
                <a:latin typeface="Calibri" panose="020F0502020204030204" pitchFamily="34" charset="0"/>
                <a:ea typeface="ＭＳ Ｐゴシック" charset="0"/>
                <a:cs typeface="+mn-cs"/>
              </a:defRPr>
            </a:lvl4pPr>
            <a:lvl5pPr marL="1255713" indent="-109538" algn="l" rtl="0" eaLnBrk="1" fontAlgn="base" hangingPunct="1">
              <a:spcBef>
                <a:spcPts val="200"/>
              </a:spcBef>
              <a:spcAft>
                <a:spcPts val="200"/>
              </a:spcAft>
              <a:buClr>
                <a:srgbClr val="0F73C3"/>
              </a:buClr>
              <a:buFont typeface="Arial" charset="0"/>
              <a:buChar char="»"/>
              <a:defRPr sz="1400" kern="1200">
                <a:solidFill>
                  <a:srgbClr val="414141"/>
                </a:solidFill>
                <a:latin typeface="Calibri" panose="020F0502020204030204" pitchFamily="34" charset="0"/>
                <a:ea typeface="ＭＳ Ｐゴシック" charset="0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rgbClr val="454545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Reverse cabling is use to allow removing a EIOM from the middle of the stack</a:t>
            </a:r>
          </a:p>
          <a:p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1055060" y="1009432"/>
            <a:ext cx="14285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 2U Chassis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5036372" y="1066150"/>
            <a:ext cx="12330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 4U Chassis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617323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61043" y="100140"/>
            <a:ext cx="636744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F73C3"/>
                </a:solidFill>
              </a:rPr>
              <a:t>Hardware Overview – </a:t>
            </a:r>
            <a:r>
              <a:rPr lang="en-US" sz="2400" dirty="0" smtClean="0">
                <a:solidFill>
                  <a:srgbClr val="0F73C3"/>
                </a:solidFill>
              </a:rPr>
              <a:t>System Power </a:t>
            </a:r>
            <a:r>
              <a:rPr lang="en-US" sz="2400" dirty="0" err="1" smtClean="0">
                <a:solidFill>
                  <a:srgbClr val="0F73C3"/>
                </a:solidFill>
              </a:rPr>
              <a:t>Connnection</a:t>
            </a:r>
            <a:endParaRPr lang="en-US" sz="2400" b="1" dirty="0">
              <a:solidFill>
                <a:srgbClr val="0F73C3"/>
              </a:solidFill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368834" y="561805"/>
            <a:ext cx="8414016" cy="0"/>
          </a:xfrm>
          <a:prstGeom prst="line">
            <a:avLst/>
          </a:prstGeom>
          <a:ln w="12700" cmpd="sng"/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59198750"/>
              </p:ext>
            </p:extLst>
          </p:nvPr>
        </p:nvGraphicFramePr>
        <p:xfrm>
          <a:off x="2207081" y="630090"/>
          <a:ext cx="3491163" cy="464952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1" name="Visio" r:id="rId3" imgW="6892733" imgH="9198177" progId="Visio.Drawing.11">
                  <p:embed/>
                </p:oleObj>
              </mc:Choice>
              <mc:Fallback>
                <p:oleObj name="Visio" r:id="rId3" imgW="6892733" imgH="9198177" progId="Visio.Drawing.1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07081" y="630090"/>
                        <a:ext cx="3491163" cy="464952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29933764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61043" y="100140"/>
            <a:ext cx="434157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F73C3"/>
                </a:solidFill>
              </a:rPr>
              <a:t>Hardware Overview – </a:t>
            </a:r>
            <a:r>
              <a:rPr lang="en-US" sz="2400" dirty="0" smtClean="0">
                <a:solidFill>
                  <a:srgbClr val="0F73C3"/>
                </a:solidFill>
              </a:rPr>
              <a:t>Array CRUs</a:t>
            </a:r>
            <a:endParaRPr lang="en-US" sz="2400" b="1" dirty="0">
              <a:solidFill>
                <a:srgbClr val="0F73C3"/>
              </a:solidFill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368834" y="561805"/>
            <a:ext cx="8414016" cy="0"/>
          </a:xfrm>
          <a:prstGeom prst="line">
            <a:avLst/>
          </a:prstGeom>
          <a:ln w="12700" cmpd="sng"/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ext Placeholder 2"/>
          <p:cNvSpPr txBox="1">
            <a:spLocks/>
          </p:cNvSpPr>
          <p:nvPr/>
        </p:nvSpPr>
        <p:spPr>
          <a:xfrm>
            <a:off x="368834" y="685321"/>
            <a:ext cx="3633340" cy="3394472"/>
          </a:xfrm>
          <a:prstGeom prst="rect">
            <a:avLst/>
          </a:prstGeom>
        </p:spPr>
        <p:txBody>
          <a:bodyPr/>
          <a:lstStyle>
            <a:lvl1pPr marL="227013" indent="-227013" algn="l" rtl="0" eaLnBrk="1" fontAlgn="base" hangingPunct="1">
              <a:spcBef>
                <a:spcPts val="300"/>
              </a:spcBef>
              <a:spcAft>
                <a:spcPts val="300"/>
              </a:spcAft>
              <a:buSzPct val="95000"/>
              <a:buBlip>
                <a:blip r:embed="rId2"/>
              </a:buBlip>
              <a:defRPr lang="en-US" sz="2000" kern="1200" dirty="0">
                <a:solidFill>
                  <a:srgbClr val="414141"/>
                </a:solidFill>
                <a:latin typeface="Calibri" panose="020F0502020204030204" pitchFamily="34" charset="0"/>
                <a:ea typeface="ＭＳ Ｐゴシック" charset="0"/>
                <a:cs typeface="ＭＳ Ｐゴシック" charset="0"/>
              </a:defRPr>
            </a:lvl1pPr>
            <a:lvl2pPr marL="569913" indent="-171450" algn="l" rtl="0" eaLnBrk="1" fontAlgn="base" hangingPunct="1">
              <a:spcBef>
                <a:spcPct val="0"/>
              </a:spcBef>
              <a:spcAft>
                <a:spcPts val="200"/>
              </a:spcAft>
              <a:buClr>
                <a:srgbClr val="0F73C3"/>
              </a:buClr>
              <a:buSzPct val="95000"/>
              <a:buFont typeface="Arial" charset="0"/>
              <a:buChar char="–"/>
              <a:defRPr sz="1600" kern="1200">
                <a:solidFill>
                  <a:srgbClr val="414141"/>
                </a:solidFill>
                <a:latin typeface="Calibri" panose="020F0502020204030204" pitchFamily="34" charset="0"/>
                <a:ea typeface="ＭＳ Ｐゴシック" charset="0"/>
                <a:cs typeface="+mn-cs"/>
              </a:defRPr>
            </a:lvl2pPr>
            <a:lvl3pPr marL="858838" indent="-173038" algn="l" rtl="0" eaLnBrk="1" fontAlgn="base" hangingPunct="1">
              <a:spcBef>
                <a:spcPts val="200"/>
              </a:spcBef>
              <a:spcAft>
                <a:spcPts val="200"/>
              </a:spcAft>
              <a:buClr>
                <a:srgbClr val="0F73C3"/>
              </a:buClr>
              <a:buFont typeface="Wingdings" charset="0"/>
              <a:buChar char="§"/>
              <a:defRPr sz="1400" kern="1200">
                <a:solidFill>
                  <a:srgbClr val="414141"/>
                </a:solidFill>
                <a:latin typeface="Calibri" panose="020F0502020204030204" pitchFamily="34" charset="0"/>
                <a:ea typeface="ＭＳ Ｐゴシック" charset="0"/>
                <a:cs typeface="+mn-cs"/>
              </a:defRPr>
            </a:lvl3pPr>
            <a:lvl4pPr marL="1084263" indent="-109538" algn="l" rtl="0" eaLnBrk="1" fontAlgn="base" hangingPunct="1">
              <a:spcBef>
                <a:spcPts val="200"/>
              </a:spcBef>
              <a:spcAft>
                <a:spcPts val="200"/>
              </a:spcAft>
              <a:buClr>
                <a:srgbClr val="0F73C3"/>
              </a:buClr>
              <a:buFont typeface="Arial" charset="0"/>
              <a:buChar char="•"/>
              <a:defRPr sz="1400" kern="1200">
                <a:solidFill>
                  <a:srgbClr val="414141"/>
                </a:solidFill>
                <a:latin typeface="Calibri" panose="020F0502020204030204" pitchFamily="34" charset="0"/>
                <a:ea typeface="ＭＳ Ｐゴシック" charset="0"/>
                <a:cs typeface="+mn-cs"/>
              </a:defRPr>
            </a:lvl4pPr>
            <a:lvl5pPr marL="1255713" indent="-109538" algn="l" rtl="0" eaLnBrk="1" fontAlgn="base" hangingPunct="1">
              <a:spcBef>
                <a:spcPts val="200"/>
              </a:spcBef>
              <a:spcAft>
                <a:spcPts val="200"/>
              </a:spcAft>
              <a:buClr>
                <a:srgbClr val="0F73C3"/>
              </a:buClr>
              <a:buFont typeface="Arial" charset="0"/>
              <a:buChar char="»"/>
              <a:defRPr sz="1400" kern="1200">
                <a:solidFill>
                  <a:srgbClr val="414141"/>
                </a:solidFill>
                <a:latin typeface="Calibri" panose="020F0502020204030204" pitchFamily="34" charset="0"/>
                <a:ea typeface="ＭＳ Ｐゴシック" charset="0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rgbClr val="454545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dirty="0"/>
              <a:t>Power Supplies</a:t>
            </a:r>
          </a:p>
          <a:p>
            <a:r>
              <a:rPr lang="en-US" sz="1800" dirty="0"/>
              <a:t>Raid controller (RIOM)</a:t>
            </a:r>
          </a:p>
          <a:p>
            <a:r>
              <a:rPr lang="en-US" sz="1800" dirty="0"/>
              <a:t>Expansion IOM (EIOM)</a:t>
            </a:r>
          </a:p>
          <a:p>
            <a:r>
              <a:rPr lang="en-US" sz="1800" dirty="0"/>
              <a:t>Drives (HDD/SSD)</a:t>
            </a:r>
          </a:p>
          <a:p>
            <a:r>
              <a:rPr lang="en-US" sz="1800" dirty="0"/>
              <a:t>Drive blanks</a:t>
            </a:r>
          </a:p>
          <a:p>
            <a:r>
              <a:rPr lang="en-US" sz="1800" dirty="0"/>
              <a:t>Bezel</a:t>
            </a:r>
          </a:p>
          <a:p>
            <a:r>
              <a:rPr lang="en-US" sz="1800" dirty="0"/>
              <a:t>Chassis</a:t>
            </a:r>
          </a:p>
          <a:p>
            <a:r>
              <a:rPr lang="en-US" sz="1800" dirty="0"/>
              <a:t>SFP</a:t>
            </a:r>
          </a:p>
          <a:p>
            <a:r>
              <a:rPr lang="en-US" sz="1800" dirty="0"/>
              <a:t>Power Cables</a:t>
            </a:r>
          </a:p>
          <a:p>
            <a:r>
              <a:rPr lang="en-US" sz="1800" dirty="0"/>
              <a:t>4U chassis fan modules</a:t>
            </a:r>
          </a:p>
          <a:p>
            <a:r>
              <a:rPr lang="en-US" sz="1800" dirty="0"/>
              <a:t>Rails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244917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Subtitl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>
                <a:latin typeface="Calibri" charset="0"/>
              </a:rPr>
              <a:t>January 2016</a:t>
            </a:r>
            <a:endParaRPr dirty="0">
              <a:latin typeface="Calibri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 rtlCol="0">
            <a:normAutofit fontScale="92500" lnSpcReduction="20000"/>
          </a:bodyPr>
          <a:lstStyle/>
          <a:p>
            <a:pPr>
              <a:defRPr/>
            </a:pPr>
            <a:r>
              <a:rPr lang="en-US" sz="3600" cap="none" dirty="0" err="1" smtClean="0"/>
              <a:t>StorNext</a:t>
            </a:r>
            <a:r>
              <a:rPr lang="en-US" sz="3600" cap="none" dirty="0" smtClean="0"/>
              <a:t> Connect 1.1 /</a:t>
            </a:r>
            <a:r>
              <a:rPr lang="en-US" sz="3600" cap="none" dirty="0" err="1" smtClean="0"/>
              <a:t>Xcellis</a:t>
            </a:r>
            <a:r>
              <a:rPr lang="en-US" sz="3600" cap="none" dirty="0" smtClean="0"/>
              <a:t> TOI</a:t>
            </a:r>
          </a:p>
          <a:p>
            <a:pPr>
              <a:defRPr/>
            </a:pPr>
            <a:r>
              <a:rPr lang="en-US" sz="3600" cap="none" dirty="0" smtClean="0"/>
              <a:t>Platform Changes</a:t>
            </a:r>
          </a:p>
          <a:p>
            <a:pPr>
              <a:defRPr/>
            </a:pPr>
            <a:r>
              <a:rPr lang="en-US" sz="3600" cap="none" dirty="0" smtClean="0"/>
              <a:t>Brian Raccuglia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cs typeface="Arial" charset="0"/>
              </a:rPr>
              <a:t>Agenda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sz="2800" dirty="0" smtClean="0"/>
              <a:t>Software Changes</a:t>
            </a:r>
          </a:p>
          <a:p>
            <a:pPr>
              <a:lnSpc>
                <a:spcPct val="90000"/>
              </a:lnSpc>
            </a:pPr>
            <a:r>
              <a:rPr lang="en-US" sz="2800" dirty="0" smtClean="0"/>
              <a:t>Tips</a:t>
            </a:r>
          </a:p>
          <a:p>
            <a:pPr>
              <a:lnSpc>
                <a:spcPct val="90000"/>
              </a:lnSpc>
            </a:pPr>
            <a:r>
              <a:rPr lang="en-US" sz="2800" dirty="0" smtClean="0"/>
              <a:t>Auto Flex </a:t>
            </a:r>
            <a:r>
              <a:rPr lang="en-US" sz="2800" dirty="0" err="1" smtClean="0"/>
              <a:t>Config</a:t>
            </a:r>
            <a:r>
              <a:rPr lang="en-US" sz="2800" dirty="0" smtClean="0"/>
              <a:t> (Bijan)</a:t>
            </a:r>
            <a:endParaRPr lang="en-US" sz="2800" dirty="0" smtClean="0"/>
          </a:p>
          <a:p>
            <a:pPr>
              <a:lnSpc>
                <a:spcPct val="90000"/>
              </a:lnSpc>
            </a:pPr>
            <a:r>
              <a:rPr lang="en-US" sz="2800" dirty="0" smtClean="0"/>
              <a:t>RAID </a:t>
            </a:r>
            <a:r>
              <a:rPr lang="en-US" sz="2800" dirty="0" smtClean="0"/>
              <a:t>Configuration (Chris)</a:t>
            </a:r>
            <a:endParaRPr lang="en-US" sz="2800" dirty="0" smtClean="0"/>
          </a:p>
          <a:p>
            <a:pPr>
              <a:lnSpc>
                <a:spcPct val="90000"/>
              </a:lnSpc>
            </a:pPr>
            <a:r>
              <a:rPr lang="en-US" sz="2800" dirty="0" smtClean="0"/>
              <a:t>Demo</a:t>
            </a:r>
            <a:endParaRPr lang="en-US" sz="2800" dirty="0"/>
          </a:p>
          <a:p>
            <a:pPr>
              <a:lnSpc>
                <a:spcPct val="90000"/>
              </a:lnSpc>
            </a:pPr>
            <a:r>
              <a:rPr lang="en-US" sz="2800" dirty="0" smtClean="0"/>
              <a:t>Other Helpful Links</a:t>
            </a:r>
            <a:endParaRPr lang="en-US" sz="2000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5877472"/>
      </p:ext>
    </p:extLst>
  </p:cSld>
  <p:clrMapOvr>
    <a:masterClrMapping/>
  </p:clrMapOvr>
  <p:transition spd="med">
    <p:cut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Shape 154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3200" dirty="0" smtClean="0">
                <a:solidFill>
                  <a:srgbClr val="0076BB"/>
                </a:solidFill>
              </a:rPr>
              <a:t>Software Changes</a:t>
            </a:r>
            <a:endParaRPr sz="3200" b="1" i="1" dirty="0">
              <a:solidFill>
                <a:srgbClr val="0076BB"/>
              </a:solidFill>
            </a:endParaRPr>
          </a:p>
        </p:txBody>
      </p:sp>
      <p:sp>
        <p:nvSpPr>
          <p:cNvPr id="159" name="Shape 159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lIns="0" tIns="0" rIns="0" bIns="0">
            <a:normAutofit lnSpcReduction="10000"/>
          </a:bodyPr>
          <a:lstStyle/>
          <a:p>
            <a:pPr lvl="0">
              <a:lnSpc>
                <a:spcPct val="80000"/>
              </a:lnSpc>
              <a:spcBef>
                <a:spcPts val="600"/>
              </a:spcBef>
              <a:defRPr sz="1800">
                <a:solidFill>
                  <a:srgbClr val="000000"/>
                </a:solidFill>
              </a:defRPr>
            </a:pPr>
            <a:r>
              <a:rPr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Big OS Change</a:t>
            </a:r>
            <a:endParaRPr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marL="742950" lvl="1" indent="-285750">
              <a:lnSpc>
                <a:spcPct val="80000"/>
              </a:lnSpc>
              <a:spcBef>
                <a:spcPts val="600"/>
              </a:spcBef>
              <a:buFont typeface="Arial"/>
              <a:defRPr sz="1800">
                <a:solidFill>
                  <a:srgbClr val="000000"/>
                </a:solidFill>
              </a:defRPr>
            </a:pPr>
            <a:r>
              <a:rPr sz="1600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Xcellis</a:t>
            </a:r>
            <a:r>
              <a:rPr sz="16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runs CentOS 7.1</a:t>
            </a:r>
            <a:endParaRPr sz="16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marL="742950" lvl="1" indent="-285750">
              <a:lnSpc>
                <a:spcPct val="80000"/>
              </a:lnSpc>
              <a:spcBef>
                <a:spcPts val="600"/>
              </a:spcBef>
              <a:buFont typeface="Arial"/>
              <a:defRPr sz="1800">
                <a:solidFill>
                  <a:srgbClr val="000000"/>
                </a:solidFill>
              </a:defRPr>
            </a:pPr>
            <a:r>
              <a:rPr sz="16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Only current platform on CentOS 7.x</a:t>
            </a:r>
            <a:endParaRPr sz="16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marL="742950" lvl="1" indent="-285750">
              <a:lnSpc>
                <a:spcPct val="80000"/>
              </a:lnSpc>
              <a:spcBef>
                <a:spcPts val="600"/>
              </a:spcBef>
              <a:buFont typeface="Arial"/>
              <a:defRPr sz="1800">
                <a:solidFill>
                  <a:srgbClr val="000000"/>
                </a:solidFill>
              </a:defRPr>
            </a:pPr>
            <a:r>
              <a:rPr sz="16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Lots of subtle and not so subtle changes</a:t>
            </a:r>
          </a:p>
          <a:p>
            <a:pPr marL="742950" lvl="1" indent="-285750">
              <a:lnSpc>
                <a:spcPct val="80000"/>
              </a:lnSpc>
              <a:spcBef>
                <a:spcPts val="600"/>
              </a:spcBef>
              <a:buFont typeface="Arial"/>
              <a:defRPr sz="1800">
                <a:solidFill>
                  <a:srgbClr val="000000"/>
                </a:solidFill>
              </a:defRPr>
            </a:pPr>
            <a:r>
              <a:rPr lang="en-US" sz="16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Biggest impact is </a:t>
            </a:r>
            <a:r>
              <a:rPr lang="en-US" sz="1600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systemd</a:t>
            </a:r>
            <a:r>
              <a:rPr lang="en-US" sz="16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replaces </a:t>
            </a:r>
            <a:r>
              <a:rPr lang="en-US" sz="1600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SysV</a:t>
            </a:r>
            <a:r>
              <a:rPr lang="en-US" sz="16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1600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init</a:t>
            </a:r>
            <a:r>
              <a:rPr lang="en-US" sz="16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system</a:t>
            </a:r>
          </a:p>
          <a:p>
            <a:pPr marL="742950" lvl="1" indent="-285750">
              <a:lnSpc>
                <a:spcPct val="80000"/>
              </a:lnSpc>
              <a:spcBef>
                <a:spcPts val="600"/>
              </a:spcBef>
              <a:buFont typeface="Arial"/>
              <a:defRPr sz="1800">
                <a:solidFill>
                  <a:srgbClr val="000000"/>
                </a:solidFill>
              </a:defRPr>
            </a:pPr>
            <a:r>
              <a:rPr lang="en-US" sz="16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Most likely a fairly big learning curve for managing OS7 based machines</a:t>
            </a:r>
          </a:p>
          <a:p>
            <a:pPr marL="742950" lvl="1" indent="-285750">
              <a:lnSpc>
                <a:spcPct val="80000"/>
              </a:lnSpc>
              <a:spcBef>
                <a:spcPts val="600"/>
              </a:spcBef>
              <a:buFont typeface="Arial"/>
              <a:defRPr sz="1800">
                <a:solidFill>
                  <a:srgbClr val="000000"/>
                </a:solidFill>
              </a:defRPr>
            </a:pPr>
            <a:r>
              <a:rPr lang="en-US" sz="16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Network port naming is completely changed but more intuitive now</a:t>
            </a:r>
            <a:endParaRPr sz="16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marL="742950" lvl="1" indent="-285750">
              <a:lnSpc>
                <a:spcPct val="80000"/>
              </a:lnSpc>
              <a:spcBef>
                <a:spcPts val="600"/>
              </a:spcBef>
              <a:buFont typeface="Arial"/>
              <a:defRPr sz="1800">
                <a:solidFill>
                  <a:srgbClr val="000000"/>
                </a:solidFill>
              </a:defRPr>
            </a:pPr>
            <a:r>
              <a:rPr lang="en-US" sz="15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Output from standard </a:t>
            </a:r>
            <a:r>
              <a:rPr lang="en-US" sz="1500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linux</a:t>
            </a:r>
            <a:r>
              <a:rPr lang="en-US" sz="15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commands may have different format now</a:t>
            </a:r>
          </a:p>
          <a:p>
            <a:pPr lvl="0">
              <a:lnSpc>
                <a:spcPct val="80000"/>
              </a:lnSpc>
              <a:spcBef>
                <a:spcPts val="600"/>
              </a:spcBef>
              <a:defRPr sz="1800">
                <a:solidFill>
                  <a:srgbClr val="000000"/>
                </a:solidFill>
              </a:defRPr>
            </a:pPr>
            <a:r>
              <a:rPr lang="en-US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Flex </a:t>
            </a:r>
            <a:r>
              <a:rPr lang="en-US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Config</a:t>
            </a:r>
            <a:r>
              <a:rPr lang="en-US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Software</a:t>
            </a:r>
            <a:endParaRPr lang="en-US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lvl="1">
              <a:lnSpc>
                <a:spcPct val="80000"/>
              </a:lnSpc>
              <a:spcBef>
                <a:spcPts val="600"/>
              </a:spcBef>
              <a:buFont typeface="Arial"/>
              <a:defRPr sz="1800">
                <a:solidFill>
                  <a:srgbClr val="000000"/>
                </a:solidFill>
              </a:defRPr>
            </a:pPr>
            <a:r>
              <a:rPr lang="en-US" sz="15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Major improvement for automatically configuring HW card changes</a:t>
            </a:r>
          </a:p>
          <a:p>
            <a:pPr lvl="0">
              <a:lnSpc>
                <a:spcPct val="80000"/>
              </a:lnSpc>
              <a:spcBef>
                <a:spcPts val="600"/>
              </a:spcBef>
              <a:defRPr sz="1800">
                <a:solidFill>
                  <a:srgbClr val="000000"/>
                </a:solidFill>
              </a:defRPr>
            </a:pPr>
            <a:r>
              <a:rPr lang="en-US" sz="1800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DotHill</a:t>
            </a:r>
            <a:r>
              <a:rPr lang="en-US" sz="18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Array Configuration Options</a:t>
            </a:r>
          </a:p>
          <a:p>
            <a:pPr lvl="1">
              <a:lnSpc>
                <a:spcPct val="80000"/>
              </a:lnSpc>
              <a:spcBef>
                <a:spcPts val="600"/>
              </a:spcBef>
              <a:defRPr sz="1800">
                <a:solidFill>
                  <a:srgbClr val="000000"/>
                </a:solidFill>
              </a:defRPr>
            </a:pPr>
            <a:r>
              <a:rPr lang="en-US" sz="15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New utilities and service menu options for configuring external storage</a:t>
            </a:r>
            <a:endParaRPr lang="en-US" sz="15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marL="0" indent="0">
              <a:lnSpc>
                <a:spcPct val="80000"/>
              </a:lnSpc>
              <a:spcBef>
                <a:spcPts val="600"/>
              </a:spcBef>
              <a:buNone/>
              <a:defRPr sz="1800">
                <a:solidFill>
                  <a:srgbClr val="000000"/>
                </a:solidFill>
              </a:defRPr>
            </a:pPr>
            <a:endParaRPr sz="2100" dirty="0">
              <a:solidFill>
                <a:srgbClr val="6666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9796649"/>
      </p:ext>
    </p:extLst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Shape 180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3200" dirty="0" smtClean="0">
                <a:solidFill>
                  <a:srgbClr val="0076BB"/>
                </a:solidFill>
              </a:rPr>
              <a:t>Software Changes</a:t>
            </a:r>
            <a:r>
              <a:rPr lang="en-US" sz="3200" dirty="0" smtClean="0">
                <a:solidFill>
                  <a:srgbClr val="0076BB"/>
                </a:solidFill>
              </a:rPr>
              <a:t>…</a:t>
            </a:r>
            <a:endParaRPr sz="3200" dirty="0">
              <a:solidFill>
                <a:srgbClr val="0076BB"/>
              </a:solidFill>
            </a:endParaRPr>
          </a:p>
        </p:txBody>
      </p:sp>
      <p:sp>
        <p:nvSpPr>
          <p:cNvPr id="181" name="Shape 181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400050" lvl="0" indent="-400050">
              <a:spcBef>
                <a:spcPts val="600"/>
              </a:spcBef>
              <a:defRPr sz="1800">
                <a:solidFill>
                  <a:srgbClr val="000000"/>
                </a:solidFill>
              </a:defRPr>
            </a:pPr>
            <a:r>
              <a:rPr lang="en-US" sz="2800" dirty="0" smtClean="0">
                <a:solidFill>
                  <a:srgbClr val="404040"/>
                </a:solidFill>
              </a:rPr>
              <a:t>Welcome to </a:t>
            </a:r>
            <a:r>
              <a:rPr lang="en-US" sz="2800" dirty="0" err="1" smtClean="0">
                <a:solidFill>
                  <a:srgbClr val="404040"/>
                </a:solidFill>
              </a:rPr>
              <a:t>SystemD</a:t>
            </a:r>
            <a:endParaRPr lang="en-US" sz="2800" dirty="0" smtClean="0">
              <a:solidFill>
                <a:srgbClr val="404040"/>
              </a:solidFill>
            </a:endParaRPr>
          </a:p>
          <a:p>
            <a:pPr marL="800100" lvl="1" indent="-400050">
              <a:spcBef>
                <a:spcPts val="600"/>
              </a:spcBef>
              <a:defRPr sz="1800">
                <a:solidFill>
                  <a:srgbClr val="000000"/>
                </a:solidFill>
              </a:defRPr>
            </a:pPr>
            <a:r>
              <a:rPr lang="en-US" sz="2200" dirty="0" smtClean="0">
                <a:solidFill>
                  <a:srgbClr val="404040"/>
                </a:solidFill>
              </a:rPr>
              <a:t>Replacement for </a:t>
            </a:r>
            <a:r>
              <a:rPr lang="en-US" sz="2200" dirty="0" err="1" smtClean="0">
                <a:solidFill>
                  <a:srgbClr val="404040"/>
                </a:solidFill>
              </a:rPr>
              <a:t>SysV</a:t>
            </a:r>
            <a:r>
              <a:rPr lang="en-US" sz="2200" dirty="0" smtClean="0">
                <a:solidFill>
                  <a:srgbClr val="404040"/>
                </a:solidFill>
              </a:rPr>
              <a:t> </a:t>
            </a:r>
            <a:r>
              <a:rPr lang="en-US" sz="2200" dirty="0" err="1" smtClean="0">
                <a:solidFill>
                  <a:srgbClr val="404040"/>
                </a:solidFill>
              </a:rPr>
              <a:t>init</a:t>
            </a:r>
            <a:r>
              <a:rPr lang="en-US" sz="2200" dirty="0" smtClean="0">
                <a:solidFill>
                  <a:srgbClr val="404040"/>
                </a:solidFill>
              </a:rPr>
              <a:t> scripts (</a:t>
            </a:r>
            <a:r>
              <a:rPr lang="en-US" sz="2200" dirty="0" err="1" smtClean="0">
                <a:solidFill>
                  <a:srgbClr val="404040"/>
                </a:solidFill>
              </a:rPr>
              <a:t>rc.d</a:t>
            </a:r>
            <a:r>
              <a:rPr lang="en-US" sz="2200" dirty="0" smtClean="0">
                <a:solidFill>
                  <a:srgbClr val="404040"/>
                </a:solidFill>
              </a:rPr>
              <a:t> scripts) - controversial</a:t>
            </a:r>
          </a:p>
          <a:p>
            <a:pPr marL="800100" lvl="1" indent="-400050">
              <a:spcBef>
                <a:spcPts val="600"/>
              </a:spcBef>
              <a:defRPr sz="1800">
                <a:solidFill>
                  <a:srgbClr val="000000"/>
                </a:solidFill>
              </a:defRPr>
            </a:pPr>
            <a:r>
              <a:rPr lang="en-US" sz="2200" dirty="0" smtClean="0">
                <a:solidFill>
                  <a:srgbClr val="404040"/>
                </a:solidFill>
              </a:rPr>
              <a:t>Parallel execution instead of the old serialized boot</a:t>
            </a:r>
          </a:p>
          <a:p>
            <a:pPr marL="1200150" lvl="2" indent="-400050">
              <a:spcBef>
                <a:spcPts val="600"/>
              </a:spcBef>
              <a:defRPr sz="1800">
                <a:solidFill>
                  <a:srgbClr val="000000"/>
                </a:solidFill>
              </a:defRPr>
            </a:pPr>
            <a:r>
              <a:rPr lang="en-US" sz="2000" dirty="0" smtClean="0">
                <a:solidFill>
                  <a:srgbClr val="404040"/>
                </a:solidFill>
              </a:rPr>
              <a:t>Faster boot but synchronization headaches</a:t>
            </a:r>
          </a:p>
          <a:p>
            <a:pPr marL="800100" lvl="1" indent="-400050">
              <a:spcBef>
                <a:spcPts val="600"/>
              </a:spcBef>
              <a:defRPr sz="1800">
                <a:solidFill>
                  <a:srgbClr val="000000"/>
                </a:solidFill>
              </a:defRPr>
            </a:pPr>
            <a:r>
              <a:rPr lang="en-US" sz="2200" dirty="0" smtClean="0">
                <a:solidFill>
                  <a:srgbClr val="404040"/>
                </a:solidFill>
              </a:rPr>
              <a:t>No going back to </a:t>
            </a:r>
            <a:r>
              <a:rPr lang="en-US" sz="2200" dirty="0" err="1" smtClean="0">
                <a:solidFill>
                  <a:srgbClr val="404040"/>
                </a:solidFill>
              </a:rPr>
              <a:t>SysV</a:t>
            </a:r>
            <a:r>
              <a:rPr lang="en-US" sz="2200" dirty="0" smtClean="0">
                <a:solidFill>
                  <a:srgbClr val="404040"/>
                </a:solidFill>
              </a:rPr>
              <a:t> so need to migrate ASAP</a:t>
            </a:r>
          </a:p>
          <a:p>
            <a:pPr marL="800100" lvl="1" indent="-400050">
              <a:spcBef>
                <a:spcPts val="600"/>
              </a:spcBef>
              <a:defRPr sz="1800">
                <a:solidFill>
                  <a:srgbClr val="000000"/>
                </a:solidFill>
              </a:defRPr>
            </a:pPr>
            <a:r>
              <a:rPr lang="en-US" sz="2200" dirty="0" smtClean="0">
                <a:solidFill>
                  <a:srgbClr val="404040"/>
                </a:solidFill>
              </a:rPr>
              <a:t>Learn </a:t>
            </a:r>
            <a:r>
              <a:rPr lang="en-US" sz="2200" dirty="0" err="1" smtClean="0">
                <a:solidFill>
                  <a:srgbClr val="404040"/>
                </a:solidFill>
              </a:rPr>
              <a:t>systemctl</a:t>
            </a:r>
            <a:r>
              <a:rPr lang="en-US" sz="2200" dirty="0" smtClean="0">
                <a:solidFill>
                  <a:srgbClr val="404040"/>
                </a:solidFill>
              </a:rPr>
              <a:t> command – it will be your friend</a:t>
            </a:r>
          </a:p>
          <a:p>
            <a:pPr marL="800100" lvl="1" indent="-400050">
              <a:spcBef>
                <a:spcPts val="600"/>
              </a:spcBef>
              <a:defRPr sz="1800">
                <a:solidFill>
                  <a:srgbClr val="000000"/>
                </a:solidFill>
              </a:defRPr>
            </a:pPr>
            <a:r>
              <a:rPr lang="en-US" sz="2200" dirty="0" smtClean="0">
                <a:solidFill>
                  <a:srgbClr val="404040"/>
                </a:solidFill>
              </a:rPr>
              <a:t>Mostly backwards compatible with </a:t>
            </a:r>
            <a:r>
              <a:rPr lang="en-US" sz="2200" dirty="0" err="1" smtClean="0">
                <a:solidFill>
                  <a:srgbClr val="404040"/>
                </a:solidFill>
              </a:rPr>
              <a:t>SysV</a:t>
            </a:r>
            <a:r>
              <a:rPr lang="en-US" sz="2200" dirty="0" smtClean="0">
                <a:solidFill>
                  <a:srgbClr val="404040"/>
                </a:solidFill>
              </a:rPr>
              <a:t> </a:t>
            </a:r>
            <a:r>
              <a:rPr lang="en-US" sz="2200" dirty="0" err="1" smtClean="0">
                <a:solidFill>
                  <a:srgbClr val="404040"/>
                </a:solidFill>
              </a:rPr>
              <a:t>init</a:t>
            </a:r>
            <a:r>
              <a:rPr lang="en-US" sz="2200" dirty="0" smtClean="0">
                <a:solidFill>
                  <a:srgbClr val="404040"/>
                </a:solidFill>
              </a:rPr>
              <a:t> scripts</a:t>
            </a:r>
            <a:endParaRPr sz="2200" dirty="0">
              <a:solidFill>
                <a:srgbClr val="404040"/>
              </a:solidFill>
            </a:endParaRPr>
          </a:p>
          <a:p>
            <a:pPr lvl="0">
              <a:defRPr sz="1800">
                <a:solidFill>
                  <a:srgbClr val="000000"/>
                </a:solidFill>
              </a:defRPr>
            </a:pPr>
            <a:endParaRPr sz="2800" dirty="0">
              <a:solidFill>
                <a:srgbClr val="40404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0446570"/>
      </p:ext>
    </p:extLst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61043" y="100140"/>
            <a:ext cx="239123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0F73C3"/>
                </a:solidFill>
              </a:rPr>
              <a:t>System Overview</a:t>
            </a:r>
          </a:p>
        </p:txBody>
      </p:sp>
      <p:cxnSp>
        <p:nvCxnSpPr>
          <p:cNvPr id="6" name="Straight Connector 5"/>
          <p:cNvCxnSpPr/>
          <p:nvPr/>
        </p:nvCxnSpPr>
        <p:spPr>
          <a:xfrm>
            <a:off x="368834" y="561805"/>
            <a:ext cx="8414016" cy="0"/>
          </a:xfrm>
          <a:prstGeom prst="line">
            <a:avLst/>
          </a:prstGeom>
          <a:ln w="12700" cmpd="sng"/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78537" y="637936"/>
            <a:ext cx="4877115" cy="44181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Text Placeholder 2"/>
          <p:cNvSpPr txBox="1">
            <a:spLocks/>
          </p:cNvSpPr>
          <p:nvPr/>
        </p:nvSpPr>
        <p:spPr>
          <a:xfrm>
            <a:off x="368834" y="885106"/>
            <a:ext cx="3633340" cy="3394472"/>
          </a:xfrm>
          <a:prstGeom prst="rect">
            <a:avLst/>
          </a:prstGeom>
        </p:spPr>
        <p:txBody>
          <a:bodyPr/>
          <a:lstStyle>
            <a:lvl1pPr marL="227013" indent="-227013" algn="l" rtl="0" eaLnBrk="1" fontAlgn="base" hangingPunct="1">
              <a:spcBef>
                <a:spcPts val="300"/>
              </a:spcBef>
              <a:spcAft>
                <a:spcPts val="300"/>
              </a:spcAft>
              <a:buSzPct val="95000"/>
              <a:buBlip>
                <a:blip r:embed="rId3"/>
              </a:buBlip>
              <a:defRPr lang="en-US" sz="2000" kern="1200" dirty="0">
                <a:solidFill>
                  <a:srgbClr val="414141"/>
                </a:solidFill>
                <a:latin typeface="Calibri" panose="020F0502020204030204" pitchFamily="34" charset="0"/>
                <a:ea typeface="ＭＳ Ｐゴシック" charset="0"/>
                <a:cs typeface="ＭＳ Ｐゴシック" charset="0"/>
              </a:defRPr>
            </a:lvl1pPr>
            <a:lvl2pPr marL="569913" indent="-171450" algn="l" rtl="0" eaLnBrk="1" fontAlgn="base" hangingPunct="1">
              <a:spcBef>
                <a:spcPct val="0"/>
              </a:spcBef>
              <a:spcAft>
                <a:spcPts val="200"/>
              </a:spcAft>
              <a:buClr>
                <a:srgbClr val="0F73C3"/>
              </a:buClr>
              <a:buSzPct val="95000"/>
              <a:buFont typeface="Arial" charset="0"/>
              <a:buChar char="–"/>
              <a:defRPr sz="1600" kern="1200">
                <a:solidFill>
                  <a:srgbClr val="414141"/>
                </a:solidFill>
                <a:latin typeface="Calibri" panose="020F0502020204030204" pitchFamily="34" charset="0"/>
                <a:ea typeface="ＭＳ Ｐゴシック" charset="0"/>
                <a:cs typeface="+mn-cs"/>
              </a:defRPr>
            </a:lvl2pPr>
            <a:lvl3pPr marL="858838" indent="-173038" algn="l" rtl="0" eaLnBrk="1" fontAlgn="base" hangingPunct="1">
              <a:spcBef>
                <a:spcPts val="200"/>
              </a:spcBef>
              <a:spcAft>
                <a:spcPts val="200"/>
              </a:spcAft>
              <a:buClr>
                <a:srgbClr val="0F73C3"/>
              </a:buClr>
              <a:buFont typeface="Wingdings" charset="0"/>
              <a:buChar char="§"/>
              <a:defRPr sz="1400" kern="1200">
                <a:solidFill>
                  <a:srgbClr val="414141"/>
                </a:solidFill>
                <a:latin typeface="Calibri" panose="020F0502020204030204" pitchFamily="34" charset="0"/>
                <a:ea typeface="ＭＳ Ｐゴシック" charset="0"/>
                <a:cs typeface="+mn-cs"/>
              </a:defRPr>
            </a:lvl3pPr>
            <a:lvl4pPr marL="1084263" indent="-109538" algn="l" rtl="0" eaLnBrk="1" fontAlgn="base" hangingPunct="1">
              <a:spcBef>
                <a:spcPts val="200"/>
              </a:spcBef>
              <a:spcAft>
                <a:spcPts val="200"/>
              </a:spcAft>
              <a:buClr>
                <a:srgbClr val="0F73C3"/>
              </a:buClr>
              <a:buFont typeface="Arial" charset="0"/>
              <a:buChar char="•"/>
              <a:defRPr sz="1400" kern="1200">
                <a:solidFill>
                  <a:srgbClr val="414141"/>
                </a:solidFill>
                <a:latin typeface="Calibri" panose="020F0502020204030204" pitchFamily="34" charset="0"/>
                <a:ea typeface="ＭＳ Ｐゴシック" charset="0"/>
                <a:cs typeface="+mn-cs"/>
              </a:defRPr>
            </a:lvl4pPr>
            <a:lvl5pPr marL="1255713" indent="-109538" algn="l" rtl="0" eaLnBrk="1" fontAlgn="base" hangingPunct="1">
              <a:spcBef>
                <a:spcPts val="200"/>
              </a:spcBef>
              <a:spcAft>
                <a:spcPts val="200"/>
              </a:spcAft>
              <a:buClr>
                <a:srgbClr val="0F73C3"/>
              </a:buClr>
              <a:buFont typeface="Arial" charset="0"/>
              <a:buChar char="»"/>
              <a:defRPr sz="1400" kern="1200">
                <a:solidFill>
                  <a:srgbClr val="414141"/>
                </a:solidFill>
                <a:latin typeface="Calibri" panose="020F0502020204030204" pitchFamily="34" charset="0"/>
                <a:ea typeface="ＭＳ Ｐゴシック" charset="0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rgbClr val="454545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Meta Data Controllers</a:t>
            </a:r>
          </a:p>
          <a:p>
            <a:pPr lvl="1"/>
            <a:r>
              <a:rPr lang="en-US" dirty="0" smtClean="0"/>
              <a:t>Two 1U Dell R630s</a:t>
            </a:r>
          </a:p>
          <a:p>
            <a:pPr lvl="1"/>
            <a:r>
              <a:rPr lang="en-US" dirty="0" smtClean="0"/>
              <a:t>Configured as a HA pair</a:t>
            </a:r>
          </a:p>
          <a:p>
            <a:pPr lvl="1"/>
            <a:r>
              <a:rPr lang="en-US" dirty="0" smtClean="0"/>
              <a:t>3 </a:t>
            </a:r>
            <a:r>
              <a:rPr lang="en-US" dirty="0" err="1" smtClean="0"/>
              <a:t>PCIe</a:t>
            </a:r>
            <a:r>
              <a:rPr lang="en-US" dirty="0" smtClean="0"/>
              <a:t> Gen 3 slots</a:t>
            </a:r>
          </a:p>
          <a:p>
            <a:r>
              <a:rPr lang="en-US" dirty="0" smtClean="0"/>
              <a:t>Metadata Array</a:t>
            </a:r>
          </a:p>
          <a:p>
            <a:pPr lvl="1"/>
            <a:r>
              <a:rPr lang="en-US" dirty="0" smtClean="0"/>
              <a:t>Uses QXS 412/424/456</a:t>
            </a:r>
          </a:p>
          <a:p>
            <a:pPr lvl="1"/>
            <a:r>
              <a:rPr lang="en-US" dirty="0" smtClean="0"/>
              <a:t>Array’s are not required to be directly connected to the MDCs.</a:t>
            </a:r>
          </a:p>
          <a:p>
            <a:pPr lvl="1"/>
            <a:r>
              <a:rPr lang="en-US" dirty="0" smtClean="0"/>
              <a:t>Metadata can be on a dedicated QXS-424 array</a:t>
            </a:r>
          </a:p>
          <a:p>
            <a:pPr lvl="1"/>
            <a:r>
              <a:rPr lang="en-US" dirty="0" smtClean="0"/>
              <a:t>Metadata can be shared with user data on a QXS-412 or QXS-456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19483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SystemD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err="1"/>
              <a:t>s</a:t>
            </a:r>
            <a:r>
              <a:rPr lang="en-US" dirty="0" err="1" smtClean="0"/>
              <a:t>ystemd</a:t>
            </a:r>
            <a:r>
              <a:rPr lang="en-US" dirty="0" smtClean="0"/>
              <a:t> </a:t>
            </a:r>
            <a:r>
              <a:rPr lang="en-US" dirty="0" smtClean="0"/>
              <a:t>has only limited support for </a:t>
            </a:r>
            <a:r>
              <a:rPr lang="en-US" dirty="0" err="1" smtClean="0"/>
              <a:t>runlevels</a:t>
            </a:r>
            <a:r>
              <a:rPr lang="en-US" dirty="0" smtClean="0"/>
              <a:t> – avoid using the </a:t>
            </a:r>
            <a:r>
              <a:rPr lang="en-US" dirty="0" err="1" smtClean="0"/>
              <a:t>runlevel</a:t>
            </a:r>
            <a:r>
              <a:rPr lang="en-US" dirty="0" smtClean="0"/>
              <a:t> command</a:t>
            </a:r>
          </a:p>
          <a:p>
            <a:r>
              <a:rPr lang="en-US" dirty="0" err="1"/>
              <a:t>s</a:t>
            </a:r>
            <a:r>
              <a:rPr lang="en-US" dirty="0" err="1" smtClean="0"/>
              <a:t>ystemctl</a:t>
            </a:r>
            <a:r>
              <a:rPr lang="en-US" dirty="0" smtClean="0"/>
              <a:t> command does not support custom commands</a:t>
            </a:r>
          </a:p>
          <a:p>
            <a:pPr lvl="1"/>
            <a:r>
              <a:rPr lang="en-US" dirty="0" smtClean="0"/>
              <a:t>Only allows commands defined for </a:t>
            </a:r>
            <a:r>
              <a:rPr lang="en-US" dirty="0" err="1" smtClean="0"/>
              <a:t>systemd</a:t>
            </a:r>
            <a:r>
              <a:rPr lang="en-US" dirty="0" smtClean="0"/>
              <a:t> – see </a:t>
            </a:r>
            <a:r>
              <a:rPr lang="en-US" dirty="0" err="1" smtClean="0"/>
              <a:t>systemctl</a:t>
            </a:r>
            <a:r>
              <a:rPr lang="en-US" dirty="0" smtClean="0"/>
              <a:t> man page</a:t>
            </a:r>
          </a:p>
          <a:p>
            <a:pPr lvl="1"/>
            <a:r>
              <a:rPr lang="en-US" dirty="0" err="1" smtClean="0"/>
              <a:t>Ie</a:t>
            </a:r>
            <a:r>
              <a:rPr lang="en-US" dirty="0" smtClean="0"/>
              <a:t>. The </a:t>
            </a:r>
            <a:r>
              <a:rPr lang="en-US" dirty="0" err="1" smtClean="0"/>
              <a:t>rc</a:t>
            </a:r>
            <a:r>
              <a:rPr lang="en-US" dirty="0" smtClean="0"/>
              <a:t> script for </a:t>
            </a:r>
            <a:r>
              <a:rPr lang="en-US" dirty="0" err="1" smtClean="0"/>
              <a:t>iptables</a:t>
            </a:r>
            <a:r>
              <a:rPr lang="en-US" dirty="0" smtClean="0"/>
              <a:t> used to allow a “panic” option.  This is not allowed under </a:t>
            </a:r>
            <a:r>
              <a:rPr lang="en-US" dirty="0" err="1" smtClean="0"/>
              <a:t>systemd</a:t>
            </a:r>
            <a:endParaRPr lang="en-US" dirty="0" smtClean="0"/>
          </a:p>
          <a:p>
            <a:r>
              <a:rPr lang="en-US" dirty="0" err="1" smtClean="0"/>
              <a:t>systemctl</a:t>
            </a:r>
            <a:r>
              <a:rPr lang="en-US" dirty="0" smtClean="0"/>
              <a:t> does not communicate with services that have not been started with </a:t>
            </a:r>
            <a:r>
              <a:rPr lang="en-US" dirty="0" err="1" smtClean="0"/>
              <a:t>systemctl</a:t>
            </a:r>
            <a:endParaRPr lang="en-US" dirty="0" smtClean="0"/>
          </a:p>
          <a:p>
            <a:r>
              <a:rPr lang="en-US" dirty="0" err="1"/>
              <a:t>s</a:t>
            </a:r>
            <a:r>
              <a:rPr lang="en-US" dirty="0" err="1" smtClean="0"/>
              <a:t>ystemd</a:t>
            </a:r>
            <a:r>
              <a:rPr lang="en-US" dirty="0" smtClean="0"/>
              <a:t> stops only running services – </a:t>
            </a:r>
            <a:r>
              <a:rPr lang="en-US" dirty="0" err="1" smtClean="0"/>
              <a:t>ie</a:t>
            </a:r>
            <a:r>
              <a:rPr lang="en-US" dirty="0" smtClean="0"/>
              <a:t>. for system shutdown, only running services are issued a stop command</a:t>
            </a:r>
          </a:p>
          <a:p>
            <a:r>
              <a:rPr lang="en-US" dirty="0" smtClean="0"/>
              <a:t>System services are unable to read from standard input</a:t>
            </a:r>
          </a:p>
          <a:p>
            <a:pPr lvl="1"/>
            <a:r>
              <a:rPr lang="en-US" dirty="0" err="1" smtClean="0"/>
              <a:t>Systemd</a:t>
            </a:r>
            <a:r>
              <a:rPr lang="en-US" dirty="0" smtClean="0"/>
              <a:t> connects </a:t>
            </a:r>
            <a:r>
              <a:rPr lang="en-US" dirty="0" err="1" smtClean="0"/>
              <a:t>stdin</a:t>
            </a:r>
            <a:r>
              <a:rPr lang="en-US" dirty="0" smtClean="0"/>
              <a:t> to /</a:t>
            </a:r>
            <a:r>
              <a:rPr lang="en-US" dirty="0" err="1" smtClean="0"/>
              <a:t>dev</a:t>
            </a:r>
            <a:r>
              <a:rPr lang="en-US" dirty="0" smtClean="0"/>
              <a:t>/null to prevent interaction with the user</a:t>
            </a:r>
          </a:p>
          <a:p>
            <a:r>
              <a:rPr lang="en-US" dirty="0" smtClean="0"/>
              <a:t>System services do not inherit context (such as HOME or PATH environment variables). Each service runs in a clean execution context.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31613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SystemD</a:t>
            </a:r>
            <a:r>
              <a:rPr lang="en-US" dirty="0" smtClean="0"/>
              <a:t>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All service operations are subject to a timeout of 90 seconds unless overridden.  This prevents system boot hangs from stuck services.</a:t>
            </a:r>
          </a:p>
          <a:p>
            <a:r>
              <a:rPr lang="en-US" dirty="0" smtClean="0"/>
              <a:t>Most scripts reside in /</a:t>
            </a:r>
            <a:r>
              <a:rPr lang="en-US" dirty="0" err="1" smtClean="0"/>
              <a:t>usr</a:t>
            </a:r>
            <a:r>
              <a:rPr lang="en-US" dirty="0" smtClean="0"/>
              <a:t>/lib/</a:t>
            </a:r>
            <a:r>
              <a:rPr lang="en-US" dirty="0" err="1" smtClean="0"/>
              <a:t>systemd</a:t>
            </a:r>
            <a:r>
              <a:rPr lang="en-US" dirty="0" smtClean="0"/>
              <a:t>/system/ </a:t>
            </a:r>
          </a:p>
          <a:p>
            <a:r>
              <a:rPr lang="en-US" dirty="0" smtClean="0"/>
              <a:t>Several Quantum customized “services” and “targets” to force some serialization of the boot for Quantum tasks.</a:t>
            </a:r>
          </a:p>
          <a:p>
            <a:pPr lvl="1"/>
            <a:r>
              <a:rPr lang="en-US" dirty="0" smtClean="0"/>
              <a:t>quantum-</a:t>
            </a:r>
            <a:r>
              <a:rPr lang="en-US" dirty="0" err="1" smtClean="0"/>
              <a:t>startup.target</a:t>
            </a:r>
            <a:r>
              <a:rPr lang="en-US" dirty="0" smtClean="0"/>
              <a:t> – default initial target that is executed on every boot, switches to standard multi-user target at end of execution</a:t>
            </a:r>
          </a:p>
          <a:p>
            <a:pPr lvl="1"/>
            <a:r>
              <a:rPr lang="en-US" dirty="0" smtClean="0"/>
              <a:t>quantum-</a:t>
            </a:r>
            <a:r>
              <a:rPr lang="en-US" dirty="0" err="1" smtClean="0"/>
              <a:t>upgrade.target</a:t>
            </a:r>
            <a:r>
              <a:rPr lang="en-US" dirty="0" smtClean="0"/>
              <a:t> – default target to control software upgrades during a reboot without letting </a:t>
            </a:r>
            <a:r>
              <a:rPr lang="en-US" dirty="0" err="1" smtClean="0"/>
              <a:t>systemd</a:t>
            </a:r>
            <a:r>
              <a:rPr lang="en-US" dirty="0" smtClean="0"/>
              <a:t> start all the other system services</a:t>
            </a:r>
          </a:p>
          <a:p>
            <a:pPr lvl="1"/>
            <a:r>
              <a:rPr lang="en-US" dirty="0" smtClean="0"/>
              <a:t>Custom Quantum startup scripts are located /opt/</a:t>
            </a:r>
            <a:r>
              <a:rPr lang="en-US" dirty="0" err="1" smtClean="0"/>
              <a:t>DXi</a:t>
            </a:r>
            <a:r>
              <a:rPr lang="en-US" dirty="0" smtClean="0"/>
              <a:t>/</a:t>
            </a:r>
            <a:r>
              <a:rPr lang="en-US" dirty="0" err="1" smtClean="0"/>
              <a:t>systemd</a:t>
            </a:r>
            <a:r>
              <a:rPr lang="en-US" dirty="0" smtClean="0"/>
              <a:t>/startup/</a:t>
            </a:r>
          </a:p>
          <a:p>
            <a:r>
              <a:rPr lang="en-US" dirty="0" err="1" smtClean="0"/>
              <a:t>StorNext</a:t>
            </a:r>
            <a:r>
              <a:rPr lang="en-US" dirty="0" smtClean="0"/>
              <a:t> can still be started/stopped with “service” command or “</a:t>
            </a:r>
            <a:r>
              <a:rPr lang="en-US" dirty="0" err="1" smtClean="0"/>
              <a:t>systemctl</a:t>
            </a:r>
            <a:r>
              <a:rPr lang="en-US" dirty="0" smtClean="0"/>
              <a:t>” command.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11458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SystemD</a:t>
            </a:r>
            <a:r>
              <a:rPr lang="en-US" dirty="0" smtClean="0"/>
              <a:t>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Don’t mix and match use of “service” and “</a:t>
            </a:r>
            <a:r>
              <a:rPr lang="en-US" dirty="0" err="1" smtClean="0"/>
              <a:t>systemctl</a:t>
            </a:r>
            <a:r>
              <a:rPr lang="en-US" dirty="0" smtClean="0"/>
              <a:t>” for the same service</a:t>
            </a:r>
          </a:p>
          <a:p>
            <a:pPr lvl="1"/>
            <a:r>
              <a:rPr lang="en-US" dirty="0" err="1" smtClean="0"/>
              <a:t>Ie</a:t>
            </a:r>
            <a:r>
              <a:rPr lang="en-US" dirty="0" smtClean="0"/>
              <a:t>. Don’t start </a:t>
            </a:r>
            <a:r>
              <a:rPr lang="en-US" dirty="0" err="1" smtClean="0"/>
              <a:t>cvfs</a:t>
            </a:r>
            <a:r>
              <a:rPr lang="en-US" dirty="0" smtClean="0"/>
              <a:t> with “</a:t>
            </a:r>
            <a:r>
              <a:rPr lang="en-US" sz="1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service </a:t>
            </a:r>
            <a:r>
              <a:rPr lang="en-US" sz="14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cvfs</a:t>
            </a:r>
            <a:r>
              <a:rPr lang="en-US" sz="1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start</a:t>
            </a:r>
            <a:r>
              <a:rPr lang="en-US" dirty="0" smtClean="0"/>
              <a:t>” and try and stop it with “</a:t>
            </a:r>
            <a:r>
              <a:rPr lang="en-US" sz="14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systemctl</a:t>
            </a:r>
            <a:r>
              <a:rPr lang="en-US" sz="1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stop </a:t>
            </a:r>
            <a:r>
              <a:rPr lang="en-US" sz="14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cvfs</a:t>
            </a:r>
            <a:r>
              <a:rPr lang="en-US" dirty="0" smtClean="0"/>
              <a:t>”</a:t>
            </a:r>
          </a:p>
          <a:p>
            <a:r>
              <a:rPr lang="en-US" dirty="0" smtClean="0"/>
              <a:t>Terminology mapping</a:t>
            </a:r>
          </a:p>
          <a:p>
            <a:pPr lvl="1"/>
            <a:r>
              <a:rPr lang="en-US" dirty="0" smtClean="0"/>
              <a:t>“service units” are basically equivalent to </a:t>
            </a:r>
            <a:r>
              <a:rPr lang="en-US" dirty="0" err="1" smtClean="0"/>
              <a:t>SysV</a:t>
            </a:r>
            <a:r>
              <a:rPr lang="en-US" dirty="0" smtClean="0"/>
              <a:t> </a:t>
            </a:r>
            <a:r>
              <a:rPr lang="en-US" dirty="0" err="1" smtClean="0"/>
              <a:t>init</a:t>
            </a:r>
            <a:r>
              <a:rPr lang="en-US" dirty="0" smtClean="0"/>
              <a:t> scripts</a:t>
            </a:r>
          </a:p>
          <a:p>
            <a:pPr lvl="1"/>
            <a:r>
              <a:rPr lang="en-US" dirty="0" smtClean="0"/>
              <a:t>“service units” end with a .service extension</a:t>
            </a:r>
          </a:p>
          <a:p>
            <a:pPr lvl="1"/>
            <a:r>
              <a:rPr lang="en-US" dirty="0" smtClean="0"/>
              <a:t>“</a:t>
            </a:r>
            <a:r>
              <a:rPr lang="en-US" sz="14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systemctl</a:t>
            </a:r>
            <a:r>
              <a:rPr lang="en-US" sz="1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start </a:t>
            </a:r>
            <a:r>
              <a:rPr lang="en-US" sz="14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cvfs.service</a:t>
            </a:r>
            <a:r>
              <a:rPr lang="en-US" dirty="0" smtClean="0"/>
              <a:t>” is equivalent to “</a:t>
            </a:r>
            <a:r>
              <a:rPr lang="en-US" sz="14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systemctl</a:t>
            </a:r>
            <a:r>
              <a:rPr lang="en-US" sz="1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start </a:t>
            </a:r>
            <a:r>
              <a:rPr lang="en-US" sz="14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cvfs</a:t>
            </a:r>
            <a:r>
              <a:rPr lang="en-US" dirty="0" smtClean="0"/>
              <a:t>”. The “.service” is the default if not provided in the call.</a:t>
            </a:r>
          </a:p>
          <a:p>
            <a:pPr lvl="1"/>
            <a:r>
              <a:rPr lang="en-US" dirty="0" smtClean="0"/>
              <a:t>The service and </a:t>
            </a:r>
            <a:r>
              <a:rPr lang="en-US" dirty="0" err="1" smtClean="0"/>
              <a:t>chkconfig</a:t>
            </a:r>
            <a:r>
              <a:rPr lang="en-US" dirty="0" smtClean="0"/>
              <a:t> commands are provided and still work but just for compatibility purposes and should be avoided.</a:t>
            </a:r>
          </a:p>
          <a:p>
            <a:pPr marL="457200" lvl="1" indent="0">
              <a:buNone/>
            </a:pP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99132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SystemD</a:t>
            </a:r>
            <a:r>
              <a:rPr lang="en-US" dirty="0" smtClean="0"/>
              <a:t>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Command mappings</a:t>
            </a:r>
          </a:p>
          <a:p>
            <a:pPr lvl="1"/>
            <a:r>
              <a:rPr lang="en-US" sz="12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service name start  		=&gt;  </a:t>
            </a:r>
            <a:r>
              <a:rPr lang="en-US" sz="12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systemctl</a:t>
            </a:r>
            <a:r>
              <a:rPr lang="en-US" sz="12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start </a:t>
            </a:r>
            <a:r>
              <a:rPr lang="en-US" sz="12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name.service</a:t>
            </a:r>
            <a:endParaRPr lang="en-US" sz="1200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lvl="1"/>
            <a:r>
              <a:rPr lang="en-US" sz="12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service name stop      		=&gt;  </a:t>
            </a:r>
            <a:r>
              <a:rPr lang="en-US" sz="12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systemctl</a:t>
            </a:r>
            <a:r>
              <a:rPr lang="en-US" sz="12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stop </a:t>
            </a:r>
            <a:r>
              <a:rPr lang="en-US" sz="12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name.service</a:t>
            </a:r>
            <a:endParaRPr lang="en-US" sz="1200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lvl="1"/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s</a:t>
            </a:r>
            <a:r>
              <a:rPr lang="en-US" sz="12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ervice name restart    	=&gt;  </a:t>
            </a:r>
            <a:r>
              <a:rPr lang="en-US" sz="12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systemctl</a:t>
            </a:r>
            <a:r>
              <a:rPr lang="en-US" sz="12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restart </a:t>
            </a:r>
            <a:r>
              <a:rPr lang="en-US" sz="12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name.service</a:t>
            </a:r>
            <a:endParaRPr lang="en-US" sz="1200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lvl="1"/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s</a:t>
            </a:r>
            <a:r>
              <a:rPr lang="en-US" sz="12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ervice name </a:t>
            </a:r>
            <a:r>
              <a:rPr lang="en-US" sz="12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condrestart</a:t>
            </a:r>
            <a:r>
              <a:rPr lang="en-US" sz="12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	=&gt;  </a:t>
            </a:r>
            <a:r>
              <a:rPr lang="en-US" sz="12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systemctl</a:t>
            </a:r>
            <a:r>
              <a:rPr lang="en-US" sz="12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try-restart </a:t>
            </a:r>
            <a:r>
              <a:rPr lang="en-US" sz="12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name.service</a:t>
            </a:r>
            <a:endParaRPr lang="en-US" sz="1200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lvl="1"/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s</a:t>
            </a:r>
            <a:r>
              <a:rPr lang="en-US" sz="12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ervice name reload    		=&gt;  </a:t>
            </a:r>
            <a:r>
              <a:rPr lang="en-US" sz="12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systemctl</a:t>
            </a:r>
            <a:r>
              <a:rPr lang="en-US" sz="12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reload </a:t>
            </a:r>
            <a:r>
              <a:rPr lang="en-US" sz="12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name.service</a:t>
            </a:r>
            <a:endParaRPr lang="en-US" sz="1200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lvl="1"/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s</a:t>
            </a:r>
            <a:r>
              <a:rPr lang="en-US" sz="12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ervice name status    		=&gt;  </a:t>
            </a:r>
            <a:r>
              <a:rPr lang="en-US" sz="12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systemctl</a:t>
            </a:r>
            <a:r>
              <a:rPr lang="en-US" sz="12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status </a:t>
            </a:r>
            <a:r>
              <a:rPr lang="en-US" sz="12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name.service</a:t>
            </a:r>
            <a:endParaRPr lang="en-US" sz="1200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398463" lvl="1" indent="0">
              <a:buNone/>
            </a:pPr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2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                               	=&gt;  </a:t>
            </a:r>
            <a:r>
              <a:rPr lang="en-US" sz="12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systemctl</a:t>
            </a:r>
            <a:r>
              <a:rPr lang="en-US" sz="12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is-active </a:t>
            </a:r>
            <a:r>
              <a:rPr lang="en-US" sz="12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name.service</a:t>
            </a:r>
            <a:endParaRPr lang="en-US" sz="1200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lvl="1"/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s</a:t>
            </a:r>
            <a:r>
              <a:rPr lang="en-US" sz="12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ervice --status-all       	=&gt;  </a:t>
            </a:r>
            <a:r>
              <a:rPr lang="en-US" sz="12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systemctl</a:t>
            </a:r>
            <a:r>
              <a:rPr lang="en-US" sz="12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list-units --type service --all</a:t>
            </a:r>
          </a:p>
          <a:p>
            <a:pPr lvl="1"/>
            <a:r>
              <a:rPr lang="en-US" sz="12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c</a:t>
            </a:r>
            <a:r>
              <a:rPr lang="en-US" sz="12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hkconfig</a:t>
            </a:r>
            <a:r>
              <a:rPr lang="en-US" sz="12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name on      		=&gt;  </a:t>
            </a:r>
            <a:r>
              <a:rPr lang="en-US" sz="12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systemctl</a:t>
            </a:r>
            <a:r>
              <a:rPr lang="en-US" sz="12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enable </a:t>
            </a:r>
            <a:r>
              <a:rPr lang="en-US" sz="12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name.service</a:t>
            </a:r>
            <a:endParaRPr lang="en-US" sz="1200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lvl="1"/>
            <a:r>
              <a:rPr lang="en-US" sz="12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c</a:t>
            </a:r>
            <a:r>
              <a:rPr lang="en-US" sz="12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hkconfig</a:t>
            </a:r>
            <a:r>
              <a:rPr lang="en-US" sz="12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name off      	=&gt;  </a:t>
            </a:r>
            <a:r>
              <a:rPr lang="en-US" sz="12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systemctl</a:t>
            </a:r>
            <a:r>
              <a:rPr lang="en-US" sz="12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disable </a:t>
            </a:r>
            <a:r>
              <a:rPr lang="en-US" sz="12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name.service</a:t>
            </a:r>
            <a:endParaRPr lang="en-US" sz="1200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lvl="1"/>
            <a:r>
              <a:rPr lang="en-US" sz="12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c</a:t>
            </a:r>
            <a:r>
              <a:rPr lang="en-US" sz="12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hkconfig</a:t>
            </a:r>
            <a:r>
              <a:rPr lang="en-US" sz="12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--list name   	=&gt;  </a:t>
            </a:r>
            <a:r>
              <a:rPr lang="en-US" sz="12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systemctl</a:t>
            </a:r>
            <a:r>
              <a:rPr lang="en-US" sz="12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status </a:t>
            </a:r>
            <a:r>
              <a:rPr lang="en-US" sz="12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name.service</a:t>
            </a:r>
            <a:endParaRPr lang="en-US" sz="1200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398463" lvl="1" indent="0">
              <a:buNone/>
            </a:pPr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2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                               	=&gt;  </a:t>
            </a:r>
            <a:r>
              <a:rPr lang="en-US" sz="12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systemctl</a:t>
            </a:r>
            <a:r>
              <a:rPr lang="en-US" sz="12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is-enabled </a:t>
            </a:r>
            <a:r>
              <a:rPr lang="en-US" sz="12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name.service</a:t>
            </a:r>
            <a:endParaRPr lang="en-US" sz="1200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lvl="1"/>
            <a:r>
              <a:rPr lang="en-US" sz="12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c</a:t>
            </a:r>
            <a:r>
              <a:rPr lang="en-US" sz="12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hkconfig</a:t>
            </a:r>
            <a:r>
              <a:rPr lang="en-US" sz="12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--list             	=&gt;  </a:t>
            </a:r>
            <a:r>
              <a:rPr lang="en-US" sz="12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systemctl</a:t>
            </a:r>
            <a:r>
              <a:rPr lang="en-US" sz="12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list-unit-files --type service</a:t>
            </a:r>
            <a:endParaRPr lang="en-US" sz="12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580112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SystemD</a:t>
            </a:r>
            <a:r>
              <a:rPr lang="en-US" dirty="0" smtClean="0"/>
              <a:t>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type="body" idx="1"/>
          </p:nvPr>
        </p:nvSpPr>
        <p:spPr/>
        <p:txBody>
          <a:bodyPr lIns="91440" anchor="t">
            <a:normAutofit fontScale="77500" lnSpcReduction="20000"/>
          </a:bodyPr>
          <a:lstStyle/>
          <a:p>
            <a:r>
              <a:rPr lang="en-US" dirty="0" smtClean="0"/>
              <a:t>Sample service status</a:t>
            </a:r>
          </a:p>
          <a:p>
            <a:pPr marL="0" indent="0">
              <a:buNone/>
            </a:pPr>
            <a:endParaRPr lang="en-US" sz="1000" dirty="0" smtClean="0"/>
          </a:p>
          <a:p>
            <a:pPr marL="0" indent="0">
              <a:buNone/>
            </a:pPr>
            <a:r>
              <a:rPr lang="en-US" sz="1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[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root@bhm1-1 ~]# 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systemctl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status quantum-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hwmond</a:t>
            </a:r>
            <a:endParaRPr lang="en-US" sz="14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quantum-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hwmond.service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- Quantum 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hwmond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Daemon startup</a:t>
            </a:r>
          </a:p>
          <a:p>
            <a:pPr marL="0" indent="0">
              <a:buNone/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  Loaded: 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loaded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(/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usr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/lib/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systemd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/system/quantum-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hwmond.service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; 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enabled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  <a:p>
            <a:pPr marL="0" indent="0">
              <a:buNone/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  Active: 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active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(running) since Tue 2016-01-05 09:29:37 PST; 5 days ago</a:t>
            </a:r>
          </a:p>
          <a:p>
            <a:pPr marL="0" indent="0">
              <a:buNone/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Main PID: 76286 (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hwmond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  <a:p>
            <a:pPr marL="0" indent="0">
              <a:buNone/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  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CGroup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: /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system.slice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/quantum-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hwmond.service</a:t>
            </a:r>
            <a:endParaRPr lang="en-US" sz="14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ââ76286 /opt/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DXi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/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hwmond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start</a:t>
            </a:r>
          </a:p>
          <a:p>
            <a:r>
              <a:rPr lang="en-US" dirty="0" smtClean="0"/>
              <a:t>Fields</a:t>
            </a:r>
          </a:p>
          <a:p>
            <a:pPr lvl="1"/>
            <a:r>
              <a:rPr lang="en-US" sz="1400" b="1" dirty="0" smtClean="0"/>
              <a:t>Loaded</a:t>
            </a:r>
            <a:r>
              <a:rPr lang="en-US" sz="1400" dirty="0" smtClean="0"/>
              <a:t> 	– Information about whether the service unit has been loaded, the absolute path to the unit file and a note whether the unit is enabled</a:t>
            </a:r>
          </a:p>
          <a:p>
            <a:pPr lvl="1"/>
            <a:r>
              <a:rPr lang="en-US" sz="1400" b="1" dirty="0" smtClean="0"/>
              <a:t>Active</a:t>
            </a:r>
            <a:r>
              <a:rPr lang="en-US" sz="1400" dirty="0" smtClean="0"/>
              <a:t> 	– Information about whether the service unit is running followed by a timestamp.</a:t>
            </a:r>
          </a:p>
          <a:p>
            <a:pPr lvl="1"/>
            <a:r>
              <a:rPr lang="en-US" sz="1400" b="1" dirty="0" smtClean="0"/>
              <a:t>Main PID	</a:t>
            </a:r>
            <a:r>
              <a:rPr lang="en-US" sz="1400" dirty="0" smtClean="0"/>
              <a:t>– The PID of the corresponding system service followed by its name.</a:t>
            </a:r>
          </a:p>
          <a:p>
            <a:pPr lvl="1"/>
            <a:r>
              <a:rPr lang="en-US" sz="1400" b="1" dirty="0" smtClean="0"/>
              <a:t>Status</a:t>
            </a:r>
            <a:r>
              <a:rPr lang="en-US" sz="1400" dirty="0" smtClean="0"/>
              <a:t> 	– Additional information about the corresponding system service.</a:t>
            </a:r>
          </a:p>
          <a:p>
            <a:pPr lvl="1"/>
            <a:r>
              <a:rPr lang="en-US" sz="1400" b="1" dirty="0" smtClean="0"/>
              <a:t>Process</a:t>
            </a:r>
            <a:r>
              <a:rPr lang="en-US" sz="1400" dirty="0" smtClean="0"/>
              <a:t> 	– Additional information about related processes.</a:t>
            </a:r>
          </a:p>
          <a:p>
            <a:pPr lvl="1"/>
            <a:r>
              <a:rPr lang="en-US" sz="1400" b="1" dirty="0" err="1" smtClean="0"/>
              <a:t>Cgroup</a:t>
            </a:r>
            <a:r>
              <a:rPr lang="en-US" sz="1400" dirty="0" smtClean="0"/>
              <a:t> 	– Additional information about related control groups.</a:t>
            </a:r>
            <a:endParaRPr lang="en-US" sz="14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98659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SystemD</a:t>
            </a:r>
            <a:r>
              <a:rPr lang="en-US" dirty="0" smtClean="0"/>
              <a:t>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To verify that a particular service is running</a:t>
            </a:r>
          </a:p>
          <a:p>
            <a:pPr lvl="1"/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</a:t>
            </a:r>
            <a:r>
              <a:rPr lang="en-US" sz="14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ystemctl</a:t>
            </a:r>
            <a:r>
              <a:rPr lang="en-US" sz="1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is-active </a:t>
            </a:r>
            <a:r>
              <a:rPr lang="en-US" sz="14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name.service</a:t>
            </a:r>
            <a:endParaRPr lang="en-US" sz="1400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lvl="1"/>
            <a:endParaRPr lang="en-US" dirty="0"/>
          </a:p>
          <a:p>
            <a:r>
              <a:rPr lang="en-US" dirty="0" smtClean="0"/>
              <a:t>To verify that a particular service is enabled for execution</a:t>
            </a:r>
          </a:p>
          <a:p>
            <a:pPr lvl="1"/>
            <a:r>
              <a:rPr lang="en-US" sz="14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systemctl</a:t>
            </a:r>
            <a:r>
              <a:rPr lang="en-US" sz="1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is-enabled </a:t>
            </a:r>
            <a:r>
              <a:rPr lang="en-US" sz="14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name.service</a:t>
            </a:r>
            <a:endParaRPr lang="en-US" sz="1400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lvl="1"/>
            <a:endParaRPr lang="en-US" dirty="0"/>
          </a:p>
          <a:p>
            <a:r>
              <a:rPr lang="en-US" dirty="0" smtClean="0"/>
              <a:t>Both commands return an exit status of 0 if the service unit is running or enabled.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43568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SystemD</a:t>
            </a:r>
            <a:r>
              <a:rPr lang="en-US" dirty="0" smtClean="0"/>
              <a:t> Targets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Previous releases of </a:t>
            </a:r>
            <a:r>
              <a:rPr lang="en-US" dirty="0" err="1" smtClean="0"/>
              <a:t>linux</a:t>
            </a:r>
            <a:r>
              <a:rPr lang="en-US" dirty="0" smtClean="0"/>
              <a:t> that used </a:t>
            </a:r>
            <a:r>
              <a:rPr lang="en-US" dirty="0" err="1" smtClean="0"/>
              <a:t>SysV</a:t>
            </a:r>
            <a:r>
              <a:rPr lang="en-US" dirty="0" smtClean="0"/>
              <a:t> </a:t>
            </a:r>
            <a:r>
              <a:rPr lang="en-US" dirty="0" err="1" smtClean="0"/>
              <a:t>init</a:t>
            </a:r>
            <a:r>
              <a:rPr lang="en-US" dirty="0" smtClean="0"/>
              <a:t> had a predefined set of </a:t>
            </a:r>
            <a:r>
              <a:rPr lang="en-US" dirty="0" err="1" smtClean="0"/>
              <a:t>runlevels</a:t>
            </a:r>
            <a:r>
              <a:rPr lang="en-US" dirty="0" smtClean="0"/>
              <a:t> (0-6)</a:t>
            </a:r>
          </a:p>
          <a:p>
            <a:r>
              <a:rPr lang="en-US" dirty="0" smtClean="0"/>
              <a:t>The concept of </a:t>
            </a:r>
            <a:r>
              <a:rPr lang="en-US" dirty="0" err="1" smtClean="0"/>
              <a:t>runlevels</a:t>
            </a:r>
            <a:r>
              <a:rPr lang="en-US" dirty="0" smtClean="0"/>
              <a:t> has been replaced with </a:t>
            </a:r>
            <a:r>
              <a:rPr lang="en-US" i="1" dirty="0" err="1" smtClean="0"/>
              <a:t>systemd</a:t>
            </a:r>
            <a:r>
              <a:rPr lang="en-US" i="1" dirty="0" smtClean="0"/>
              <a:t> targets</a:t>
            </a:r>
          </a:p>
          <a:p>
            <a:r>
              <a:rPr lang="en-US" dirty="0" err="1" smtClean="0"/>
              <a:t>Systemd</a:t>
            </a:r>
            <a:r>
              <a:rPr lang="en-US" dirty="0" smtClean="0"/>
              <a:t> targets are represented by </a:t>
            </a:r>
            <a:r>
              <a:rPr lang="en-US" i="1" dirty="0" smtClean="0"/>
              <a:t>target units</a:t>
            </a:r>
          </a:p>
          <a:p>
            <a:r>
              <a:rPr lang="en-US" dirty="0" smtClean="0"/>
              <a:t>A target unit ends has a file extension of .target</a:t>
            </a:r>
          </a:p>
          <a:p>
            <a:pPr lvl="1"/>
            <a:r>
              <a:rPr lang="en-US" dirty="0" smtClean="0"/>
              <a:t>For example, multi-</a:t>
            </a:r>
            <a:r>
              <a:rPr lang="en-US" dirty="0" err="1" smtClean="0"/>
              <a:t>user.target</a:t>
            </a:r>
            <a:r>
              <a:rPr lang="en-US" dirty="0" smtClean="0"/>
              <a:t> is the default final running target of the boot which starts up most of the system services.</a:t>
            </a:r>
          </a:p>
          <a:p>
            <a:r>
              <a:rPr lang="en-US" dirty="0" smtClean="0"/>
              <a:t>For compatibility reasons there are </a:t>
            </a:r>
            <a:r>
              <a:rPr lang="en-US" dirty="0" err="1" smtClean="0"/>
              <a:t>systemd</a:t>
            </a:r>
            <a:r>
              <a:rPr lang="en-US" dirty="0" smtClean="0"/>
              <a:t> </a:t>
            </a:r>
            <a:r>
              <a:rPr lang="en-US" dirty="0" err="1" smtClean="0"/>
              <a:t>runlevel</a:t>
            </a:r>
            <a:r>
              <a:rPr lang="en-US" dirty="0" smtClean="0"/>
              <a:t> targets defined:</a:t>
            </a:r>
          </a:p>
          <a:p>
            <a:pPr lvl="1"/>
            <a:r>
              <a:rPr lang="en-US" dirty="0" err="1" smtClean="0"/>
              <a:t>Ie</a:t>
            </a:r>
            <a:r>
              <a:rPr lang="en-US" dirty="0" smtClean="0"/>
              <a:t>. runlevel0.target and runlevel6.target</a:t>
            </a:r>
          </a:p>
          <a:p>
            <a:r>
              <a:rPr lang="en-US" dirty="0" err="1" smtClean="0"/>
              <a:t>runlevel</a:t>
            </a:r>
            <a:r>
              <a:rPr lang="en-US" dirty="0" smtClean="0"/>
              <a:t> and </a:t>
            </a:r>
            <a:r>
              <a:rPr lang="en-US" dirty="0" err="1" smtClean="0"/>
              <a:t>telinit</a:t>
            </a:r>
            <a:r>
              <a:rPr lang="en-US" dirty="0" smtClean="0"/>
              <a:t> commands are still available for compatibility reasons but should be avoided</a:t>
            </a:r>
          </a:p>
        </p:txBody>
      </p:sp>
    </p:spTree>
    <p:extLst>
      <p:ext uri="{BB962C8B-B14F-4D97-AF65-F5344CB8AC3E}">
        <p14:creationId xmlns:p14="http://schemas.microsoft.com/office/powerpoint/2010/main" val="8176530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SystemD</a:t>
            </a:r>
            <a:r>
              <a:rPr lang="en-US" dirty="0" smtClean="0"/>
              <a:t> Targets…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Command comparisons</a:t>
            </a:r>
          </a:p>
          <a:p>
            <a:pPr marL="457200" lvl="1" indent="0">
              <a:buNone/>
            </a:pPr>
            <a:r>
              <a:rPr lang="en-US" sz="13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r</a:t>
            </a:r>
            <a:r>
              <a:rPr lang="en-US" sz="13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unlevel</a:t>
            </a:r>
            <a:r>
              <a:rPr lang="en-US" sz="13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	=&gt;  </a:t>
            </a:r>
            <a:r>
              <a:rPr lang="en-US" sz="13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systemctl</a:t>
            </a:r>
            <a:r>
              <a:rPr lang="en-US" sz="13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list-units --type target</a:t>
            </a:r>
            <a:r>
              <a:rPr lang="en-US" sz="1400" dirty="0" smtClean="0"/>
              <a:t>	Lists currently loaded target units</a:t>
            </a:r>
          </a:p>
          <a:p>
            <a:pPr marL="457200" lvl="1" indent="0">
              <a:buNone/>
            </a:pPr>
            <a:r>
              <a:rPr lang="en-US" sz="13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t</a:t>
            </a:r>
            <a:r>
              <a:rPr lang="en-US" sz="13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elinit</a:t>
            </a:r>
            <a:r>
              <a:rPr lang="en-US" sz="13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300" i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runlevel</a:t>
            </a:r>
            <a:r>
              <a:rPr lang="en-US" sz="13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	=&gt;  </a:t>
            </a:r>
            <a:r>
              <a:rPr lang="en-US" sz="13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systemctl</a:t>
            </a:r>
            <a:r>
              <a:rPr lang="en-US" sz="13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isolate </a:t>
            </a:r>
            <a:r>
              <a:rPr lang="en-US" sz="13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name.target</a:t>
            </a:r>
            <a:r>
              <a:rPr lang="en-US" sz="1400" dirty="0" smtClean="0"/>
              <a:t>	</a:t>
            </a:r>
            <a:r>
              <a:rPr lang="en-US" sz="1400" dirty="0" smtClean="0"/>
              <a:t>Changes </a:t>
            </a:r>
            <a:r>
              <a:rPr lang="en-US" sz="1400" dirty="0" smtClean="0"/>
              <a:t>the current target</a:t>
            </a:r>
          </a:p>
          <a:p>
            <a:pPr marL="457200" lvl="1" indent="0">
              <a:buNone/>
            </a:pPr>
            <a:endParaRPr lang="en-US" sz="1400" dirty="0"/>
          </a:p>
          <a:p>
            <a:pPr marL="400050"/>
            <a:r>
              <a:rPr lang="en-US" dirty="0" smtClean="0"/>
              <a:t>To determine the current default target</a:t>
            </a:r>
          </a:p>
          <a:p>
            <a:pPr marL="800100" lvl="1"/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</a:t>
            </a:r>
            <a:r>
              <a:rPr lang="en-US" sz="14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ystemctl</a:t>
            </a:r>
            <a:r>
              <a:rPr lang="en-US" sz="1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get-default</a:t>
            </a:r>
          </a:p>
          <a:p>
            <a:pPr marL="800100" lvl="1"/>
            <a:endParaRPr lang="en-US" sz="1600" dirty="0"/>
          </a:p>
          <a:p>
            <a:pPr marL="400050"/>
            <a:r>
              <a:rPr lang="en-US" sz="2200" dirty="0" smtClean="0"/>
              <a:t>For Quantum </a:t>
            </a:r>
            <a:r>
              <a:rPr lang="en-US" sz="2200" dirty="0" err="1" smtClean="0"/>
              <a:t>Xcellis</a:t>
            </a:r>
            <a:r>
              <a:rPr lang="en-US" sz="2200" dirty="0" smtClean="0"/>
              <a:t> systems the default “normal” boot target should always be set to “quantum-</a:t>
            </a:r>
            <a:r>
              <a:rPr lang="en-US" sz="2200" dirty="0" err="1" smtClean="0"/>
              <a:t>startup.target</a:t>
            </a:r>
            <a:r>
              <a:rPr lang="en-US" sz="2200" dirty="0" smtClean="0"/>
              <a:t>”</a:t>
            </a:r>
          </a:p>
          <a:p>
            <a:pPr marL="400050"/>
            <a:r>
              <a:rPr lang="en-US" sz="2200" dirty="0" smtClean="0"/>
              <a:t>“Rescue” mode – equivalent to single user mode but requires root password, no networking</a:t>
            </a:r>
          </a:p>
          <a:p>
            <a:pPr marL="800100" lvl="1"/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</a:t>
            </a:r>
            <a:r>
              <a:rPr lang="en-US" sz="14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ystemctl</a:t>
            </a:r>
            <a:r>
              <a:rPr lang="en-US" sz="1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rescue</a:t>
            </a:r>
          </a:p>
          <a:p>
            <a:pPr marL="400050"/>
            <a:r>
              <a:rPr lang="en-US" sz="2200" dirty="0" smtClean="0"/>
              <a:t>“Emergency” mode – single user but with read-only root </a:t>
            </a:r>
            <a:r>
              <a:rPr lang="en-US" sz="2200" dirty="0" err="1" smtClean="0"/>
              <a:t>filesystem</a:t>
            </a:r>
            <a:r>
              <a:rPr lang="en-US" sz="2200" dirty="0" smtClean="0"/>
              <a:t>, no networking and only essential services</a:t>
            </a:r>
          </a:p>
          <a:p>
            <a:pPr marL="800100" lvl="1"/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</a:t>
            </a:r>
            <a:r>
              <a:rPr lang="en-US" sz="14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ystemctl</a:t>
            </a:r>
            <a:r>
              <a:rPr lang="en-US" sz="1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emergency</a:t>
            </a:r>
            <a:endParaRPr lang="en-US" sz="14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425377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SystemD</a:t>
            </a:r>
            <a:r>
              <a:rPr lang="en-US" dirty="0" smtClean="0"/>
              <a:t>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en-US" dirty="0" smtClean="0"/>
              <a:t>Command comparison for shutdown/restart</a:t>
            </a:r>
          </a:p>
          <a:p>
            <a:pPr lvl="1"/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h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alt		=&gt; </a:t>
            </a:r>
            <a:r>
              <a:rPr lang="en-US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systemctl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halt</a:t>
            </a:r>
            <a:r>
              <a:rPr lang="en-US" dirty="0" smtClean="0"/>
              <a:t>		Halts the system</a:t>
            </a:r>
          </a:p>
          <a:p>
            <a:pPr lvl="1"/>
            <a:r>
              <a:rPr lang="en-US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poweroff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	=&gt; </a:t>
            </a:r>
            <a:r>
              <a:rPr lang="en-US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systemctl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poweroff</a:t>
            </a:r>
            <a:r>
              <a:rPr lang="en-US" dirty="0" smtClean="0"/>
              <a:t>		Powers off the system</a:t>
            </a:r>
          </a:p>
          <a:p>
            <a:pPr lvl="1"/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reboot	=&gt; </a:t>
            </a:r>
            <a:r>
              <a:rPr lang="en-US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systemctl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reboot</a:t>
            </a:r>
            <a:r>
              <a:rPr lang="en-US" dirty="0" smtClean="0"/>
              <a:t>		Restarts the system</a:t>
            </a:r>
          </a:p>
          <a:p>
            <a:pPr lvl="1"/>
            <a:endParaRPr lang="en-US" dirty="0"/>
          </a:p>
          <a:p>
            <a:pPr lvl="1"/>
            <a:r>
              <a:rPr lang="en-US" dirty="0" smtClean="0"/>
              <a:t>Wall messages are sent by default for these commands, to disable wall messages, add “--no-wall” option before the command argument to </a:t>
            </a:r>
            <a:r>
              <a:rPr lang="en-US" dirty="0" err="1" smtClean="0"/>
              <a:t>systemctl</a:t>
            </a:r>
            <a:endParaRPr lang="en-US" dirty="0"/>
          </a:p>
          <a:p>
            <a:pPr lvl="1"/>
            <a:endParaRPr lang="en-US" dirty="0" smtClean="0"/>
          </a:p>
          <a:p>
            <a:r>
              <a:rPr lang="en-US" dirty="0" smtClean="0"/>
              <a:t>Controlling </a:t>
            </a:r>
            <a:r>
              <a:rPr lang="en-US" dirty="0" err="1" smtClean="0"/>
              <a:t>systemd</a:t>
            </a:r>
            <a:r>
              <a:rPr lang="en-US" dirty="0" smtClean="0"/>
              <a:t> on a remote machine</a:t>
            </a:r>
          </a:p>
          <a:p>
            <a:pPr lvl="1"/>
            <a:r>
              <a:rPr lang="en-US" dirty="0" smtClean="0"/>
              <a:t>Uses </a:t>
            </a:r>
            <a:r>
              <a:rPr lang="en-US" dirty="0" err="1" smtClean="0"/>
              <a:t>ssh</a:t>
            </a:r>
            <a:r>
              <a:rPr lang="en-US" dirty="0" smtClean="0"/>
              <a:t> port</a:t>
            </a:r>
          </a:p>
          <a:p>
            <a:pPr lvl="1"/>
            <a:r>
              <a:rPr lang="en-US" i="1" dirty="0" err="1"/>
              <a:t>s</a:t>
            </a:r>
            <a:r>
              <a:rPr lang="en-US" i="1" dirty="0" err="1" smtClean="0"/>
              <a:t>ystemctl</a:t>
            </a:r>
            <a:r>
              <a:rPr lang="en-US" i="1" dirty="0" smtClean="0"/>
              <a:t> --host </a:t>
            </a:r>
            <a:r>
              <a:rPr lang="en-US" i="1" dirty="0" err="1" smtClean="0"/>
              <a:t>user_name@host_name</a:t>
            </a:r>
            <a:r>
              <a:rPr lang="en-US" i="1" dirty="0" smtClean="0"/>
              <a:t> command</a:t>
            </a:r>
          </a:p>
          <a:p>
            <a:pPr lvl="1"/>
            <a:endParaRPr lang="en-US" i="1" dirty="0" smtClean="0"/>
          </a:p>
          <a:p>
            <a:pPr marL="457200" lvl="1" indent="0">
              <a:buNone/>
            </a:pP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# </a:t>
            </a:r>
            <a:r>
              <a:rPr lang="en-US" sz="16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systemctl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-H root@10.40.163.173 status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httpd.service</a:t>
            </a:r>
            <a:endParaRPr lang="en-US" sz="16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457200" lvl="1" indent="0">
              <a:buNone/>
            </a:pP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root@10.40.163.173's 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password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:</a:t>
            </a:r>
          </a:p>
          <a:p>
            <a:pPr marL="457200" lvl="1" indent="0">
              <a:buNone/>
            </a:pPr>
            <a:endParaRPr lang="en-US" sz="16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457200" lvl="1" indent="0">
              <a:buNone/>
            </a:pP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httpd.service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- The Apache HTTP Server</a:t>
            </a:r>
          </a:p>
          <a:p>
            <a:pPr marL="457200" lvl="1" indent="0">
              <a:buNone/>
            </a:pP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 Loaded: loaded (/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usr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/lib/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systemd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/system/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httpd.service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; enabled)</a:t>
            </a:r>
          </a:p>
          <a:p>
            <a:pPr marL="457200" lvl="1" indent="0">
              <a:buNone/>
            </a:pP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 Active: active (running) since Wed 2016-01-06 16:27:34 PST; 4 days ago</a:t>
            </a:r>
          </a:p>
          <a:p>
            <a:pPr marL="457200" lvl="1" indent="0">
              <a:buNone/>
            </a:pP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Process: 69032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ExecReload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=/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usr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/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sbin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/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httpd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$OPTIONS -k graceful (code=exited, status=0/SUCCESS)</a:t>
            </a:r>
          </a:p>
          <a:p>
            <a:pPr marL="457200" lvl="1" indent="0">
              <a:buNone/>
            </a:pP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Main PID: 6125</a:t>
            </a:r>
          </a:p>
          <a:p>
            <a:pPr marL="457200" lvl="1" indent="0">
              <a:buNone/>
            </a:pP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 Status: "Total requests: 0; Current requests/sec: 0; Current traffic:   0 B/sec"</a:t>
            </a:r>
          </a:p>
          <a:p>
            <a:pPr marL="457200" lvl="1" indent="0">
              <a:buNone/>
            </a:pP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CGroup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: /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system.slice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/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httpd.service</a:t>
            </a:r>
            <a:endParaRPr lang="en-US" sz="16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lvl="1"/>
            <a:endParaRPr lang="en-US" i="1" dirty="0" smtClean="0"/>
          </a:p>
        </p:txBody>
      </p:sp>
    </p:spTree>
    <p:extLst>
      <p:ext uri="{BB962C8B-B14F-4D97-AF65-F5344CB8AC3E}">
        <p14:creationId xmlns:p14="http://schemas.microsoft.com/office/powerpoint/2010/main" val="10325876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SystemD</a:t>
            </a:r>
            <a:r>
              <a:rPr lang="en-US" dirty="0" smtClean="0"/>
              <a:t>…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New logging viewing utility – </a:t>
            </a:r>
            <a:r>
              <a:rPr lang="en-US" dirty="0" err="1" smtClean="0"/>
              <a:t>journalctl</a:t>
            </a:r>
            <a:endParaRPr lang="en-US" dirty="0" smtClean="0"/>
          </a:p>
          <a:p>
            <a:r>
              <a:rPr lang="en-US" dirty="0" smtClean="0"/>
              <a:t>Has the ability to consolidate logging from multiple log sources into one view</a:t>
            </a:r>
          </a:p>
          <a:p>
            <a:r>
              <a:rPr lang="en-US" dirty="0" smtClean="0"/>
              <a:t>Helps in analyzing logs</a:t>
            </a:r>
          </a:p>
          <a:p>
            <a:r>
              <a:rPr lang="en-US" dirty="0" smtClean="0"/>
              <a:t>The </a:t>
            </a:r>
            <a:r>
              <a:rPr lang="en-US" dirty="0" err="1" smtClean="0"/>
              <a:t>journald</a:t>
            </a:r>
            <a:r>
              <a:rPr lang="en-US" dirty="0" smtClean="0"/>
              <a:t> daemon collects data from all available sources and stores them in binary format for easy and dynamic manipulation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821414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61043" y="100140"/>
            <a:ext cx="549419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F73C3"/>
                </a:solidFill>
              </a:rPr>
              <a:t>Hardware Overview – Metadata Controller</a:t>
            </a:r>
            <a:endParaRPr lang="en-US" sz="2400" b="1" dirty="0">
              <a:solidFill>
                <a:srgbClr val="0F73C3"/>
              </a:solidFill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368834" y="561805"/>
            <a:ext cx="8414016" cy="0"/>
          </a:xfrm>
          <a:prstGeom prst="line">
            <a:avLst/>
          </a:prstGeom>
          <a:ln w="12700" cmpd="sng"/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ext Placeholder 2"/>
          <p:cNvSpPr txBox="1">
            <a:spLocks/>
          </p:cNvSpPr>
          <p:nvPr/>
        </p:nvSpPr>
        <p:spPr>
          <a:xfrm>
            <a:off x="391886" y="723741"/>
            <a:ext cx="4270856" cy="3394472"/>
          </a:xfrm>
          <a:prstGeom prst="rect">
            <a:avLst/>
          </a:prstGeom>
        </p:spPr>
        <p:txBody>
          <a:bodyPr/>
          <a:lstStyle>
            <a:lvl1pPr marL="227013" indent="-227013" algn="l" rtl="0" eaLnBrk="1" fontAlgn="base" hangingPunct="1">
              <a:spcBef>
                <a:spcPts val="300"/>
              </a:spcBef>
              <a:spcAft>
                <a:spcPts val="300"/>
              </a:spcAft>
              <a:buSzPct val="95000"/>
              <a:buBlip>
                <a:blip r:embed="rId2"/>
              </a:buBlip>
              <a:defRPr lang="en-US" sz="2000" kern="1200" dirty="0">
                <a:solidFill>
                  <a:srgbClr val="414141"/>
                </a:solidFill>
                <a:latin typeface="Calibri" panose="020F0502020204030204" pitchFamily="34" charset="0"/>
                <a:ea typeface="ＭＳ Ｐゴシック" charset="0"/>
                <a:cs typeface="ＭＳ Ｐゴシック" charset="0"/>
              </a:defRPr>
            </a:lvl1pPr>
            <a:lvl2pPr marL="569913" indent="-171450" algn="l" rtl="0" eaLnBrk="1" fontAlgn="base" hangingPunct="1">
              <a:spcBef>
                <a:spcPct val="0"/>
              </a:spcBef>
              <a:spcAft>
                <a:spcPts val="200"/>
              </a:spcAft>
              <a:buClr>
                <a:srgbClr val="0F73C3"/>
              </a:buClr>
              <a:buSzPct val="95000"/>
              <a:buFont typeface="Arial" charset="0"/>
              <a:buChar char="–"/>
              <a:defRPr sz="1600" kern="1200">
                <a:solidFill>
                  <a:srgbClr val="414141"/>
                </a:solidFill>
                <a:latin typeface="Calibri" panose="020F0502020204030204" pitchFamily="34" charset="0"/>
                <a:ea typeface="ＭＳ Ｐゴシック" charset="0"/>
                <a:cs typeface="+mn-cs"/>
              </a:defRPr>
            </a:lvl2pPr>
            <a:lvl3pPr marL="858838" indent="-173038" algn="l" rtl="0" eaLnBrk="1" fontAlgn="base" hangingPunct="1">
              <a:spcBef>
                <a:spcPts val="200"/>
              </a:spcBef>
              <a:spcAft>
                <a:spcPts val="200"/>
              </a:spcAft>
              <a:buClr>
                <a:srgbClr val="0F73C3"/>
              </a:buClr>
              <a:buFont typeface="Wingdings" charset="0"/>
              <a:buChar char="§"/>
              <a:defRPr sz="1400" kern="1200">
                <a:solidFill>
                  <a:srgbClr val="414141"/>
                </a:solidFill>
                <a:latin typeface="Calibri" panose="020F0502020204030204" pitchFamily="34" charset="0"/>
                <a:ea typeface="ＭＳ Ｐゴシック" charset="0"/>
                <a:cs typeface="+mn-cs"/>
              </a:defRPr>
            </a:lvl3pPr>
            <a:lvl4pPr marL="1084263" indent="-109538" algn="l" rtl="0" eaLnBrk="1" fontAlgn="base" hangingPunct="1">
              <a:spcBef>
                <a:spcPts val="200"/>
              </a:spcBef>
              <a:spcAft>
                <a:spcPts val="200"/>
              </a:spcAft>
              <a:buClr>
                <a:srgbClr val="0F73C3"/>
              </a:buClr>
              <a:buFont typeface="Arial" charset="0"/>
              <a:buChar char="•"/>
              <a:defRPr sz="1400" kern="1200">
                <a:solidFill>
                  <a:srgbClr val="414141"/>
                </a:solidFill>
                <a:latin typeface="Calibri" panose="020F0502020204030204" pitchFamily="34" charset="0"/>
                <a:ea typeface="ＭＳ Ｐゴシック" charset="0"/>
                <a:cs typeface="+mn-cs"/>
              </a:defRPr>
            </a:lvl4pPr>
            <a:lvl5pPr marL="1255713" indent="-109538" algn="l" rtl="0" eaLnBrk="1" fontAlgn="base" hangingPunct="1">
              <a:spcBef>
                <a:spcPts val="200"/>
              </a:spcBef>
              <a:spcAft>
                <a:spcPts val="200"/>
              </a:spcAft>
              <a:buClr>
                <a:srgbClr val="0F73C3"/>
              </a:buClr>
              <a:buFont typeface="Arial" charset="0"/>
              <a:buChar char="»"/>
              <a:defRPr sz="1400" kern="1200">
                <a:solidFill>
                  <a:srgbClr val="414141"/>
                </a:solidFill>
                <a:latin typeface="Calibri" panose="020F0502020204030204" pitchFamily="34" charset="0"/>
                <a:ea typeface="ＭＳ Ｐゴシック" charset="0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rgbClr val="454545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1U Dell R630 server</a:t>
            </a:r>
          </a:p>
          <a:p>
            <a:pPr lvl="1"/>
            <a:r>
              <a:rPr lang="en-US" dirty="0">
                <a:latin typeface="Arial" charset="0"/>
                <a:ea typeface="ＭＳ Ｐゴシック" pitchFamily="34" charset="-128"/>
                <a:cs typeface="Arial" charset="0"/>
              </a:rPr>
              <a:t>Dual </a:t>
            </a:r>
            <a:r>
              <a:rPr lang="en-US" dirty="0" smtClean="0">
                <a:latin typeface="Arial" charset="0"/>
                <a:ea typeface="ＭＳ Ｐゴシック" pitchFamily="34" charset="-128"/>
                <a:cs typeface="Arial" charset="0"/>
              </a:rPr>
              <a:t>E5-2620 </a:t>
            </a:r>
            <a:r>
              <a:rPr lang="en-US" dirty="0">
                <a:latin typeface="Arial" charset="0"/>
                <a:ea typeface="ＭＳ Ｐゴシック" pitchFamily="34" charset="-128"/>
                <a:cs typeface="Arial" charset="0"/>
              </a:rPr>
              <a:t>V3 6 core Processor.</a:t>
            </a:r>
          </a:p>
          <a:p>
            <a:pPr lvl="1"/>
            <a:r>
              <a:rPr lang="en-US" dirty="0">
                <a:latin typeface="Arial" charset="0"/>
                <a:ea typeface="ＭＳ Ｐゴシック" pitchFamily="34" charset="-128"/>
                <a:cs typeface="Arial" charset="0"/>
              </a:rPr>
              <a:t>64G or 128G of memory.</a:t>
            </a:r>
          </a:p>
          <a:p>
            <a:pPr lvl="1"/>
            <a:r>
              <a:rPr lang="en-US" dirty="0">
                <a:latin typeface="Arial" charset="0"/>
                <a:ea typeface="ＭＳ Ｐゴシック" pitchFamily="34" charset="-128"/>
                <a:cs typeface="Arial" charset="0"/>
              </a:rPr>
              <a:t>Dual 750 watt power supply.</a:t>
            </a:r>
          </a:p>
          <a:p>
            <a:pPr lvl="1"/>
            <a:r>
              <a:rPr lang="en-US" dirty="0">
                <a:latin typeface="Arial" charset="0"/>
                <a:ea typeface="ＭＳ Ｐゴシック" pitchFamily="34" charset="-128"/>
                <a:cs typeface="Arial" charset="0"/>
              </a:rPr>
              <a:t>RAID 1 node boot drives.</a:t>
            </a:r>
          </a:p>
          <a:p>
            <a:pPr lvl="1"/>
            <a:r>
              <a:rPr lang="en-US" dirty="0">
                <a:latin typeface="Arial" charset="0"/>
                <a:ea typeface="ＭＳ Ｐゴシック" pitchFamily="34" charset="-128"/>
                <a:cs typeface="Arial" charset="0"/>
              </a:rPr>
              <a:t>3</a:t>
            </a:r>
            <a:r>
              <a:rPr lang="en-US" dirty="0" smtClean="0">
                <a:latin typeface="Arial" charset="0"/>
                <a:ea typeface="ＭＳ Ｐゴシック" pitchFamily="34" charset="-128"/>
                <a:cs typeface="Arial" charset="0"/>
              </a:rPr>
              <a:t> </a:t>
            </a:r>
            <a:r>
              <a:rPr lang="en-US" dirty="0">
                <a:latin typeface="Arial" charset="0"/>
                <a:ea typeface="ＭＳ Ｐゴシック" pitchFamily="34" charset="-128"/>
                <a:cs typeface="Arial" charset="0"/>
              </a:rPr>
              <a:t>customer facing 1G Ethernet ports</a:t>
            </a:r>
          </a:p>
          <a:p>
            <a:pPr lvl="1"/>
            <a:r>
              <a:rPr lang="en-US" dirty="0">
                <a:latin typeface="Arial" charset="0"/>
                <a:ea typeface="ＭＳ Ｐゴシック" pitchFamily="34" charset="-128"/>
                <a:cs typeface="Arial" charset="0"/>
              </a:rPr>
              <a:t>Service Ethernet and </a:t>
            </a:r>
            <a:r>
              <a:rPr lang="en-US" dirty="0" err="1">
                <a:latin typeface="Arial" charset="0"/>
                <a:ea typeface="ＭＳ Ｐゴシック" pitchFamily="34" charset="-128"/>
                <a:cs typeface="Arial" charset="0"/>
              </a:rPr>
              <a:t>iDrac</a:t>
            </a:r>
            <a:r>
              <a:rPr lang="en-US" dirty="0">
                <a:latin typeface="Arial" charset="0"/>
                <a:ea typeface="ＭＳ Ｐゴシック" pitchFamily="34" charset="-128"/>
                <a:cs typeface="Arial" charset="0"/>
              </a:rPr>
              <a:t> ports.</a:t>
            </a:r>
          </a:p>
          <a:p>
            <a:pPr lvl="1"/>
            <a:r>
              <a:rPr lang="en-US" dirty="0">
                <a:latin typeface="Arial" charset="0"/>
                <a:ea typeface="ＭＳ Ｐゴシック" pitchFamily="34" charset="-128"/>
                <a:cs typeface="Arial" charset="0"/>
              </a:rPr>
              <a:t>3 </a:t>
            </a:r>
            <a:r>
              <a:rPr lang="en-US" dirty="0" err="1">
                <a:latin typeface="Arial" charset="0"/>
                <a:ea typeface="ＭＳ Ｐゴシック" pitchFamily="34" charset="-128"/>
                <a:cs typeface="Arial" charset="0"/>
              </a:rPr>
              <a:t>PCIe</a:t>
            </a:r>
            <a:r>
              <a:rPr lang="en-US" dirty="0">
                <a:latin typeface="Arial" charset="0"/>
                <a:ea typeface="ＭＳ Ｐゴシック" pitchFamily="34" charset="-128"/>
                <a:cs typeface="Arial" charset="0"/>
              </a:rPr>
              <a:t> Gen3 </a:t>
            </a:r>
            <a:r>
              <a:rPr lang="en-US" dirty="0" smtClean="0">
                <a:latin typeface="Arial" charset="0"/>
                <a:ea typeface="ＭＳ Ｐゴシック" pitchFamily="34" charset="-128"/>
                <a:cs typeface="Arial" charset="0"/>
              </a:rPr>
              <a:t>slots for standard </a:t>
            </a:r>
            <a:r>
              <a:rPr lang="en-US" dirty="0" err="1" smtClean="0">
                <a:latin typeface="Arial" charset="0"/>
                <a:ea typeface="ＭＳ Ｐゴシック" pitchFamily="34" charset="-128"/>
                <a:cs typeface="Arial" charset="0"/>
              </a:rPr>
              <a:t>config</a:t>
            </a:r>
            <a:endParaRPr lang="en-US" dirty="0">
              <a:latin typeface="Arial" charset="0"/>
              <a:ea typeface="ＭＳ Ｐゴシック" pitchFamily="34" charset="-128"/>
              <a:cs typeface="Arial" charset="0"/>
            </a:endParaRPr>
          </a:p>
          <a:p>
            <a:pPr lvl="2"/>
            <a:r>
              <a:rPr lang="en-US" dirty="0">
                <a:latin typeface="Arial" charset="0"/>
                <a:ea typeface="ＭＳ Ｐゴシック" pitchFamily="34" charset="-128"/>
                <a:cs typeface="Arial" charset="0"/>
              </a:rPr>
              <a:t>Slot 3 is reserved for FC HBAs</a:t>
            </a:r>
          </a:p>
          <a:p>
            <a:pPr lvl="2"/>
            <a:r>
              <a:rPr lang="en-US" dirty="0">
                <a:latin typeface="Arial" charset="0"/>
                <a:ea typeface="ＭＳ Ｐゴシック" pitchFamily="34" charset="-128"/>
                <a:cs typeface="Arial" charset="0"/>
              </a:rPr>
              <a:t>Slots 1 and 2 may be empty or also used for 1G or 10G network connections</a:t>
            </a:r>
          </a:p>
          <a:p>
            <a:endParaRPr lang="en-US" dirty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37253" y="1348854"/>
            <a:ext cx="3429000" cy="2466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106247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SystemD</a:t>
            </a:r>
            <a:r>
              <a:rPr lang="en-US" dirty="0" smtClean="0"/>
              <a:t>…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j</a:t>
            </a:r>
            <a:r>
              <a:rPr lang="en-US" dirty="0" err="1" smtClean="0"/>
              <a:t>ournalctl</a:t>
            </a:r>
            <a:r>
              <a:rPr lang="en-US" dirty="0" smtClean="0"/>
              <a:t> examples</a:t>
            </a:r>
          </a:p>
          <a:p>
            <a:pPr lvl="1"/>
            <a:r>
              <a:rPr lang="en-US" sz="12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j</a:t>
            </a:r>
            <a:r>
              <a:rPr lang="en-US" sz="12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ournalctl</a:t>
            </a:r>
            <a:r>
              <a:rPr lang="en-US" dirty="0" smtClean="0"/>
              <a:t>		=&gt; displays all log data and automatically pipes the output to less</a:t>
            </a:r>
          </a:p>
          <a:p>
            <a:pPr lvl="1"/>
            <a:r>
              <a:rPr lang="en-US" sz="12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j</a:t>
            </a:r>
            <a:r>
              <a:rPr lang="en-US" sz="12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ournalctl</a:t>
            </a:r>
            <a:r>
              <a:rPr lang="en-US" sz="12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–b</a:t>
            </a:r>
            <a:r>
              <a:rPr lang="en-US" dirty="0" smtClean="0"/>
              <a:t>		=&gt; displays all log information from the last boot</a:t>
            </a:r>
          </a:p>
          <a:p>
            <a:pPr lvl="1"/>
            <a:r>
              <a:rPr lang="en-US" sz="12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journalctl</a:t>
            </a:r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 --</a:t>
            </a:r>
            <a:r>
              <a:rPr lang="en-US" sz="12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unit=</a:t>
            </a:r>
            <a:r>
              <a:rPr lang="en-US" sz="12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cvfs</a:t>
            </a:r>
            <a:r>
              <a:rPr lang="en-US" sz="12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dirty="0" smtClean="0"/>
              <a:t>	=&gt; shows all logs from </a:t>
            </a:r>
            <a:r>
              <a:rPr lang="en-US" dirty="0" err="1" smtClean="0"/>
              <a:t>cvfs</a:t>
            </a:r>
            <a:endParaRPr lang="en-US" dirty="0" smtClean="0"/>
          </a:p>
          <a:p>
            <a:pPr lvl="1"/>
            <a:r>
              <a:rPr lang="en-US" sz="12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journalctl</a:t>
            </a:r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 --</a:t>
            </a:r>
            <a:r>
              <a:rPr lang="en-US" sz="12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unit=quantum-startup</a:t>
            </a:r>
            <a:r>
              <a:rPr lang="en-US" dirty="0" smtClean="0"/>
              <a:t>	=&gt; shows all the quantum startup service messages</a:t>
            </a:r>
          </a:p>
          <a:p>
            <a:pPr lvl="1"/>
            <a:r>
              <a:rPr lang="en-US" sz="12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journalctl</a:t>
            </a:r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 --since "2016-01-18 </a:t>
            </a:r>
            <a:r>
              <a:rPr lang="en-US" sz="12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12:00:00“</a:t>
            </a:r>
            <a:r>
              <a:rPr lang="en-US" dirty="0" smtClean="0"/>
              <a:t>	=&gt; shows all logs starting from a specific timestamp</a:t>
            </a:r>
          </a:p>
          <a:p>
            <a:pPr lvl="1"/>
            <a:r>
              <a:rPr lang="en-US" sz="12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journalctl</a:t>
            </a:r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2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–k</a:t>
            </a:r>
            <a:r>
              <a:rPr lang="en-US" dirty="0" smtClean="0"/>
              <a:t>		=&gt; displays all kernel log messages</a:t>
            </a:r>
          </a:p>
          <a:p>
            <a:pPr lvl="1"/>
            <a:r>
              <a:rPr lang="en-US" sz="12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j</a:t>
            </a:r>
            <a:r>
              <a:rPr lang="en-US" sz="12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ournalctl</a:t>
            </a:r>
            <a:r>
              <a:rPr lang="en-US" sz="12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–f</a:t>
            </a:r>
            <a:r>
              <a:rPr lang="en-US" dirty="0" smtClean="0"/>
              <a:t>		=&gt; “tail -f” the active logs</a:t>
            </a:r>
          </a:p>
          <a:p>
            <a:pPr lvl="1"/>
            <a:endParaRPr lang="en-US" dirty="0"/>
          </a:p>
          <a:p>
            <a:r>
              <a:rPr lang="en-US" dirty="0" smtClean="0"/>
              <a:t>Also supports output in different formats like </a:t>
            </a:r>
            <a:r>
              <a:rPr lang="en-US" dirty="0" err="1" smtClean="0"/>
              <a:t>json</a:t>
            </a:r>
            <a:endParaRPr lang="en-US" dirty="0" smtClean="0"/>
          </a:p>
          <a:p>
            <a:r>
              <a:rPr lang="en-US" dirty="0" smtClean="0"/>
              <a:t>Check man pages for more options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22883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Single User Mode boot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Entering Single-User mode in an emergency non-booting state is different in OS7</a:t>
            </a:r>
          </a:p>
          <a:p>
            <a:r>
              <a:rPr lang="en-US" dirty="0" smtClean="0"/>
              <a:t>Below are the required steps to get to a boot prompt without the root password</a:t>
            </a:r>
          </a:p>
          <a:p>
            <a:pPr marL="800100" lvl="1" indent="-342900">
              <a:buFont typeface="+mj-lt"/>
              <a:buAutoNum type="arabicPeriod"/>
            </a:pPr>
            <a:r>
              <a:rPr lang="en-US" dirty="0" smtClean="0"/>
              <a:t>At the grub boot menu, move the cursor to the </a:t>
            </a:r>
            <a:r>
              <a:rPr lang="en-US" dirty="0" err="1" smtClean="0"/>
              <a:t>Xcellis</a:t>
            </a:r>
            <a:r>
              <a:rPr lang="en-US" dirty="0" smtClean="0"/>
              <a:t> entry and hit “e” to get to edit mode</a:t>
            </a:r>
          </a:p>
          <a:p>
            <a:pPr marL="800100" lvl="1" indent="-342900">
              <a:buFont typeface="+mj-lt"/>
              <a:buAutoNum type="arabicPeriod"/>
            </a:pPr>
            <a:r>
              <a:rPr lang="en-US" dirty="0" smtClean="0"/>
              <a:t>At the username prompt, enter “root”</a:t>
            </a:r>
          </a:p>
          <a:p>
            <a:pPr marL="800100" lvl="1" indent="-342900">
              <a:buFont typeface="+mj-lt"/>
              <a:buAutoNum type="arabicPeriod"/>
            </a:pPr>
            <a:r>
              <a:rPr lang="en-US" dirty="0" smtClean="0"/>
              <a:t>At the password prompt, enter “Qa@Gr64!”</a:t>
            </a:r>
          </a:p>
          <a:p>
            <a:pPr marL="800100" lvl="1" indent="-342900">
              <a:buFont typeface="+mj-lt"/>
              <a:buAutoNum type="arabicPeriod"/>
            </a:pPr>
            <a:r>
              <a:rPr lang="en-US" dirty="0" smtClean="0"/>
              <a:t>You will then be in an editor.  Move down to the line that starts with “linux16” and then add “</a:t>
            </a:r>
            <a:r>
              <a:rPr lang="en-US" dirty="0" err="1" smtClean="0"/>
              <a:t>init</a:t>
            </a:r>
            <a:r>
              <a:rPr lang="en-US" dirty="0" smtClean="0"/>
              <a:t>=/bin/bash” at then end of the line.</a:t>
            </a:r>
          </a:p>
          <a:p>
            <a:pPr marL="800100" lvl="1" indent="-342900">
              <a:buFont typeface="+mj-lt"/>
              <a:buAutoNum type="arabicPeriod"/>
            </a:pPr>
            <a:r>
              <a:rPr lang="en-US" dirty="0" smtClean="0"/>
              <a:t>Type </a:t>
            </a:r>
            <a:r>
              <a:rPr lang="en-US" dirty="0" smtClean="0"/>
              <a:t>“ctrl-x” </a:t>
            </a:r>
            <a:r>
              <a:rPr lang="en-US" dirty="0" smtClean="0"/>
              <a:t>to boot the kernel with the modified parameters.  The system should boot to just a command prompt with no password prompt.</a:t>
            </a:r>
          </a:p>
          <a:p>
            <a:pPr marL="800100" lvl="1" indent="-342900">
              <a:buFont typeface="+mj-lt"/>
              <a:buAutoNum type="arabicPeriod"/>
            </a:pPr>
            <a:r>
              <a:rPr lang="en-US" dirty="0" smtClean="0"/>
              <a:t>If you need to modify any system files you will need to remount the root </a:t>
            </a:r>
            <a:r>
              <a:rPr lang="en-US" dirty="0" err="1" smtClean="0"/>
              <a:t>filesystem</a:t>
            </a:r>
            <a:r>
              <a:rPr lang="en-US" dirty="0" smtClean="0"/>
              <a:t> with </a:t>
            </a:r>
            <a:r>
              <a:rPr lang="en-US" dirty="0" err="1" smtClean="0"/>
              <a:t>rw</a:t>
            </a:r>
            <a:r>
              <a:rPr lang="en-US" dirty="0" smtClean="0"/>
              <a:t> access, “mount –o </a:t>
            </a:r>
            <a:r>
              <a:rPr lang="en-US" dirty="0" err="1" smtClean="0"/>
              <a:t>remount,rw</a:t>
            </a:r>
            <a:r>
              <a:rPr lang="en-US" dirty="0" smtClean="0"/>
              <a:t> /”</a:t>
            </a:r>
          </a:p>
          <a:p>
            <a:pPr marL="800100" lvl="1" indent="-342900">
              <a:buFont typeface="+mj-lt"/>
              <a:buAutoNum type="arabicPeriod"/>
            </a:pPr>
            <a:r>
              <a:rPr lang="en-US" dirty="0" smtClean="0"/>
              <a:t>When </a:t>
            </a:r>
            <a:r>
              <a:rPr lang="en-US" dirty="0" smtClean="0"/>
              <a:t>finished, remount </a:t>
            </a:r>
            <a:r>
              <a:rPr lang="en-US" dirty="0" smtClean="0"/>
              <a:t>back to </a:t>
            </a:r>
            <a:r>
              <a:rPr lang="en-US" dirty="0" err="1" smtClean="0"/>
              <a:t>ro</a:t>
            </a:r>
            <a:r>
              <a:rPr lang="en-US" dirty="0" smtClean="0"/>
              <a:t> access, </a:t>
            </a:r>
            <a:r>
              <a:rPr lang="en-US" dirty="0"/>
              <a:t>“</a:t>
            </a:r>
            <a:r>
              <a:rPr lang="en-US" dirty="0" err="1"/>
              <a:t>sync;sync;sync</a:t>
            </a:r>
            <a:r>
              <a:rPr lang="en-US" dirty="0" smtClean="0"/>
              <a:t>; mount </a:t>
            </a:r>
            <a:r>
              <a:rPr lang="en-US" dirty="0" smtClean="0"/>
              <a:t>–o </a:t>
            </a:r>
            <a:r>
              <a:rPr lang="en-US" dirty="0" err="1" smtClean="0"/>
              <a:t>remount,ro</a:t>
            </a:r>
            <a:r>
              <a:rPr lang="en-US" dirty="0"/>
              <a:t> </a:t>
            </a:r>
            <a:r>
              <a:rPr lang="en-US" dirty="0" smtClean="0"/>
              <a:t>/”</a:t>
            </a:r>
          </a:p>
          <a:p>
            <a:pPr marL="800100" lvl="1" indent="-342900">
              <a:buFont typeface="+mj-lt"/>
              <a:buAutoNum type="arabicPeriod"/>
            </a:pPr>
            <a:r>
              <a:rPr lang="en-US" dirty="0" smtClean="0"/>
              <a:t>Reset the server with a “warm reset”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19435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Network Naming Changes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Previous appliances use remapped </a:t>
            </a:r>
            <a:r>
              <a:rPr lang="en-US" dirty="0" err="1" smtClean="0"/>
              <a:t>ethernet</a:t>
            </a:r>
            <a:r>
              <a:rPr lang="en-US" dirty="0" smtClean="0"/>
              <a:t> ports with naming of “</a:t>
            </a:r>
            <a:r>
              <a:rPr lang="en-US" dirty="0" err="1" smtClean="0"/>
              <a:t>ethX</a:t>
            </a:r>
            <a:r>
              <a:rPr lang="en-US" dirty="0" smtClean="0"/>
              <a:t>”</a:t>
            </a:r>
          </a:p>
          <a:p>
            <a:r>
              <a:rPr lang="en-US" dirty="0" smtClean="0"/>
              <a:t>We would typically remap the location of each port to match a left-&gt;right orientation when viewing the back of the machine by using custom </a:t>
            </a:r>
            <a:r>
              <a:rPr lang="en-US" dirty="0" err="1" smtClean="0"/>
              <a:t>udev</a:t>
            </a:r>
            <a:r>
              <a:rPr lang="en-US" dirty="0" smtClean="0"/>
              <a:t> rules</a:t>
            </a:r>
          </a:p>
          <a:p>
            <a:r>
              <a:rPr lang="en-US" dirty="0" smtClean="0"/>
              <a:t>For OS7, the default naming has changed and we have migrated to a physical mapping that is automatically generated by the OS.  No more </a:t>
            </a:r>
            <a:r>
              <a:rPr lang="en-US" dirty="0" err="1" smtClean="0"/>
              <a:t>udev</a:t>
            </a:r>
            <a:r>
              <a:rPr lang="en-US" dirty="0" smtClean="0"/>
              <a:t> rules needed.</a:t>
            </a:r>
          </a:p>
          <a:p>
            <a:r>
              <a:rPr lang="en-US" dirty="0" smtClean="0"/>
              <a:t>New naming convention is based on PCI slot and Port</a:t>
            </a:r>
          </a:p>
        </p:txBody>
      </p:sp>
    </p:spTree>
    <p:extLst>
      <p:ext uri="{BB962C8B-B14F-4D97-AF65-F5344CB8AC3E}">
        <p14:creationId xmlns:p14="http://schemas.microsoft.com/office/powerpoint/2010/main" val="35793900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Network Naming Changes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Onboard ports use convention of “</a:t>
            </a:r>
            <a:r>
              <a:rPr lang="en-US" dirty="0" err="1"/>
              <a:t>emX</a:t>
            </a:r>
            <a:r>
              <a:rPr lang="en-US" dirty="0"/>
              <a:t>” where X starts at 1.  So for </a:t>
            </a:r>
            <a:r>
              <a:rPr lang="en-US" dirty="0" err="1"/>
              <a:t>Xcellis</a:t>
            </a:r>
            <a:r>
              <a:rPr lang="en-US" dirty="0"/>
              <a:t>, there are 4 onboard 1Gbe ports and they are named “</a:t>
            </a:r>
            <a:r>
              <a:rPr lang="en-US" b="1" dirty="0"/>
              <a:t>em1</a:t>
            </a:r>
            <a:r>
              <a:rPr lang="en-US" dirty="0"/>
              <a:t>, </a:t>
            </a:r>
            <a:r>
              <a:rPr lang="en-US" b="1" dirty="0"/>
              <a:t>em2</a:t>
            </a:r>
            <a:r>
              <a:rPr lang="en-US" dirty="0"/>
              <a:t>, </a:t>
            </a:r>
            <a:r>
              <a:rPr lang="en-US" b="1" dirty="0"/>
              <a:t>em3</a:t>
            </a:r>
            <a:r>
              <a:rPr lang="en-US" dirty="0"/>
              <a:t> and </a:t>
            </a:r>
            <a:r>
              <a:rPr lang="en-US" b="1" dirty="0" smtClean="0"/>
              <a:t>em4 (left to right)</a:t>
            </a:r>
            <a:r>
              <a:rPr lang="en-US" dirty="0" smtClean="0"/>
              <a:t>”</a:t>
            </a:r>
          </a:p>
          <a:p>
            <a:r>
              <a:rPr lang="en-US" dirty="0" smtClean="0"/>
              <a:t>Cards in PCI slots follow the convention of </a:t>
            </a:r>
            <a:r>
              <a:rPr lang="en-US" dirty="0" err="1" smtClean="0"/>
              <a:t>pXpY</a:t>
            </a:r>
            <a:r>
              <a:rPr lang="en-US" dirty="0" smtClean="0"/>
              <a:t> where X is the physical PCI slot number and Y is the physical port number on that card.</a:t>
            </a:r>
          </a:p>
          <a:p>
            <a:r>
              <a:rPr lang="en-US" dirty="0" smtClean="0"/>
              <a:t>A quad 1Gbe card in PCI slot 1 will have ports “</a:t>
            </a:r>
            <a:r>
              <a:rPr lang="en-US" b="1" dirty="0" smtClean="0"/>
              <a:t>p1p1</a:t>
            </a:r>
            <a:r>
              <a:rPr lang="en-US" dirty="0" smtClean="0"/>
              <a:t>, </a:t>
            </a:r>
            <a:r>
              <a:rPr lang="en-US" b="1" dirty="0" smtClean="0"/>
              <a:t>p1p2</a:t>
            </a:r>
            <a:r>
              <a:rPr lang="en-US" dirty="0" smtClean="0"/>
              <a:t>, </a:t>
            </a:r>
            <a:r>
              <a:rPr lang="en-US" b="1" dirty="0" smtClean="0"/>
              <a:t>p1p3</a:t>
            </a:r>
            <a:r>
              <a:rPr lang="en-US" dirty="0" smtClean="0"/>
              <a:t>, </a:t>
            </a:r>
            <a:r>
              <a:rPr lang="en-US" b="1" dirty="0" smtClean="0"/>
              <a:t>p1p4</a:t>
            </a:r>
            <a:r>
              <a:rPr lang="en-US" dirty="0" smtClean="0"/>
              <a:t>”</a:t>
            </a:r>
          </a:p>
          <a:p>
            <a:r>
              <a:rPr lang="en-US" dirty="0" smtClean="0"/>
              <a:t>A dual port 10Gbe card in PCI slot 2 will have ports “</a:t>
            </a:r>
            <a:r>
              <a:rPr lang="en-US" b="1" dirty="0" smtClean="0"/>
              <a:t>p2p1</a:t>
            </a:r>
            <a:r>
              <a:rPr lang="en-US" dirty="0" smtClean="0"/>
              <a:t> and </a:t>
            </a:r>
            <a:r>
              <a:rPr lang="en-US" b="1" dirty="0" smtClean="0"/>
              <a:t>p2p2</a:t>
            </a:r>
            <a:r>
              <a:rPr lang="en-US" dirty="0" smtClean="0"/>
              <a:t>”</a:t>
            </a:r>
            <a:endParaRPr lang="en-US" dirty="0"/>
          </a:p>
          <a:p>
            <a:r>
              <a:rPr lang="en-US" dirty="0" smtClean="0"/>
              <a:t>The advantage of this naming convention is that for a given Linux </a:t>
            </a:r>
            <a:r>
              <a:rPr lang="en-US" dirty="0" err="1" smtClean="0"/>
              <a:t>ethernet</a:t>
            </a:r>
            <a:r>
              <a:rPr lang="en-US" dirty="0" smtClean="0"/>
              <a:t> device you can know exactly what physical port it maps to on the system.</a:t>
            </a:r>
          </a:p>
        </p:txBody>
      </p:sp>
    </p:spTree>
    <p:extLst>
      <p:ext uri="{BB962C8B-B14F-4D97-AF65-F5344CB8AC3E}">
        <p14:creationId xmlns:p14="http://schemas.microsoft.com/office/powerpoint/2010/main" val="1193236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Network Naming Changes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Another advantage is that if for instance a quad port card in PCI slot 1 is replaced with a dual port card, the numbering of the other </a:t>
            </a:r>
            <a:r>
              <a:rPr lang="en-US" dirty="0" err="1" smtClean="0"/>
              <a:t>ethernet</a:t>
            </a:r>
            <a:r>
              <a:rPr lang="en-US" dirty="0" smtClean="0"/>
              <a:t> ports does not change.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50021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Tips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Restarting a failed upgrade on an </a:t>
            </a:r>
            <a:r>
              <a:rPr lang="en-US" dirty="0" err="1" smtClean="0"/>
              <a:t>Xcellis</a:t>
            </a:r>
            <a:r>
              <a:rPr lang="en-US" dirty="0" smtClean="0"/>
              <a:t> node</a:t>
            </a:r>
          </a:p>
          <a:p>
            <a:pPr lvl="1"/>
            <a:r>
              <a:rPr lang="en-US" sz="14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cp</a:t>
            </a:r>
            <a:r>
              <a:rPr lang="en-US" sz="1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/scratch/upgrade/</a:t>
            </a:r>
            <a:r>
              <a:rPr lang="en-US" sz="14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Upgrade.BHM</a:t>
            </a:r>
            <a:r>
              <a:rPr lang="en-US" sz="1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/opt/</a:t>
            </a:r>
            <a:r>
              <a:rPr lang="en-US" sz="14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DXi</a:t>
            </a:r>
            <a:r>
              <a:rPr lang="en-US" sz="1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/</a:t>
            </a:r>
            <a:r>
              <a:rPr lang="en-US" sz="14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systemd</a:t>
            </a:r>
            <a:r>
              <a:rPr lang="en-US" sz="1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/startup/</a:t>
            </a:r>
          </a:p>
          <a:p>
            <a:pPr lvl="1"/>
            <a:r>
              <a:rPr lang="en-US" sz="14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cp</a:t>
            </a:r>
            <a:r>
              <a:rPr lang="en-US" sz="1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/scratch/upgrade/quantum-</a:t>
            </a:r>
            <a:r>
              <a:rPr lang="en-US" sz="14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upgrade.service</a:t>
            </a:r>
            <a:r>
              <a:rPr lang="en-US" sz="1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/</a:t>
            </a:r>
            <a:r>
              <a:rPr lang="en-US" sz="14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usr</a:t>
            </a:r>
            <a:r>
              <a:rPr lang="en-US" sz="1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/lib/</a:t>
            </a:r>
            <a:r>
              <a:rPr lang="en-US" sz="14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systemd</a:t>
            </a:r>
            <a:r>
              <a:rPr lang="en-US" sz="1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/system/</a:t>
            </a:r>
          </a:p>
          <a:p>
            <a:pPr lvl="1"/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</a:t>
            </a:r>
            <a:r>
              <a:rPr lang="en-US" sz="14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ystemctl</a:t>
            </a:r>
            <a:r>
              <a:rPr lang="en-US" sz="1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set-default quantum-</a:t>
            </a:r>
            <a:r>
              <a:rPr lang="en-US" sz="14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upgrade.target</a:t>
            </a:r>
            <a:endParaRPr lang="en-US" sz="1400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lvl="1"/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</a:t>
            </a:r>
            <a:r>
              <a:rPr lang="en-US" sz="14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ystemctl</a:t>
            </a:r>
            <a:r>
              <a:rPr lang="en-US" sz="1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enable </a:t>
            </a:r>
            <a:r>
              <a:rPr lang="en-US" sz="1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quantum-</a:t>
            </a:r>
            <a:r>
              <a:rPr lang="en-US" sz="14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upgrade.service</a:t>
            </a:r>
            <a:endParaRPr lang="en-US" sz="1400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lvl="1"/>
            <a:r>
              <a:rPr lang="en-US" sz="14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systemctl</a:t>
            </a:r>
            <a:r>
              <a:rPr lang="en-US" sz="1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reboot</a:t>
            </a:r>
            <a:endParaRPr lang="en-US" sz="1400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lvl="1"/>
            <a:endParaRPr lang="en-US" dirty="0"/>
          </a:p>
          <a:p>
            <a:pPr lvl="1"/>
            <a:r>
              <a:rPr lang="en-US" dirty="0" smtClean="0"/>
              <a:t>Upgrade logs are in the same location as before /</a:t>
            </a:r>
            <a:r>
              <a:rPr lang="en-US" dirty="0" err="1" smtClean="0"/>
              <a:t>var</a:t>
            </a:r>
            <a:r>
              <a:rPr lang="en-US" dirty="0" smtClean="0"/>
              <a:t>/log/</a:t>
            </a:r>
            <a:r>
              <a:rPr lang="en-US" dirty="0" err="1" smtClean="0"/>
              <a:t>DXi</a:t>
            </a:r>
            <a:r>
              <a:rPr lang="en-US" dirty="0" smtClean="0"/>
              <a:t>/upgrades/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747968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Subtitl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>
                <a:latin typeface="Calibri" charset="0"/>
              </a:rPr>
              <a:t>January 2016</a:t>
            </a:r>
            <a:endParaRPr dirty="0">
              <a:latin typeface="Calibri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 rtlCol="0">
            <a:normAutofit fontScale="92500" lnSpcReduction="20000"/>
          </a:bodyPr>
          <a:lstStyle/>
          <a:p>
            <a:pPr>
              <a:defRPr/>
            </a:pPr>
            <a:r>
              <a:rPr lang="en-US" sz="3600" cap="none" dirty="0" err="1" smtClean="0"/>
              <a:t>StorNext</a:t>
            </a:r>
            <a:r>
              <a:rPr lang="en-US" sz="3600" cap="none" dirty="0" smtClean="0"/>
              <a:t> Connect 1.1 /</a:t>
            </a:r>
            <a:r>
              <a:rPr lang="en-US" sz="3600" cap="none" dirty="0" err="1" smtClean="0"/>
              <a:t>Xcellis</a:t>
            </a:r>
            <a:r>
              <a:rPr lang="en-US" sz="3600" cap="none" dirty="0" smtClean="0"/>
              <a:t> TOI</a:t>
            </a:r>
          </a:p>
          <a:p>
            <a:pPr>
              <a:defRPr/>
            </a:pPr>
            <a:r>
              <a:rPr lang="en-US" sz="3600" cap="none" dirty="0" smtClean="0"/>
              <a:t>Auto Flex Configuration</a:t>
            </a:r>
          </a:p>
          <a:p>
            <a:pPr>
              <a:defRPr/>
            </a:pPr>
            <a:r>
              <a:rPr lang="en-US" sz="3600" cap="none" dirty="0" smtClean="0"/>
              <a:t>Bijan Tehrani</a:t>
            </a:r>
          </a:p>
        </p:txBody>
      </p:sp>
    </p:spTree>
    <p:extLst>
      <p:ext uri="{BB962C8B-B14F-4D97-AF65-F5344CB8AC3E}">
        <p14:creationId xmlns:p14="http://schemas.microsoft.com/office/powerpoint/2010/main" val="36572732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Xcellis Auto Flex Configuration</a:t>
            </a:r>
            <a:endParaRPr dirty="0" smtClean="0">
              <a:latin typeface="Arial" charset="0"/>
              <a:ea typeface="ＭＳ Ｐゴシック" pitchFamily="34" charset="-128"/>
              <a:cs typeface="Arial" charset="0"/>
            </a:endParaRPr>
          </a:p>
        </p:txBody>
      </p:sp>
      <p:sp>
        <p:nvSpPr>
          <p:cNvPr id="15363" name="Content Placeholder 6"/>
          <p:cNvSpPr>
            <a:spLocks noGrp="1"/>
          </p:cNvSpPr>
          <p:nvPr>
            <p:ph idx="1"/>
          </p:nvPr>
        </p:nvSpPr>
        <p:spPr>
          <a:xfrm>
            <a:off x="301625" y="1085850"/>
            <a:ext cx="8364538" cy="3543300"/>
          </a:xfrm>
        </p:spPr>
        <p:txBody>
          <a:bodyPr>
            <a:normAutofit/>
          </a:bodyPr>
          <a:lstStyle/>
          <a:p>
            <a:r>
              <a:rPr lang="en-US" dirty="0"/>
              <a:t>Allow maximum flexibility in </a:t>
            </a:r>
            <a:r>
              <a:rPr lang="en-US" dirty="0" smtClean="0"/>
              <a:t>configuring any combination of Quantum-supported/tested cards and customer extended cards in any of the Xcellis system slots:</a:t>
            </a:r>
            <a:endParaRPr lang="en-US" dirty="0"/>
          </a:p>
          <a:p>
            <a:pPr lvl="1"/>
            <a:r>
              <a:rPr lang="en-US" dirty="0" smtClean="0"/>
              <a:t>Quantum factory-tested </a:t>
            </a:r>
            <a:r>
              <a:rPr lang="en-US" dirty="0"/>
              <a:t>configurations </a:t>
            </a:r>
            <a:r>
              <a:rPr lang="en-US" dirty="0" smtClean="0"/>
              <a:t>of slots </a:t>
            </a:r>
          </a:p>
          <a:p>
            <a:pPr lvl="2"/>
            <a:r>
              <a:rPr lang="en-US" dirty="0" smtClean="0"/>
              <a:t>using Quantum-supported cards (similar to legacy Quantum system configurations)</a:t>
            </a:r>
          </a:p>
          <a:p>
            <a:pPr lvl="1"/>
            <a:r>
              <a:rPr lang="en-US" dirty="0" smtClean="0"/>
              <a:t>Customer-defined configurations of slots </a:t>
            </a:r>
            <a:r>
              <a:rPr lang="en-US" dirty="0"/>
              <a:t>(New) </a:t>
            </a:r>
            <a:endParaRPr lang="en-US" dirty="0" smtClean="0"/>
          </a:p>
          <a:p>
            <a:pPr lvl="2"/>
            <a:r>
              <a:rPr lang="en-US" dirty="0" smtClean="0"/>
              <a:t>using Quantum-supported cards and customer-requested, extended cards</a:t>
            </a:r>
          </a:p>
        </p:txBody>
      </p:sp>
    </p:spTree>
    <p:extLst>
      <p:ext uri="{BB962C8B-B14F-4D97-AF65-F5344CB8AC3E}">
        <p14:creationId xmlns:p14="http://schemas.microsoft.com/office/powerpoint/2010/main" val="297139311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Xcellis - Cards</a:t>
            </a:r>
            <a:endParaRPr dirty="0" smtClean="0">
              <a:latin typeface="Arial" charset="0"/>
              <a:ea typeface="ＭＳ Ｐゴシック" pitchFamily="34" charset="-128"/>
              <a:cs typeface="Arial" charset="0"/>
            </a:endParaRPr>
          </a:p>
        </p:txBody>
      </p:sp>
      <p:sp>
        <p:nvSpPr>
          <p:cNvPr id="15363" name="Content Placeholder 6"/>
          <p:cNvSpPr>
            <a:spLocks noGrp="1"/>
          </p:cNvSpPr>
          <p:nvPr>
            <p:ph idx="1"/>
          </p:nvPr>
        </p:nvSpPr>
        <p:spPr>
          <a:xfrm>
            <a:off x="301625" y="1028700"/>
            <a:ext cx="8364538" cy="3600450"/>
          </a:xfrm>
        </p:spPr>
        <p:txBody>
          <a:bodyPr>
            <a:normAutofit/>
          </a:bodyPr>
          <a:lstStyle/>
          <a:p>
            <a:r>
              <a:rPr lang="en-US" dirty="0" smtClean="0"/>
              <a:t>Quantum-Supported Cards for Xcellis</a:t>
            </a:r>
          </a:p>
          <a:p>
            <a:pPr lvl="1"/>
            <a:r>
              <a:rPr lang="en-US" dirty="0" smtClean="0"/>
              <a:t>16Gb FC, 8Gb FC, 1GbE, 10GbE (as described in the Hardware TOI presentation)</a:t>
            </a:r>
          </a:p>
          <a:p>
            <a:r>
              <a:rPr lang="en-US" dirty="0" smtClean="0"/>
              <a:t>Customer Requested Cards (Extended cards)</a:t>
            </a:r>
          </a:p>
          <a:p>
            <a:pPr lvl="1"/>
            <a:r>
              <a:rPr lang="en-US" dirty="0" smtClean="0"/>
              <a:t>Support for new cards may be requested via Express deals for approval</a:t>
            </a:r>
          </a:p>
          <a:p>
            <a:pPr lvl="1"/>
            <a:r>
              <a:rPr lang="en-US" dirty="0" smtClean="0"/>
              <a:t>Simpler Engineering process for adding  support for requested cards</a:t>
            </a:r>
          </a:p>
          <a:p>
            <a:pPr lvl="1"/>
            <a:r>
              <a:rPr lang="en-US" dirty="0" smtClean="0"/>
              <a:t>Once added, extended cards may be used in customer-defined configurations</a:t>
            </a:r>
          </a:p>
          <a:p>
            <a:r>
              <a:rPr lang="en-US" dirty="0" smtClean="0"/>
              <a:t>Any number of any of the supported and extended cards may </a:t>
            </a:r>
            <a:r>
              <a:rPr lang="en-US" dirty="0"/>
              <a:t>be installed in </a:t>
            </a:r>
            <a:r>
              <a:rPr lang="en-US" dirty="0" smtClean="0"/>
              <a:t>Xcellis system slots</a:t>
            </a:r>
          </a:p>
          <a:p>
            <a:pPr lvl="1"/>
            <a:r>
              <a:rPr lang="en-US" dirty="0" smtClean="0"/>
              <a:t>A single card type may be installed in any and all slots</a:t>
            </a:r>
          </a:p>
          <a:p>
            <a:pPr lvl="1"/>
            <a:r>
              <a:rPr lang="en-US" dirty="0" smtClean="0"/>
              <a:t>Any and all slots may be left empty</a:t>
            </a:r>
          </a:p>
        </p:txBody>
      </p:sp>
    </p:spTree>
    <p:extLst>
      <p:ext uri="{BB962C8B-B14F-4D97-AF65-F5344CB8AC3E}">
        <p14:creationId xmlns:p14="http://schemas.microsoft.com/office/powerpoint/2010/main" val="325093523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algn="ctr">
              <a:defRPr/>
            </a:pPr>
            <a:r>
              <a:rPr lang="en-US" dirty="0" smtClean="0"/>
              <a:t>How Does Flex Configuration Work?</a:t>
            </a:r>
            <a:endParaRPr lang="en-US" dirty="0"/>
          </a:p>
          <a:p>
            <a:pPr>
              <a:buFont typeface="Wingdings" charset="2"/>
              <a:buNone/>
              <a:defRPr/>
            </a:pP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4294967295"/>
          </p:nvPr>
        </p:nvSpPr>
        <p:spPr>
          <a:xfrm>
            <a:off x="0" y="1417638"/>
            <a:ext cx="3573463" cy="1081087"/>
          </a:xfrm>
        </p:spPr>
        <p:txBody>
          <a:bodyPr>
            <a:normAutofit/>
          </a:bodyPr>
          <a:lstStyle/>
          <a:p>
            <a:pPr algn="ctr">
              <a:buFont typeface="Wingdings" charset="2"/>
              <a:buNone/>
              <a:defRPr/>
            </a:pPr>
            <a:endParaRPr sz="2000" dirty="0"/>
          </a:p>
        </p:txBody>
      </p:sp>
      <p:sp>
        <p:nvSpPr>
          <p:cNvPr id="6" name="Text Placeholder 11"/>
          <p:cNvSpPr>
            <a:spLocks noGrp="1"/>
          </p:cNvSpPr>
          <p:nvPr>
            <p:ph type="body" sz="quarter" idx="4294967295"/>
          </p:nvPr>
        </p:nvSpPr>
        <p:spPr>
          <a:xfrm>
            <a:off x="0" y="4686300"/>
            <a:ext cx="2044700" cy="123825"/>
          </a:xfrm>
        </p:spPr>
        <p:txBody>
          <a:bodyPr/>
          <a:lstStyle/>
          <a:p>
            <a:pPr>
              <a:buFont typeface="Wingdings" charset="2"/>
              <a:buNone/>
              <a:defRPr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12517555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61043" y="100140"/>
            <a:ext cx="586699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F73C3"/>
                </a:solidFill>
              </a:rPr>
              <a:t>Hardware Overview </a:t>
            </a:r>
            <a:r>
              <a:rPr lang="en-US" sz="2400" dirty="0" smtClean="0">
                <a:solidFill>
                  <a:srgbClr val="0F73C3"/>
                </a:solidFill>
              </a:rPr>
              <a:t>– MDC Server Front View</a:t>
            </a:r>
            <a:endParaRPr lang="en-US" sz="2400" b="1" dirty="0">
              <a:solidFill>
                <a:srgbClr val="0F73C3"/>
              </a:solidFill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368834" y="561805"/>
            <a:ext cx="8414016" cy="0"/>
          </a:xfrm>
          <a:prstGeom prst="line">
            <a:avLst/>
          </a:prstGeom>
          <a:ln w="12700" cmpd="sng"/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Content Placeholder 2"/>
          <p:cNvSpPr txBox="1">
            <a:spLocks/>
          </p:cNvSpPr>
          <p:nvPr/>
        </p:nvSpPr>
        <p:spPr bwMode="auto">
          <a:xfrm>
            <a:off x="4249425" y="2567466"/>
            <a:ext cx="4526015" cy="24187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DB6EC"/>
              </a:buClr>
              <a:buSzPct val="75000"/>
              <a:buFont typeface="Wingdings" pitchFamily="2" charset="2"/>
              <a:buChar char="§"/>
              <a:defRPr lang="en-US" sz="2400" dirty="0">
                <a:solidFill>
                  <a:srgbClr val="666666"/>
                </a:solidFill>
                <a:latin typeface="Arial" pitchFamily="34" charset="0"/>
                <a:ea typeface="ＭＳ Ｐゴシック" charset="0"/>
                <a:cs typeface="Arial" pitchFamily="34" charset="0"/>
              </a:defRPr>
            </a:lvl1pPr>
            <a:lvl2pPr marL="742950" indent="-28575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DB6EC"/>
              </a:buClr>
              <a:buFont typeface="Arial" charset="0"/>
              <a:buChar char="–"/>
              <a:defRPr lang="en-US" dirty="0">
                <a:solidFill>
                  <a:srgbClr val="666666"/>
                </a:solidFill>
                <a:latin typeface="Arial" pitchFamily="34" charset="0"/>
                <a:ea typeface="ＭＳ Ｐゴシック" charset="0"/>
                <a:cs typeface="Arial" pitchFamily="34" charset="0"/>
              </a:defRPr>
            </a:lvl2pPr>
            <a:lvl3pPr marL="11430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DB6EC"/>
              </a:buClr>
              <a:buFont typeface="Wingdings" pitchFamily="2" charset="2"/>
              <a:buChar char="§"/>
              <a:defRPr lang="en-US" sz="1600" dirty="0">
                <a:solidFill>
                  <a:srgbClr val="666666"/>
                </a:solidFill>
                <a:latin typeface="Arial" pitchFamily="34" charset="0"/>
                <a:ea typeface="ＭＳ Ｐゴシック" charset="0"/>
                <a:cs typeface="Arial" pitchFamily="34" charset="0"/>
              </a:defRPr>
            </a:lvl3pPr>
            <a:lvl4pPr marL="16002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DB6EC"/>
              </a:buClr>
              <a:buFont typeface="Arial" charset="0"/>
              <a:buChar char="–"/>
              <a:defRPr lang="en-US" sz="1600" dirty="0">
                <a:solidFill>
                  <a:srgbClr val="666666"/>
                </a:solidFill>
                <a:latin typeface="Arial" pitchFamily="34" charset="0"/>
                <a:ea typeface="ＭＳ Ｐゴシック" charset="0"/>
                <a:cs typeface="Arial" pitchFamily="34" charset="0"/>
              </a:defRPr>
            </a:lvl4pPr>
            <a:lvl5pPr marL="20574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DB6EC"/>
              </a:buClr>
              <a:buFont typeface="Wingdings" pitchFamily="2" charset="2"/>
              <a:buChar char="§"/>
              <a:defRPr lang="en-US" sz="1600" dirty="0">
                <a:solidFill>
                  <a:srgbClr val="666666"/>
                </a:solidFill>
                <a:latin typeface="Arial" pitchFamily="34" charset="0"/>
                <a:ea typeface="ＭＳ Ｐゴシック" charset="0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buFont typeface="+mj-lt"/>
              <a:buAutoNum type="arabicPeriod" startAt="9"/>
            </a:pPr>
            <a:r>
              <a:rPr lang="en-US" sz="1600" kern="0" dirty="0" smtClean="0"/>
              <a:t>LCD Panel</a:t>
            </a:r>
          </a:p>
          <a:p>
            <a:pPr marL="457200" indent="-457200">
              <a:buFont typeface="+mj-lt"/>
              <a:buAutoNum type="arabicPeriod" startAt="9"/>
            </a:pPr>
            <a:r>
              <a:rPr lang="en-US" sz="1600" kern="0" dirty="0" smtClean="0"/>
              <a:t>VGA Video Connector</a:t>
            </a:r>
          </a:p>
          <a:p>
            <a:pPr marL="457200" indent="-457200">
              <a:buFont typeface="+mj-lt"/>
              <a:buAutoNum type="arabicPeriod" startAt="9"/>
            </a:pPr>
            <a:r>
              <a:rPr lang="en-US" sz="1600" kern="0" dirty="0" smtClean="0"/>
              <a:t>Hard drives</a:t>
            </a:r>
          </a:p>
          <a:p>
            <a:pPr marL="457200" indent="-457200">
              <a:buFont typeface="+mj-lt"/>
              <a:buAutoNum type="arabicPeriod" startAt="9"/>
            </a:pPr>
            <a:r>
              <a:rPr lang="en-US" sz="1600" kern="0" dirty="0" smtClean="0"/>
              <a:t>Unused drive slots</a:t>
            </a:r>
          </a:p>
          <a:p>
            <a:pPr marL="0" indent="0">
              <a:buNone/>
            </a:pPr>
            <a:endParaRPr lang="en-US" sz="1800" kern="0" dirty="0" smtClean="0"/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4579" y="427357"/>
            <a:ext cx="6562525" cy="22299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Content Placeholder 2"/>
          <p:cNvSpPr txBox="1">
            <a:spLocks/>
          </p:cNvSpPr>
          <p:nvPr/>
        </p:nvSpPr>
        <p:spPr bwMode="auto">
          <a:xfrm>
            <a:off x="461043" y="2543079"/>
            <a:ext cx="4526015" cy="24187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DB6EC"/>
              </a:buClr>
              <a:buSzPct val="75000"/>
              <a:buFont typeface="Wingdings" pitchFamily="2" charset="2"/>
              <a:buChar char="§"/>
              <a:defRPr lang="en-US" sz="2400" dirty="0">
                <a:solidFill>
                  <a:srgbClr val="666666"/>
                </a:solidFill>
                <a:latin typeface="Arial" pitchFamily="34" charset="0"/>
                <a:ea typeface="ＭＳ Ｐゴシック" charset="0"/>
                <a:cs typeface="Arial" pitchFamily="34" charset="0"/>
              </a:defRPr>
            </a:lvl1pPr>
            <a:lvl2pPr marL="742950" indent="-28575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DB6EC"/>
              </a:buClr>
              <a:buFont typeface="Arial" charset="0"/>
              <a:buChar char="–"/>
              <a:defRPr lang="en-US" dirty="0">
                <a:solidFill>
                  <a:srgbClr val="666666"/>
                </a:solidFill>
                <a:latin typeface="Arial" pitchFamily="34" charset="0"/>
                <a:ea typeface="ＭＳ Ｐゴシック" charset="0"/>
                <a:cs typeface="Arial" pitchFamily="34" charset="0"/>
              </a:defRPr>
            </a:lvl2pPr>
            <a:lvl3pPr marL="11430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DB6EC"/>
              </a:buClr>
              <a:buFont typeface="Wingdings" pitchFamily="2" charset="2"/>
              <a:buChar char="§"/>
              <a:defRPr lang="en-US" sz="1600" dirty="0">
                <a:solidFill>
                  <a:srgbClr val="666666"/>
                </a:solidFill>
                <a:latin typeface="Arial" pitchFamily="34" charset="0"/>
                <a:ea typeface="ＭＳ Ｐゴシック" charset="0"/>
                <a:cs typeface="Arial" pitchFamily="34" charset="0"/>
              </a:defRPr>
            </a:lvl3pPr>
            <a:lvl4pPr marL="16002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DB6EC"/>
              </a:buClr>
              <a:buFont typeface="Arial" charset="0"/>
              <a:buChar char="–"/>
              <a:defRPr lang="en-US" sz="1600" dirty="0">
                <a:solidFill>
                  <a:srgbClr val="666666"/>
                </a:solidFill>
                <a:latin typeface="Arial" pitchFamily="34" charset="0"/>
                <a:ea typeface="ＭＳ Ｐゴシック" charset="0"/>
                <a:cs typeface="Arial" pitchFamily="34" charset="0"/>
              </a:defRPr>
            </a:lvl4pPr>
            <a:lvl5pPr marL="20574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DB6EC"/>
              </a:buClr>
              <a:buFont typeface="Wingdings" pitchFamily="2" charset="2"/>
              <a:buChar char="§"/>
              <a:defRPr lang="en-US" sz="1600" dirty="0">
                <a:solidFill>
                  <a:srgbClr val="666666"/>
                </a:solidFill>
                <a:latin typeface="Arial" pitchFamily="34" charset="0"/>
                <a:ea typeface="ＭＳ Ｐゴシック" charset="0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buFont typeface="+mj-lt"/>
              <a:buAutoNum type="arabicPeriod"/>
            </a:pPr>
            <a:r>
              <a:rPr lang="en-US" sz="1600" dirty="0"/>
              <a:t>Power Button and power Indicator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1600" dirty="0"/>
              <a:t>Server ID Button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1600" dirty="0"/>
              <a:t>USB Port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1600" dirty="0"/>
              <a:t>USB Port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1600" dirty="0"/>
              <a:t>Optical Drive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1600" dirty="0"/>
              <a:t>SD Media card slot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1600" dirty="0"/>
              <a:t>LCD Buttons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1600" dirty="0"/>
              <a:t>Service ID Tag</a:t>
            </a:r>
          </a:p>
          <a:p>
            <a:pPr marL="0" indent="0">
              <a:buNone/>
            </a:pPr>
            <a:endParaRPr lang="en-US" sz="1800" kern="0" dirty="0" smtClean="0"/>
          </a:p>
        </p:txBody>
      </p:sp>
    </p:spTree>
    <p:extLst>
      <p:ext uri="{BB962C8B-B14F-4D97-AF65-F5344CB8AC3E}">
        <p14:creationId xmlns:p14="http://schemas.microsoft.com/office/powerpoint/2010/main" val="42651202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5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577793"/>
          </a:xfrm>
        </p:spPr>
        <p:txBody>
          <a:bodyPr/>
          <a:lstStyle/>
          <a:p>
            <a:r>
              <a:rPr lang="en-US" dirty="0" smtClean="0"/>
              <a:t>User Actions</a:t>
            </a:r>
            <a:endParaRPr dirty="0" smtClean="0">
              <a:latin typeface="Arial" charset="0"/>
              <a:ea typeface="ＭＳ Ｐゴシック" pitchFamily="34" charset="-128"/>
              <a:cs typeface="Arial" charset="0"/>
            </a:endParaRPr>
          </a:p>
        </p:txBody>
      </p:sp>
      <p:sp>
        <p:nvSpPr>
          <p:cNvPr id="15363" name="Content Placeholder 6"/>
          <p:cNvSpPr>
            <a:spLocks noGrp="1"/>
          </p:cNvSpPr>
          <p:nvPr>
            <p:ph idx="1"/>
          </p:nvPr>
        </p:nvSpPr>
        <p:spPr>
          <a:xfrm>
            <a:off x="301625" y="857250"/>
            <a:ext cx="8364538" cy="3829050"/>
          </a:xfrm>
        </p:spPr>
        <p:txBody>
          <a:bodyPr>
            <a:normAutofit/>
          </a:bodyPr>
          <a:lstStyle/>
          <a:p>
            <a:r>
              <a:rPr lang="en-US" dirty="0" smtClean="0"/>
              <a:t>Shutdown the system</a:t>
            </a:r>
          </a:p>
          <a:p>
            <a:r>
              <a:rPr lang="en-US" dirty="0" smtClean="0"/>
              <a:t>Install/remove desired card(s) in/from desired slot(s)</a:t>
            </a:r>
          </a:p>
          <a:p>
            <a:r>
              <a:rPr lang="en-US" dirty="0" smtClean="0"/>
              <a:t>Reboot the system</a:t>
            </a:r>
          </a:p>
          <a:p>
            <a:r>
              <a:rPr lang="en-US" dirty="0" smtClean="0"/>
              <a:t>Auto Flex Configuration takes the necessary actions for system configuration changes during the boot</a:t>
            </a:r>
            <a:endParaRPr lang="en-US" dirty="0"/>
          </a:p>
        </p:txBody>
      </p:sp>
      <p:sp>
        <p:nvSpPr>
          <p:cNvPr id="15364" name="Slide Number Placeholder 11"/>
          <p:cNvSpPr>
            <a:spLocks noGrp="1"/>
          </p:cNvSpPr>
          <p:nvPr>
            <p:ph type="sldNum" sz="quarter" idx="4294967295"/>
          </p:nvPr>
        </p:nvSpPr>
        <p:spPr bwMode="auto">
          <a:xfrm>
            <a:off x="457200" y="4767263"/>
            <a:ext cx="2133600" cy="273844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fld id="{111FFCCE-0D55-4533-B996-71125410615E}" type="slidenum">
              <a:rPr smtClean="0">
                <a:ea typeface="ＭＳ Ｐゴシック" pitchFamily="34" charset="-128"/>
              </a:rPr>
              <a:pPr/>
              <a:t>40</a:t>
            </a:fld>
            <a:endParaRPr dirty="0" smtClean="0"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19005403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5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598419"/>
          </a:xfrm>
        </p:spPr>
        <p:txBody>
          <a:bodyPr/>
          <a:lstStyle/>
          <a:p>
            <a:r>
              <a:rPr lang="en-US" dirty="0" smtClean="0"/>
              <a:t>Auto Flex Configuration Actions</a:t>
            </a:r>
            <a:endParaRPr dirty="0" smtClean="0">
              <a:latin typeface="Arial" charset="0"/>
              <a:ea typeface="ＭＳ Ｐゴシック" pitchFamily="34" charset="-128"/>
              <a:cs typeface="Arial" charset="0"/>
            </a:endParaRPr>
          </a:p>
        </p:txBody>
      </p:sp>
      <p:sp>
        <p:nvSpPr>
          <p:cNvPr id="15363" name="Content Placeholder 6"/>
          <p:cNvSpPr>
            <a:spLocks noGrp="1"/>
          </p:cNvSpPr>
          <p:nvPr>
            <p:ph idx="1"/>
          </p:nvPr>
        </p:nvSpPr>
        <p:spPr>
          <a:xfrm>
            <a:off x="301625" y="857250"/>
            <a:ext cx="8364538" cy="3829050"/>
          </a:xfrm>
        </p:spPr>
        <p:txBody>
          <a:bodyPr>
            <a:normAutofit/>
          </a:bodyPr>
          <a:lstStyle/>
          <a:p>
            <a:r>
              <a:rPr lang="en-US" dirty="0" smtClean="0"/>
              <a:t>Discovery</a:t>
            </a:r>
          </a:p>
          <a:p>
            <a:pPr marL="800100" lvl="1" indent="-342900"/>
            <a:r>
              <a:rPr lang="en-US" dirty="0" smtClean="0"/>
              <a:t>Identify the slots and the cards in the slots</a:t>
            </a:r>
            <a:endParaRPr lang="en-US" dirty="0"/>
          </a:p>
          <a:p>
            <a:r>
              <a:rPr lang="en-US" dirty="0" smtClean="0"/>
              <a:t>Validation</a:t>
            </a:r>
          </a:p>
          <a:p>
            <a:pPr lvl="1"/>
            <a:r>
              <a:rPr lang="en-US" dirty="0" smtClean="0"/>
              <a:t>Verify that installed cards are Quantum Supported cards</a:t>
            </a:r>
          </a:p>
          <a:p>
            <a:pPr lvl="1"/>
            <a:r>
              <a:rPr lang="en-US" dirty="0" smtClean="0"/>
              <a:t>Generate RAS ticket for unsupported cards in system</a:t>
            </a:r>
            <a:endParaRPr lang="en-US" dirty="0"/>
          </a:p>
          <a:p>
            <a:r>
              <a:rPr lang="en-US" dirty="0" smtClean="0"/>
              <a:t>Configuration</a:t>
            </a:r>
          </a:p>
          <a:p>
            <a:pPr lvl="1"/>
            <a:r>
              <a:rPr lang="en-US" dirty="0" smtClean="0"/>
              <a:t>Compare current boot slot configuration to the previous boot slot configuration </a:t>
            </a:r>
          </a:p>
        </p:txBody>
      </p:sp>
      <p:sp>
        <p:nvSpPr>
          <p:cNvPr id="15364" name="Slide Number Placeholder 11"/>
          <p:cNvSpPr>
            <a:spLocks noGrp="1"/>
          </p:cNvSpPr>
          <p:nvPr>
            <p:ph type="sldNum" sz="quarter" idx="4294967295"/>
          </p:nvPr>
        </p:nvSpPr>
        <p:spPr bwMode="auto">
          <a:xfrm>
            <a:off x="457200" y="4767263"/>
            <a:ext cx="2133600" cy="273844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fld id="{111FFCCE-0D55-4533-B996-71125410615E}" type="slidenum">
              <a:rPr smtClean="0">
                <a:ea typeface="ＭＳ Ｐゴシック" pitchFamily="34" charset="-128"/>
              </a:rPr>
              <a:pPr/>
              <a:t>41</a:t>
            </a:fld>
            <a:endParaRPr dirty="0" smtClean="0"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51408797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5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591544"/>
          </a:xfrm>
        </p:spPr>
        <p:txBody>
          <a:bodyPr/>
          <a:lstStyle/>
          <a:p>
            <a:r>
              <a:rPr lang="en-US" dirty="0" smtClean="0"/>
              <a:t>Auto Flex Configuration Actions</a:t>
            </a:r>
            <a:endParaRPr dirty="0" smtClean="0">
              <a:latin typeface="Arial" charset="0"/>
              <a:ea typeface="ＭＳ Ｐゴシック" pitchFamily="34" charset="-128"/>
              <a:cs typeface="Arial" charset="0"/>
            </a:endParaRPr>
          </a:p>
        </p:txBody>
      </p:sp>
      <p:sp>
        <p:nvSpPr>
          <p:cNvPr id="15363" name="Content Placeholder 6"/>
          <p:cNvSpPr>
            <a:spLocks noGrp="1"/>
          </p:cNvSpPr>
          <p:nvPr>
            <p:ph idx="1"/>
          </p:nvPr>
        </p:nvSpPr>
        <p:spPr>
          <a:xfrm>
            <a:off x="301625" y="857250"/>
            <a:ext cx="8364538" cy="3829050"/>
          </a:xfrm>
        </p:spPr>
        <p:txBody>
          <a:bodyPr>
            <a:normAutofit/>
          </a:bodyPr>
          <a:lstStyle/>
          <a:p>
            <a:r>
              <a:rPr lang="en-US" dirty="0" smtClean="0"/>
              <a:t>Configuration (continued…)</a:t>
            </a:r>
          </a:p>
          <a:p>
            <a:pPr lvl="1"/>
            <a:r>
              <a:rPr lang="en-US" dirty="0" smtClean="0"/>
              <a:t>No configuration changes:</a:t>
            </a:r>
            <a:r>
              <a:rPr lang="en-US" dirty="0"/>
              <a:t> </a:t>
            </a:r>
            <a:r>
              <a:rPr lang="en-US" dirty="0" smtClean="0"/>
              <a:t> </a:t>
            </a:r>
          </a:p>
          <a:p>
            <a:pPr lvl="2"/>
            <a:r>
              <a:rPr lang="en-US" dirty="0" smtClean="0"/>
              <a:t>Log summary information in /</a:t>
            </a:r>
            <a:r>
              <a:rPr lang="en-US" dirty="0" err="1" smtClean="0"/>
              <a:t>var</a:t>
            </a:r>
            <a:r>
              <a:rPr lang="en-US" dirty="0" smtClean="0"/>
              <a:t>/log/messages and detailed information in /</a:t>
            </a:r>
            <a:r>
              <a:rPr lang="en-US" dirty="0" err="1" smtClean="0"/>
              <a:t>var</a:t>
            </a:r>
            <a:r>
              <a:rPr lang="en-US" dirty="0" smtClean="0"/>
              <a:t>/log/</a:t>
            </a:r>
            <a:r>
              <a:rPr lang="en-US" dirty="0" err="1" smtClean="0"/>
              <a:t>DXi</a:t>
            </a:r>
            <a:r>
              <a:rPr lang="en-US" dirty="0" smtClean="0"/>
              <a:t>/autoflexconfig.log</a:t>
            </a:r>
            <a:endParaRPr lang="en-US" dirty="0"/>
          </a:p>
          <a:p>
            <a:pPr lvl="1"/>
            <a:r>
              <a:rPr lang="en-US" dirty="0"/>
              <a:t>U</a:t>
            </a:r>
            <a:r>
              <a:rPr lang="en-US" dirty="0" smtClean="0"/>
              <a:t>nsupported cards in the system</a:t>
            </a:r>
          </a:p>
          <a:p>
            <a:pPr lvl="2"/>
            <a:r>
              <a:rPr lang="en-US" dirty="0" smtClean="0"/>
              <a:t>Generates RAS ticket with information about the unsupported card(s). The information will be reflected in the Tickets section of the GUI.</a:t>
            </a:r>
            <a:endParaRPr lang="en-US" dirty="0"/>
          </a:p>
        </p:txBody>
      </p:sp>
      <p:sp>
        <p:nvSpPr>
          <p:cNvPr id="15364" name="Slide Number Placeholder 11"/>
          <p:cNvSpPr>
            <a:spLocks noGrp="1"/>
          </p:cNvSpPr>
          <p:nvPr>
            <p:ph type="sldNum" sz="quarter" idx="4294967295"/>
          </p:nvPr>
        </p:nvSpPr>
        <p:spPr bwMode="auto">
          <a:xfrm>
            <a:off x="457200" y="4767263"/>
            <a:ext cx="2133600" cy="273844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fld id="{111FFCCE-0D55-4533-B996-71125410615E}" type="slidenum">
              <a:rPr smtClean="0">
                <a:ea typeface="ＭＳ Ｐゴシック" pitchFamily="34" charset="-128"/>
              </a:rPr>
              <a:pPr/>
              <a:t>42</a:t>
            </a:fld>
            <a:endParaRPr dirty="0" smtClean="0"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14742521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5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564043"/>
          </a:xfrm>
        </p:spPr>
        <p:txBody>
          <a:bodyPr/>
          <a:lstStyle/>
          <a:p>
            <a:r>
              <a:rPr lang="en-US" dirty="0" smtClean="0"/>
              <a:t>Auto Flex Configuration Actions</a:t>
            </a:r>
            <a:endParaRPr dirty="0" smtClean="0">
              <a:latin typeface="Arial" charset="0"/>
              <a:ea typeface="ＭＳ Ｐゴシック" pitchFamily="34" charset="-128"/>
              <a:cs typeface="Arial" charset="0"/>
            </a:endParaRPr>
          </a:p>
        </p:txBody>
      </p:sp>
      <p:sp>
        <p:nvSpPr>
          <p:cNvPr id="15363" name="Content Placeholder 6"/>
          <p:cNvSpPr>
            <a:spLocks noGrp="1"/>
          </p:cNvSpPr>
          <p:nvPr>
            <p:ph idx="1"/>
          </p:nvPr>
        </p:nvSpPr>
        <p:spPr>
          <a:xfrm>
            <a:off x="301625" y="857250"/>
            <a:ext cx="8364538" cy="3829050"/>
          </a:xfrm>
        </p:spPr>
        <p:txBody>
          <a:bodyPr>
            <a:normAutofit/>
          </a:bodyPr>
          <a:lstStyle/>
          <a:p>
            <a:r>
              <a:rPr lang="en-US" dirty="0" smtClean="0"/>
              <a:t>Configuration (continued…)</a:t>
            </a:r>
          </a:p>
          <a:p>
            <a:r>
              <a:rPr lang="en-US" dirty="0" smtClean="0"/>
              <a:t>Configuration changes with supported cards in the system slots:</a:t>
            </a:r>
          </a:p>
          <a:p>
            <a:pPr lvl="1"/>
            <a:r>
              <a:rPr lang="en-US" dirty="0" smtClean="0"/>
              <a:t>Change (add/remove) system configuration files to match the current physical slot(s) configuration</a:t>
            </a:r>
          </a:p>
        </p:txBody>
      </p:sp>
      <p:sp>
        <p:nvSpPr>
          <p:cNvPr id="15364" name="Slide Number Placeholder 11"/>
          <p:cNvSpPr>
            <a:spLocks noGrp="1"/>
          </p:cNvSpPr>
          <p:nvPr>
            <p:ph type="sldNum" sz="quarter" idx="4294967295"/>
          </p:nvPr>
        </p:nvSpPr>
        <p:spPr bwMode="auto">
          <a:xfrm>
            <a:off x="457200" y="4767263"/>
            <a:ext cx="2133600" cy="273844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fld id="{111FFCCE-0D55-4533-B996-71125410615E}" type="slidenum">
              <a:rPr smtClean="0">
                <a:ea typeface="ＭＳ Ｐゴシック" pitchFamily="34" charset="-128"/>
              </a:rPr>
              <a:pPr/>
              <a:t>43</a:t>
            </a:fld>
            <a:endParaRPr dirty="0" smtClean="0"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09459945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5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577793"/>
          </a:xfrm>
        </p:spPr>
        <p:txBody>
          <a:bodyPr>
            <a:normAutofit/>
          </a:bodyPr>
          <a:lstStyle/>
          <a:p>
            <a:r>
              <a:rPr lang="en-US" dirty="0" smtClean="0"/>
              <a:t>User Visibility</a:t>
            </a:r>
            <a:endParaRPr dirty="0" smtClean="0">
              <a:latin typeface="Arial" charset="0"/>
              <a:ea typeface="ＭＳ Ｐゴシック" pitchFamily="34" charset="-128"/>
              <a:cs typeface="Arial" charset="0"/>
            </a:endParaRPr>
          </a:p>
        </p:txBody>
      </p:sp>
      <p:sp>
        <p:nvSpPr>
          <p:cNvPr id="15363" name="Content Placeholder 6"/>
          <p:cNvSpPr>
            <a:spLocks noGrp="1"/>
          </p:cNvSpPr>
          <p:nvPr>
            <p:ph idx="1"/>
          </p:nvPr>
        </p:nvSpPr>
        <p:spPr>
          <a:xfrm>
            <a:off x="301625" y="857250"/>
            <a:ext cx="8364538" cy="3829050"/>
          </a:xfrm>
        </p:spPr>
        <p:txBody>
          <a:bodyPr>
            <a:normAutofit/>
          </a:bodyPr>
          <a:lstStyle/>
          <a:p>
            <a:pPr marL="400050"/>
            <a:r>
              <a:rPr lang="en-US" dirty="0" smtClean="0"/>
              <a:t>GUI &gt; Reports &gt; Hardware Status page:</a:t>
            </a:r>
          </a:p>
          <a:p>
            <a:pPr marL="800100" lvl="1" indent="-342900"/>
            <a:r>
              <a:rPr lang="en-US" dirty="0" smtClean="0"/>
              <a:t>Showing per node, per slot FC ports</a:t>
            </a:r>
          </a:p>
          <a:p>
            <a:pPr marL="800100" lvl="1" indent="-342900"/>
            <a:r>
              <a:rPr lang="en-US" dirty="0" smtClean="0"/>
              <a:t>Showing per node, per slot Ethernet ports (new, no longer a flat list of Ethernet ports).</a:t>
            </a:r>
          </a:p>
          <a:p>
            <a:pPr marL="400050"/>
            <a:r>
              <a:rPr lang="en-US" dirty="0" smtClean="0"/>
              <a:t>GUI &gt; Configuration &gt; System &gt; Network</a:t>
            </a:r>
          </a:p>
          <a:p>
            <a:pPr marL="800100" lvl="1"/>
            <a:r>
              <a:rPr lang="en-US" dirty="0" smtClean="0"/>
              <a:t>Available Ethernet ports for newly added Network cards show in the Bonding table</a:t>
            </a:r>
          </a:p>
          <a:p>
            <a:pPr marL="800100" lvl="1"/>
            <a:r>
              <a:rPr lang="en-US" dirty="0" smtClean="0"/>
              <a:t>Ports of cards removed from the system no longer will be shown in “Bonding”, “Configuration”, “Routing”, or  “Status” tables.</a:t>
            </a:r>
          </a:p>
          <a:p>
            <a:pPr marL="1200150" lvl="2"/>
            <a:r>
              <a:rPr lang="en-US" dirty="0" smtClean="0"/>
              <a:t>Does not apply to replacement of a possibly defective card of the same type in the same slot.</a:t>
            </a:r>
          </a:p>
          <a:p>
            <a:pPr marL="457200" lvl="1" indent="0">
              <a:buNone/>
            </a:pPr>
            <a:endParaRPr lang="en-US" dirty="0" smtClean="0"/>
          </a:p>
        </p:txBody>
      </p:sp>
      <p:sp>
        <p:nvSpPr>
          <p:cNvPr id="15364" name="Slide Number Placeholder 11"/>
          <p:cNvSpPr>
            <a:spLocks noGrp="1"/>
          </p:cNvSpPr>
          <p:nvPr>
            <p:ph type="sldNum" sz="quarter" idx="4294967295"/>
          </p:nvPr>
        </p:nvSpPr>
        <p:spPr bwMode="auto">
          <a:xfrm>
            <a:off x="457200" y="4767263"/>
            <a:ext cx="2133600" cy="273844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fld id="{111FFCCE-0D55-4533-B996-71125410615E}" type="slidenum">
              <a:rPr smtClean="0">
                <a:ea typeface="ＭＳ Ｐゴシック" pitchFamily="34" charset="-128"/>
              </a:rPr>
              <a:pPr/>
              <a:t>44</a:t>
            </a:fld>
            <a:endParaRPr dirty="0" smtClean="0"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66886948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92500" lnSpcReduction="20000"/>
          </a:bodyPr>
          <a:lstStyle/>
          <a:p>
            <a:pPr algn="ctr">
              <a:defRPr/>
            </a:pPr>
            <a:r>
              <a:rPr lang="en-US" dirty="0"/>
              <a:t>Flex Configuration</a:t>
            </a:r>
          </a:p>
          <a:p>
            <a:pPr algn="ctr">
              <a:defRPr/>
            </a:pPr>
            <a:r>
              <a:rPr lang="en-US" dirty="0"/>
              <a:t>Q&amp;A</a:t>
            </a:r>
          </a:p>
          <a:p>
            <a:pPr algn="ctr">
              <a:defRPr/>
            </a:pPr>
            <a:r>
              <a:rPr lang="en-US" dirty="0" smtClean="0"/>
              <a:t>?</a:t>
            </a:r>
            <a:endParaRPr lang="en-US" dirty="0"/>
          </a:p>
          <a:p>
            <a:pPr>
              <a:buFont typeface="Wingdings" charset="2"/>
              <a:buNone/>
              <a:defRPr/>
            </a:pP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4294967295"/>
          </p:nvPr>
        </p:nvSpPr>
        <p:spPr>
          <a:xfrm>
            <a:off x="0" y="1417638"/>
            <a:ext cx="3573463" cy="1081087"/>
          </a:xfrm>
        </p:spPr>
        <p:txBody>
          <a:bodyPr>
            <a:normAutofit/>
          </a:bodyPr>
          <a:lstStyle/>
          <a:p>
            <a:pPr algn="ctr">
              <a:buFont typeface="Wingdings" charset="2"/>
              <a:buNone/>
              <a:defRPr/>
            </a:pPr>
            <a:endParaRPr sz="2000" dirty="0"/>
          </a:p>
        </p:txBody>
      </p:sp>
      <p:sp>
        <p:nvSpPr>
          <p:cNvPr id="6" name="Text Placeholder 11"/>
          <p:cNvSpPr>
            <a:spLocks noGrp="1"/>
          </p:cNvSpPr>
          <p:nvPr>
            <p:ph type="body" sz="quarter" idx="4294967295"/>
          </p:nvPr>
        </p:nvSpPr>
        <p:spPr>
          <a:xfrm>
            <a:off x="0" y="4686300"/>
            <a:ext cx="2044700" cy="123825"/>
          </a:xfrm>
        </p:spPr>
        <p:txBody>
          <a:bodyPr/>
          <a:lstStyle/>
          <a:p>
            <a:pPr>
              <a:buFont typeface="Wingdings" charset="2"/>
              <a:buNone/>
              <a:defRPr/>
            </a:pPr>
            <a:r>
              <a:rPr dirty="0"/>
              <a:t>Filename goes here (e.g., P12345A-v01)</a:t>
            </a:r>
          </a:p>
        </p:txBody>
      </p:sp>
    </p:spTree>
    <p:extLst>
      <p:ext uri="{BB962C8B-B14F-4D97-AF65-F5344CB8AC3E}">
        <p14:creationId xmlns:p14="http://schemas.microsoft.com/office/powerpoint/2010/main" val="320128135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Subtitl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>
                <a:latin typeface="Calibri" charset="0"/>
              </a:rPr>
              <a:t>January 2016</a:t>
            </a:r>
            <a:endParaRPr dirty="0">
              <a:latin typeface="Calibri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 rtlCol="0">
            <a:normAutofit fontScale="70000" lnSpcReduction="20000"/>
          </a:bodyPr>
          <a:lstStyle/>
          <a:p>
            <a:pPr>
              <a:defRPr/>
            </a:pPr>
            <a:r>
              <a:rPr lang="en-US" sz="3600" cap="none" dirty="0" err="1" smtClean="0"/>
              <a:t>StorNext</a:t>
            </a:r>
            <a:r>
              <a:rPr lang="en-US" sz="3600" cap="none" dirty="0" smtClean="0"/>
              <a:t> Connect 1.1 /</a:t>
            </a:r>
            <a:r>
              <a:rPr lang="en-US" sz="3600" cap="none" dirty="0" err="1" smtClean="0"/>
              <a:t>Xcellis</a:t>
            </a:r>
            <a:r>
              <a:rPr lang="en-US" sz="3600" cap="none" dirty="0" smtClean="0"/>
              <a:t> TOI</a:t>
            </a:r>
          </a:p>
          <a:p>
            <a:r>
              <a:rPr lang="en-US" sz="3600" dirty="0"/>
              <a:t>QXS Array Provisioning &amp; expansion with service script</a:t>
            </a:r>
          </a:p>
          <a:p>
            <a:pPr>
              <a:defRPr/>
            </a:pPr>
            <a:r>
              <a:rPr lang="en-US" sz="3600" cap="none" dirty="0" smtClean="0"/>
              <a:t>Chris Graves</a:t>
            </a:r>
          </a:p>
        </p:txBody>
      </p:sp>
    </p:spTree>
    <p:extLst>
      <p:ext uri="{BB962C8B-B14F-4D97-AF65-F5344CB8AC3E}">
        <p14:creationId xmlns:p14="http://schemas.microsoft.com/office/powerpoint/2010/main" val="35862316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Xcellis</a:t>
            </a:r>
            <a:r>
              <a:rPr lang="en-US" dirty="0" smtClean="0"/>
              <a:t> Array Provisioning in 5.3.0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New </a:t>
            </a:r>
            <a:r>
              <a:rPr lang="en-US" dirty="0" err="1" smtClean="0"/>
              <a:t>quantum_platform_utils</a:t>
            </a:r>
            <a:r>
              <a:rPr lang="en-US" dirty="0" smtClean="0"/>
              <a:t> python package</a:t>
            </a:r>
          </a:p>
          <a:p>
            <a:pPr lvl="1"/>
            <a:r>
              <a:rPr lang="en-US" dirty="0" smtClean="0"/>
              <a:t>Support </a:t>
            </a:r>
            <a:r>
              <a:rPr lang="en-US" dirty="0" err="1" smtClean="0"/>
              <a:t>Xcellis</a:t>
            </a:r>
            <a:r>
              <a:rPr lang="en-US" dirty="0" smtClean="0"/>
              <a:t> dedicated metadata array provisioning</a:t>
            </a:r>
          </a:p>
          <a:p>
            <a:pPr lvl="1"/>
            <a:r>
              <a:rPr lang="en-US" dirty="0"/>
              <a:t>Used by Connect CI for array </a:t>
            </a:r>
            <a:r>
              <a:rPr lang="en-US" dirty="0" smtClean="0"/>
              <a:t>auto-provisioning</a:t>
            </a:r>
          </a:p>
          <a:p>
            <a:pPr lvl="1"/>
            <a:r>
              <a:rPr lang="en-US" dirty="0" smtClean="0"/>
              <a:t>Dedicated metadata (DM) profile is not available in the QXS WBI as a One Button </a:t>
            </a:r>
            <a:r>
              <a:rPr lang="en-US" dirty="0" err="1" smtClean="0"/>
              <a:t>Config</a:t>
            </a:r>
            <a:r>
              <a:rPr lang="en-US" dirty="0" smtClean="0"/>
              <a:t> (OBC) option</a:t>
            </a:r>
          </a:p>
          <a:p>
            <a:pPr lvl="2"/>
            <a:r>
              <a:rPr lang="en-US" dirty="0" smtClean="0"/>
              <a:t>DM profile uses virtual pools instead of linear </a:t>
            </a:r>
            <a:r>
              <a:rPr lang="en-US" dirty="0" err="1" smtClean="0"/>
              <a:t>vdisks</a:t>
            </a:r>
            <a:endParaRPr lang="en-US" dirty="0" smtClean="0"/>
          </a:p>
          <a:p>
            <a:pPr lvl="2"/>
            <a:r>
              <a:rPr lang="en-US" dirty="0" smtClean="0"/>
              <a:t>Dynamic metadata LUN creation for each customer file system</a:t>
            </a:r>
            <a:endParaRPr lang="en-US" dirty="0" smtClean="0"/>
          </a:p>
          <a:p>
            <a:pPr lvl="2"/>
            <a:r>
              <a:rPr lang="en-US" dirty="0" smtClean="0"/>
              <a:t>Future proof; eventually thin virtualization and pool expansion</a:t>
            </a:r>
          </a:p>
          <a:p>
            <a:pPr lvl="2"/>
            <a:r>
              <a:rPr lang="en-US" dirty="0" smtClean="0"/>
              <a:t>Note:  Only the QXS v3 WBI recognizes virtual pools</a:t>
            </a:r>
          </a:p>
          <a:p>
            <a:pPr lvl="1"/>
            <a:r>
              <a:rPr lang="en-US" dirty="0" smtClean="0"/>
              <a:t>Python egg format, not an </a:t>
            </a:r>
            <a:r>
              <a:rPr lang="en-US" dirty="0" smtClean="0"/>
              <a:t>rpm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897014776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Xcellis</a:t>
            </a:r>
            <a:r>
              <a:rPr lang="en-US" dirty="0"/>
              <a:t> Array Provisioning in 5.3.0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New service script array configuration submenu</a:t>
            </a:r>
          </a:p>
          <a:p>
            <a:pPr lvl="1"/>
            <a:r>
              <a:rPr lang="en-US" dirty="0"/>
              <a:t>Use for array configurations not handled by Connect in 5.3.0:</a:t>
            </a:r>
          </a:p>
          <a:p>
            <a:pPr lvl="2"/>
            <a:r>
              <a:rPr lang="en-US" dirty="0"/>
              <a:t>PRD late add: QXS-424 with 900 GB HDD for DM</a:t>
            </a:r>
          </a:p>
          <a:p>
            <a:pPr lvl="2"/>
            <a:r>
              <a:rPr lang="en-US" dirty="0"/>
              <a:t>Expansion:  adding JBODs or new controllers</a:t>
            </a:r>
          </a:p>
          <a:p>
            <a:pPr lvl="2"/>
            <a:r>
              <a:rPr lang="en-US" dirty="0"/>
              <a:t>Connect will support these in version 1.2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251439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Non-Connect Installs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err="1"/>
              <a:t>Xcellis</a:t>
            </a:r>
            <a:r>
              <a:rPr lang="en-US" dirty="0"/>
              <a:t> shipped with minimal </a:t>
            </a:r>
            <a:r>
              <a:rPr lang="en-US" dirty="0" smtClean="0"/>
              <a:t>configuration</a:t>
            </a:r>
          </a:p>
          <a:p>
            <a:pPr lvl="1"/>
            <a:r>
              <a:rPr lang="en-US" dirty="0" smtClean="0"/>
              <a:t>A few factory steps are now done onsite</a:t>
            </a:r>
            <a:endParaRPr lang="en-US" dirty="0"/>
          </a:p>
          <a:p>
            <a:pPr lvl="1"/>
            <a:r>
              <a:rPr lang="en-US" sz="1600" dirty="0" smtClean="0"/>
              <a:t>Nodes are shipped with root password, serial number and </a:t>
            </a:r>
            <a:r>
              <a:rPr lang="en-US" sz="1600" smtClean="0"/>
              <a:t>node number</a:t>
            </a:r>
            <a:endParaRPr lang="en-US" sz="1600" dirty="0"/>
          </a:p>
          <a:p>
            <a:pPr lvl="1"/>
            <a:r>
              <a:rPr lang="en-US" sz="1600" dirty="0"/>
              <a:t>No shared </a:t>
            </a:r>
            <a:r>
              <a:rPr lang="en-US" sz="1600" dirty="0" err="1" smtClean="0"/>
              <a:t>filesystem</a:t>
            </a:r>
            <a:r>
              <a:rPr lang="en-US" sz="1600" dirty="0" smtClean="0"/>
              <a:t> created</a:t>
            </a:r>
            <a:endParaRPr lang="en-US" sz="1600" dirty="0"/>
          </a:p>
          <a:p>
            <a:pPr lvl="1"/>
            <a:r>
              <a:rPr lang="en-US" sz="1600" dirty="0" smtClean="0"/>
              <a:t>QXS </a:t>
            </a:r>
            <a:r>
              <a:rPr lang="en-US" sz="1600" dirty="0" smtClean="0"/>
              <a:t>arrays are </a:t>
            </a:r>
            <a:r>
              <a:rPr lang="en-US" sz="1600" dirty="0" err="1" smtClean="0"/>
              <a:t>unconfigured</a:t>
            </a:r>
            <a:r>
              <a:rPr lang="en-US" sz="1600" dirty="0" smtClean="0"/>
              <a:t> with factory </a:t>
            </a:r>
            <a:r>
              <a:rPr lang="en-US" sz="1600" dirty="0" smtClean="0"/>
              <a:t>default settings</a:t>
            </a:r>
            <a:endParaRPr lang="en-US" sz="1600" dirty="0"/>
          </a:p>
          <a:p>
            <a:pPr lvl="0"/>
            <a:r>
              <a:rPr lang="en-US" dirty="0"/>
              <a:t>Extra steps for non-Connect </a:t>
            </a:r>
            <a:r>
              <a:rPr lang="en-US" dirty="0" smtClean="0"/>
              <a:t>install</a:t>
            </a:r>
            <a:endParaRPr lang="en-US" dirty="0"/>
          </a:p>
          <a:p>
            <a:pPr lvl="1"/>
            <a:r>
              <a:rPr lang="en-US" dirty="0"/>
              <a:t>Configure QXS arrays (LAN, SAN, and system name</a:t>
            </a:r>
            <a:r>
              <a:rPr lang="en-US" dirty="0" smtClean="0"/>
              <a:t>)</a:t>
            </a:r>
            <a:endParaRPr lang="en-US" dirty="0"/>
          </a:p>
          <a:p>
            <a:pPr lvl="1"/>
            <a:r>
              <a:rPr lang="en-US" sz="2000" b="1" dirty="0"/>
              <a:t>Provision QXS arrays (create disk-groups and volumes)</a:t>
            </a:r>
          </a:p>
          <a:p>
            <a:pPr lvl="1"/>
            <a:r>
              <a:rPr lang="en-US" dirty="0" smtClean="0"/>
              <a:t>Create shared </a:t>
            </a:r>
            <a:r>
              <a:rPr lang="en-US" dirty="0" err="1" smtClean="0"/>
              <a:t>filesystem</a:t>
            </a:r>
            <a:endParaRPr lang="en-US" dirty="0" smtClean="0"/>
          </a:p>
          <a:p>
            <a:pPr lvl="1"/>
            <a:r>
              <a:rPr lang="en-US" sz="2000" b="1" dirty="0" smtClean="0"/>
              <a:t>Create metadata LUNs for customer </a:t>
            </a:r>
            <a:r>
              <a:rPr lang="en-US" sz="2000" b="1" dirty="0" err="1" smtClean="0"/>
              <a:t>filesystems</a:t>
            </a:r>
            <a:endParaRPr lang="en-US" sz="2000" b="1" dirty="0" smtClean="0"/>
          </a:p>
          <a:p>
            <a:r>
              <a:rPr lang="en-US" sz="2600" b="1" dirty="0" err="1" smtClean="0"/>
              <a:t>Xcellis</a:t>
            </a:r>
            <a:r>
              <a:rPr lang="en-US" sz="2600" b="1" dirty="0" smtClean="0"/>
              <a:t> expansion</a:t>
            </a:r>
          </a:p>
          <a:p>
            <a:pPr lvl="1"/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989054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61043" y="100140"/>
            <a:ext cx="577004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F73C3"/>
                </a:solidFill>
              </a:rPr>
              <a:t>Hardware Overview – </a:t>
            </a:r>
            <a:r>
              <a:rPr lang="en-US" sz="2400" dirty="0" smtClean="0">
                <a:solidFill>
                  <a:srgbClr val="0F73C3"/>
                </a:solidFill>
              </a:rPr>
              <a:t>MDC Server Rear View</a:t>
            </a:r>
            <a:endParaRPr lang="en-US" sz="2400" b="1" dirty="0">
              <a:solidFill>
                <a:srgbClr val="0F73C3"/>
              </a:solidFill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368834" y="561805"/>
            <a:ext cx="8414016" cy="0"/>
          </a:xfrm>
          <a:prstGeom prst="line">
            <a:avLst/>
          </a:prstGeom>
          <a:ln w="12700" cmpd="sng"/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Content Placeholder 2"/>
          <p:cNvSpPr txBox="1">
            <a:spLocks/>
          </p:cNvSpPr>
          <p:nvPr/>
        </p:nvSpPr>
        <p:spPr bwMode="auto">
          <a:xfrm>
            <a:off x="4249425" y="2567466"/>
            <a:ext cx="4526015" cy="24187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DB6EC"/>
              </a:buClr>
              <a:buSzPct val="75000"/>
              <a:buFont typeface="Wingdings" pitchFamily="2" charset="2"/>
              <a:buChar char="§"/>
              <a:defRPr lang="en-US" sz="2400" dirty="0">
                <a:solidFill>
                  <a:srgbClr val="666666"/>
                </a:solidFill>
                <a:latin typeface="Arial" pitchFamily="34" charset="0"/>
                <a:ea typeface="ＭＳ Ｐゴシック" charset="0"/>
                <a:cs typeface="Arial" pitchFamily="34" charset="0"/>
              </a:defRPr>
            </a:lvl1pPr>
            <a:lvl2pPr marL="742950" indent="-28575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DB6EC"/>
              </a:buClr>
              <a:buFont typeface="Arial" charset="0"/>
              <a:buChar char="–"/>
              <a:defRPr lang="en-US" dirty="0">
                <a:solidFill>
                  <a:srgbClr val="666666"/>
                </a:solidFill>
                <a:latin typeface="Arial" pitchFamily="34" charset="0"/>
                <a:ea typeface="ＭＳ Ｐゴシック" charset="0"/>
                <a:cs typeface="Arial" pitchFamily="34" charset="0"/>
              </a:defRPr>
            </a:lvl2pPr>
            <a:lvl3pPr marL="11430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DB6EC"/>
              </a:buClr>
              <a:buFont typeface="Wingdings" pitchFamily="2" charset="2"/>
              <a:buChar char="§"/>
              <a:defRPr lang="en-US" sz="1600" dirty="0">
                <a:solidFill>
                  <a:srgbClr val="666666"/>
                </a:solidFill>
                <a:latin typeface="Arial" pitchFamily="34" charset="0"/>
                <a:ea typeface="ＭＳ Ｐゴシック" charset="0"/>
                <a:cs typeface="Arial" pitchFamily="34" charset="0"/>
              </a:defRPr>
            </a:lvl3pPr>
            <a:lvl4pPr marL="16002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DB6EC"/>
              </a:buClr>
              <a:buFont typeface="Arial" charset="0"/>
              <a:buChar char="–"/>
              <a:defRPr lang="en-US" sz="1600" dirty="0">
                <a:solidFill>
                  <a:srgbClr val="666666"/>
                </a:solidFill>
                <a:latin typeface="Arial" pitchFamily="34" charset="0"/>
                <a:ea typeface="ＭＳ Ｐゴシック" charset="0"/>
                <a:cs typeface="Arial" pitchFamily="34" charset="0"/>
              </a:defRPr>
            </a:lvl4pPr>
            <a:lvl5pPr marL="20574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DB6EC"/>
              </a:buClr>
              <a:buFont typeface="Wingdings" pitchFamily="2" charset="2"/>
              <a:buChar char="§"/>
              <a:defRPr lang="en-US" sz="1600" dirty="0">
                <a:solidFill>
                  <a:srgbClr val="666666"/>
                </a:solidFill>
                <a:latin typeface="Arial" pitchFamily="34" charset="0"/>
                <a:ea typeface="ＭＳ Ｐゴシック" charset="0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buFont typeface="+mj-lt"/>
              <a:buAutoNum type="arabicPeriod" startAt="9"/>
            </a:pPr>
            <a:r>
              <a:rPr lang="en-US" sz="1600" kern="0" dirty="0"/>
              <a:t>GUI/Management Ethernet Port</a:t>
            </a:r>
          </a:p>
          <a:p>
            <a:pPr marL="457200" indent="-457200">
              <a:buFont typeface="+mj-lt"/>
              <a:buAutoNum type="arabicPeriod" startAt="9"/>
            </a:pPr>
            <a:r>
              <a:rPr lang="en-US" sz="1600" kern="0" dirty="0"/>
              <a:t>Metadata Ethernet port</a:t>
            </a:r>
          </a:p>
          <a:p>
            <a:pPr marL="457200" indent="-457200">
              <a:buFont typeface="+mj-lt"/>
              <a:buAutoNum type="arabicPeriod" startAt="9"/>
            </a:pPr>
            <a:r>
              <a:rPr lang="en-US" sz="1600" kern="0" dirty="0"/>
              <a:t>Metadata Ethernet port</a:t>
            </a:r>
          </a:p>
          <a:p>
            <a:pPr marL="457200" indent="-457200">
              <a:buFont typeface="+mj-lt"/>
              <a:buAutoNum type="arabicPeriod" startAt="9"/>
            </a:pPr>
            <a:r>
              <a:rPr lang="en-US" sz="1600" kern="0" dirty="0"/>
              <a:t>PCIE Slot 3 – Disk/Tape SAN Ports</a:t>
            </a:r>
          </a:p>
          <a:p>
            <a:pPr marL="457200" indent="-457200">
              <a:buFont typeface="+mj-lt"/>
              <a:buAutoNum type="arabicPeriod" startAt="9"/>
            </a:pPr>
            <a:r>
              <a:rPr lang="en-US" sz="1600" kern="0" dirty="0"/>
              <a:t>Redundant power supplies</a:t>
            </a:r>
          </a:p>
        </p:txBody>
      </p:sp>
      <p:sp>
        <p:nvSpPr>
          <p:cNvPr id="12" name="Content Placeholder 2"/>
          <p:cNvSpPr txBox="1">
            <a:spLocks/>
          </p:cNvSpPr>
          <p:nvPr/>
        </p:nvSpPr>
        <p:spPr bwMode="auto">
          <a:xfrm>
            <a:off x="461043" y="2543079"/>
            <a:ext cx="4526015" cy="24187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DB6EC"/>
              </a:buClr>
              <a:buSzPct val="75000"/>
              <a:buFont typeface="Wingdings" pitchFamily="2" charset="2"/>
              <a:buChar char="§"/>
              <a:defRPr lang="en-US" sz="2400" dirty="0">
                <a:solidFill>
                  <a:srgbClr val="666666"/>
                </a:solidFill>
                <a:latin typeface="Arial" pitchFamily="34" charset="0"/>
                <a:ea typeface="ＭＳ Ｐゴシック" charset="0"/>
                <a:cs typeface="Arial" pitchFamily="34" charset="0"/>
              </a:defRPr>
            </a:lvl1pPr>
            <a:lvl2pPr marL="742950" indent="-28575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DB6EC"/>
              </a:buClr>
              <a:buFont typeface="Arial" charset="0"/>
              <a:buChar char="–"/>
              <a:defRPr lang="en-US" dirty="0">
                <a:solidFill>
                  <a:srgbClr val="666666"/>
                </a:solidFill>
                <a:latin typeface="Arial" pitchFamily="34" charset="0"/>
                <a:ea typeface="ＭＳ Ｐゴシック" charset="0"/>
                <a:cs typeface="Arial" pitchFamily="34" charset="0"/>
              </a:defRPr>
            </a:lvl2pPr>
            <a:lvl3pPr marL="11430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DB6EC"/>
              </a:buClr>
              <a:buFont typeface="Wingdings" pitchFamily="2" charset="2"/>
              <a:buChar char="§"/>
              <a:defRPr lang="en-US" sz="1600" dirty="0">
                <a:solidFill>
                  <a:srgbClr val="666666"/>
                </a:solidFill>
                <a:latin typeface="Arial" pitchFamily="34" charset="0"/>
                <a:ea typeface="ＭＳ Ｐゴシック" charset="0"/>
                <a:cs typeface="Arial" pitchFamily="34" charset="0"/>
              </a:defRPr>
            </a:lvl3pPr>
            <a:lvl4pPr marL="16002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DB6EC"/>
              </a:buClr>
              <a:buFont typeface="Arial" charset="0"/>
              <a:buChar char="–"/>
              <a:defRPr lang="en-US" sz="1600" dirty="0">
                <a:solidFill>
                  <a:srgbClr val="666666"/>
                </a:solidFill>
                <a:latin typeface="Arial" pitchFamily="34" charset="0"/>
                <a:ea typeface="ＭＳ Ｐゴシック" charset="0"/>
                <a:cs typeface="Arial" pitchFamily="34" charset="0"/>
              </a:defRPr>
            </a:lvl4pPr>
            <a:lvl5pPr marL="20574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DB6EC"/>
              </a:buClr>
              <a:buFont typeface="Wingdings" pitchFamily="2" charset="2"/>
              <a:buChar char="§"/>
              <a:defRPr lang="en-US" sz="1600" dirty="0">
                <a:solidFill>
                  <a:srgbClr val="666666"/>
                </a:solidFill>
                <a:latin typeface="Arial" pitchFamily="34" charset="0"/>
                <a:ea typeface="ＭＳ Ｐゴシック" charset="0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buFont typeface="+mj-lt"/>
              <a:buAutoNum type="arabicPeriod"/>
            </a:pPr>
            <a:r>
              <a:rPr lang="en-US" sz="1600" dirty="0" smtClean="0"/>
              <a:t>Server ID Button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1600" dirty="0" err="1" smtClean="0"/>
              <a:t>iDrac</a:t>
            </a:r>
            <a:r>
              <a:rPr lang="en-US" sz="1600" dirty="0" smtClean="0"/>
              <a:t> </a:t>
            </a:r>
            <a:r>
              <a:rPr lang="en-US" sz="1600" dirty="0" err="1" smtClean="0"/>
              <a:t>ethernet</a:t>
            </a:r>
            <a:r>
              <a:rPr lang="en-US" sz="1600" dirty="0" smtClean="0"/>
              <a:t> port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1600" dirty="0" err="1" smtClean="0"/>
              <a:t>PCIe</a:t>
            </a:r>
            <a:r>
              <a:rPr lang="en-US" sz="1600" dirty="0" smtClean="0"/>
              <a:t> Slot 1 – Object/Cloud Ports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1600" dirty="0" smtClean="0"/>
              <a:t>Serial Connector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1600" dirty="0" smtClean="0"/>
              <a:t>VGA Video Connector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1600" dirty="0" err="1" smtClean="0"/>
              <a:t>PCIe</a:t>
            </a:r>
            <a:r>
              <a:rPr lang="en-US" sz="1600" dirty="0" smtClean="0"/>
              <a:t> Slot 2 – Client Sharing Ports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1600" dirty="0" smtClean="0"/>
              <a:t>Two USB connectors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1600" dirty="0" smtClean="0"/>
              <a:t>Service Ethernet port</a:t>
            </a:r>
          </a:p>
          <a:p>
            <a:pPr marL="0" indent="0">
              <a:buNone/>
            </a:pPr>
            <a:endParaRPr lang="en-US" sz="1800" kern="0" dirty="0" smtClean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6135" y="607531"/>
            <a:ext cx="8791575" cy="184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606547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71450"/>
            <a:ext cx="8153400" cy="479822"/>
          </a:xfrm>
        </p:spPr>
        <p:txBody>
          <a:bodyPr/>
          <a:lstStyle/>
          <a:p>
            <a:r>
              <a:rPr lang="en-US" dirty="0" smtClean="0"/>
              <a:t>Service Menu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1625" y="857250"/>
            <a:ext cx="8232775" cy="3771900"/>
          </a:xfrm>
        </p:spPr>
        <p:txBody>
          <a:bodyPr/>
          <a:lstStyle/>
          <a:p>
            <a:pPr lvl="3"/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“Hardware Configuration / Setup External arrays”: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sz="1800" i="1" dirty="0" smtClean="0"/>
              <a:t>*** </a:t>
            </a:r>
            <a:r>
              <a:rPr lang="en-US" sz="1800" i="1" dirty="0"/>
              <a:t>Service Setup QXS Array Menu </a:t>
            </a:r>
            <a:r>
              <a:rPr lang="en-US" sz="1800" i="1" dirty="0" smtClean="0"/>
              <a:t>***</a:t>
            </a:r>
            <a:endParaRPr lang="en-US" dirty="0"/>
          </a:p>
          <a:p>
            <a:pPr marL="0" indent="0">
              <a:buNone/>
            </a:pPr>
            <a:r>
              <a:rPr lang="en-US" sz="1400" dirty="0"/>
              <a:t>0) List Arrays              - </a:t>
            </a:r>
            <a:r>
              <a:rPr lang="en-US" sz="1400" dirty="0" err="1"/>
              <a:t>Retreive</a:t>
            </a:r>
            <a:r>
              <a:rPr lang="en-US" sz="1400" dirty="0"/>
              <a:t> list of stored arrays from configuration file.</a:t>
            </a:r>
          </a:p>
          <a:p>
            <a:pPr marL="0" indent="0">
              <a:buNone/>
            </a:pPr>
            <a:r>
              <a:rPr lang="en-US" sz="1400" dirty="0"/>
              <a:t>1) Store Arrays             - Store the arrays used by this Appliance in the configuration file.</a:t>
            </a:r>
          </a:p>
          <a:p>
            <a:pPr marL="0" indent="0">
              <a:buNone/>
            </a:pPr>
            <a:r>
              <a:rPr lang="en-US" sz="1400" dirty="0"/>
              <a:t>2) Show Profiles            - Query arrays for existing profiles, and valid profiles for unused disk groups.</a:t>
            </a:r>
          </a:p>
          <a:p>
            <a:pPr marL="0" indent="0">
              <a:buNone/>
            </a:pPr>
            <a:r>
              <a:rPr lang="en-US" sz="1400" dirty="0"/>
              <a:t>3) Auto-provision Storage   - Automatically provision all unused disk groups, for all arrays.</a:t>
            </a:r>
          </a:p>
          <a:p>
            <a:pPr marL="0" indent="0">
              <a:buNone/>
            </a:pPr>
            <a:r>
              <a:rPr lang="en-US" sz="1400" dirty="0"/>
              <a:t>4) Provision Storage        - Manually provision arrays with unused disk groups.</a:t>
            </a:r>
          </a:p>
          <a:p>
            <a:pPr marL="0" indent="0">
              <a:buNone/>
            </a:pPr>
            <a:r>
              <a:rPr lang="en-US" sz="1400" dirty="0"/>
              <a:t>5) Create Metadata LUNs     - Create volumes on a Metadata array, for </a:t>
            </a:r>
            <a:r>
              <a:rPr lang="en-US" sz="1400" dirty="0" err="1"/>
              <a:t>StorNext</a:t>
            </a:r>
            <a:r>
              <a:rPr lang="en-US" sz="1400" dirty="0"/>
              <a:t> </a:t>
            </a:r>
            <a:r>
              <a:rPr lang="en-US" sz="1400" dirty="0" err="1"/>
              <a:t>filesytems</a:t>
            </a:r>
            <a:endParaRPr lang="en-US" sz="1400" dirty="0"/>
          </a:p>
          <a:p>
            <a:pPr marL="0" indent="0">
              <a:buNone/>
            </a:pPr>
            <a:r>
              <a:rPr lang="en-US" sz="1400" dirty="0"/>
              <a:t>6) Rescan LUNs              - Rescan the SCSI Bus followed by a multipath device scan</a:t>
            </a:r>
          </a:p>
          <a:p>
            <a:pPr marL="0" indent="0"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255557715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Listing and Storing Arrays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Prerequiste</a:t>
            </a:r>
            <a:r>
              <a:rPr lang="en-US" dirty="0" smtClean="0"/>
              <a:t>:  QXS arrays are on the LAN and reachable from WFD nodes.</a:t>
            </a:r>
          </a:p>
          <a:p>
            <a:r>
              <a:rPr lang="en-US" dirty="0" smtClean="0"/>
              <a:t>/opt/</a:t>
            </a:r>
            <a:r>
              <a:rPr lang="en-US" dirty="0" err="1" smtClean="0"/>
              <a:t>DXi</a:t>
            </a:r>
            <a:r>
              <a:rPr lang="en-US" dirty="0" smtClean="0"/>
              <a:t>/</a:t>
            </a:r>
            <a:r>
              <a:rPr lang="en-US" dirty="0" err="1" smtClean="0"/>
              <a:t>theSeer</a:t>
            </a:r>
            <a:r>
              <a:rPr lang="en-US" dirty="0" smtClean="0"/>
              <a:t>/</a:t>
            </a:r>
            <a:r>
              <a:rPr lang="en-US" dirty="0" err="1" smtClean="0"/>
              <a:t>SANStorage.conf</a:t>
            </a:r>
            <a:endParaRPr lang="en-US" dirty="0" smtClean="0"/>
          </a:p>
          <a:p>
            <a:pPr lvl="1"/>
            <a:r>
              <a:rPr lang="en-US" sz="1600" dirty="0" smtClean="0"/>
              <a:t>Written by ‘Store Array’ option</a:t>
            </a:r>
          </a:p>
          <a:p>
            <a:pPr lvl="1"/>
            <a:r>
              <a:rPr lang="en-US" sz="1600" dirty="0" smtClean="0"/>
              <a:t>Created by Connect install process (node 2 only)</a:t>
            </a:r>
          </a:p>
          <a:p>
            <a:r>
              <a:rPr lang="en-US" sz="2200" dirty="0" smtClean="0"/>
              <a:t>In 5.3.0 only the de</a:t>
            </a:r>
            <a:r>
              <a:rPr lang="en-US" dirty="0" smtClean="0"/>
              <a:t>fau</a:t>
            </a:r>
            <a:r>
              <a:rPr lang="en-US" sz="2200" dirty="0" smtClean="0"/>
              <a:t>lt QXS ‘manage’ password is supported</a:t>
            </a:r>
          </a:p>
          <a:p>
            <a:pPr lvl="1"/>
            <a:r>
              <a:rPr lang="en-US" sz="1600" dirty="0" smtClean="0"/>
              <a:t>Fixed in 5.3.1</a:t>
            </a:r>
          </a:p>
          <a:p>
            <a:pPr marL="0" indent="0">
              <a:buNone/>
            </a:pPr>
            <a:endParaRPr lang="en-US" sz="2200" dirty="0" smtClean="0"/>
          </a:p>
          <a:p>
            <a:pPr marL="0" indent="0">
              <a:buNone/>
            </a:pPr>
            <a:r>
              <a:rPr lang="en-US" sz="12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SystemName</a:t>
            </a:r>
            <a:r>
              <a:rPr lang="en-US" sz="12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     </a:t>
            </a:r>
            <a:r>
              <a:rPr lang="en-US" sz="12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IPAddressA</a:t>
            </a:r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        </a:t>
            </a:r>
            <a:r>
              <a:rPr lang="en-US" sz="12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IPAddressB</a:t>
            </a:r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   Type   Model   </a:t>
            </a:r>
            <a:r>
              <a:rPr lang="en-US" sz="12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FreeDisks</a:t>
            </a:r>
            <a:endParaRPr lang="en-US" sz="12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sz="12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qxLaguna1     10.40.195.134     10.40.195.135    QXS    2U24         </a:t>
            </a:r>
            <a:r>
              <a:rPr lang="en-US" sz="12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24</a:t>
            </a:r>
            <a:endParaRPr lang="en-US" sz="12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sz="12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qxLaguna2     10.40.195.167     10.40.195.166    QXS    2U24         </a:t>
            </a:r>
            <a:r>
              <a:rPr lang="en-US" sz="12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24</a:t>
            </a:r>
          </a:p>
        </p:txBody>
      </p:sp>
    </p:spTree>
    <p:extLst>
      <p:ext uri="{BB962C8B-B14F-4D97-AF65-F5344CB8AC3E}">
        <p14:creationId xmlns:p14="http://schemas.microsoft.com/office/powerpoint/2010/main" val="35008774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Show Profiles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1624" y="857250"/>
            <a:ext cx="8385175" cy="3771900"/>
          </a:xfrm>
        </p:spPr>
        <p:txBody>
          <a:bodyPr/>
          <a:lstStyle/>
          <a:p>
            <a:r>
              <a:rPr lang="en-US" dirty="0" smtClean="0"/>
              <a:t>Four profile types  for either 10+2 or 12+2 disk-groups</a:t>
            </a:r>
          </a:p>
          <a:p>
            <a:pPr lvl="1"/>
            <a:r>
              <a:rPr lang="en-US" dirty="0" smtClean="0"/>
              <a:t>Provided by QXS FW:</a:t>
            </a:r>
          </a:p>
          <a:p>
            <a:pPr lvl="2"/>
            <a:r>
              <a:rPr lang="en-US" dirty="0" smtClean="0"/>
              <a:t>Carved: “M220_10+2”, “Carved_12+2”</a:t>
            </a:r>
          </a:p>
          <a:p>
            <a:pPr lvl="2"/>
            <a:r>
              <a:rPr lang="en-US" dirty="0" err="1" smtClean="0"/>
              <a:t>Artico</a:t>
            </a:r>
            <a:r>
              <a:rPr lang="en-US" dirty="0" smtClean="0"/>
              <a:t>:  “</a:t>
            </a:r>
            <a:r>
              <a:rPr lang="en-US" dirty="0" err="1" smtClean="0"/>
              <a:t>Artico</a:t>
            </a:r>
            <a:r>
              <a:rPr lang="en-US" dirty="0" smtClean="0"/>
              <a:t>”</a:t>
            </a:r>
          </a:p>
          <a:p>
            <a:pPr lvl="2"/>
            <a:r>
              <a:rPr lang="en-US" dirty="0" smtClean="0"/>
              <a:t>Data:  “10+2”, “12+2”</a:t>
            </a:r>
          </a:p>
          <a:p>
            <a:pPr lvl="1"/>
            <a:r>
              <a:rPr lang="en-US" dirty="0" err="1" smtClean="0"/>
              <a:t>Quantum_platform_utils</a:t>
            </a:r>
            <a:endParaRPr lang="en-US" dirty="0" smtClean="0"/>
          </a:p>
          <a:p>
            <a:pPr lvl="2"/>
            <a:r>
              <a:rPr lang="en-US" dirty="0" smtClean="0"/>
              <a:t>Metadata: “meta_10+2”</a:t>
            </a:r>
            <a:endParaRPr lang="en-US" sz="900" dirty="0" smtClean="0"/>
          </a:p>
          <a:p>
            <a:pPr marL="114300" indent="0">
              <a:buNone/>
            </a:pPr>
            <a:r>
              <a:rPr lang="en-US" sz="11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                                                              </a:t>
            </a:r>
            <a:r>
              <a:rPr lang="en-US" sz="1100" b="1" dirty="0">
                <a:latin typeface="Courier New" panose="02070309020205020404" pitchFamily="49" charset="0"/>
                <a:cs typeface="Courier New" panose="02070309020205020404" pitchFamily="49" charset="0"/>
              </a:rPr>
              <a:t>---Storage Profiles---</a:t>
            </a:r>
            <a:endParaRPr lang="en-US" sz="1100" b="1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114300" indent="0">
              <a:buNone/>
            </a:pPr>
            <a:r>
              <a:rPr lang="en-US" sz="1100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SystemName</a:t>
            </a:r>
            <a:r>
              <a:rPr lang="en-US" sz="11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      </a:t>
            </a:r>
            <a:r>
              <a:rPr lang="en-US" sz="11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IPAddress</a:t>
            </a:r>
            <a:r>
              <a:rPr lang="en-US" sz="11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</a:t>
            </a:r>
            <a:r>
              <a:rPr lang="en-US" sz="11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Encl</a:t>
            </a:r>
            <a:r>
              <a:rPr lang="en-US" sz="11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</a:t>
            </a:r>
            <a:r>
              <a:rPr lang="en-US" sz="11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DiskPk</a:t>
            </a:r>
            <a:r>
              <a:rPr lang="en-US" sz="11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</a:t>
            </a:r>
            <a:r>
              <a:rPr lang="en-US" sz="11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DiskSize</a:t>
            </a:r>
            <a:r>
              <a:rPr lang="en-US" sz="11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    Type     </a:t>
            </a:r>
            <a:r>
              <a:rPr lang="en-US" sz="11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Existing    </a:t>
            </a:r>
            <a:r>
              <a:rPr lang="en-US" sz="1100" b="1" dirty="0">
                <a:latin typeface="Courier New" panose="02070309020205020404" pitchFamily="49" charset="0"/>
                <a:cs typeface="Courier New" panose="02070309020205020404" pitchFamily="49" charset="0"/>
              </a:rPr>
              <a:t>Candidate</a:t>
            </a:r>
          </a:p>
          <a:p>
            <a:pPr marL="114300" indent="0">
              <a:buNone/>
            </a:pPr>
            <a:r>
              <a:rPr lang="en-US" sz="11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1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qxLaguna2     </a:t>
            </a:r>
            <a:r>
              <a:rPr lang="en-US" sz="1100" dirty="0">
                <a:latin typeface="Courier New" panose="02070309020205020404" pitchFamily="49" charset="0"/>
                <a:cs typeface="Courier New" panose="02070309020205020404" pitchFamily="49" charset="0"/>
              </a:rPr>
              <a:t>10.40.195.167      0        1   1200.2GB        </a:t>
            </a:r>
            <a:r>
              <a:rPr lang="en-US" sz="11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Data</a:t>
            </a:r>
            <a:r>
              <a:rPr lang="en-US" sz="11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1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    ---           10+2</a:t>
            </a:r>
          </a:p>
          <a:p>
            <a:pPr marL="114300" indent="0">
              <a:buNone/>
            </a:pPr>
            <a:r>
              <a:rPr lang="en-US" sz="11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qxLaguna2     10.40.195.167      0        2   1200.2GB        Data        ---           10+2</a:t>
            </a:r>
          </a:p>
          <a:p>
            <a:pPr marL="114300" indent="0">
              <a:buNone/>
            </a:pPr>
            <a:r>
              <a:rPr lang="en-US" sz="11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qxLaguna1     10.40.195.134      0        1    </a:t>
            </a:r>
            <a:r>
              <a:rPr lang="en-US" sz="11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800.1GB</a:t>
            </a:r>
            <a:r>
              <a:rPr lang="en-US" sz="11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 Metadata        ---      meta_10+2</a:t>
            </a:r>
          </a:p>
          <a:p>
            <a:pPr marL="114300" indent="0">
              <a:buNone/>
            </a:pPr>
            <a:r>
              <a:rPr lang="en-US" sz="11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qxLaguna1     </a:t>
            </a:r>
            <a:r>
              <a:rPr lang="en-US" sz="1100" dirty="0">
                <a:latin typeface="Courier New" panose="02070309020205020404" pitchFamily="49" charset="0"/>
                <a:cs typeface="Courier New" panose="02070309020205020404" pitchFamily="49" charset="0"/>
              </a:rPr>
              <a:t>10.40.195.134      0        2    </a:t>
            </a:r>
            <a:r>
              <a:rPr lang="en-US" sz="11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800.1GB</a:t>
            </a:r>
            <a:r>
              <a:rPr lang="en-US" sz="11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sz="1100" dirty="0">
                <a:latin typeface="Courier New" panose="02070309020205020404" pitchFamily="49" charset="0"/>
                <a:cs typeface="Courier New" panose="02070309020205020404" pitchFamily="49" charset="0"/>
              </a:rPr>
              <a:t>Metadata    </a:t>
            </a:r>
            <a:r>
              <a:rPr lang="en-US" sz="11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 ---      meta_10+2</a:t>
            </a:r>
            <a:endParaRPr lang="en-US" sz="11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114300" indent="0">
              <a:buNone/>
            </a:pPr>
            <a:r>
              <a:rPr lang="en-US" sz="11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8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Eligible </a:t>
            </a:r>
            <a:r>
              <a:rPr lang="en-US" sz="1800" b="1" dirty="0">
                <a:latin typeface="Courier New" panose="02070309020205020404" pitchFamily="49" charset="0"/>
                <a:cs typeface="Courier New" panose="02070309020205020404" pitchFamily="49" charset="0"/>
              </a:rPr>
              <a:t>for </a:t>
            </a:r>
            <a:r>
              <a:rPr lang="en-US" sz="18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auto-provisioning</a:t>
            </a:r>
          </a:p>
          <a:p>
            <a:pPr marL="285750" indent="-171450"/>
            <a:r>
              <a:rPr lang="en-US" dirty="0" smtClean="0"/>
              <a:t>Choose “Auto-provision Storage” to provision all storage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562302287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Show Profiles (</a:t>
            </a:r>
            <a:r>
              <a:rPr lang="en-US" dirty="0" err="1" smtClean="0"/>
              <a:t>cont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1624" y="857250"/>
            <a:ext cx="8385175" cy="3771900"/>
          </a:xfrm>
        </p:spPr>
        <p:txBody>
          <a:bodyPr/>
          <a:lstStyle/>
          <a:p>
            <a:pPr marL="114300" indent="0">
              <a:buNone/>
            </a:pPr>
            <a:r>
              <a:rPr lang="en-US" dirty="0"/>
              <a:t> </a:t>
            </a:r>
            <a:r>
              <a:rPr lang="en-US" sz="105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SystemName</a:t>
            </a:r>
            <a:r>
              <a:rPr lang="en-US" sz="105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     </a:t>
            </a:r>
            <a:r>
              <a:rPr lang="en-US" sz="105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IPAddress</a:t>
            </a:r>
            <a:r>
              <a:rPr lang="en-US" sz="105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</a:t>
            </a:r>
            <a:r>
              <a:rPr lang="en-US" sz="105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Encl</a:t>
            </a:r>
            <a:r>
              <a:rPr lang="en-US" sz="105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</a:t>
            </a:r>
            <a:r>
              <a:rPr lang="en-US" sz="105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DiskPk</a:t>
            </a:r>
            <a:r>
              <a:rPr lang="en-US" sz="105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</a:t>
            </a:r>
            <a:r>
              <a:rPr lang="en-US" sz="105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DiskSize</a:t>
            </a:r>
            <a:r>
              <a:rPr lang="en-US" sz="105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    Type     Existing    Candidate</a:t>
            </a:r>
          </a:p>
          <a:p>
            <a:pPr marL="114300" indent="0">
              <a:buNone/>
            </a:pPr>
            <a:r>
              <a:rPr lang="en-US" sz="105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05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050" dirty="0">
                <a:latin typeface="Courier New" panose="02070309020205020404" pitchFamily="49" charset="0"/>
                <a:cs typeface="Courier New" panose="02070309020205020404" pitchFamily="49" charset="0"/>
              </a:rPr>
              <a:t>qxLaguna2     10.40.195.167      0        1   1200.2GB        Data        ---           10+2</a:t>
            </a:r>
          </a:p>
          <a:p>
            <a:pPr marL="114300" indent="0">
              <a:buNone/>
            </a:pPr>
            <a:r>
              <a:rPr lang="en-US" sz="105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05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050" dirty="0">
                <a:latin typeface="Courier New" panose="02070309020205020404" pitchFamily="49" charset="0"/>
                <a:cs typeface="Courier New" panose="02070309020205020404" pitchFamily="49" charset="0"/>
              </a:rPr>
              <a:t>qxLaguna2     10.40.195.167      0        2   1200.2GB        Data        ---           10+2</a:t>
            </a:r>
          </a:p>
          <a:p>
            <a:pPr marL="114300" indent="0">
              <a:buNone/>
            </a:pPr>
            <a:r>
              <a:rPr lang="en-US" sz="105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05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050" dirty="0">
                <a:latin typeface="Courier New" panose="02070309020205020404" pitchFamily="49" charset="0"/>
                <a:cs typeface="Courier New" panose="02070309020205020404" pitchFamily="49" charset="0"/>
              </a:rPr>
              <a:t>qxLaguna2     10.40.195.167      0        1   1200.2GB    Metadata        ---      meta_10+2</a:t>
            </a:r>
          </a:p>
          <a:p>
            <a:pPr marL="114300" indent="0">
              <a:buNone/>
            </a:pPr>
            <a:r>
              <a:rPr lang="en-US" sz="105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05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050" dirty="0">
                <a:latin typeface="Courier New" panose="02070309020205020404" pitchFamily="49" charset="0"/>
                <a:cs typeface="Courier New" panose="02070309020205020404" pitchFamily="49" charset="0"/>
              </a:rPr>
              <a:t>qxLaguna2     10.40.195.167      0        2   1200.2GB    Metadata        ---      meta_10+2</a:t>
            </a:r>
          </a:p>
          <a:p>
            <a:pPr marL="114300" lvl="0" indent="0">
              <a:buNone/>
            </a:pPr>
            <a:r>
              <a:rPr lang="en-US" sz="105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05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qxLaguna1     10.40.195.134      </a:t>
            </a:r>
            <a:r>
              <a:rPr lang="en-US" sz="1050" dirty="0">
                <a:latin typeface="Courier New" panose="02070309020205020404" pitchFamily="49" charset="0"/>
                <a:cs typeface="Courier New" panose="02070309020205020404" pitchFamily="49" charset="0"/>
              </a:rPr>
              <a:t>0        1    </a:t>
            </a:r>
            <a:r>
              <a:rPr lang="en-US" sz="105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900.1GB</a:t>
            </a:r>
            <a:r>
              <a:rPr lang="en-US" sz="105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     </a:t>
            </a:r>
            <a:r>
              <a:rPr lang="en-US" sz="1050" dirty="0">
                <a:latin typeface="Courier New" panose="02070309020205020404" pitchFamily="49" charset="0"/>
                <a:cs typeface="Courier New" panose="02070309020205020404" pitchFamily="49" charset="0"/>
              </a:rPr>
              <a:t>Data        ---           10+2</a:t>
            </a:r>
          </a:p>
          <a:p>
            <a:pPr marL="114300" lvl="0" indent="0">
              <a:buNone/>
            </a:pPr>
            <a:r>
              <a:rPr lang="en-US" sz="1050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05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qxLaguna1     10.40.195.134      </a:t>
            </a:r>
            <a:r>
              <a:rPr lang="en-US" sz="1050" dirty="0">
                <a:latin typeface="Courier New" panose="02070309020205020404" pitchFamily="49" charset="0"/>
                <a:cs typeface="Courier New" panose="02070309020205020404" pitchFamily="49" charset="0"/>
              </a:rPr>
              <a:t>0        2    </a:t>
            </a:r>
            <a:r>
              <a:rPr lang="en-US" sz="105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900.1GB</a:t>
            </a:r>
            <a:r>
              <a:rPr lang="en-US" sz="105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     </a:t>
            </a:r>
            <a:r>
              <a:rPr lang="en-US" sz="1050" dirty="0">
                <a:latin typeface="Courier New" panose="02070309020205020404" pitchFamily="49" charset="0"/>
                <a:cs typeface="Courier New" panose="02070309020205020404" pitchFamily="49" charset="0"/>
              </a:rPr>
              <a:t>Data        ---           </a:t>
            </a:r>
            <a:r>
              <a:rPr lang="en-US" sz="105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10+2</a:t>
            </a:r>
          </a:p>
          <a:p>
            <a:pPr marL="114300" lvl="0" indent="0">
              <a:buNone/>
            </a:pPr>
            <a:r>
              <a:rPr lang="en-US" sz="105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qxLaguna1     </a:t>
            </a:r>
            <a:r>
              <a:rPr lang="en-US" sz="1050" dirty="0">
                <a:latin typeface="Courier New" panose="02070309020205020404" pitchFamily="49" charset="0"/>
                <a:cs typeface="Courier New" panose="02070309020205020404" pitchFamily="49" charset="0"/>
              </a:rPr>
              <a:t>10.40.195.134      0        1    </a:t>
            </a:r>
            <a:r>
              <a:rPr lang="en-US" sz="1050" b="1" dirty="0">
                <a:latin typeface="Courier New" panose="02070309020205020404" pitchFamily="49" charset="0"/>
                <a:cs typeface="Courier New" panose="02070309020205020404" pitchFamily="49" charset="0"/>
              </a:rPr>
              <a:t>900.1GB</a:t>
            </a:r>
            <a:r>
              <a:rPr lang="en-US" sz="1050" dirty="0">
                <a:latin typeface="Courier New" panose="02070309020205020404" pitchFamily="49" charset="0"/>
                <a:cs typeface="Courier New" panose="02070309020205020404" pitchFamily="49" charset="0"/>
              </a:rPr>
              <a:t>    Metadata        ---      meta_10+2</a:t>
            </a:r>
          </a:p>
          <a:p>
            <a:pPr marL="114300" indent="0">
              <a:buNone/>
            </a:pPr>
            <a:r>
              <a:rPr lang="en-US" sz="105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050" dirty="0">
                <a:latin typeface="Courier New" panose="02070309020205020404" pitchFamily="49" charset="0"/>
                <a:cs typeface="Courier New" panose="02070309020205020404" pitchFamily="49" charset="0"/>
              </a:rPr>
              <a:t>qxLaguna1     10.40.195.134      0        2    </a:t>
            </a:r>
            <a:r>
              <a:rPr lang="en-US" sz="1050" b="1" dirty="0">
                <a:latin typeface="Courier New" panose="02070309020205020404" pitchFamily="49" charset="0"/>
                <a:cs typeface="Courier New" panose="02070309020205020404" pitchFamily="49" charset="0"/>
              </a:rPr>
              <a:t>900.1GB</a:t>
            </a:r>
            <a:r>
              <a:rPr lang="en-US" sz="1050" dirty="0">
                <a:latin typeface="Courier New" panose="02070309020205020404" pitchFamily="49" charset="0"/>
                <a:cs typeface="Courier New" panose="02070309020205020404" pitchFamily="49" charset="0"/>
              </a:rPr>
              <a:t>    Metadata        ---      meta_10+2</a:t>
            </a:r>
          </a:p>
          <a:p>
            <a:pPr marL="114300" indent="0">
              <a:buNone/>
            </a:pPr>
            <a:endParaRPr lang="en-US" sz="105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114300" indent="0">
              <a:buNone/>
            </a:pPr>
            <a:r>
              <a:rPr lang="en-US" sz="1800" b="1" dirty="0">
                <a:latin typeface="Courier New" panose="02070309020205020404" pitchFamily="49" charset="0"/>
                <a:cs typeface="Courier New" panose="02070309020205020404" pitchFamily="49" charset="0"/>
              </a:rPr>
              <a:t>Not eligible for auto-provisioning; use manual provisioning instead.</a:t>
            </a:r>
            <a:endParaRPr lang="en-US" sz="1800" b="1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285750" indent="-171450"/>
            <a:r>
              <a:rPr lang="en-US" dirty="0" smtClean="0"/>
              <a:t>Choose “Provision Storage” to pick the Profile type for each array controller.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4100338575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Provision Storage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1" y="857250"/>
            <a:ext cx="8385175" cy="3771900"/>
          </a:xfrm>
        </p:spPr>
        <p:txBody>
          <a:bodyPr/>
          <a:lstStyle/>
          <a:p>
            <a:pPr marL="114300" indent="0">
              <a:buNone/>
            </a:pPr>
            <a:r>
              <a:rPr lang="en-US" sz="1600" dirty="0" smtClean="0"/>
              <a:t>Choose </a:t>
            </a:r>
            <a:r>
              <a:rPr lang="en-US" sz="1600" dirty="0"/>
              <a:t>a profile type for array qxLaguna1 [</a:t>
            </a:r>
            <a:r>
              <a:rPr lang="en-US" sz="1600" b="1" dirty="0" err="1"/>
              <a:t>Data,Metadata</a:t>
            </a:r>
            <a:r>
              <a:rPr lang="en-US" sz="1600" dirty="0"/>
              <a:t>], (or 'q' to quit): </a:t>
            </a:r>
            <a:r>
              <a:rPr lang="en-US" sz="1600" b="1" dirty="0"/>
              <a:t>Metadata</a:t>
            </a:r>
          </a:p>
          <a:p>
            <a:pPr marL="114300" indent="0">
              <a:buNone/>
            </a:pPr>
            <a:r>
              <a:rPr lang="en-US" sz="1600" dirty="0"/>
              <a:t>Provisioning array qxLaguna1 with profile type Metadata...</a:t>
            </a:r>
          </a:p>
          <a:p>
            <a:pPr marL="114300" indent="0">
              <a:buNone/>
            </a:pPr>
            <a:r>
              <a:rPr lang="en-US" sz="1600" dirty="0" smtClean="0"/>
              <a:t>Choose </a:t>
            </a:r>
            <a:r>
              <a:rPr lang="en-US" sz="1600" dirty="0"/>
              <a:t>a profile type for array qxLaguna2 [</a:t>
            </a:r>
            <a:r>
              <a:rPr lang="en-US" sz="1600" b="1" dirty="0" err="1"/>
              <a:t>Data,Metadata</a:t>
            </a:r>
            <a:r>
              <a:rPr lang="en-US" sz="1600" dirty="0"/>
              <a:t>], (or 'q' to quit): </a:t>
            </a:r>
            <a:r>
              <a:rPr lang="en-US" sz="1600" b="1" dirty="0"/>
              <a:t>Data</a:t>
            </a:r>
          </a:p>
          <a:p>
            <a:pPr marL="114300" indent="0">
              <a:buNone/>
            </a:pPr>
            <a:r>
              <a:rPr lang="en-US" sz="1600" dirty="0"/>
              <a:t>Provisioning array qxLaguna2 with profile type Data...</a:t>
            </a:r>
          </a:p>
          <a:p>
            <a:pPr marL="114300" indent="0">
              <a:buNone/>
            </a:pPr>
            <a:endParaRPr lang="en-US" sz="1400" dirty="0" smtClean="0"/>
          </a:p>
          <a:p>
            <a:pPr marL="114300" indent="0">
              <a:buNone/>
            </a:pPr>
            <a:endParaRPr lang="en-US" sz="1400" dirty="0" smtClean="0"/>
          </a:p>
          <a:p>
            <a:pPr marL="114300" indent="0">
              <a:buNone/>
            </a:pPr>
            <a:endParaRPr lang="en-US" sz="105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114300" indent="0">
              <a:buNone/>
            </a:pPr>
            <a:r>
              <a:rPr lang="en-US" sz="105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                                                                    </a:t>
            </a:r>
            <a:r>
              <a:rPr lang="en-US" sz="1050" b="1" dirty="0">
                <a:latin typeface="Courier New" panose="02070309020205020404" pitchFamily="49" charset="0"/>
                <a:cs typeface="Courier New" panose="02070309020205020404" pitchFamily="49" charset="0"/>
              </a:rPr>
              <a:t>---Storage Profiles---</a:t>
            </a:r>
          </a:p>
          <a:p>
            <a:pPr marL="114300" indent="0">
              <a:buNone/>
            </a:pPr>
            <a:r>
              <a:rPr lang="en-US" sz="105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sz="105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SystemName</a:t>
            </a:r>
            <a:r>
              <a:rPr lang="en-US" sz="105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     </a:t>
            </a:r>
            <a:r>
              <a:rPr lang="en-US" sz="105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IPAddress</a:t>
            </a:r>
            <a:r>
              <a:rPr lang="en-US" sz="105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</a:t>
            </a:r>
            <a:r>
              <a:rPr lang="en-US" sz="105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Encl</a:t>
            </a:r>
            <a:r>
              <a:rPr lang="en-US" sz="105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</a:t>
            </a:r>
            <a:r>
              <a:rPr lang="en-US" sz="105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DiskPk</a:t>
            </a:r>
            <a:r>
              <a:rPr lang="en-US" sz="105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</a:t>
            </a:r>
            <a:r>
              <a:rPr lang="en-US" sz="105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DiskSize</a:t>
            </a:r>
            <a:r>
              <a:rPr lang="en-US" sz="105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    Type     Existing    Candidate</a:t>
            </a:r>
          </a:p>
          <a:p>
            <a:pPr marL="114300" indent="0">
              <a:buNone/>
            </a:pPr>
            <a:r>
              <a:rPr lang="en-US" sz="1050" dirty="0">
                <a:latin typeface="Courier New" panose="02070309020205020404" pitchFamily="49" charset="0"/>
                <a:cs typeface="Courier New" panose="02070309020205020404" pitchFamily="49" charset="0"/>
              </a:rPr>
              <a:t>     qxLaguna2     10.40.195.167      0        1   1200.2GB        Data         10+2        ---  </a:t>
            </a:r>
          </a:p>
          <a:p>
            <a:pPr marL="114300" indent="0">
              <a:buNone/>
            </a:pPr>
            <a:r>
              <a:rPr lang="en-US" sz="1050" dirty="0">
                <a:latin typeface="Courier New" panose="02070309020205020404" pitchFamily="49" charset="0"/>
                <a:cs typeface="Courier New" panose="02070309020205020404" pitchFamily="49" charset="0"/>
              </a:rPr>
              <a:t>     qxLaguna2     10.40.195.167      0        2   1200.2GB        Data         10+2        ---  </a:t>
            </a:r>
          </a:p>
          <a:p>
            <a:pPr marL="114300" indent="0">
              <a:buNone/>
            </a:pPr>
            <a:r>
              <a:rPr lang="en-US" sz="1050" dirty="0">
                <a:latin typeface="Courier New" panose="02070309020205020404" pitchFamily="49" charset="0"/>
                <a:cs typeface="Courier New" panose="02070309020205020404" pitchFamily="49" charset="0"/>
              </a:rPr>
              <a:t>     qxLaguna1     10.40.195.134      0        1    900.1GB    Metadata    meta_10+2        ---  </a:t>
            </a:r>
          </a:p>
          <a:p>
            <a:pPr marL="114300" indent="0">
              <a:buNone/>
            </a:pPr>
            <a:r>
              <a:rPr lang="en-US" sz="1050" dirty="0">
                <a:latin typeface="Courier New" panose="02070309020205020404" pitchFamily="49" charset="0"/>
                <a:cs typeface="Courier New" panose="02070309020205020404" pitchFamily="49" charset="0"/>
              </a:rPr>
              <a:t>     qxLaguna1     10.40.195.134      0        2    900.1GB    Metadata    meta_10+2        --- </a:t>
            </a:r>
          </a:p>
        </p:txBody>
      </p:sp>
    </p:spTree>
    <p:extLst>
      <p:ext uri="{BB962C8B-B14F-4D97-AF65-F5344CB8AC3E}">
        <p14:creationId xmlns:p14="http://schemas.microsoft.com/office/powerpoint/2010/main" val="385645981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Create Metadata LUNs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1" y="857250"/>
            <a:ext cx="8385175" cy="3829050"/>
          </a:xfrm>
        </p:spPr>
        <p:txBody>
          <a:bodyPr/>
          <a:lstStyle/>
          <a:p>
            <a:pPr marL="114300" indent="0">
              <a:buNone/>
            </a:pPr>
            <a:endParaRPr lang="en-US" sz="1050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114300" indent="0">
              <a:buNone/>
            </a:pPr>
            <a:r>
              <a:rPr lang="en-US" sz="105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Supported </a:t>
            </a:r>
            <a:r>
              <a:rPr lang="en-US" sz="1050" dirty="0">
                <a:latin typeface="Courier New" panose="02070309020205020404" pitchFamily="49" charset="0"/>
                <a:cs typeface="Courier New" panose="02070309020205020404" pitchFamily="49" charset="0"/>
              </a:rPr>
              <a:t>files remaining: 5977722880</a:t>
            </a:r>
          </a:p>
          <a:p>
            <a:pPr marL="114300" indent="0">
              <a:buNone/>
            </a:pPr>
            <a:r>
              <a:rPr lang="en-US" sz="1050" dirty="0">
                <a:latin typeface="Courier New" panose="02070309020205020404" pitchFamily="49" charset="0"/>
                <a:cs typeface="Courier New" panose="02070309020205020404" pitchFamily="49" charset="0"/>
              </a:rPr>
              <a:t>Metadata volumes remaining: </a:t>
            </a:r>
            <a:r>
              <a:rPr lang="en-US" sz="105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65</a:t>
            </a:r>
          </a:p>
          <a:p>
            <a:pPr marL="114300" indent="0">
              <a:buNone/>
            </a:pPr>
            <a:endParaRPr lang="en-US" sz="105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114300" indent="0">
              <a:buNone/>
            </a:pPr>
            <a:r>
              <a:rPr lang="en-US" sz="1050" dirty="0">
                <a:latin typeface="Courier New" panose="02070309020205020404" pitchFamily="49" charset="0"/>
                <a:cs typeface="Courier New" panose="02070309020205020404" pitchFamily="49" charset="0"/>
              </a:rPr>
              <a:t>Choose files to support in the new metadata volume (max=1400000000), or q to quit: </a:t>
            </a:r>
            <a:r>
              <a:rPr lang="en-US" sz="105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50000000</a:t>
            </a:r>
          </a:p>
          <a:p>
            <a:pPr marL="114300" indent="0">
              <a:buNone/>
            </a:pPr>
            <a:endParaRPr lang="en-US" sz="105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114300" indent="0">
              <a:buNone/>
            </a:pPr>
            <a:r>
              <a:rPr lang="en-US" sz="1050" dirty="0">
                <a:latin typeface="Courier New" panose="02070309020205020404" pitchFamily="49" charset="0"/>
                <a:cs typeface="Courier New" panose="02070309020205020404" pitchFamily="49" charset="0"/>
              </a:rPr>
              <a:t>Choose a volume label identifier (defaults to array name), or q to quit [</a:t>
            </a:r>
            <a:r>
              <a:rPr lang="en-US" sz="1050" b="1" dirty="0">
                <a:latin typeface="Courier New" panose="02070309020205020404" pitchFamily="49" charset="0"/>
                <a:cs typeface="Courier New" panose="02070309020205020404" pitchFamily="49" charset="0"/>
              </a:rPr>
              <a:t>qxLaguna1</a:t>
            </a:r>
            <a:r>
              <a:rPr lang="en-US" sz="1050" dirty="0">
                <a:latin typeface="Courier New" panose="02070309020205020404" pitchFamily="49" charset="0"/>
                <a:cs typeface="Courier New" panose="02070309020205020404" pitchFamily="49" charset="0"/>
              </a:rPr>
              <a:t>]: </a:t>
            </a:r>
          </a:p>
          <a:p>
            <a:pPr marL="114300" indent="0">
              <a:buNone/>
            </a:pPr>
            <a:r>
              <a:rPr lang="en-US" sz="1100" dirty="0">
                <a:latin typeface="Courier New" panose="02070309020205020404" pitchFamily="49" charset="0"/>
                <a:cs typeface="Courier New" panose="02070309020205020404" pitchFamily="49" charset="0"/>
              </a:rPr>
              <a:t>Supported files remaining: 5927723008</a:t>
            </a:r>
          </a:p>
          <a:p>
            <a:pPr marL="114300" indent="0">
              <a:buNone/>
            </a:pPr>
            <a:r>
              <a:rPr lang="en-US" sz="1100" dirty="0">
                <a:latin typeface="Courier New" panose="02070309020205020404" pitchFamily="49" charset="0"/>
                <a:cs typeface="Courier New" panose="02070309020205020404" pitchFamily="49" charset="0"/>
              </a:rPr>
              <a:t>Metadata volumes remaining: 64</a:t>
            </a:r>
          </a:p>
          <a:p>
            <a:pPr marL="114300" indent="0">
              <a:buNone/>
            </a:pPr>
            <a:r>
              <a:rPr lang="en-US" sz="1100" dirty="0">
                <a:latin typeface="Courier New" panose="02070309020205020404" pitchFamily="49" charset="0"/>
                <a:cs typeface="Courier New" panose="02070309020205020404" pitchFamily="49" charset="0"/>
              </a:rPr>
              <a:t>Existing metadata volumes:</a:t>
            </a:r>
          </a:p>
          <a:p>
            <a:pPr marL="114300" indent="0">
              <a:buNone/>
            </a:pPr>
            <a:r>
              <a:rPr lang="en-US" sz="1050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             Name  </a:t>
            </a:r>
            <a:r>
              <a:rPr lang="en-US" sz="1050" dirty="0" err="1">
                <a:latin typeface="Courier New" panose="02070309020205020404" pitchFamily="49" charset="0"/>
                <a:cs typeface="Courier New" panose="02070309020205020404" pitchFamily="49" charset="0"/>
              </a:rPr>
              <a:t>FilesSupported</a:t>
            </a:r>
            <a:endParaRPr lang="en-US" sz="105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114300" indent="0">
              <a:buNone/>
            </a:pPr>
            <a:r>
              <a:rPr lang="en-US" sz="1050" dirty="0">
                <a:latin typeface="Courier New" panose="02070309020205020404" pitchFamily="49" charset="0"/>
                <a:cs typeface="Courier New" panose="02070309020205020404" pitchFamily="49" charset="0"/>
              </a:rPr>
              <a:t>      </a:t>
            </a:r>
            <a:r>
              <a:rPr lang="en-US" sz="1050" b="1" dirty="0">
                <a:latin typeface="Courier New" panose="02070309020205020404" pitchFamily="49" charset="0"/>
                <a:cs typeface="Courier New" panose="02070309020205020404" pitchFamily="49" charset="0"/>
              </a:rPr>
              <a:t>snfs_meta_qxLaguna1_L4</a:t>
            </a:r>
            <a:r>
              <a:rPr lang="en-US" sz="1050" dirty="0">
                <a:latin typeface="Courier New" panose="02070309020205020404" pitchFamily="49" charset="0"/>
                <a:cs typeface="Courier New" panose="02070309020205020404" pitchFamily="49" charset="0"/>
              </a:rPr>
              <a:t>        </a:t>
            </a:r>
            <a:r>
              <a:rPr lang="en-US" sz="1050" b="1" dirty="0">
                <a:latin typeface="Courier New" panose="02070309020205020404" pitchFamily="49" charset="0"/>
                <a:cs typeface="Courier New" panose="02070309020205020404" pitchFamily="49" charset="0"/>
              </a:rPr>
              <a:t>49999872</a:t>
            </a:r>
          </a:p>
          <a:p>
            <a:pPr marL="114300" indent="0">
              <a:buNone/>
            </a:pPr>
            <a:r>
              <a:rPr lang="en-US" sz="1050" dirty="0">
                <a:latin typeface="Courier New" panose="02070309020205020404" pitchFamily="49" charset="0"/>
                <a:cs typeface="Courier New" panose="02070309020205020404" pitchFamily="49" charset="0"/>
              </a:rPr>
              <a:t>Choose files to support in the new metadata volume (max=1400000000), or q to quit: q</a:t>
            </a:r>
          </a:p>
          <a:p>
            <a:pPr marL="114300" indent="0">
              <a:buNone/>
            </a:pPr>
            <a:endParaRPr lang="en-US" sz="105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12992519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Create Metadata LUNs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c</a:t>
            </a:r>
            <a:r>
              <a:rPr lang="en-US" dirty="0" err="1" smtClean="0"/>
              <a:t>vlabel</a:t>
            </a:r>
            <a:r>
              <a:rPr lang="en-US" dirty="0" smtClean="0"/>
              <a:t> –l</a:t>
            </a:r>
          </a:p>
          <a:p>
            <a:pPr marL="114300" indent="0">
              <a:buNone/>
            </a:pPr>
            <a:r>
              <a:rPr lang="en-US" sz="800" dirty="0">
                <a:latin typeface="Courier New" panose="02070309020205020404" pitchFamily="49" charset="0"/>
                <a:cs typeface="Courier New" panose="02070309020205020404" pitchFamily="49" charset="0"/>
              </a:rPr>
              <a:t>/</a:t>
            </a:r>
            <a:r>
              <a:rPr lang="en-US" sz="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dev</a:t>
            </a:r>
            <a:r>
              <a:rPr lang="en-US" sz="800" dirty="0">
                <a:latin typeface="Courier New" panose="02070309020205020404" pitchFamily="49" charset="0"/>
                <a:cs typeface="Courier New" panose="02070309020205020404" pitchFamily="49" charset="0"/>
              </a:rPr>
              <a:t>/mapper/</a:t>
            </a:r>
            <a:r>
              <a:rPr lang="en-US" sz="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mpathd</a:t>
            </a:r>
            <a:r>
              <a:rPr lang="en-US" sz="800" dirty="0">
                <a:latin typeface="Courier New" panose="02070309020205020404" pitchFamily="49" charset="0"/>
                <a:cs typeface="Courier New" panose="02070309020205020404" pitchFamily="49" charset="0"/>
              </a:rPr>
              <a:t> [Quantum QXS             G210] SNFS-EFI "</a:t>
            </a:r>
            <a:r>
              <a:rPr lang="en-US" sz="1050" b="1" dirty="0">
                <a:latin typeface="Courier New" panose="02070309020205020404" pitchFamily="49" charset="0"/>
                <a:cs typeface="Courier New" panose="02070309020205020404" pitchFamily="49" charset="0"/>
              </a:rPr>
              <a:t>snfs_data_qxLaguna2_L2</a:t>
            </a:r>
            <a:r>
              <a:rPr lang="en-US" sz="800" dirty="0">
                <a:latin typeface="Courier New" panose="02070309020205020404" pitchFamily="49" charset="0"/>
                <a:cs typeface="Courier New" panose="02070309020205020404" pitchFamily="49" charset="0"/>
              </a:rPr>
              <a:t>"Sectors: 23418460127. Sector Size: 512.  Maximum sectors: 23418460127. </a:t>
            </a:r>
            <a:r>
              <a:rPr lang="en-US" sz="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Stripebreadth</a:t>
            </a:r>
            <a:r>
              <a:rPr lang="en-US" sz="800" dirty="0">
                <a:latin typeface="Courier New" panose="02070309020205020404" pitchFamily="49" charset="0"/>
                <a:cs typeface="Courier New" panose="02070309020205020404" pitchFamily="49" charset="0"/>
              </a:rPr>
              <a:t>: 2621440.</a:t>
            </a:r>
          </a:p>
          <a:p>
            <a:pPr marL="114300" indent="0">
              <a:buNone/>
            </a:pPr>
            <a:r>
              <a:rPr lang="en-US" sz="800" dirty="0">
                <a:latin typeface="Courier New" panose="02070309020205020404" pitchFamily="49" charset="0"/>
                <a:cs typeface="Courier New" panose="02070309020205020404" pitchFamily="49" charset="0"/>
              </a:rPr>
              <a:t>/</a:t>
            </a:r>
            <a:r>
              <a:rPr lang="en-US" sz="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dev</a:t>
            </a:r>
            <a:r>
              <a:rPr lang="en-US" sz="800" dirty="0">
                <a:latin typeface="Courier New" panose="02070309020205020404" pitchFamily="49" charset="0"/>
                <a:cs typeface="Courier New" panose="02070309020205020404" pitchFamily="49" charset="0"/>
              </a:rPr>
              <a:t>/mapper/</a:t>
            </a:r>
            <a:r>
              <a:rPr lang="en-US" sz="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mpatha</a:t>
            </a:r>
            <a:r>
              <a:rPr lang="en-US" sz="800" dirty="0">
                <a:latin typeface="Courier New" panose="02070309020205020404" pitchFamily="49" charset="0"/>
                <a:cs typeface="Courier New" panose="02070309020205020404" pitchFamily="49" charset="0"/>
              </a:rPr>
              <a:t> [Quantum </a:t>
            </a:r>
            <a:r>
              <a:rPr lang="en-US" sz="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StorNext</a:t>
            </a:r>
            <a:r>
              <a:rPr lang="en-US" sz="800" dirty="0">
                <a:latin typeface="Courier New" panose="02070309020205020404" pitchFamily="49" charset="0"/>
                <a:cs typeface="Courier New" panose="02070309020205020404" pitchFamily="49" charset="0"/>
              </a:rPr>
              <a:t> QXS    G210] SNFS-EFI "</a:t>
            </a:r>
            <a:r>
              <a:rPr lang="en-US" sz="1050" b="1" dirty="0">
                <a:latin typeface="Courier New" panose="02070309020205020404" pitchFamily="49" charset="0"/>
                <a:cs typeface="Courier New" panose="02070309020205020404" pitchFamily="49" charset="0"/>
              </a:rPr>
              <a:t>snfs_combo_qxLaguna1_L2</a:t>
            </a:r>
            <a:r>
              <a:rPr lang="en-US" sz="800" dirty="0">
                <a:latin typeface="Courier New" panose="02070309020205020404" pitchFamily="49" charset="0"/>
                <a:cs typeface="Courier New" panose="02070309020205020404" pitchFamily="49" charset="0"/>
              </a:rPr>
              <a:t>"Sectors: 5599983583. Sector Size: 512.  Maximum sectors: 5599983583. </a:t>
            </a:r>
            <a:r>
              <a:rPr lang="en-US" sz="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Stripebreadth</a:t>
            </a:r>
            <a:r>
              <a:rPr lang="en-US" sz="800" dirty="0">
                <a:latin typeface="Courier New" panose="02070309020205020404" pitchFamily="49" charset="0"/>
                <a:cs typeface="Courier New" panose="02070309020205020404" pitchFamily="49" charset="0"/>
              </a:rPr>
              <a:t>: 4194304.</a:t>
            </a:r>
          </a:p>
          <a:p>
            <a:pPr marL="114300" indent="0">
              <a:buNone/>
            </a:pPr>
            <a:r>
              <a:rPr lang="en-US" sz="800" dirty="0">
                <a:latin typeface="Courier New" panose="02070309020205020404" pitchFamily="49" charset="0"/>
                <a:cs typeface="Courier New" panose="02070309020205020404" pitchFamily="49" charset="0"/>
              </a:rPr>
              <a:t>/</a:t>
            </a:r>
            <a:r>
              <a:rPr lang="en-US" sz="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dev</a:t>
            </a:r>
            <a:r>
              <a:rPr lang="en-US" sz="800" dirty="0">
                <a:latin typeface="Courier New" panose="02070309020205020404" pitchFamily="49" charset="0"/>
                <a:cs typeface="Courier New" panose="02070309020205020404" pitchFamily="49" charset="0"/>
              </a:rPr>
              <a:t>/mapper/</a:t>
            </a:r>
            <a:r>
              <a:rPr lang="en-US" sz="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mpathc</a:t>
            </a:r>
            <a:r>
              <a:rPr lang="en-US" sz="800" dirty="0">
                <a:latin typeface="Courier New" panose="02070309020205020404" pitchFamily="49" charset="0"/>
                <a:cs typeface="Courier New" panose="02070309020205020404" pitchFamily="49" charset="0"/>
              </a:rPr>
              <a:t> [Quantum QXS             G210] SNFS-EFI "</a:t>
            </a:r>
            <a:r>
              <a:rPr lang="en-US" sz="1050" b="1" dirty="0">
                <a:latin typeface="Courier New" panose="02070309020205020404" pitchFamily="49" charset="0"/>
                <a:cs typeface="Courier New" panose="02070309020205020404" pitchFamily="49" charset="0"/>
              </a:rPr>
              <a:t>snfs_data_qxLaguna2_L3</a:t>
            </a:r>
            <a:r>
              <a:rPr lang="en-US" sz="800" dirty="0">
                <a:latin typeface="Courier New" panose="02070309020205020404" pitchFamily="49" charset="0"/>
                <a:cs typeface="Courier New" panose="02070309020205020404" pitchFamily="49" charset="0"/>
              </a:rPr>
              <a:t>"Sectors: 23418460127. Sector Size: 512.  Maximum sectors: 23418460127. </a:t>
            </a:r>
            <a:r>
              <a:rPr lang="en-US" sz="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Stripebreadth</a:t>
            </a:r>
            <a:r>
              <a:rPr lang="en-US" sz="800" dirty="0">
                <a:latin typeface="Courier New" panose="02070309020205020404" pitchFamily="49" charset="0"/>
                <a:cs typeface="Courier New" panose="02070309020205020404" pitchFamily="49" charset="0"/>
              </a:rPr>
              <a:t>: 2621440.</a:t>
            </a:r>
          </a:p>
          <a:p>
            <a:pPr marL="114300" indent="0">
              <a:buNone/>
            </a:pPr>
            <a:r>
              <a:rPr lang="en-US" sz="800" dirty="0">
                <a:latin typeface="Courier New" panose="02070309020205020404" pitchFamily="49" charset="0"/>
                <a:cs typeface="Courier New" panose="02070309020205020404" pitchFamily="49" charset="0"/>
              </a:rPr>
              <a:t>/</a:t>
            </a:r>
            <a:r>
              <a:rPr lang="en-US" sz="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dev</a:t>
            </a:r>
            <a:r>
              <a:rPr lang="en-US" sz="800" dirty="0">
                <a:latin typeface="Courier New" panose="02070309020205020404" pitchFamily="49" charset="0"/>
                <a:cs typeface="Courier New" panose="02070309020205020404" pitchFamily="49" charset="0"/>
              </a:rPr>
              <a:t>/mapper/</a:t>
            </a:r>
            <a:r>
              <a:rPr lang="en-US" sz="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mpathb</a:t>
            </a:r>
            <a:r>
              <a:rPr lang="en-US" sz="800" dirty="0">
                <a:latin typeface="Courier New" panose="02070309020205020404" pitchFamily="49" charset="0"/>
                <a:cs typeface="Courier New" panose="02070309020205020404" pitchFamily="49" charset="0"/>
              </a:rPr>
              <a:t> [Quantum </a:t>
            </a:r>
            <a:r>
              <a:rPr lang="en-US" sz="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StorNext</a:t>
            </a:r>
            <a:r>
              <a:rPr lang="en-US" sz="800" dirty="0">
                <a:latin typeface="Courier New" panose="02070309020205020404" pitchFamily="49" charset="0"/>
                <a:cs typeface="Courier New" panose="02070309020205020404" pitchFamily="49" charset="0"/>
              </a:rPr>
              <a:t> QXS    G210] SNFS-EFI "</a:t>
            </a:r>
            <a:r>
              <a:rPr lang="en-US" sz="1050" b="1" dirty="0">
                <a:latin typeface="Courier New" panose="02070309020205020404" pitchFamily="49" charset="0"/>
                <a:cs typeface="Courier New" panose="02070309020205020404" pitchFamily="49" charset="0"/>
              </a:rPr>
              <a:t>snfs_combo_qxLaguna1_L3</a:t>
            </a:r>
            <a:r>
              <a:rPr lang="en-US" sz="800" dirty="0">
                <a:latin typeface="Courier New" panose="02070309020205020404" pitchFamily="49" charset="0"/>
                <a:cs typeface="Courier New" panose="02070309020205020404" pitchFamily="49" charset="0"/>
              </a:rPr>
              <a:t>"Sectors: 5599983583. Sector Size: 512.  Maximum sectors: 5599983583. </a:t>
            </a:r>
            <a:r>
              <a:rPr lang="en-US" sz="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Stripebreadth</a:t>
            </a:r>
            <a:r>
              <a:rPr lang="en-US" sz="800" dirty="0">
                <a:latin typeface="Courier New" panose="02070309020205020404" pitchFamily="49" charset="0"/>
                <a:cs typeface="Courier New" panose="02070309020205020404" pitchFamily="49" charset="0"/>
              </a:rPr>
              <a:t>: 4194304.</a:t>
            </a:r>
          </a:p>
          <a:p>
            <a:pPr marL="114300" indent="0">
              <a:buNone/>
            </a:pPr>
            <a:r>
              <a:rPr lang="en-US" sz="800" dirty="0">
                <a:latin typeface="Courier New" panose="02070309020205020404" pitchFamily="49" charset="0"/>
                <a:cs typeface="Courier New" panose="02070309020205020404" pitchFamily="49" charset="0"/>
              </a:rPr>
              <a:t>/</a:t>
            </a:r>
            <a:r>
              <a:rPr lang="en-US" sz="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dev</a:t>
            </a:r>
            <a:r>
              <a:rPr lang="en-US" sz="800" dirty="0">
                <a:latin typeface="Courier New" panose="02070309020205020404" pitchFamily="49" charset="0"/>
                <a:cs typeface="Courier New" panose="02070309020205020404" pitchFamily="49" charset="0"/>
              </a:rPr>
              <a:t>/mapper/</a:t>
            </a:r>
            <a:r>
              <a:rPr lang="en-US" sz="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mpathe</a:t>
            </a:r>
            <a:r>
              <a:rPr lang="en-US" sz="800" dirty="0">
                <a:latin typeface="Courier New" panose="02070309020205020404" pitchFamily="49" charset="0"/>
                <a:cs typeface="Courier New" panose="02070309020205020404" pitchFamily="49" charset="0"/>
              </a:rPr>
              <a:t> [Quantum </a:t>
            </a:r>
            <a:r>
              <a:rPr lang="en-US" sz="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StorNext</a:t>
            </a:r>
            <a:r>
              <a:rPr lang="en-US" sz="800" dirty="0">
                <a:latin typeface="Courier New" panose="02070309020205020404" pitchFamily="49" charset="0"/>
                <a:cs typeface="Courier New" panose="02070309020205020404" pitchFamily="49" charset="0"/>
              </a:rPr>
              <a:t> QXS    G210] SNFS-EFI "</a:t>
            </a:r>
            <a:r>
              <a:rPr lang="en-US" sz="1050" b="1" dirty="0">
                <a:latin typeface="Courier New" panose="02070309020205020404" pitchFamily="49" charset="0"/>
                <a:cs typeface="Courier New" panose="02070309020205020404" pitchFamily="49" charset="0"/>
              </a:rPr>
              <a:t>snfs_meta_qxLaguna1_L4</a:t>
            </a:r>
            <a:r>
              <a:rPr lang="en-US" sz="800" dirty="0">
                <a:latin typeface="Courier New" panose="02070309020205020404" pitchFamily="49" charset="0"/>
                <a:cs typeface="Courier New" panose="02070309020205020404" pitchFamily="49" charset="0"/>
              </a:rPr>
              <a:t>"Sectors: 199981023. Sector Size: 512.  Maximum sectors: 199981023. </a:t>
            </a:r>
            <a:r>
              <a:rPr lang="en-US" sz="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Stripebreadth</a:t>
            </a:r>
            <a:r>
              <a:rPr lang="en-US" sz="800" dirty="0">
                <a:latin typeface="Courier New" panose="02070309020205020404" pitchFamily="49" charset="0"/>
                <a:cs typeface="Courier New" panose="02070309020205020404" pitchFamily="49" charset="0"/>
              </a:rPr>
              <a:t>: 4194304.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4964768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Demo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We would like to show a live demo of the RAID configuration menu</a:t>
            </a:r>
          </a:p>
          <a:p>
            <a:r>
              <a:rPr lang="en-US" dirty="0" smtClean="0"/>
              <a:t>Time permitting, we would like to show how to </a:t>
            </a:r>
            <a:r>
              <a:rPr lang="en-US" smtClean="0"/>
              <a:t>enter single user mode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57819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Documentation Links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hlinkClick r:id="rId2"/>
              </a:rPr>
              <a:t>https://</a:t>
            </a:r>
            <a:r>
              <a:rPr lang="en-US" dirty="0" smtClean="0">
                <a:hlinkClick r:id="rId2"/>
              </a:rPr>
              <a:t>access.redhat.com/documentation/en-US/Red_Hat_Enterprise_Linux/7/html-single/System_Administrators_Guide/index.html#chap-Managing_Services_with_systemd</a:t>
            </a:r>
            <a:endParaRPr lang="en-US" dirty="0" smtClean="0"/>
          </a:p>
          <a:p>
            <a:r>
              <a:rPr lang="en-US" dirty="0" smtClean="0">
                <a:hlinkClick r:id="rId3"/>
              </a:rPr>
              <a:t>http</a:t>
            </a:r>
            <a:r>
              <a:rPr lang="en-US" dirty="0">
                <a:hlinkClick r:id="rId3"/>
              </a:rPr>
              <a:t>://10.40.164.93/images/TOI</a:t>
            </a:r>
            <a:r>
              <a:rPr lang="en-US" dirty="0" smtClean="0">
                <a:hlinkClick r:id="rId3"/>
              </a:rPr>
              <a:t>/</a:t>
            </a:r>
            <a:r>
              <a:rPr lang="en-US" dirty="0" smtClean="0"/>
              <a:t> </a:t>
            </a:r>
            <a:r>
              <a:rPr lang="en-US" dirty="0" smtClean="0"/>
              <a:t>- Changes between RHEL6 and RHEL7</a:t>
            </a: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22404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61043" y="100140"/>
            <a:ext cx="543745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F73C3"/>
                </a:solidFill>
              </a:rPr>
              <a:t>Hardware Overview – </a:t>
            </a:r>
            <a:r>
              <a:rPr lang="en-US" sz="2400" dirty="0" smtClean="0">
                <a:solidFill>
                  <a:srgbClr val="0F73C3"/>
                </a:solidFill>
              </a:rPr>
              <a:t>Connection Options</a:t>
            </a:r>
            <a:endParaRPr lang="en-US" sz="2400" b="1" dirty="0">
              <a:solidFill>
                <a:srgbClr val="0F73C3"/>
              </a:solidFill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368834" y="561805"/>
            <a:ext cx="8414016" cy="0"/>
          </a:xfrm>
          <a:prstGeom prst="line">
            <a:avLst/>
          </a:prstGeom>
          <a:ln w="12700" cmpd="sng"/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Text Placeholder 2"/>
          <p:cNvSpPr txBox="1">
            <a:spLocks/>
          </p:cNvSpPr>
          <p:nvPr/>
        </p:nvSpPr>
        <p:spPr>
          <a:xfrm>
            <a:off x="368834" y="885106"/>
            <a:ext cx="3633340" cy="3394472"/>
          </a:xfrm>
          <a:prstGeom prst="rect">
            <a:avLst/>
          </a:prstGeom>
        </p:spPr>
        <p:txBody>
          <a:bodyPr/>
          <a:lstStyle>
            <a:lvl1pPr marL="227013" indent="-227013" algn="l" rtl="0" eaLnBrk="1" fontAlgn="base" hangingPunct="1">
              <a:spcBef>
                <a:spcPts val="300"/>
              </a:spcBef>
              <a:spcAft>
                <a:spcPts val="300"/>
              </a:spcAft>
              <a:buSzPct val="95000"/>
              <a:buBlip>
                <a:blip r:embed="rId2"/>
              </a:buBlip>
              <a:defRPr lang="en-US" sz="2000" kern="1200" dirty="0">
                <a:solidFill>
                  <a:srgbClr val="414141"/>
                </a:solidFill>
                <a:latin typeface="Calibri" panose="020F0502020204030204" pitchFamily="34" charset="0"/>
                <a:ea typeface="ＭＳ Ｐゴシック" charset="0"/>
                <a:cs typeface="ＭＳ Ｐゴシック" charset="0"/>
              </a:defRPr>
            </a:lvl1pPr>
            <a:lvl2pPr marL="569913" indent="-171450" algn="l" rtl="0" eaLnBrk="1" fontAlgn="base" hangingPunct="1">
              <a:spcBef>
                <a:spcPct val="0"/>
              </a:spcBef>
              <a:spcAft>
                <a:spcPts val="200"/>
              </a:spcAft>
              <a:buClr>
                <a:srgbClr val="0F73C3"/>
              </a:buClr>
              <a:buSzPct val="95000"/>
              <a:buFont typeface="Arial" charset="0"/>
              <a:buChar char="–"/>
              <a:defRPr sz="1600" kern="1200">
                <a:solidFill>
                  <a:srgbClr val="414141"/>
                </a:solidFill>
                <a:latin typeface="Calibri" panose="020F0502020204030204" pitchFamily="34" charset="0"/>
                <a:ea typeface="ＭＳ Ｐゴシック" charset="0"/>
                <a:cs typeface="+mn-cs"/>
              </a:defRPr>
            </a:lvl2pPr>
            <a:lvl3pPr marL="858838" indent="-173038" algn="l" rtl="0" eaLnBrk="1" fontAlgn="base" hangingPunct="1">
              <a:spcBef>
                <a:spcPts val="200"/>
              </a:spcBef>
              <a:spcAft>
                <a:spcPts val="200"/>
              </a:spcAft>
              <a:buClr>
                <a:srgbClr val="0F73C3"/>
              </a:buClr>
              <a:buFont typeface="Wingdings" charset="0"/>
              <a:buChar char="§"/>
              <a:defRPr sz="1400" kern="1200">
                <a:solidFill>
                  <a:srgbClr val="414141"/>
                </a:solidFill>
                <a:latin typeface="Calibri" panose="020F0502020204030204" pitchFamily="34" charset="0"/>
                <a:ea typeface="ＭＳ Ｐゴシック" charset="0"/>
                <a:cs typeface="+mn-cs"/>
              </a:defRPr>
            </a:lvl3pPr>
            <a:lvl4pPr marL="1084263" indent="-109538" algn="l" rtl="0" eaLnBrk="1" fontAlgn="base" hangingPunct="1">
              <a:spcBef>
                <a:spcPts val="200"/>
              </a:spcBef>
              <a:spcAft>
                <a:spcPts val="200"/>
              </a:spcAft>
              <a:buClr>
                <a:srgbClr val="0F73C3"/>
              </a:buClr>
              <a:buFont typeface="Arial" charset="0"/>
              <a:buChar char="•"/>
              <a:defRPr sz="1400" kern="1200">
                <a:solidFill>
                  <a:srgbClr val="414141"/>
                </a:solidFill>
                <a:latin typeface="Calibri" panose="020F0502020204030204" pitchFamily="34" charset="0"/>
                <a:ea typeface="ＭＳ Ｐゴシック" charset="0"/>
                <a:cs typeface="+mn-cs"/>
              </a:defRPr>
            </a:lvl4pPr>
            <a:lvl5pPr marL="1255713" indent="-109538" algn="l" rtl="0" eaLnBrk="1" fontAlgn="base" hangingPunct="1">
              <a:spcBef>
                <a:spcPts val="200"/>
              </a:spcBef>
              <a:spcAft>
                <a:spcPts val="200"/>
              </a:spcAft>
              <a:buClr>
                <a:srgbClr val="0F73C3"/>
              </a:buClr>
              <a:buFont typeface="Arial" charset="0"/>
              <a:buChar char="»"/>
              <a:defRPr sz="1400" kern="1200">
                <a:solidFill>
                  <a:srgbClr val="414141"/>
                </a:solidFill>
                <a:latin typeface="Calibri" panose="020F0502020204030204" pitchFamily="34" charset="0"/>
                <a:ea typeface="ＭＳ Ｐゴシック" charset="0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rgbClr val="454545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Card Slot Population Options</a:t>
            </a:r>
          </a:p>
          <a:p>
            <a:endParaRPr lang="en-US" dirty="0"/>
          </a:p>
          <a:p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Card Types</a:t>
            </a:r>
          </a:p>
          <a:p>
            <a:pPr lvl="1"/>
            <a:endParaRPr lang="en-US" dirty="0" smtClean="0"/>
          </a:p>
          <a:p>
            <a:endParaRPr lang="en-US" dirty="0"/>
          </a:p>
        </p:txBody>
      </p:sp>
      <p:graphicFrame>
        <p:nvGraphicFramePr>
          <p:cNvPr id="13" name="Table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88076503"/>
              </p:ext>
            </p:extLst>
          </p:nvPr>
        </p:nvGraphicFramePr>
        <p:xfrm>
          <a:off x="1633624" y="3398208"/>
          <a:ext cx="4737100" cy="1038225"/>
        </p:xfrm>
        <a:graphic>
          <a:graphicData uri="http://schemas.openxmlformats.org/drawingml/2006/table">
            <a:tbl>
              <a:tblPr firstRow="1" firstCol="1" bandRow="1"/>
              <a:tblGrid>
                <a:gridCol w="977900"/>
                <a:gridCol w="1257300"/>
                <a:gridCol w="749300"/>
                <a:gridCol w="1752600"/>
              </a:tblGrid>
              <a:tr h="209550">
                <a:tc>
                  <a:txBody>
                    <a:bodyPr/>
                    <a:lstStyle/>
                    <a:p>
                      <a:pPr marL="0" marR="0">
                        <a:lnSpc>
                          <a:spcPts val="165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kern="1200" dirty="0">
                          <a:solidFill>
                            <a:srgbClr val="FFFFFF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Card</a:t>
                      </a:r>
                      <a:endParaRPr lang="en-US" sz="1000" dirty="0">
                        <a:effectLst/>
                        <a:latin typeface="Arial"/>
                        <a:ea typeface="MS Mincho"/>
                        <a:cs typeface="Times New Roman"/>
                      </a:endParaRPr>
                    </a:p>
                  </a:txBody>
                  <a:tcPr marL="68580" marR="68580" marT="9525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ts val="165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kern="1200">
                          <a:solidFill>
                            <a:srgbClr val="FFFFFF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Description</a:t>
                      </a:r>
                      <a:endParaRPr lang="en-US" sz="1000">
                        <a:effectLst/>
                        <a:latin typeface="Arial"/>
                        <a:ea typeface="MS Mincho"/>
                        <a:cs typeface="Times New Roman"/>
                      </a:endParaRPr>
                    </a:p>
                  </a:txBody>
                  <a:tcPr marL="68580" marR="68580" marT="9525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ts val="165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kern="1200">
                          <a:solidFill>
                            <a:srgbClr val="FFFFFF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Size</a:t>
                      </a:r>
                      <a:endParaRPr lang="en-US" sz="1000">
                        <a:effectLst/>
                        <a:latin typeface="Arial"/>
                        <a:ea typeface="MS Mincho"/>
                        <a:cs typeface="Times New Roman"/>
                      </a:endParaRPr>
                    </a:p>
                  </a:txBody>
                  <a:tcPr marL="68580" marR="68580" marT="9525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ts val="165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kern="1200" dirty="0">
                          <a:solidFill>
                            <a:srgbClr val="FFFFFF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 Model</a:t>
                      </a:r>
                      <a:endParaRPr lang="en-US" sz="1000" dirty="0">
                        <a:effectLst/>
                        <a:latin typeface="Arial"/>
                        <a:ea typeface="MS Mincho"/>
                        <a:cs typeface="Times New Roman"/>
                      </a:endParaRPr>
                    </a:p>
                  </a:txBody>
                  <a:tcPr marL="68580" marR="68580" marT="9525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</a:tr>
              <a:tr h="200025">
                <a:tc>
                  <a:txBody>
                    <a:bodyPr/>
                    <a:lstStyle/>
                    <a:p>
                      <a:pPr marL="0" marR="0">
                        <a:lnSpc>
                          <a:spcPts val="157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kern="1200">
                          <a:solidFill>
                            <a:srgbClr val="FFFFFF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Quad 1GbE</a:t>
                      </a:r>
                      <a:endParaRPr lang="en-US" sz="1000">
                        <a:effectLst/>
                        <a:latin typeface="Arial"/>
                        <a:ea typeface="MS Mincho"/>
                        <a:cs typeface="Times New Roman"/>
                      </a:endParaRPr>
                    </a:p>
                  </a:txBody>
                  <a:tcPr marL="68580" marR="68580" marT="9525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ts val="157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kern="12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Quad port i350</a:t>
                      </a:r>
                      <a:endParaRPr lang="en-US" sz="1000">
                        <a:effectLst/>
                        <a:latin typeface="Arial"/>
                        <a:ea typeface="MS Mincho"/>
                        <a:cs typeface="Times New Roman"/>
                      </a:endParaRPr>
                    </a:p>
                  </a:txBody>
                  <a:tcPr marL="68580" marR="68580" marT="9525" marB="0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7BF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ts val="157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kern="1200" dirty="0" err="1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LowProfile</a:t>
                      </a:r>
                      <a:endParaRPr lang="en-US" sz="1000" dirty="0">
                        <a:effectLst/>
                        <a:latin typeface="Arial"/>
                        <a:ea typeface="MS Mincho"/>
                        <a:cs typeface="Times New Roman"/>
                      </a:endParaRPr>
                    </a:p>
                  </a:txBody>
                  <a:tcPr marL="68580" marR="68580" marT="9525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7BF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ts val="157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Dell Branded i350</a:t>
                      </a:r>
                      <a:endParaRPr lang="en-US" sz="1000" dirty="0">
                        <a:effectLst/>
                        <a:latin typeface="Arial"/>
                        <a:ea typeface="MS Mincho"/>
                        <a:cs typeface="Times New Roman"/>
                      </a:endParaRPr>
                    </a:p>
                  </a:txBody>
                  <a:tcPr marL="68580" marR="68580" marT="9525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7BFDE"/>
                    </a:solidFill>
                  </a:tcPr>
                </a:tc>
              </a:tr>
              <a:tr h="200025">
                <a:tc>
                  <a:txBody>
                    <a:bodyPr/>
                    <a:lstStyle/>
                    <a:p>
                      <a:pPr marL="0" marR="0">
                        <a:lnSpc>
                          <a:spcPts val="157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kern="1200">
                          <a:solidFill>
                            <a:srgbClr val="FFFFFF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Dual 10GbE</a:t>
                      </a:r>
                      <a:endParaRPr lang="en-US" sz="1000">
                        <a:effectLst/>
                        <a:latin typeface="Arial"/>
                        <a:ea typeface="MS Mincho"/>
                        <a:cs typeface="Times New Roman"/>
                      </a:endParaRPr>
                    </a:p>
                  </a:txBody>
                  <a:tcPr marL="68580" marR="68580" marT="9525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ts val="157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kern="12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Dual port x520</a:t>
                      </a:r>
                      <a:endParaRPr lang="en-US" sz="1000">
                        <a:effectLst/>
                        <a:latin typeface="Arial"/>
                        <a:ea typeface="MS Mincho"/>
                        <a:cs typeface="Times New Roman"/>
                      </a:endParaRPr>
                    </a:p>
                  </a:txBody>
                  <a:tcPr marL="68580" marR="68580" marT="9525" marB="0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ts val="157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kern="12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LowProfile</a:t>
                      </a:r>
                      <a:endParaRPr lang="en-US" sz="1000">
                        <a:effectLst/>
                        <a:latin typeface="Arial"/>
                        <a:ea typeface="MS Mincho"/>
                        <a:cs typeface="Times New Roman"/>
                      </a:endParaRPr>
                    </a:p>
                  </a:txBody>
                  <a:tcPr marL="68580" marR="68580" marT="9525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ts val="157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kern="12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Dell Branded x520</a:t>
                      </a:r>
                      <a:endParaRPr lang="en-US" sz="1000">
                        <a:effectLst/>
                        <a:latin typeface="Arial"/>
                        <a:ea typeface="MS Mincho"/>
                        <a:cs typeface="Times New Roman"/>
                      </a:endParaRPr>
                    </a:p>
                  </a:txBody>
                  <a:tcPr marL="68580" marR="68580" marT="9525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</a:tr>
              <a:tr h="200025">
                <a:tc>
                  <a:txBody>
                    <a:bodyPr/>
                    <a:lstStyle/>
                    <a:p>
                      <a:pPr marL="0" marR="0">
                        <a:lnSpc>
                          <a:spcPts val="157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kern="1200">
                          <a:solidFill>
                            <a:srgbClr val="FFFFFF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Dual 16G FC</a:t>
                      </a:r>
                      <a:endParaRPr lang="en-US" sz="1000">
                        <a:effectLst/>
                        <a:latin typeface="Arial"/>
                        <a:ea typeface="MS Mincho"/>
                        <a:cs typeface="Times New Roman"/>
                      </a:endParaRPr>
                    </a:p>
                  </a:txBody>
                  <a:tcPr marL="68580" marR="68580" marT="9525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ts val="157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kern="12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Dual Port 16G FC HBA</a:t>
                      </a:r>
                      <a:endParaRPr lang="en-US" sz="1000">
                        <a:effectLst/>
                        <a:latin typeface="Arial"/>
                        <a:ea typeface="MS Mincho"/>
                        <a:cs typeface="Times New Roman"/>
                      </a:endParaRPr>
                    </a:p>
                  </a:txBody>
                  <a:tcPr marL="68580" marR="68580" marT="9525" marB="0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7BF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ts val="157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kern="1200" dirty="0" err="1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LowProfile</a:t>
                      </a:r>
                      <a:endParaRPr lang="en-US" sz="1000" dirty="0">
                        <a:effectLst/>
                        <a:latin typeface="Arial"/>
                        <a:ea typeface="MS Mincho"/>
                        <a:cs typeface="Times New Roman"/>
                      </a:endParaRPr>
                    </a:p>
                  </a:txBody>
                  <a:tcPr marL="68580" marR="68580" marT="9525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7BF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ts val="157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kern="12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Dell Branded QLE2662</a:t>
                      </a:r>
                      <a:endParaRPr lang="en-US" sz="1000">
                        <a:effectLst/>
                        <a:latin typeface="Arial"/>
                        <a:ea typeface="MS Mincho"/>
                        <a:cs typeface="Times New Roman"/>
                      </a:endParaRPr>
                    </a:p>
                  </a:txBody>
                  <a:tcPr marL="68580" marR="68580" marT="9525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7BFDE"/>
                    </a:solidFill>
                  </a:tcPr>
                </a:tc>
              </a:tr>
              <a:tr h="164465">
                <a:tc>
                  <a:txBody>
                    <a:bodyPr/>
                    <a:lstStyle/>
                    <a:p>
                      <a:pPr marL="0" marR="0">
                        <a:lnSpc>
                          <a:spcPts val="129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kern="1200" dirty="0">
                          <a:solidFill>
                            <a:srgbClr val="FFFFFF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Quad HH 8G FC</a:t>
                      </a:r>
                      <a:endParaRPr lang="en-US" sz="1000" dirty="0">
                        <a:effectLst/>
                        <a:latin typeface="Arial"/>
                        <a:ea typeface="MS Mincho"/>
                        <a:cs typeface="Times New Roman"/>
                      </a:endParaRPr>
                    </a:p>
                  </a:txBody>
                  <a:tcPr marL="68580" marR="68580" marT="9525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ts val="129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kern="120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Quad Port </a:t>
                      </a:r>
                      <a:r>
                        <a:rPr lang="en-US" sz="800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8G FC</a:t>
                      </a:r>
                      <a:endParaRPr lang="en-US" sz="1000" dirty="0">
                        <a:effectLst/>
                        <a:latin typeface="Arial"/>
                        <a:ea typeface="MS Mincho"/>
                        <a:cs typeface="Times New Roman"/>
                      </a:endParaRPr>
                    </a:p>
                  </a:txBody>
                  <a:tcPr marL="68580" marR="68580" marT="9525" marB="0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ts val="129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kern="1200" dirty="0" err="1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LowProfile</a:t>
                      </a:r>
                      <a:endParaRPr lang="en-US" sz="1000" dirty="0">
                        <a:effectLst/>
                        <a:latin typeface="Arial"/>
                        <a:ea typeface="MS Mincho"/>
                        <a:cs typeface="Times New Roman"/>
                      </a:endParaRPr>
                    </a:p>
                  </a:txBody>
                  <a:tcPr marL="68580" marR="68580" marT="9525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ts val="129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kern="1200" dirty="0" err="1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Qlogic</a:t>
                      </a:r>
                      <a:r>
                        <a:rPr lang="en-US" sz="800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 QLE2564L (New model)</a:t>
                      </a:r>
                      <a:endParaRPr lang="en-US" sz="1000" dirty="0">
                        <a:effectLst/>
                        <a:latin typeface="Arial"/>
                        <a:ea typeface="MS Mincho"/>
                        <a:cs typeface="Times New Roman"/>
                      </a:endParaRPr>
                    </a:p>
                  </a:txBody>
                  <a:tcPr marL="68580" marR="68580" marT="9525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19253254"/>
              </p:ext>
            </p:extLst>
          </p:nvPr>
        </p:nvGraphicFramePr>
        <p:xfrm>
          <a:off x="1669394" y="1390716"/>
          <a:ext cx="4229100" cy="1000125"/>
        </p:xfrm>
        <a:graphic>
          <a:graphicData uri="http://schemas.openxmlformats.org/drawingml/2006/table">
            <a:tbl>
              <a:tblPr/>
              <a:tblGrid>
                <a:gridCol w="610976"/>
                <a:gridCol w="610976"/>
                <a:gridCol w="435840"/>
                <a:gridCol w="799140"/>
                <a:gridCol w="836611"/>
                <a:gridCol w="935557"/>
              </a:tblGrid>
              <a:tr h="200025">
                <a:tc gridSpan="6"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Slot Option Summary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ECE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00025"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Onboard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Slot 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Slot 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Slot 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</a:tr>
              <a:tr h="20002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iDRAC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Quad 1GbE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Quad 1GbE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Quad 1GbE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Dual 16Gb FC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0025"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Dual 10GbE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Dual 10GbE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Quad 8Gb FC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0025"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Empty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Empty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525389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61043" y="100140"/>
            <a:ext cx="558422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F73C3"/>
                </a:solidFill>
              </a:rPr>
              <a:t>Hardware Overview – </a:t>
            </a:r>
            <a:r>
              <a:rPr lang="en-US" sz="2400" dirty="0" smtClean="0">
                <a:solidFill>
                  <a:srgbClr val="0F73C3"/>
                </a:solidFill>
              </a:rPr>
              <a:t>Slot 1 port numbers</a:t>
            </a:r>
            <a:endParaRPr lang="en-US" sz="2400" b="1" dirty="0">
              <a:solidFill>
                <a:srgbClr val="0F73C3"/>
              </a:solidFill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368834" y="561805"/>
            <a:ext cx="8414016" cy="0"/>
          </a:xfrm>
          <a:prstGeom prst="line">
            <a:avLst/>
          </a:prstGeom>
          <a:ln w="12700" cmpd="sng"/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1440444"/>
              </p:ext>
            </p:extLst>
          </p:nvPr>
        </p:nvGraphicFramePr>
        <p:xfrm>
          <a:off x="4034117" y="801836"/>
          <a:ext cx="3305972" cy="399114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9" name="Visio" r:id="rId3" imgW="3679111" imgH="4441096" progId="Visio.Drawing.11">
                  <p:embed/>
                </p:oleObj>
              </mc:Choice>
              <mc:Fallback>
                <p:oleObj name="Visio" r:id="rId3" imgW="3679111" imgH="4441096" progId="Visio.Drawing.1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34117" y="801836"/>
                        <a:ext cx="3305972" cy="399114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ext Placeholder 2"/>
          <p:cNvSpPr txBox="1">
            <a:spLocks/>
          </p:cNvSpPr>
          <p:nvPr/>
        </p:nvSpPr>
        <p:spPr>
          <a:xfrm>
            <a:off x="368834" y="885106"/>
            <a:ext cx="3633340" cy="3394472"/>
          </a:xfrm>
          <a:prstGeom prst="rect">
            <a:avLst/>
          </a:prstGeom>
        </p:spPr>
        <p:txBody>
          <a:bodyPr/>
          <a:lstStyle>
            <a:lvl1pPr marL="227013" indent="-227013" algn="l" rtl="0" eaLnBrk="1" fontAlgn="base" hangingPunct="1">
              <a:spcBef>
                <a:spcPts val="300"/>
              </a:spcBef>
              <a:spcAft>
                <a:spcPts val="300"/>
              </a:spcAft>
              <a:buSzPct val="95000"/>
              <a:buBlip>
                <a:blip r:embed="rId5"/>
              </a:buBlip>
              <a:defRPr lang="en-US" sz="2000" kern="1200" dirty="0">
                <a:solidFill>
                  <a:srgbClr val="414141"/>
                </a:solidFill>
                <a:latin typeface="Calibri" panose="020F0502020204030204" pitchFamily="34" charset="0"/>
                <a:ea typeface="ＭＳ Ｐゴシック" charset="0"/>
                <a:cs typeface="ＭＳ Ｐゴシック" charset="0"/>
              </a:defRPr>
            </a:lvl1pPr>
            <a:lvl2pPr marL="569913" indent="-171450" algn="l" rtl="0" eaLnBrk="1" fontAlgn="base" hangingPunct="1">
              <a:spcBef>
                <a:spcPct val="0"/>
              </a:spcBef>
              <a:spcAft>
                <a:spcPts val="200"/>
              </a:spcAft>
              <a:buClr>
                <a:srgbClr val="0F73C3"/>
              </a:buClr>
              <a:buSzPct val="95000"/>
              <a:buFont typeface="Arial" charset="0"/>
              <a:buChar char="–"/>
              <a:defRPr sz="1600" kern="1200">
                <a:solidFill>
                  <a:srgbClr val="414141"/>
                </a:solidFill>
                <a:latin typeface="Calibri" panose="020F0502020204030204" pitchFamily="34" charset="0"/>
                <a:ea typeface="ＭＳ Ｐゴシック" charset="0"/>
                <a:cs typeface="+mn-cs"/>
              </a:defRPr>
            </a:lvl2pPr>
            <a:lvl3pPr marL="858838" indent="-173038" algn="l" rtl="0" eaLnBrk="1" fontAlgn="base" hangingPunct="1">
              <a:spcBef>
                <a:spcPts val="200"/>
              </a:spcBef>
              <a:spcAft>
                <a:spcPts val="200"/>
              </a:spcAft>
              <a:buClr>
                <a:srgbClr val="0F73C3"/>
              </a:buClr>
              <a:buFont typeface="Wingdings" charset="0"/>
              <a:buChar char="§"/>
              <a:defRPr sz="1400" kern="1200">
                <a:solidFill>
                  <a:srgbClr val="414141"/>
                </a:solidFill>
                <a:latin typeface="Calibri" panose="020F0502020204030204" pitchFamily="34" charset="0"/>
                <a:ea typeface="ＭＳ Ｐゴシック" charset="0"/>
                <a:cs typeface="+mn-cs"/>
              </a:defRPr>
            </a:lvl3pPr>
            <a:lvl4pPr marL="1084263" indent="-109538" algn="l" rtl="0" eaLnBrk="1" fontAlgn="base" hangingPunct="1">
              <a:spcBef>
                <a:spcPts val="200"/>
              </a:spcBef>
              <a:spcAft>
                <a:spcPts val="200"/>
              </a:spcAft>
              <a:buClr>
                <a:srgbClr val="0F73C3"/>
              </a:buClr>
              <a:buFont typeface="Arial" charset="0"/>
              <a:buChar char="•"/>
              <a:defRPr sz="1400" kern="1200">
                <a:solidFill>
                  <a:srgbClr val="414141"/>
                </a:solidFill>
                <a:latin typeface="Calibri" panose="020F0502020204030204" pitchFamily="34" charset="0"/>
                <a:ea typeface="ＭＳ Ｐゴシック" charset="0"/>
                <a:cs typeface="+mn-cs"/>
              </a:defRPr>
            </a:lvl4pPr>
            <a:lvl5pPr marL="1255713" indent="-109538" algn="l" rtl="0" eaLnBrk="1" fontAlgn="base" hangingPunct="1">
              <a:spcBef>
                <a:spcPts val="200"/>
              </a:spcBef>
              <a:spcAft>
                <a:spcPts val="200"/>
              </a:spcAft>
              <a:buClr>
                <a:srgbClr val="0F73C3"/>
              </a:buClr>
              <a:buFont typeface="Arial" charset="0"/>
              <a:buChar char="»"/>
              <a:defRPr sz="1400" kern="1200">
                <a:solidFill>
                  <a:srgbClr val="414141"/>
                </a:solidFill>
                <a:latin typeface="Calibri" panose="020F0502020204030204" pitchFamily="34" charset="0"/>
                <a:ea typeface="ＭＳ Ｐゴシック" charset="0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rgbClr val="454545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Use the port numbering marked on the card</a:t>
            </a:r>
          </a:p>
          <a:p>
            <a:r>
              <a:rPr lang="en-US" dirty="0" smtClean="0"/>
              <a:t>Card port numbering can also be found in the </a:t>
            </a:r>
            <a:r>
              <a:rPr lang="en-US" dirty="0" err="1" smtClean="0"/>
              <a:t>Xcellis</a:t>
            </a:r>
            <a:r>
              <a:rPr lang="en-US" dirty="0" smtClean="0"/>
              <a:t> Hardware System Spec.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0042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61043" y="100140"/>
            <a:ext cx="543674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F73C3"/>
                </a:solidFill>
              </a:rPr>
              <a:t>Hardware Overview – </a:t>
            </a:r>
            <a:r>
              <a:rPr lang="en-US" sz="2400" dirty="0" smtClean="0">
                <a:solidFill>
                  <a:srgbClr val="0F73C3"/>
                </a:solidFill>
              </a:rPr>
              <a:t>Slot 2 port numbers</a:t>
            </a:r>
            <a:endParaRPr lang="en-US" sz="2400" b="1" dirty="0">
              <a:solidFill>
                <a:srgbClr val="0F73C3"/>
              </a:solidFill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368834" y="561805"/>
            <a:ext cx="8414016" cy="0"/>
          </a:xfrm>
          <a:prstGeom prst="line">
            <a:avLst/>
          </a:prstGeom>
          <a:ln w="12700" cmpd="sng"/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70821838"/>
              </p:ext>
            </p:extLst>
          </p:nvPr>
        </p:nvGraphicFramePr>
        <p:xfrm>
          <a:off x="4291841" y="899032"/>
          <a:ext cx="3156340" cy="388213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3" name="Visio" r:id="rId3" imgW="3564695" imgH="4384061" progId="Visio.Drawing.11">
                  <p:embed/>
                </p:oleObj>
              </mc:Choice>
              <mc:Fallback>
                <p:oleObj name="Visio" r:id="rId3" imgW="3564695" imgH="4384061" progId="Visio.Drawing.1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91841" y="899032"/>
                        <a:ext cx="3156340" cy="388213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ext Placeholder 2"/>
          <p:cNvSpPr txBox="1">
            <a:spLocks/>
          </p:cNvSpPr>
          <p:nvPr/>
        </p:nvSpPr>
        <p:spPr>
          <a:xfrm>
            <a:off x="368834" y="885106"/>
            <a:ext cx="3633340" cy="3394472"/>
          </a:xfrm>
          <a:prstGeom prst="rect">
            <a:avLst/>
          </a:prstGeom>
        </p:spPr>
        <p:txBody>
          <a:bodyPr/>
          <a:lstStyle>
            <a:lvl1pPr marL="227013" indent="-227013" algn="l" rtl="0" eaLnBrk="1" fontAlgn="base" hangingPunct="1">
              <a:spcBef>
                <a:spcPts val="300"/>
              </a:spcBef>
              <a:spcAft>
                <a:spcPts val="300"/>
              </a:spcAft>
              <a:buSzPct val="95000"/>
              <a:buBlip>
                <a:blip r:embed="rId5"/>
              </a:buBlip>
              <a:defRPr lang="en-US" sz="2000" kern="1200" dirty="0">
                <a:solidFill>
                  <a:srgbClr val="414141"/>
                </a:solidFill>
                <a:latin typeface="Calibri" panose="020F0502020204030204" pitchFamily="34" charset="0"/>
                <a:ea typeface="ＭＳ Ｐゴシック" charset="0"/>
                <a:cs typeface="ＭＳ Ｐゴシック" charset="0"/>
              </a:defRPr>
            </a:lvl1pPr>
            <a:lvl2pPr marL="569913" indent="-171450" algn="l" rtl="0" eaLnBrk="1" fontAlgn="base" hangingPunct="1">
              <a:spcBef>
                <a:spcPct val="0"/>
              </a:spcBef>
              <a:spcAft>
                <a:spcPts val="200"/>
              </a:spcAft>
              <a:buClr>
                <a:srgbClr val="0F73C3"/>
              </a:buClr>
              <a:buSzPct val="95000"/>
              <a:buFont typeface="Arial" charset="0"/>
              <a:buChar char="–"/>
              <a:defRPr sz="1600" kern="1200">
                <a:solidFill>
                  <a:srgbClr val="414141"/>
                </a:solidFill>
                <a:latin typeface="Calibri" panose="020F0502020204030204" pitchFamily="34" charset="0"/>
                <a:ea typeface="ＭＳ Ｐゴシック" charset="0"/>
                <a:cs typeface="+mn-cs"/>
              </a:defRPr>
            </a:lvl2pPr>
            <a:lvl3pPr marL="858838" indent="-173038" algn="l" rtl="0" eaLnBrk="1" fontAlgn="base" hangingPunct="1">
              <a:spcBef>
                <a:spcPts val="200"/>
              </a:spcBef>
              <a:spcAft>
                <a:spcPts val="200"/>
              </a:spcAft>
              <a:buClr>
                <a:srgbClr val="0F73C3"/>
              </a:buClr>
              <a:buFont typeface="Wingdings" charset="0"/>
              <a:buChar char="§"/>
              <a:defRPr sz="1400" kern="1200">
                <a:solidFill>
                  <a:srgbClr val="414141"/>
                </a:solidFill>
                <a:latin typeface="Calibri" panose="020F0502020204030204" pitchFamily="34" charset="0"/>
                <a:ea typeface="ＭＳ Ｐゴシック" charset="0"/>
                <a:cs typeface="+mn-cs"/>
              </a:defRPr>
            </a:lvl3pPr>
            <a:lvl4pPr marL="1084263" indent="-109538" algn="l" rtl="0" eaLnBrk="1" fontAlgn="base" hangingPunct="1">
              <a:spcBef>
                <a:spcPts val="200"/>
              </a:spcBef>
              <a:spcAft>
                <a:spcPts val="200"/>
              </a:spcAft>
              <a:buClr>
                <a:srgbClr val="0F73C3"/>
              </a:buClr>
              <a:buFont typeface="Arial" charset="0"/>
              <a:buChar char="•"/>
              <a:defRPr sz="1400" kern="1200">
                <a:solidFill>
                  <a:srgbClr val="414141"/>
                </a:solidFill>
                <a:latin typeface="Calibri" panose="020F0502020204030204" pitchFamily="34" charset="0"/>
                <a:ea typeface="ＭＳ Ｐゴシック" charset="0"/>
                <a:cs typeface="+mn-cs"/>
              </a:defRPr>
            </a:lvl4pPr>
            <a:lvl5pPr marL="1255713" indent="-109538" algn="l" rtl="0" eaLnBrk="1" fontAlgn="base" hangingPunct="1">
              <a:spcBef>
                <a:spcPts val="200"/>
              </a:spcBef>
              <a:spcAft>
                <a:spcPts val="200"/>
              </a:spcAft>
              <a:buClr>
                <a:srgbClr val="0F73C3"/>
              </a:buClr>
              <a:buFont typeface="Arial" charset="0"/>
              <a:buChar char="»"/>
              <a:defRPr sz="1400" kern="1200">
                <a:solidFill>
                  <a:srgbClr val="414141"/>
                </a:solidFill>
                <a:latin typeface="Calibri" panose="020F0502020204030204" pitchFamily="34" charset="0"/>
                <a:ea typeface="ＭＳ Ｐゴシック" charset="0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rgbClr val="454545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Use the port numbering marked on the card</a:t>
            </a:r>
          </a:p>
          <a:p>
            <a:r>
              <a:rPr lang="en-US" dirty="0" smtClean="0"/>
              <a:t>Card port numbering can also be found in the </a:t>
            </a:r>
            <a:r>
              <a:rPr lang="en-US" dirty="0" err="1" smtClean="0"/>
              <a:t>Xcellis</a:t>
            </a:r>
            <a:r>
              <a:rPr lang="en-US" dirty="0" smtClean="0"/>
              <a:t> Hardware System Spec.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862114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61043" y="100140"/>
            <a:ext cx="550567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F73C3"/>
                </a:solidFill>
              </a:rPr>
              <a:t>Hardware Overview – </a:t>
            </a:r>
            <a:r>
              <a:rPr lang="en-US" sz="2400" dirty="0" smtClean="0">
                <a:solidFill>
                  <a:srgbClr val="0F73C3"/>
                </a:solidFill>
              </a:rPr>
              <a:t>Slot 3 port numbers </a:t>
            </a:r>
            <a:endParaRPr lang="en-US" sz="2400" dirty="0">
              <a:solidFill>
                <a:srgbClr val="0F73C3"/>
              </a:solidFill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368834" y="561805"/>
            <a:ext cx="8414016" cy="0"/>
          </a:xfrm>
          <a:prstGeom prst="line">
            <a:avLst/>
          </a:prstGeom>
          <a:ln w="12700" cmpd="sng"/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26873952"/>
              </p:ext>
            </p:extLst>
          </p:nvPr>
        </p:nvGraphicFramePr>
        <p:xfrm>
          <a:off x="3642224" y="862474"/>
          <a:ext cx="3762256" cy="384934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7" name="Visio" r:id="rId3" imgW="4116805" imgH="4209445" progId="Visio.Drawing.11">
                  <p:embed/>
                </p:oleObj>
              </mc:Choice>
              <mc:Fallback>
                <p:oleObj name="Visio" r:id="rId3" imgW="4116805" imgH="4209445" progId="Visio.Drawing.1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42224" y="862474"/>
                        <a:ext cx="3762256" cy="384934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ext Placeholder 2"/>
          <p:cNvSpPr txBox="1">
            <a:spLocks/>
          </p:cNvSpPr>
          <p:nvPr/>
        </p:nvSpPr>
        <p:spPr>
          <a:xfrm>
            <a:off x="368834" y="885106"/>
            <a:ext cx="3633340" cy="3394472"/>
          </a:xfrm>
          <a:prstGeom prst="rect">
            <a:avLst/>
          </a:prstGeom>
        </p:spPr>
        <p:txBody>
          <a:bodyPr/>
          <a:lstStyle>
            <a:lvl1pPr marL="227013" indent="-227013" algn="l" rtl="0" eaLnBrk="1" fontAlgn="base" hangingPunct="1">
              <a:spcBef>
                <a:spcPts val="300"/>
              </a:spcBef>
              <a:spcAft>
                <a:spcPts val="300"/>
              </a:spcAft>
              <a:buSzPct val="95000"/>
              <a:buBlip>
                <a:blip r:embed="rId5"/>
              </a:buBlip>
              <a:defRPr lang="en-US" sz="2000" kern="1200" dirty="0">
                <a:solidFill>
                  <a:srgbClr val="414141"/>
                </a:solidFill>
                <a:latin typeface="Calibri" panose="020F0502020204030204" pitchFamily="34" charset="0"/>
                <a:ea typeface="ＭＳ Ｐゴシック" charset="0"/>
                <a:cs typeface="ＭＳ Ｐゴシック" charset="0"/>
              </a:defRPr>
            </a:lvl1pPr>
            <a:lvl2pPr marL="569913" indent="-171450" algn="l" rtl="0" eaLnBrk="1" fontAlgn="base" hangingPunct="1">
              <a:spcBef>
                <a:spcPct val="0"/>
              </a:spcBef>
              <a:spcAft>
                <a:spcPts val="200"/>
              </a:spcAft>
              <a:buClr>
                <a:srgbClr val="0F73C3"/>
              </a:buClr>
              <a:buSzPct val="95000"/>
              <a:buFont typeface="Arial" charset="0"/>
              <a:buChar char="–"/>
              <a:defRPr sz="1600" kern="1200">
                <a:solidFill>
                  <a:srgbClr val="414141"/>
                </a:solidFill>
                <a:latin typeface="Calibri" panose="020F0502020204030204" pitchFamily="34" charset="0"/>
                <a:ea typeface="ＭＳ Ｐゴシック" charset="0"/>
                <a:cs typeface="+mn-cs"/>
              </a:defRPr>
            </a:lvl2pPr>
            <a:lvl3pPr marL="858838" indent="-173038" algn="l" rtl="0" eaLnBrk="1" fontAlgn="base" hangingPunct="1">
              <a:spcBef>
                <a:spcPts val="200"/>
              </a:spcBef>
              <a:spcAft>
                <a:spcPts val="200"/>
              </a:spcAft>
              <a:buClr>
                <a:srgbClr val="0F73C3"/>
              </a:buClr>
              <a:buFont typeface="Wingdings" charset="0"/>
              <a:buChar char="§"/>
              <a:defRPr sz="1400" kern="1200">
                <a:solidFill>
                  <a:srgbClr val="414141"/>
                </a:solidFill>
                <a:latin typeface="Calibri" panose="020F0502020204030204" pitchFamily="34" charset="0"/>
                <a:ea typeface="ＭＳ Ｐゴシック" charset="0"/>
                <a:cs typeface="+mn-cs"/>
              </a:defRPr>
            </a:lvl3pPr>
            <a:lvl4pPr marL="1084263" indent="-109538" algn="l" rtl="0" eaLnBrk="1" fontAlgn="base" hangingPunct="1">
              <a:spcBef>
                <a:spcPts val="200"/>
              </a:spcBef>
              <a:spcAft>
                <a:spcPts val="200"/>
              </a:spcAft>
              <a:buClr>
                <a:srgbClr val="0F73C3"/>
              </a:buClr>
              <a:buFont typeface="Arial" charset="0"/>
              <a:buChar char="•"/>
              <a:defRPr sz="1400" kern="1200">
                <a:solidFill>
                  <a:srgbClr val="414141"/>
                </a:solidFill>
                <a:latin typeface="Calibri" panose="020F0502020204030204" pitchFamily="34" charset="0"/>
                <a:ea typeface="ＭＳ Ｐゴシック" charset="0"/>
                <a:cs typeface="+mn-cs"/>
              </a:defRPr>
            </a:lvl4pPr>
            <a:lvl5pPr marL="1255713" indent="-109538" algn="l" rtl="0" eaLnBrk="1" fontAlgn="base" hangingPunct="1">
              <a:spcBef>
                <a:spcPts val="200"/>
              </a:spcBef>
              <a:spcAft>
                <a:spcPts val="200"/>
              </a:spcAft>
              <a:buClr>
                <a:srgbClr val="0F73C3"/>
              </a:buClr>
              <a:buFont typeface="Arial" charset="0"/>
              <a:buChar char="»"/>
              <a:defRPr sz="1400" kern="1200">
                <a:solidFill>
                  <a:srgbClr val="414141"/>
                </a:solidFill>
                <a:latin typeface="Calibri" panose="020F0502020204030204" pitchFamily="34" charset="0"/>
                <a:ea typeface="ＭＳ Ｐゴシック" charset="0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rgbClr val="454545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Use the port numbering marked on the card</a:t>
            </a:r>
          </a:p>
          <a:p>
            <a:r>
              <a:rPr lang="en-US" dirty="0" smtClean="0"/>
              <a:t>Card port numbering can also be found in the </a:t>
            </a:r>
            <a:r>
              <a:rPr lang="en-US" dirty="0" err="1" smtClean="0"/>
              <a:t>Xcellis</a:t>
            </a:r>
            <a:r>
              <a:rPr lang="en-US" dirty="0" smtClean="0"/>
              <a:t> Hardware System Spec.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9720961"/>
      </p:ext>
    </p:extLst>
  </p:cSld>
  <p:clrMapOvr>
    <a:masterClrMapping/>
  </p:clrMapOvr>
</p:sld>
</file>

<file path=ppt/theme/theme1.xml><?xml version="1.0" encoding="utf-8"?>
<a:theme xmlns:a="http://schemas.openxmlformats.org/drawingml/2006/main" name="2015 Quantum PowerPoint Template - Widescreen Format [P00582A]">
  <a:themeElements>
    <a:clrScheme name="Quantum">
      <a:dk1>
        <a:srgbClr val="FFFFFF"/>
      </a:dk1>
      <a:lt1>
        <a:srgbClr val="454545"/>
      </a:lt1>
      <a:dk2>
        <a:srgbClr val="FFFFFF"/>
      </a:dk2>
      <a:lt2>
        <a:srgbClr val="454545"/>
      </a:lt2>
      <a:accent1>
        <a:srgbClr val="0F73C3"/>
      </a:accent1>
      <a:accent2>
        <a:srgbClr val="00B6F1"/>
      </a:accent2>
      <a:accent3>
        <a:srgbClr val="8EBE68"/>
      </a:accent3>
      <a:accent4>
        <a:srgbClr val="FBC85B"/>
      </a:accent4>
      <a:accent5>
        <a:srgbClr val="BCC0BA"/>
      </a:accent5>
      <a:accent6>
        <a:srgbClr val="6A7B84"/>
      </a:accent6>
      <a:hlink>
        <a:srgbClr val="00B6F1"/>
      </a:hlink>
      <a:folHlink>
        <a:srgbClr val="00B6F1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/>
      </a:spPr>
      <a:bodyPr anchor="ctr"/>
      <a:lstStyle>
        <a:defPPr algn="ctr" fontAlgn="auto">
          <a:spcBef>
            <a:spcPts val="0"/>
          </a:spcBef>
          <a:spcAft>
            <a:spcPts val="0"/>
          </a:spcAft>
          <a:defRPr sz="1600" dirty="0">
            <a:solidFill>
              <a:srgbClr val="FFFFFF"/>
            </a:solidFill>
          </a:defRPr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ln w="9525" cmpd="sng"/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Quantum">
    <a:dk1>
      <a:srgbClr val="FFFFFF"/>
    </a:dk1>
    <a:lt1>
      <a:srgbClr val="454545"/>
    </a:lt1>
    <a:dk2>
      <a:srgbClr val="FFFFFF"/>
    </a:dk2>
    <a:lt2>
      <a:srgbClr val="454545"/>
    </a:lt2>
    <a:accent1>
      <a:srgbClr val="0F73C3"/>
    </a:accent1>
    <a:accent2>
      <a:srgbClr val="00B6F1"/>
    </a:accent2>
    <a:accent3>
      <a:srgbClr val="8EBE68"/>
    </a:accent3>
    <a:accent4>
      <a:srgbClr val="FBC85B"/>
    </a:accent4>
    <a:accent5>
      <a:srgbClr val="BCC0BA"/>
    </a:accent5>
    <a:accent6>
      <a:srgbClr val="6A7B84"/>
    </a:accent6>
    <a:hlink>
      <a:srgbClr val="00B6F1"/>
    </a:hlink>
    <a:folHlink>
      <a:srgbClr val="00B6F1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0.xml><?xml version="1.0" encoding="utf-8"?>
<a:themeOverride xmlns:a="http://schemas.openxmlformats.org/drawingml/2006/main">
  <a:clrScheme name="Quantum">
    <a:dk1>
      <a:srgbClr val="FFFFFF"/>
    </a:dk1>
    <a:lt1>
      <a:srgbClr val="454545"/>
    </a:lt1>
    <a:dk2>
      <a:srgbClr val="FFFFFF"/>
    </a:dk2>
    <a:lt2>
      <a:srgbClr val="454545"/>
    </a:lt2>
    <a:accent1>
      <a:srgbClr val="0F73C3"/>
    </a:accent1>
    <a:accent2>
      <a:srgbClr val="00B6F1"/>
    </a:accent2>
    <a:accent3>
      <a:srgbClr val="8EBE68"/>
    </a:accent3>
    <a:accent4>
      <a:srgbClr val="FBC85B"/>
    </a:accent4>
    <a:accent5>
      <a:srgbClr val="BCC0BA"/>
    </a:accent5>
    <a:accent6>
      <a:srgbClr val="6A7B84"/>
    </a:accent6>
    <a:hlink>
      <a:srgbClr val="00B6F1"/>
    </a:hlink>
    <a:folHlink>
      <a:srgbClr val="00B6F1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Quantum">
    <a:dk1>
      <a:srgbClr val="FFFFFF"/>
    </a:dk1>
    <a:lt1>
      <a:srgbClr val="454545"/>
    </a:lt1>
    <a:dk2>
      <a:srgbClr val="FFFFFF"/>
    </a:dk2>
    <a:lt2>
      <a:srgbClr val="454545"/>
    </a:lt2>
    <a:accent1>
      <a:srgbClr val="0F73C3"/>
    </a:accent1>
    <a:accent2>
      <a:srgbClr val="00B6F1"/>
    </a:accent2>
    <a:accent3>
      <a:srgbClr val="8EBE68"/>
    </a:accent3>
    <a:accent4>
      <a:srgbClr val="FBC85B"/>
    </a:accent4>
    <a:accent5>
      <a:srgbClr val="BCC0BA"/>
    </a:accent5>
    <a:accent6>
      <a:srgbClr val="6A7B84"/>
    </a:accent6>
    <a:hlink>
      <a:srgbClr val="00B6F1"/>
    </a:hlink>
    <a:folHlink>
      <a:srgbClr val="00B6F1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.xml><?xml version="1.0" encoding="utf-8"?>
<a:themeOverride xmlns:a="http://schemas.openxmlformats.org/drawingml/2006/main">
  <a:clrScheme name="Quantum">
    <a:dk1>
      <a:srgbClr val="FFFFFF"/>
    </a:dk1>
    <a:lt1>
      <a:srgbClr val="454545"/>
    </a:lt1>
    <a:dk2>
      <a:srgbClr val="FFFFFF"/>
    </a:dk2>
    <a:lt2>
      <a:srgbClr val="454545"/>
    </a:lt2>
    <a:accent1>
      <a:srgbClr val="0F73C3"/>
    </a:accent1>
    <a:accent2>
      <a:srgbClr val="00B6F1"/>
    </a:accent2>
    <a:accent3>
      <a:srgbClr val="8EBE68"/>
    </a:accent3>
    <a:accent4>
      <a:srgbClr val="FBC85B"/>
    </a:accent4>
    <a:accent5>
      <a:srgbClr val="BCC0BA"/>
    </a:accent5>
    <a:accent6>
      <a:srgbClr val="6A7B84"/>
    </a:accent6>
    <a:hlink>
      <a:srgbClr val="00B6F1"/>
    </a:hlink>
    <a:folHlink>
      <a:srgbClr val="00B6F1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4.xml><?xml version="1.0" encoding="utf-8"?>
<a:themeOverride xmlns:a="http://schemas.openxmlformats.org/drawingml/2006/main">
  <a:clrScheme name="Quantum">
    <a:dk1>
      <a:srgbClr val="FFFFFF"/>
    </a:dk1>
    <a:lt1>
      <a:srgbClr val="454545"/>
    </a:lt1>
    <a:dk2>
      <a:srgbClr val="FFFFFF"/>
    </a:dk2>
    <a:lt2>
      <a:srgbClr val="454545"/>
    </a:lt2>
    <a:accent1>
      <a:srgbClr val="0F73C3"/>
    </a:accent1>
    <a:accent2>
      <a:srgbClr val="00B6F1"/>
    </a:accent2>
    <a:accent3>
      <a:srgbClr val="8EBE68"/>
    </a:accent3>
    <a:accent4>
      <a:srgbClr val="FBC85B"/>
    </a:accent4>
    <a:accent5>
      <a:srgbClr val="BCC0BA"/>
    </a:accent5>
    <a:accent6>
      <a:srgbClr val="6A7B84"/>
    </a:accent6>
    <a:hlink>
      <a:srgbClr val="00B6F1"/>
    </a:hlink>
    <a:folHlink>
      <a:srgbClr val="00B6F1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5.xml><?xml version="1.0" encoding="utf-8"?>
<a:themeOverride xmlns:a="http://schemas.openxmlformats.org/drawingml/2006/main">
  <a:clrScheme name="Quantum">
    <a:dk1>
      <a:srgbClr val="FFFFFF"/>
    </a:dk1>
    <a:lt1>
      <a:srgbClr val="454545"/>
    </a:lt1>
    <a:dk2>
      <a:srgbClr val="FFFFFF"/>
    </a:dk2>
    <a:lt2>
      <a:srgbClr val="454545"/>
    </a:lt2>
    <a:accent1>
      <a:srgbClr val="0F73C3"/>
    </a:accent1>
    <a:accent2>
      <a:srgbClr val="00B6F1"/>
    </a:accent2>
    <a:accent3>
      <a:srgbClr val="8EBE68"/>
    </a:accent3>
    <a:accent4>
      <a:srgbClr val="FBC85B"/>
    </a:accent4>
    <a:accent5>
      <a:srgbClr val="BCC0BA"/>
    </a:accent5>
    <a:accent6>
      <a:srgbClr val="6A7B84"/>
    </a:accent6>
    <a:hlink>
      <a:srgbClr val="00B6F1"/>
    </a:hlink>
    <a:folHlink>
      <a:srgbClr val="00B6F1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6.xml><?xml version="1.0" encoding="utf-8"?>
<a:themeOverride xmlns:a="http://schemas.openxmlformats.org/drawingml/2006/main">
  <a:clrScheme name="Quantum">
    <a:dk1>
      <a:srgbClr val="FFFFFF"/>
    </a:dk1>
    <a:lt1>
      <a:srgbClr val="454545"/>
    </a:lt1>
    <a:dk2>
      <a:srgbClr val="FFFFFF"/>
    </a:dk2>
    <a:lt2>
      <a:srgbClr val="454545"/>
    </a:lt2>
    <a:accent1>
      <a:srgbClr val="0F73C3"/>
    </a:accent1>
    <a:accent2>
      <a:srgbClr val="00B6F1"/>
    </a:accent2>
    <a:accent3>
      <a:srgbClr val="8EBE68"/>
    </a:accent3>
    <a:accent4>
      <a:srgbClr val="FBC85B"/>
    </a:accent4>
    <a:accent5>
      <a:srgbClr val="BCC0BA"/>
    </a:accent5>
    <a:accent6>
      <a:srgbClr val="6A7B84"/>
    </a:accent6>
    <a:hlink>
      <a:srgbClr val="00B6F1"/>
    </a:hlink>
    <a:folHlink>
      <a:srgbClr val="00B6F1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7.xml><?xml version="1.0" encoding="utf-8"?>
<a:themeOverride xmlns:a="http://schemas.openxmlformats.org/drawingml/2006/main">
  <a:clrScheme name="Quantum">
    <a:dk1>
      <a:srgbClr val="FFFFFF"/>
    </a:dk1>
    <a:lt1>
      <a:srgbClr val="454545"/>
    </a:lt1>
    <a:dk2>
      <a:srgbClr val="FFFFFF"/>
    </a:dk2>
    <a:lt2>
      <a:srgbClr val="454545"/>
    </a:lt2>
    <a:accent1>
      <a:srgbClr val="0F73C3"/>
    </a:accent1>
    <a:accent2>
      <a:srgbClr val="00B6F1"/>
    </a:accent2>
    <a:accent3>
      <a:srgbClr val="8EBE68"/>
    </a:accent3>
    <a:accent4>
      <a:srgbClr val="FBC85B"/>
    </a:accent4>
    <a:accent5>
      <a:srgbClr val="BCC0BA"/>
    </a:accent5>
    <a:accent6>
      <a:srgbClr val="6A7B84"/>
    </a:accent6>
    <a:hlink>
      <a:srgbClr val="00B6F1"/>
    </a:hlink>
    <a:folHlink>
      <a:srgbClr val="00B6F1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8.xml><?xml version="1.0" encoding="utf-8"?>
<a:themeOverride xmlns:a="http://schemas.openxmlformats.org/drawingml/2006/main">
  <a:clrScheme name="Quantum">
    <a:dk1>
      <a:srgbClr val="FFFFFF"/>
    </a:dk1>
    <a:lt1>
      <a:srgbClr val="454545"/>
    </a:lt1>
    <a:dk2>
      <a:srgbClr val="FFFFFF"/>
    </a:dk2>
    <a:lt2>
      <a:srgbClr val="454545"/>
    </a:lt2>
    <a:accent1>
      <a:srgbClr val="0F73C3"/>
    </a:accent1>
    <a:accent2>
      <a:srgbClr val="00B6F1"/>
    </a:accent2>
    <a:accent3>
      <a:srgbClr val="8EBE68"/>
    </a:accent3>
    <a:accent4>
      <a:srgbClr val="FBC85B"/>
    </a:accent4>
    <a:accent5>
      <a:srgbClr val="BCC0BA"/>
    </a:accent5>
    <a:accent6>
      <a:srgbClr val="6A7B84"/>
    </a:accent6>
    <a:hlink>
      <a:srgbClr val="00B6F1"/>
    </a:hlink>
    <a:folHlink>
      <a:srgbClr val="00B6F1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9.xml><?xml version="1.0" encoding="utf-8"?>
<a:themeOverride xmlns:a="http://schemas.openxmlformats.org/drawingml/2006/main">
  <a:clrScheme name="Quantum">
    <a:dk1>
      <a:srgbClr val="FFFFFF"/>
    </a:dk1>
    <a:lt1>
      <a:srgbClr val="454545"/>
    </a:lt1>
    <a:dk2>
      <a:srgbClr val="FFFFFF"/>
    </a:dk2>
    <a:lt2>
      <a:srgbClr val="454545"/>
    </a:lt2>
    <a:accent1>
      <a:srgbClr val="0F73C3"/>
    </a:accent1>
    <a:accent2>
      <a:srgbClr val="00B6F1"/>
    </a:accent2>
    <a:accent3>
      <a:srgbClr val="8EBE68"/>
    </a:accent3>
    <a:accent4>
      <a:srgbClr val="FBC85B"/>
    </a:accent4>
    <a:accent5>
      <a:srgbClr val="BCC0BA"/>
    </a:accent5>
    <a:accent6>
      <a:srgbClr val="6A7B84"/>
    </a:accent6>
    <a:hlink>
      <a:srgbClr val="00B6F1"/>
    </a:hlink>
    <a:folHlink>
      <a:srgbClr val="00B6F1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10947</TotalTime>
  <Words>3542</Words>
  <Application>Microsoft Office PowerPoint</Application>
  <PresentationFormat>On-screen Show (16:9)</PresentationFormat>
  <Paragraphs>569</Paragraphs>
  <Slides>59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2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59</vt:i4>
      </vt:variant>
    </vt:vector>
  </HeadingPairs>
  <TitlesOfParts>
    <vt:vector size="62" baseType="lpstr">
      <vt:lpstr>2015 Quantum PowerPoint Template - Widescreen Format [P00582A]</vt:lpstr>
      <vt:lpstr>Custom Design</vt:lpstr>
      <vt:lpstr>Visio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Agenda</vt:lpstr>
      <vt:lpstr>Software Changes</vt:lpstr>
      <vt:lpstr>Software Changes…</vt:lpstr>
      <vt:lpstr>SystemD</vt:lpstr>
      <vt:lpstr>SystemD…</vt:lpstr>
      <vt:lpstr>SystemD…</vt:lpstr>
      <vt:lpstr>SystemD…</vt:lpstr>
      <vt:lpstr>SystemD…</vt:lpstr>
      <vt:lpstr>SystemD…</vt:lpstr>
      <vt:lpstr>SystemD Targets</vt:lpstr>
      <vt:lpstr>SystemD Targets…</vt:lpstr>
      <vt:lpstr>SystemD…</vt:lpstr>
      <vt:lpstr>SystemD…</vt:lpstr>
      <vt:lpstr>SystemD…</vt:lpstr>
      <vt:lpstr>Single User Mode boot</vt:lpstr>
      <vt:lpstr>Network Naming Changes</vt:lpstr>
      <vt:lpstr>Network Naming Changes</vt:lpstr>
      <vt:lpstr>Network Naming Changes</vt:lpstr>
      <vt:lpstr>Tips</vt:lpstr>
      <vt:lpstr>PowerPoint Presentation</vt:lpstr>
      <vt:lpstr>Xcellis Auto Flex Configuration</vt:lpstr>
      <vt:lpstr>Xcellis - Cards</vt:lpstr>
      <vt:lpstr>PowerPoint Presentation</vt:lpstr>
      <vt:lpstr>User Actions</vt:lpstr>
      <vt:lpstr>Auto Flex Configuration Actions</vt:lpstr>
      <vt:lpstr>Auto Flex Configuration Actions</vt:lpstr>
      <vt:lpstr>Auto Flex Configuration Actions</vt:lpstr>
      <vt:lpstr>User Visibility</vt:lpstr>
      <vt:lpstr>PowerPoint Presentation</vt:lpstr>
      <vt:lpstr>PowerPoint Presentation</vt:lpstr>
      <vt:lpstr>Xcellis Array Provisioning in 5.3.0</vt:lpstr>
      <vt:lpstr>Xcellis Array Provisioning in 5.3.0</vt:lpstr>
      <vt:lpstr>Non-Connect Installs</vt:lpstr>
      <vt:lpstr>Service Menu</vt:lpstr>
      <vt:lpstr>Listing and Storing Arrays</vt:lpstr>
      <vt:lpstr>Show Profiles</vt:lpstr>
      <vt:lpstr>Show Profiles (cont)</vt:lpstr>
      <vt:lpstr>Provision Storage</vt:lpstr>
      <vt:lpstr>Create Metadata LUNs</vt:lpstr>
      <vt:lpstr>Create Metadata LUNs</vt:lpstr>
      <vt:lpstr>Demo</vt:lpstr>
      <vt:lpstr>Documentation Links</vt:lpstr>
      <vt:lpstr>PowerPoint Presentation</vt:lpstr>
    </vt:vector>
  </TitlesOfParts>
  <Manager>Isaac Alves</Manager>
  <Company>Quantum Corporation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>Quantum 16:9</dc:subject>
  <dc:creator>Chris Santilli</dc:creator>
  <cp:keywords>Template Mater 2015</cp:keywords>
  <cp:lastModifiedBy>Brian Raccuglia</cp:lastModifiedBy>
  <cp:revision>151</cp:revision>
  <cp:lastPrinted>2015-05-05T15:24:22Z</cp:lastPrinted>
  <dcterms:created xsi:type="dcterms:W3CDTF">2015-05-22T19:49:17Z</dcterms:created>
  <dcterms:modified xsi:type="dcterms:W3CDTF">2016-01-20T01:09:48Z</dcterms:modified>
</cp:coreProperties>
</file>