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71" r:id="rId3"/>
    <p:sldId id="259" r:id="rId4"/>
    <p:sldId id="272" r:id="rId5"/>
    <p:sldId id="263" r:id="rId6"/>
    <p:sldId id="264" r:id="rId7"/>
    <p:sldId id="262" r:id="rId8"/>
    <p:sldId id="260" r:id="rId9"/>
    <p:sldId id="268" r:id="rId10"/>
    <p:sldId id="265" r:id="rId11"/>
    <p:sldId id="266" r:id="rId12"/>
    <p:sldId id="267" r:id="rId13"/>
    <p:sldId id="270" r:id="rId14"/>
  </p:sldIdLst>
  <p:sldSz cx="9144000" cy="5143500" type="screen16x9"/>
  <p:notesSz cx="9296400" cy="70104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0F73C3"/>
    <a:srgbClr val="00B6F1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-504" y="-104"/>
      </p:cViewPr>
      <p:guideLst>
        <p:guide orient="horz" pos="1180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4"/>
    </p:cViewPr>
  </p:sorterViewPr>
  <p:notesViewPr>
    <p:cSldViewPr snapToGrid="0">
      <p:cViewPr varScale="1">
        <p:scale>
          <a:sx n="132" d="100"/>
          <a:sy n="132" d="100"/>
        </p:scale>
        <p:origin x="-858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tags" Target="tags/tag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462767388451444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9519896"/>
        <c:axId val="2128731464"/>
      </c:barChart>
      <c:catAx>
        <c:axId val="-2129519896"/>
        <c:scaling>
          <c:orientation val="minMax"/>
        </c:scaling>
        <c:delete val="0"/>
        <c:axPos val="b"/>
        <c:majorTickMark val="none"/>
        <c:minorTickMark val="none"/>
        <c:tickLblPos val="nextTo"/>
        <c:crossAx val="2128731464"/>
        <c:crosses val="autoZero"/>
        <c:auto val="1"/>
        <c:lblAlgn val="ctr"/>
        <c:lblOffset val="100"/>
        <c:noMultiLvlLbl val="0"/>
      </c:catAx>
      <c:valAx>
        <c:axId val="2128731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129519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7332984"/>
        <c:axId val="2127335960"/>
      </c:barChart>
      <c:catAx>
        <c:axId val="2127332984"/>
        <c:scaling>
          <c:orientation val="minMax"/>
        </c:scaling>
        <c:delete val="0"/>
        <c:axPos val="b"/>
        <c:majorTickMark val="none"/>
        <c:minorTickMark val="none"/>
        <c:tickLblPos val="nextTo"/>
        <c:crossAx val="2127335960"/>
        <c:crosses val="autoZero"/>
        <c:auto val="1"/>
        <c:lblAlgn val="ctr"/>
        <c:lblOffset val="100"/>
        <c:noMultiLvlLbl val="0"/>
      </c:catAx>
      <c:valAx>
        <c:axId val="2127335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27332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917800"/>
        <c:axId val="2092920744"/>
      </c:barChart>
      <c:catAx>
        <c:axId val="2092917800"/>
        <c:scaling>
          <c:orientation val="minMax"/>
        </c:scaling>
        <c:delete val="0"/>
        <c:axPos val="b"/>
        <c:majorTickMark val="none"/>
        <c:minorTickMark val="none"/>
        <c:tickLblPos val="nextTo"/>
        <c:crossAx val="2092920744"/>
        <c:crosses val="autoZero"/>
        <c:auto val="1"/>
        <c:lblAlgn val="ctr"/>
        <c:lblOffset val="100"/>
        <c:noMultiLvlLbl val="0"/>
      </c:catAx>
      <c:valAx>
        <c:axId val="2092920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092917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16024399865839"/>
          <c:y val="0.862392259815345"/>
          <c:w val="0.92346245024045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140008"/>
        <c:axId val="2092137048"/>
      </c:barChart>
      <c:catAx>
        <c:axId val="2092140008"/>
        <c:scaling>
          <c:orientation val="minMax"/>
        </c:scaling>
        <c:delete val="0"/>
        <c:axPos val="b"/>
        <c:majorTickMark val="none"/>
        <c:minorTickMark val="none"/>
        <c:tickLblPos val="nextTo"/>
        <c:crossAx val="2092137048"/>
        <c:crosses val="autoZero"/>
        <c:auto val="1"/>
        <c:lblAlgn val="ctr"/>
        <c:lblOffset val="100"/>
        <c:noMultiLvlLbl val="0"/>
      </c:catAx>
      <c:valAx>
        <c:axId val="2092137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092140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48942549793238"/>
          <c:y val="0.862392441106457"/>
          <c:w val="0.92017063524771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071064"/>
        <c:axId val="2092068104"/>
      </c:barChart>
      <c:catAx>
        <c:axId val="2092071064"/>
        <c:scaling>
          <c:orientation val="minMax"/>
        </c:scaling>
        <c:delete val="0"/>
        <c:axPos val="b"/>
        <c:majorTickMark val="none"/>
        <c:minorTickMark val="none"/>
        <c:tickLblPos val="nextTo"/>
        <c:crossAx val="2092068104"/>
        <c:crosses val="autoZero"/>
        <c:auto val="1"/>
        <c:lblAlgn val="ctr"/>
        <c:lblOffset val="100"/>
        <c:noMultiLvlLbl val="0"/>
      </c:catAx>
      <c:valAx>
        <c:axId val="2092068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0920710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614778849648035"/>
          <c:y val="0.878415370064223"/>
          <c:w val="0.8740852303079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Master template chart title</a:t>
            </a:r>
            <a:endParaRPr lang="en-US" sz="1400" dirty="0"/>
          </a:p>
        </c:rich>
      </c:tx>
      <c:layout>
        <c:manualLayout>
          <c:xMode val="edge"/>
          <c:yMode val="edge"/>
          <c:x val="0.2414401273139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98264099407106"/>
                  <c:y val="0.1661871191619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Call out category</a:t>
            </a:r>
            <a:endParaRPr lang="en-US" sz="1400" dirty="0"/>
          </a:p>
        </c:rich>
      </c:tx>
      <c:layout>
        <c:manualLayout>
          <c:xMode val="edge"/>
          <c:yMode val="edge"/>
          <c:x val="0.3361500204707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0.198264099407106"/>
                  <c:y val="0.1621653802379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962596954"/>
                  <c:y val="0.17918057351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4688427974083"/>
                  <c:y val="-0.1583062022662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1/21/16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Relationship Id="rId3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0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shadows</a:t>
            </a:r>
          </a:p>
          <a:p>
            <a:r>
              <a:rPr lang="en-US" sz="1400"/>
              <a:t>gradients</a:t>
            </a:r>
          </a:p>
          <a:p>
            <a:r>
              <a:rPr lang="en-US" sz="140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2118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Category Call Out Chart</a:t>
            </a:r>
            <a:endParaRPr lang="en-US" dirty="0"/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 2-up W/Text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Column Chart With Text Layout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Pie Chart</a:t>
            </a:r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</a:t>
            </a:r>
            <a:r>
              <a:rPr lang="en-US" altLang="en-US" dirty="0" err="1" smtClean="0">
                <a:ea typeface="+mn-ea"/>
              </a:rPr>
              <a:t>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err="1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</a:t>
            </a:r>
            <a:r>
              <a:rPr lang="en-US" altLang="en-US" dirty="0" err="1" smtClean="0">
                <a:ea typeface="+mn-ea"/>
              </a:rPr>
              <a:t>iMover</a:t>
            </a:r>
            <a:endParaRPr lang="en-US" altLang="en-US" dirty="0" smtClean="0">
              <a:ea typeface="+mn-ea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Company 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2015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1.png"/><Relationship Id="rId34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39" r:id="rId21"/>
    <p:sldLayoutId id="2147483729" r:id="rId22"/>
    <p:sldLayoutId id="2147483730" r:id="rId23"/>
    <p:sldLayoutId id="2147483731" r:id="rId24"/>
    <p:sldLayoutId id="2147483738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i="0" u="none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4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quantum.com/xcelliswfddoc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hyperlink" Target="https://qsweb.quantum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ntum.com/xcelliswfdtraining" TargetMode="External"/><Relationship Id="rId4" Type="http://schemas.openxmlformats.org/officeDocument/2006/relationships/hyperlink" Target="http://scl.quantum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quantum.com/sncdocs" TargetMode="External"/><Relationship Id="rId3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hyperlink" Target="http://www.quantum.com/sncdoc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hyperlink" Target="https://qsweb.quantum.com/wiki/tiki-index.php?page=StorNext+Products+-+StorNext+Connec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l.quantum.com/" TargetMode="External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quantum.com/snctraini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January 2016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1478604"/>
            <a:ext cx="7086600" cy="1778946"/>
          </a:xfrm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en-US" sz="3600" cap="none" dirty="0" smtClean="0"/>
              <a:t>StorNext Connect 1.1 /</a:t>
            </a:r>
            <a:r>
              <a:rPr lang="en-US" sz="3600" cap="none" dirty="0" err="1" smtClean="0"/>
              <a:t>Xcellis</a:t>
            </a:r>
            <a:r>
              <a:rPr lang="en-US" sz="3600" cap="none" dirty="0" smtClean="0"/>
              <a:t> TOI</a:t>
            </a:r>
          </a:p>
          <a:p>
            <a:pPr>
              <a:defRPr/>
            </a:pPr>
            <a:r>
              <a:rPr lang="en-US" sz="3600" cap="none" dirty="0" smtClean="0"/>
              <a:t>Documentation and Training Updates</a:t>
            </a:r>
          </a:p>
          <a:p>
            <a:pPr>
              <a:defRPr/>
            </a:pPr>
            <a:r>
              <a:rPr lang="en-US" sz="3600" cap="none" dirty="0" smtClean="0"/>
              <a:t>Matthew Howell &amp; Keith </a:t>
            </a:r>
            <a:r>
              <a:rPr lang="en-US" sz="3600" cap="none" dirty="0" err="1" smtClean="0"/>
              <a:t>Lenehan</a:t>
            </a:r>
            <a:endParaRPr lang="en-US" sz="3600" cap="none" dirty="0" smtClean="0"/>
          </a:p>
        </p:txBody>
      </p:sp>
    </p:spTree>
    <p:extLst>
      <p:ext uri="{BB962C8B-B14F-4D97-AF65-F5344CB8AC3E}">
        <p14:creationId xmlns:p14="http://schemas.microsoft.com/office/powerpoint/2010/main" val="299096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46" y="2843343"/>
            <a:ext cx="5222433" cy="230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Xcellis Documentation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Customer Documents</a:t>
            </a:r>
          </a:p>
          <a:p>
            <a:pPr lvl="1"/>
            <a:r>
              <a:rPr lang="en-US" i="1" dirty="0" smtClean="0"/>
              <a:t>Xcellis Site Planning Guide</a:t>
            </a:r>
          </a:p>
          <a:p>
            <a:pPr lvl="1"/>
            <a:r>
              <a:rPr lang="en-US" i="1" dirty="0" smtClean="0"/>
              <a:t>Xcellis Hardware Installation Guide</a:t>
            </a:r>
            <a:r>
              <a:rPr lang="en-US" i="1" dirty="0" smtClean="0">
                <a:solidFill>
                  <a:srgbClr val="FF0000"/>
                </a:solidFill>
              </a:rPr>
              <a:t>*</a:t>
            </a:r>
            <a:endParaRPr lang="en-US" dirty="0" smtClean="0"/>
          </a:p>
          <a:p>
            <a:pPr lvl="1"/>
            <a:r>
              <a:rPr lang="en-US" i="1" dirty="0" smtClean="0"/>
              <a:t>Xcellis User’s Guide</a:t>
            </a:r>
          </a:p>
          <a:p>
            <a:pPr lvl="1"/>
            <a:r>
              <a:rPr lang="en-US" i="1" dirty="0" smtClean="0"/>
              <a:t>Xcellis Release Notes</a:t>
            </a:r>
            <a:endParaRPr lang="en-US" dirty="0" smtClean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4758577" y="1342417"/>
            <a:ext cx="3782308" cy="105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3"/>
              </a:buBlip>
              <a:defRPr lang="en-US" sz="2000" kern="1200" dirty="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3" indent="0">
              <a:buFontTx/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*</a:t>
            </a:r>
            <a:r>
              <a:rPr lang="en-US" sz="1400" dirty="0" smtClean="0"/>
              <a:t>Also included in documentation bundle from the </a:t>
            </a:r>
            <a:r>
              <a:rPr lang="en-US" sz="1400" dirty="0" err="1" smtClean="0"/>
              <a:t>StorNext</a:t>
            </a:r>
            <a:r>
              <a:rPr lang="en-US" sz="1400" dirty="0" smtClean="0"/>
              <a:t> Connect website</a:t>
            </a:r>
          </a:p>
          <a:p>
            <a:pPr marL="55563" indent="0">
              <a:buFontTx/>
              <a:buNone/>
            </a:pPr>
            <a:r>
              <a:rPr lang="en-US" sz="1800" dirty="0" smtClean="0"/>
              <a:t>Vanity URL for </a:t>
            </a:r>
            <a:r>
              <a:rPr lang="en-US" sz="1800" dirty="0" err="1" smtClean="0"/>
              <a:t>Xcellis</a:t>
            </a:r>
            <a:r>
              <a:rPr lang="en-US" sz="1800" dirty="0" smtClean="0"/>
              <a:t> Documentation &gt; </a:t>
            </a:r>
            <a:r>
              <a:rPr lang="en-US" sz="1800" dirty="0" smtClean="0">
                <a:hlinkClick r:id="rId4"/>
              </a:rPr>
              <a:t>www.quantum.com/xcelliswfddocs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71276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60" y="2440341"/>
            <a:ext cx="4591590" cy="270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Xcellis </a:t>
            </a:r>
            <a:r>
              <a:rPr lang="en-US" dirty="0" smtClean="0"/>
              <a:t>Documentation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 Documents/Resources (</a:t>
            </a:r>
            <a:r>
              <a:rPr lang="en-US" dirty="0" smtClean="0">
                <a:hlinkClick r:id="rId3"/>
              </a:rPr>
              <a:t>CSWeb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i="1" dirty="0" smtClean="0"/>
              <a:t>Xcellis Field Service Manual </a:t>
            </a:r>
            <a:r>
              <a:rPr lang="en-US" dirty="0" smtClean="0"/>
              <a:t>(listed under Manuals)</a:t>
            </a:r>
            <a:endParaRPr lang="en-US" i="1" dirty="0" smtClean="0"/>
          </a:p>
          <a:p>
            <a:pPr lvl="1"/>
            <a:r>
              <a:rPr lang="en-US" i="1" dirty="0" smtClean="0"/>
              <a:t>Xcellis At a Glance </a:t>
            </a:r>
            <a:r>
              <a:rPr lang="en-US" dirty="0" smtClean="0"/>
              <a:t>(</a:t>
            </a:r>
            <a:r>
              <a:rPr lang="en-US" dirty="0"/>
              <a:t>listed under </a:t>
            </a:r>
            <a:r>
              <a:rPr lang="en-US" dirty="0" smtClean="0"/>
              <a:t>Resources)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44092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44312"/>
            <a:ext cx="3497262" cy="219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Xcellis </a:t>
            </a:r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512487" cy="3394472"/>
          </a:xfrm>
        </p:spPr>
        <p:txBody>
          <a:bodyPr/>
          <a:lstStyle/>
          <a:p>
            <a:pPr>
              <a:tabLst>
                <a:tab pos="2054225" algn="l"/>
              </a:tabLst>
            </a:pPr>
            <a:r>
              <a:rPr lang="en-US" dirty="0" smtClean="0"/>
              <a:t>Customer Training (</a:t>
            </a:r>
            <a:r>
              <a:rPr lang="en-US" dirty="0" smtClean="0">
                <a:hlinkClick r:id="rId3"/>
              </a:rPr>
              <a:t>www.quantum.com/xcelliswfdtraining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Basics of Xcellis </a:t>
            </a:r>
            <a:r>
              <a:rPr lang="en-US" dirty="0"/>
              <a:t>(1-4570 Online Self-Paced) </a:t>
            </a:r>
          </a:p>
          <a:p>
            <a:pPr lvl="1"/>
            <a:r>
              <a:rPr lang="en-US" dirty="0" smtClean="0"/>
              <a:t>Xcellis Installation and Configuration Training </a:t>
            </a:r>
            <a:r>
              <a:rPr lang="en-US" dirty="0"/>
              <a:t>(1-4571 Online Self-Paced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Service Training </a:t>
            </a:r>
            <a:r>
              <a:rPr lang="en-US" dirty="0"/>
              <a:t>(</a:t>
            </a:r>
            <a:r>
              <a:rPr lang="en-US" dirty="0">
                <a:hlinkClick r:id="rId4"/>
              </a:rPr>
              <a:t>StorageCare Learning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Basics of Xcellis (1-4570 Online Self-Paced) </a:t>
            </a:r>
          </a:p>
          <a:p>
            <a:pPr lvl="1"/>
            <a:r>
              <a:rPr lang="en-US" dirty="0"/>
              <a:t>Xcellis Installation and Configuration Training (1-4571 Online Self-Paced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4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5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StorNext Connect Documentation and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092838"/>
            <a:ext cx="4743450" cy="205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 New/Updated Documentation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Customer Documents</a:t>
            </a:r>
          </a:p>
          <a:p>
            <a:pPr lvl="1"/>
            <a:r>
              <a:rPr lang="en-US" i="1" dirty="0" smtClean="0"/>
              <a:t>StorNext Connect FAQs </a:t>
            </a:r>
            <a:r>
              <a:rPr lang="en-US" dirty="0" smtClean="0"/>
              <a:t>(New – Available in HTML format on Quantum.com)</a:t>
            </a:r>
          </a:p>
          <a:p>
            <a:pPr lvl="1"/>
            <a:r>
              <a:rPr lang="en-US" i="1" dirty="0" smtClean="0"/>
              <a:t>StorNext Connect Release Notes</a:t>
            </a:r>
            <a:r>
              <a:rPr lang="en-US" i="1" dirty="0" smtClean="0">
                <a:solidFill>
                  <a:srgbClr val="FF0000"/>
                </a:solidFill>
              </a:rPr>
              <a:t>*</a:t>
            </a:r>
            <a:r>
              <a:rPr lang="en-US" i="1" dirty="0" smtClean="0"/>
              <a:t> </a:t>
            </a:r>
            <a:r>
              <a:rPr lang="en-US" dirty="0" smtClean="0"/>
              <a:t>(Updated – PDF on Quantum.com)</a:t>
            </a:r>
          </a:p>
          <a:p>
            <a:pPr lvl="1"/>
            <a:r>
              <a:rPr lang="en-US" i="1" dirty="0" smtClean="0"/>
              <a:t>Quickstart: StorNext Connect</a:t>
            </a:r>
            <a:r>
              <a:rPr lang="en-US" i="1" dirty="0" smtClean="0">
                <a:solidFill>
                  <a:srgbClr val="FF0000"/>
                </a:solidFill>
              </a:rPr>
              <a:t>*</a:t>
            </a:r>
            <a:r>
              <a:rPr lang="en-US" i="1" dirty="0" smtClean="0"/>
              <a:t> </a:t>
            </a:r>
            <a:r>
              <a:rPr lang="en-US" dirty="0" smtClean="0"/>
              <a:t>(Updated – Printed copy included in “Open Me First” package, PDF on Quantum.com)</a:t>
            </a:r>
          </a:p>
          <a:p>
            <a:pPr marL="55563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*</a:t>
            </a:r>
            <a:r>
              <a:rPr lang="en-US" sz="1400" dirty="0" smtClean="0"/>
              <a:t>Also included in documentation bundle from the StorNext Connect website</a:t>
            </a:r>
          </a:p>
        </p:txBody>
      </p:sp>
    </p:spTree>
    <p:extLst>
      <p:ext uri="{BB962C8B-B14F-4D97-AF65-F5344CB8AC3E}">
        <p14:creationId xmlns:p14="http://schemas.microsoft.com/office/powerpoint/2010/main" val="3637648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 New/Updated Documentation (cont’d)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Customer Documents</a:t>
            </a:r>
          </a:p>
          <a:p>
            <a:pPr lvl="1"/>
            <a:r>
              <a:rPr lang="en-US" i="1" dirty="0" err="1" smtClean="0"/>
              <a:t>StorNext</a:t>
            </a:r>
            <a:r>
              <a:rPr lang="en-US" i="1" dirty="0" smtClean="0"/>
              <a:t> Connect Compatibility Guide</a:t>
            </a:r>
            <a:r>
              <a:rPr lang="en-US" i="1" dirty="0" smtClean="0">
                <a:solidFill>
                  <a:srgbClr val="FF0000"/>
                </a:solidFill>
              </a:rPr>
              <a:t>*</a:t>
            </a:r>
            <a:r>
              <a:rPr lang="en-US" i="1" dirty="0" smtClean="0"/>
              <a:t> </a:t>
            </a:r>
            <a:r>
              <a:rPr lang="en-US" dirty="0" smtClean="0"/>
              <a:t>(Updated – PDF on Quantum.com)</a:t>
            </a:r>
          </a:p>
          <a:p>
            <a:pPr lvl="1"/>
            <a:r>
              <a:rPr lang="en-US" i="1" dirty="0" smtClean="0"/>
              <a:t>Connect Add-On for Xsan Product Tips </a:t>
            </a:r>
            <a:r>
              <a:rPr lang="en-US" dirty="0" smtClean="0"/>
              <a:t>(New – PDF packaged in Connect Add-On for Xsan application)</a:t>
            </a:r>
          </a:p>
          <a:p>
            <a:pPr lvl="1"/>
            <a:r>
              <a:rPr lang="en-US" i="1" dirty="0" smtClean="0"/>
              <a:t>StorNext Connect Documentation Experience </a:t>
            </a:r>
            <a:r>
              <a:rPr lang="en-US" dirty="0" smtClean="0"/>
              <a:t>(New – Included in documentation bundle downloaded from the StorNext Connect website)</a:t>
            </a:r>
          </a:p>
          <a:p>
            <a:pPr marL="55563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*</a:t>
            </a:r>
            <a:r>
              <a:rPr lang="en-US" sz="1400" dirty="0" smtClean="0"/>
              <a:t>Also included in documentation bundle from the StorNext Connect website</a:t>
            </a:r>
          </a:p>
          <a:p>
            <a:pPr marL="55563" indent="0">
              <a:buNone/>
            </a:pPr>
            <a:r>
              <a:rPr lang="en-US" sz="1800" dirty="0" smtClean="0"/>
              <a:t>Vanity </a:t>
            </a:r>
            <a:r>
              <a:rPr lang="en-US" sz="1800" dirty="0"/>
              <a:t>URL for StorNext Connect </a:t>
            </a:r>
            <a:r>
              <a:rPr lang="en-US" sz="1800" dirty="0" smtClean="0"/>
              <a:t>Documentation &gt; </a:t>
            </a:r>
            <a:r>
              <a:rPr lang="en-US" sz="1800" dirty="0">
                <a:hlinkClick r:id="rId2"/>
              </a:rPr>
              <a:t>www.quantum.com/sncdocs</a:t>
            </a:r>
            <a:endParaRPr lang="en-US" sz="1800" dirty="0"/>
          </a:p>
          <a:p>
            <a:pPr marL="55563" indent="0">
              <a:buNone/>
            </a:pPr>
            <a:endParaRPr lang="en-US" sz="1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43578"/>
            <a:ext cx="3371512" cy="169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34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 FAQs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16" y="1546505"/>
            <a:ext cx="4417646" cy="3152466"/>
          </a:xfrm>
          <a:prstGeom prst="rect">
            <a:avLst/>
          </a:prstGeom>
        </p:spPr>
      </p:pic>
      <p:sp>
        <p:nvSpPr>
          <p:cNvPr id="9" name="Isosceles Triangle 8"/>
          <p:cNvSpPr/>
          <p:nvPr/>
        </p:nvSpPr>
        <p:spPr>
          <a:xfrm rot="16200000">
            <a:off x="1784629" y="1175202"/>
            <a:ext cx="2459049" cy="3046557"/>
          </a:xfrm>
          <a:prstGeom prst="triangl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50800" dist="38100" dir="10020000" sx="104000" sy="104000" algn="tl" rotWithShape="0">
              <a:schemeClr val="accent1"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88" y="910086"/>
            <a:ext cx="4382051" cy="3943846"/>
          </a:xfrm>
          <a:prstGeom prst="rect">
            <a:avLst/>
          </a:prstGeom>
          <a:ln>
            <a:noFill/>
          </a:ln>
          <a:effectLst>
            <a:outerShdw blurRad="222250" dist="50800" dir="8460000" sx="98000" sy="98000" algn="tl" rotWithShape="0">
              <a:schemeClr val="accent6">
                <a:alpha val="43000"/>
              </a:scheme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63769" y="2583933"/>
            <a:ext cx="1191846" cy="224692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  <a:effectLst>
            <a:outerShdw blurRad="69850" dir="7500000" sx="102000" sy="102000" algn="tl" rotWithShape="0">
              <a:schemeClr val="accent1">
                <a:alpha val="74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072" y="953355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www.quantum.com/sncdocs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Add-On for Xsan Product Tips</a:t>
            </a:r>
            <a:endParaRPr lang="en-US" dirty="0"/>
          </a:p>
        </p:txBody>
      </p:sp>
      <p:pic>
        <p:nvPicPr>
          <p:cNvPr id="4" name="Picture 3" descr="Xsan_AddOn_ProductTip_Locati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4156"/>
            <a:ext cx="9144000" cy="346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7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47" y="2342317"/>
            <a:ext cx="5506453" cy="280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 New/Updated Documentation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 Documents/Resources (</a:t>
            </a:r>
            <a:r>
              <a:rPr lang="en-US" dirty="0" smtClean="0">
                <a:hlinkClick r:id="rId3"/>
              </a:rPr>
              <a:t>CSWeb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i="1" dirty="0"/>
              <a:t>StorNext Connect Service Reference Guide </a:t>
            </a:r>
            <a:r>
              <a:rPr lang="en-US" dirty="0" smtClean="0"/>
              <a:t>(Replaces </a:t>
            </a:r>
            <a:r>
              <a:rPr lang="en-US" dirty="0"/>
              <a:t>the </a:t>
            </a:r>
            <a:r>
              <a:rPr lang="en-US" i="1" dirty="0" smtClean="0"/>
              <a:t>Service </a:t>
            </a:r>
            <a:r>
              <a:rPr lang="en-US" i="1" dirty="0"/>
              <a:t>Reference Job </a:t>
            </a:r>
            <a:r>
              <a:rPr lang="en-US" i="1" dirty="0" smtClean="0"/>
              <a:t>Aid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i="1" dirty="0" smtClean="0"/>
              <a:t>StorNext </a:t>
            </a:r>
            <a:r>
              <a:rPr lang="en-US" i="1" dirty="0"/>
              <a:t>Connect </a:t>
            </a:r>
            <a:r>
              <a:rPr lang="en-US" i="1" dirty="0" smtClean="0"/>
              <a:t>Deployment Guide</a:t>
            </a:r>
            <a:r>
              <a:rPr lang="en-US" dirty="0" smtClean="0"/>
              <a:t> (Replaces the </a:t>
            </a:r>
            <a:r>
              <a:rPr lang="en-US" i="1" dirty="0" smtClean="0"/>
              <a:t>StorNext Connect PS Installation Guide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StorNext Connect At a Glance </a:t>
            </a:r>
            <a:r>
              <a:rPr lang="en-US" dirty="0" smtClean="0"/>
              <a:t>(Updated)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871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 Training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Customer Training (</a:t>
            </a:r>
            <a:r>
              <a:rPr lang="en-US" dirty="0" smtClean="0">
                <a:hlinkClick r:id="rId2"/>
              </a:rPr>
              <a:t>www.quantum.com/snctraining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Basics of StorNext </a:t>
            </a:r>
            <a:r>
              <a:rPr lang="en-US" dirty="0"/>
              <a:t>Connect (1-4565 Online Self-Paced) </a:t>
            </a:r>
            <a:r>
              <a:rPr lang="en-US" dirty="0" smtClean="0"/>
              <a:t>(New)</a:t>
            </a:r>
          </a:p>
          <a:p>
            <a:r>
              <a:rPr lang="en-US" dirty="0" smtClean="0"/>
              <a:t>Service Training (</a:t>
            </a:r>
            <a:r>
              <a:rPr lang="en-US" dirty="0" smtClean="0">
                <a:hlinkClick r:id="rId3"/>
              </a:rPr>
              <a:t>StorageCare Learning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The Basics of StorNext Connect (1-4565 Online Self-Paced) (New)</a:t>
            </a:r>
          </a:p>
          <a:p>
            <a:pPr lvl="1"/>
            <a:r>
              <a:rPr lang="en-US" dirty="0" smtClean="0"/>
              <a:t>StorNext Connect Deployment for Quantum Service Providers (2-4570 Online Self-Paced) (New)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43" y="2781301"/>
            <a:ext cx="353323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94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Xcellis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Documentation and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1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3 - &amp;quot;StorNext Connect New/Updated Documentation&amp;quot;&quot;/&gt;&lt;property id=&quot;20307&quot; value=&quot;259&quot;/&gt;&lt;/object&gt;&lt;object type=&quot;3&quot; unique_id=&quot;10005&quot;&gt;&lt;property id=&quot;20148&quot; value=&quot;5&quot;/&gt;&lt;property id=&quot;20300&quot; value=&quot;Slide 6 - &amp;quot;StorNext Connect New/Updated Documentation (cont.)&amp;quot;&quot;/&gt;&lt;property id=&quot;20307&quot; value=&quot;262&quot;/&gt;&lt;/object&gt;&lt;object type=&quot;3&quot; unique_id=&quot;10006&quot;&gt;&lt;property id=&quot;20148&quot; value=&quot;5&quot;/&gt;&lt;property id=&quot;20300&quot; value=&quot;Slide 7 - &amp;quot;StorNext Connect Training&amp;quot;&quot;/&gt;&lt;property id=&quot;20307&quot; value=&quot;260&quot;/&gt;&lt;/object&gt;&lt;object type=&quot;3&quot; unique_id=&quot;10025&quot;&gt;&lt;property id=&quot;20148&quot; value=&quot;5&quot;/&gt;&lt;property id=&quot;20300&quot; value=&quot;Slide 4 - &amp;quot;StorNext Connect FAQs&amp;quot;&quot;/&gt;&lt;property id=&quot;20307&quot; value=&quot;263&quot;/&gt;&lt;/object&gt;&lt;object type=&quot;3&quot; unique_id=&quot;10027&quot;&gt;&lt;property id=&quot;20148&quot; value=&quot;5&quot;/&gt;&lt;property id=&quot;20300&quot; value=&quot;Slide 1&quot;/&gt;&lt;property id=&quot;20307&quot; value=&quot;269&quot;/&gt;&lt;/object&gt;&lt;object type=&quot;3&quot; unique_id=&quot;10028&quot;&gt;&lt;property id=&quot;20148&quot; value=&quot;5&quot;/&gt;&lt;property id=&quot;20300&quot; value=&quot;Slide 2&quot;/&gt;&lt;property id=&quot;20307&quot; value=&quot;271&quot;/&gt;&lt;/object&gt;&lt;object type=&quot;3&quot; unique_id=&quot;10029&quot;&gt;&lt;property id=&quot;20148&quot; value=&quot;5&quot;/&gt;&lt;property id=&quot;20300&quot; value=&quot;Slide 5 - &amp;quot;Connect Add-On for Xsan Product Tips&amp;quot;&quot;/&gt;&lt;property id=&quot;20307&quot; value=&quot;264&quot;/&gt;&lt;/object&gt;&lt;object type=&quot;3&quot; unique_id=&quot;10030&quot;&gt;&lt;property id=&quot;20148&quot; value=&quot;5&quot;/&gt;&lt;property id=&quot;20300&quot; value=&quot;Slide 8&quot;/&gt;&lt;property id=&quot;20307&quot; value=&quot;268&quot;/&gt;&lt;/object&gt;&lt;object type=&quot;3&quot; unique_id=&quot;10031&quot;&gt;&lt;property id=&quot;20148&quot; value=&quot;5&quot;/&gt;&lt;property id=&quot;20300&quot; value=&quot;Slide 9 - &amp;quot;Xcellis Documentation&amp;quot;&quot;/&gt;&lt;property id=&quot;20307&quot; value=&quot;265&quot;/&gt;&lt;/object&gt;&lt;object type=&quot;3&quot; unique_id=&quot;10032&quot;&gt;&lt;property id=&quot;20148&quot; value=&quot;5&quot;/&gt;&lt;property id=&quot;20300&quot; value=&quot;Slide 10 - &amp;quot;Xcellis Documentation (cont.)&amp;quot;&quot;/&gt;&lt;property id=&quot;20307&quot; value=&quot;266&quot;/&gt;&lt;/object&gt;&lt;object type=&quot;3&quot; unique_id=&quot;10033&quot;&gt;&lt;property id=&quot;20148&quot; value=&quot;5&quot;/&gt;&lt;property id=&quot;20300&quot; value=&quot;Slide 11 - &amp;quot;Xcellis Training&amp;quot;&quot;/&gt;&lt;property id=&quot;20307&quot; value=&quot;267&quot;/&gt;&lt;/object&gt;&lt;object type=&quot;3&quot; unique_id=&quot;10034&quot;&gt;&lt;property id=&quot;20148&quot; value=&quot;5&quot;/&gt;&lt;property id=&quot;20300&quot; value=&quot;Slide 12&quot;/&gt;&lt;property id=&quot;20307&quot; value=&quot;270&quot;/&gt;&lt;/object&gt;&lt;/object&gt;&lt;object type=&quot;8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_New_ 2015 Quantum PowerPoint Template - Widescreen Format [P00582A]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_New_ 2015 Quantum PowerPoint Template - Widescreen Format [P00582A].potx</Template>
  <TotalTime>4154</TotalTime>
  <Words>450</Words>
  <Application>Microsoft Macintosh PowerPoint</Application>
  <PresentationFormat>On-screen Show (16:9)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_New_ 2015 Quantum PowerPoint Template - Widescreen Format [P00582A]</vt:lpstr>
      <vt:lpstr>PowerPoint Presentation</vt:lpstr>
      <vt:lpstr>PowerPoint Presentation</vt:lpstr>
      <vt:lpstr>StorNext Connect New/Updated Documentation</vt:lpstr>
      <vt:lpstr>StorNext Connect New/Updated Documentation (cont’d)</vt:lpstr>
      <vt:lpstr>StorNext Connect FAQs</vt:lpstr>
      <vt:lpstr>Connect Add-On for Xsan Product Tips</vt:lpstr>
      <vt:lpstr>StorNext Connect New/Updated Documentation (cont.)</vt:lpstr>
      <vt:lpstr>StorNext Connect Training</vt:lpstr>
      <vt:lpstr>PowerPoint Presentation</vt:lpstr>
      <vt:lpstr>Xcellis Documentation</vt:lpstr>
      <vt:lpstr>Xcellis Documentation (cont.)</vt:lpstr>
      <vt:lpstr>Xcellis Training</vt:lpstr>
      <vt:lpstr>PowerPoint Presentation</vt:lpstr>
    </vt:vector>
  </TitlesOfParts>
  <Manager>Isaac Alves</Manager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Master 16:9</dc:title>
  <dc:subject>Quantum 16:9</dc:subject>
  <dc:creator>quantumcorp</dc:creator>
  <cp:keywords>Template Mater 2015</cp:keywords>
  <cp:lastModifiedBy>Matthew Howell</cp:lastModifiedBy>
  <cp:revision>382</cp:revision>
  <cp:lastPrinted>2015-05-05T15:24:22Z</cp:lastPrinted>
  <dcterms:created xsi:type="dcterms:W3CDTF">2015-05-01T18:20:13Z</dcterms:created>
  <dcterms:modified xsi:type="dcterms:W3CDTF">2016-01-21T13:35:22Z</dcterms:modified>
</cp:coreProperties>
</file>