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56" r:id="rId3"/>
  </p:sldMasterIdLst>
  <p:notesMasterIdLst>
    <p:notesMasterId r:id="rId9"/>
  </p:notesMasterIdLst>
  <p:handoutMasterIdLst>
    <p:handoutMasterId r:id="rId10"/>
  </p:handoutMasterIdLst>
  <p:sldIdLst>
    <p:sldId id="548" r:id="rId4"/>
    <p:sldId id="551" r:id="rId5"/>
    <p:sldId id="552" r:id="rId6"/>
    <p:sldId id="547" r:id="rId7"/>
    <p:sldId id="550" r:id="rId8"/>
  </p:sldIdLst>
  <p:sldSz cx="9144000" cy="5143500" type="screen16x9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7">
          <p15:clr>
            <a:srgbClr val="A4A3A4"/>
          </p15:clr>
        </p15:guide>
        <p15:guide id="2" pos="29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C3"/>
    <a:srgbClr val="212121"/>
    <a:srgbClr val="6A7B84"/>
    <a:srgbClr val="8EBE68"/>
    <a:srgbClr val="00B6F1"/>
    <a:srgbClr val="00FFFF"/>
    <a:srgbClr val="414141"/>
    <a:srgbClr val="DCDCDC"/>
    <a:srgbClr val="F47F16"/>
    <a:srgbClr val="B0B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90" y="-498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17"/>
          <c:y val="5.32434794637206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24"/>
                  <c:y val="0.449074478353234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31"/>
                  <c:y val="-0.457643078544728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14"/>
                  <c:y val="0.13926873241439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893" y="0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5421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893" y="6745421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893" y="0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31813"/>
            <a:ext cx="47339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489" y="3374319"/>
            <a:ext cx="7509497" cy="319579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5421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893" y="6745421"/>
            <a:ext cx="4068980" cy="355446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31813"/>
            <a:ext cx="4733925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9525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0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8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8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rgbClr val="6A7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BE6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1719017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7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-s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45491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896233"/>
            <a:ext cx="4096966" cy="3881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6233"/>
            <a:ext cx="4038600" cy="3881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8832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672" y="1380683"/>
            <a:ext cx="4097716" cy="339720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84887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6739"/>
            <a:ext cx="4041775" cy="338509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13240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182880" y="57150"/>
            <a:ext cx="73696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pic>
        <p:nvPicPr>
          <p:cNvPr id="11" name="Picture 12"/>
          <p:cNvPicPr preferRelativeResize="0"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63" y="4772025"/>
            <a:ext cx="325795" cy="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200025" y="762000"/>
            <a:ext cx="8865183" cy="0"/>
          </a:xfrm>
          <a:prstGeom prst="line">
            <a:avLst/>
          </a:prstGeom>
          <a:ln w="222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0955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Template</a:t>
            </a:r>
            <a:r>
              <a:rPr lang="en-US" i="0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QF00236 Rev. J (DRAFT)</a:t>
            </a:r>
            <a:endParaRPr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73" r:id="rId3"/>
    <p:sldLayoutId id="2147483710" r:id="rId4"/>
    <p:sldLayoutId id="2147483778" r:id="rId5"/>
    <p:sldLayoutId id="2147483711" r:id="rId6"/>
    <p:sldLayoutId id="2147483712" r:id="rId7"/>
    <p:sldLayoutId id="2147483783" r:id="rId8"/>
    <p:sldLayoutId id="2147483784" r:id="rId9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0"/>
        </a:spcAft>
        <a:buSzPct val="95000"/>
        <a:buBlip>
          <a:blip r:embed="rId12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9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71" r:id="rId2"/>
    <p:sldLayoutId id="2147483749" r:id="rId3"/>
    <p:sldLayoutId id="2147483779" r:id="rId4"/>
    <p:sldLayoutId id="2147483780" r:id="rId5"/>
    <p:sldLayoutId id="2147483781" r:id="rId6"/>
    <p:sldLayoutId id="2147483782" r:id="rId7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9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173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8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1.2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Introduction</a:t>
            </a:r>
            <a:endParaRPr lang="en-US" sz="3600" cap="none" dirty="0" smtClean="0"/>
          </a:p>
          <a:p>
            <a:pPr>
              <a:defRPr/>
            </a:pPr>
            <a:r>
              <a:rPr lang="en-US" sz="3600" cap="none" dirty="0" smtClean="0"/>
              <a:t>Neil Bannister</a:t>
            </a:r>
            <a:r>
              <a:rPr lang="en-US" sz="3600" cap="none" dirty="0" smtClean="0"/>
              <a:t> - Engineering</a:t>
            </a:r>
            <a:endParaRPr lang="en-US" sz="3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5670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Welcome all and thank you!</a:t>
            </a:r>
          </a:p>
          <a:p>
            <a:endParaRPr lang="en-US" sz="2400" dirty="0" smtClean="0"/>
          </a:p>
          <a:p>
            <a:r>
              <a:rPr lang="en-US" sz="2400" dirty="0" smtClean="0"/>
              <a:t>No cell phone interruptions please – everything is being recorded…</a:t>
            </a:r>
          </a:p>
          <a:p>
            <a:endParaRPr lang="en-US" sz="2400" dirty="0" smtClean="0"/>
          </a:p>
          <a:p>
            <a:r>
              <a:rPr lang="en-US" sz="2400" dirty="0" smtClean="0"/>
              <a:t>Phone system is half duplex – so don’t all speak at once</a:t>
            </a:r>
          </a:p>
          <a:p>
            <a:endParaRPr lang="en-US" sz="2400" dirty="0" smtClean="0"/>
          </a:p>
          <a:p>
            <a:r>
              <a:rPr lang="en-US" sz="2400" dirty="0"/>
              <a:t>9</a:t>
            </a:r>
            <a:r>
              <a:rPr lang="en-US" sz="2400" dirty="0" smtClean="0"/>
              <a:t>am prompt start both days</a:t>
            </a:r>
          </a:p>
          <a:p>
            <a:endParaRPr lang="en-US" sz="2400" dirty="0" smtClean="0"/>
          </a:p>
          <a:p>
            <a:r>
              <a:rPr lang="en-US" sz="2400" dirty="0"/>
              <a:t>W</a:t>
            </a:r>
            <a:r>
              <a:rPr lang="en-US" sz="2400" dirty="0" smtClean="0"/>
              <a:t>e wil</a:t>
            </a:r>
            <a:r>
              <a:rPr lang="en-US" sz="2400" dirty="0" smtClean="0"/>
              <a:t>l maintain the posted schedule</a:t>
            </a:r>
          </a:p>
          <a:p>
            <a:endParaRPr lang="en-US" sz="2400" dirty="0" smtClean="0"/>
          </a:p>
          <a:p>
            <a:r>
              <a:rPr lang="en-US" sz="2400" dirty="0" smtClean="0"/>
              <a:t>Lunch brought in today &amp; Thursday is a building wide brat-fest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41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1.2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err="1"/>
              <a:t>StorNext</a:t>
            </a:r>
            <a:r>
              <a:rPr lang="en-US" sz="3600" cap="none" dirty="0"/>
              <a:t> </a:t>
            </a:r>
            <a:r>
              <a:rPr lang="en-US" sz="3600" cap="none" dirty="0" smtClean="0"/>
              <a:t>Connect Adoption</a:t>
            </a:r>
            <a:endParaRPr lang="en-US" sz="3600" cap="none" dirty="0" smtClean="0"/>
          </a:p>
          <a:p>
            <a:pPr>
              <a:defRPr/>
            </a:pPr>
            <a:r>
              <a:rPr lang="en-US" sz="3600" cap="none" dirty="0" smtClean="0"/>
              <a:t>Chris Santilli - Product Management </a:t>
            </a:r>
            <a:endParaRPr lang="en-US" sz="3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037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Adoption Update for January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822959"/>
            <a:ext cx="4423117" cy="3930015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49 Customer and Partner registrations</a:t>
            </a:r>
          </a:p>
          <a:p>
            <a:pPr lvl="1"/>
            <a:r>
              <a:rPr lang="en-US" sz="1400" dirty="0" smtClean="0"/>
              <a:t>35 Pro Solutions shipped with Connect (1/7/2016)</a:t>
            </a:r>
          </a:p>
          <a:p>
            <a:pPr lvl="2"/>
            <a:r>
              <a:rPr lang="en-US" sz="1200" dirty="0" smtClean="0"/>
              <a:t>7 Pro Solutions with Connect installed</a:t>
            </a:r>
          </a:p>
          <a:p>
            <a:pPr lvl="3"/>
            <a:r>
              <a:rPr lang="en-US" sz="1200" dirty="0" smtClean="0"/>
              <a:t>3 Partner installed</a:t>
            </a:r>
          </a:p>
          <a:p>
            <a:pPr lvl="3"/>
            <a:r>
              <a:rPr lang="en-US" sz="1200" dirty="0" smtClean="0"/>
              <a:t>4 PS installed</a:t>
            </a:r>
          </a:p>
          <a:p>
            <a:pPr lvl="2"/>
            <a:r>
              <a:rPr lang="en-US" sz="1200" dirty="0" smtClean="0"/>
              <a:t>2 customer sites did not meet the prerequisites – PS assessment (1 after registration)</a:t>
            </a:r>
          </a:p>
          <a:p>
            <a:pPr lvl="1"/>
            <a:r>
              <a:rPr lang="en-US" sz="1400" dirty="0" smtClean="0"/>
              <a:t>33 Xcellis shipped with Connect (1/7/2016)</a:t>
            </a:r>
          </a:p>
          <a:p>
            <a:pPr lvl="2"/>
            <a:r>
              <a:rPr lang="en-US" sz="1200" dirty="0" smtClean="0"/>
              <a:t>3 installations complete with Connect deployed</a:t>
            </a:r>
          </a:p>
          <a:p>
            <a:pPr lvl="3"/>
            <a:r>
              <a:rPr lang="en-US" sz="1200" dirty="0" smtClean="0"/>
              <a:t>2 Partner installed, 1 PS installed</a:t>
            </a:r>
          </a:p>
          <a:p>
            <a:pPr lvl="2"/>
            <a:r>
              <a:rPr lang="en-US" sz="1200" dirty="0" smtClean="0"/>
              <a:t>2 Xcellis sold, not yet installed, have registered Connect</a:t>
            </a:r>
          </a:p>
          <a:p>
            <a:pPr lvl="2"/>
            <a:r>
              <a:rPr lang="en-US" sz="1200" dirty="0" smtClean="0"/>
              <a:t>1 installation in process 1/9-1/10 – report is that this is successful</a:t>
            </a:r>
          </a:p>
          <a:p>
            <a:r>
              <a:rPr lang="en-US" sz="1700" dirty="0" smtClean="0"/>
              <a:t>80 Customers and Partners have requested and received authorization codes to deploy Connect in existing installations</a:t>
            </a:r>
          </a:p>
          <a:p>
            <a:pPr lvl="1"/>
            <a:r>
              <a:rPr lang="en-US" sz="1400" dirty="0" smtClean="0"/>
              <a:t>36 installed</a:t>
            </a:r>
          </a:p>
          <a:p>
            <a:pPr lvl="3"/>
            <a:r>
              <a:rPr lang="en-US" sz="1200" dirty="0" smtClean="0"/>
              <a:t>23 Partner / Pre Sales / SUS installed</a:t>
            </a:r>
          </a:p>
          <a:p>
            <a:pPr lvl="3"/>
            <a:r>
              <a:rPr lang="en-US" sz="1200" dirty="0" smtClean="0"/>
              <a:t>1 Customer installed with Dev observing</a:t>
            </a:r>
          </a:p>
          <a:p>
            <a:pPr lvl="3"/>
            <a:r>
              <a:rPr lang="en-US" sz="1200" dirty="0" smtClean="0"/>
              <a:t>12 PS installed</a:t>
            </a:r>
          </a:p>
          <a:p>
            <a:r>
              <a:rPr lang="en-US" sz="1700" dirty="0" smtClean="0"/>
              <a:t>9 Quantum internal systems have had Connect installed</a:t>
            </a:r>
          </a:p>
          <a:p>
            <a:endParaRPr lang="en-US" sz="1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37185" y="822959"/>
            <a:ext cx="4237891" cy="416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0"/>
              </a:spcBef>
              <a:spcAft>
                <a:spcPts val="0"/>
              </a:spcAft>
              <a:buSzPct val="95000"/>
              <a:buBlip>
                <a:blip r:embed="rId3"/>
              </a:buBlip>
              <a:defRPr lang="en-US" sz="2000" kern="1200">
                <a:solidFill>
                  <a:srgbClr val="21212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1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21212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0"/>
              </a:spcBef>
              <a:spcAft>
                <a:spcPts val="1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21212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0"/>
              </a:spcBef>
              <a:spcAft>
                <a:spcPts val="1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21212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0"/>
              </a:spcBef>
              <a:spcAft>
                <a:spcPts val="1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21212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Since the last TOI in April 2015</a:t>
            </a:r>
          </a:p>
          <a:p>
            <a:pPr lvl="1"/>
            <a:r>
              <a:rPr lang="en-US" sz="1200" dirty="0" smtClean="0"/>
              <a:t>Ongoing Demos at </a:t>
            </a:r>
            <a:r>
              <a:rPr lang="en-US" sz="1200" dirty="0" err="1" smtClean="0"/>
              <a:t>SuperNap</a:t>
            </a:r>
            <a:r>
              <a:rPr lang="en-US" sz="1200" dirty="0" smtClean="0"/>
              <a:t> (90+ Labs created)</a:t>
            </a:r>
          </a:p>
          <a:p>
            <a:pPr lvl="2"/>
            <a:r>
              <a:rPr lang="en-US" sz="1050" dirty="0" smtClean="0"/>
              <a:t>Matt Stamos created video training for use of </a:t>
            </a:r>
            <a:r>
              <a:rPr lang="en-US" sz="1050" dirty="0" err="1" smtClean="0"/>
              <a:t>SuperNap</a:t>
            </a:r>
            <a:r>
              <a:rPr lang="en-US" sz="1050" dirty="0" smtClean="0"/>
              <a:t> StorNext Connect lab</a:t>
            </a:r>
          </a:p>
          <a:p>
            <a:pPr lvl="2"/>
            <a:r>
              <a:rPr lang="en-US" sz="1050" dirty="0" smtClean="0"/>
              <a:t>18+ partners using StorNext Connect Lab</a:t>
            </a:r>
          </a:p>
          <a:p>
            <a:pPr lvl="2"/>
            <a:r>
              <a:rPr lang="en-US" sz="1050" dirty="0" smtClean="0"/>
              <a:t>34+ quantum people using StorNext Connect lab for demos</a:t>
            </a:r>
          </a:p>
          <a:p>
            <a:pPr lvl="2"/>
            <a:r>
              <a:rPr lang="en-US" sz="1050" dirty="0" err="1" smtClean="0"/>
              <a:t>SuperNap</a:t>
            </a:r>
            <a:r>
              <a:rPr lang="en-US" sz="1050" dirty="0" smtClean="0"/>
              <a:t> lab upgraded to StorNext Connect v1.1 on December 1st</a:t>
            </a:r>
          </a:p>
          <a:p>
            <a:pPr lvl="1"/>
            <a:r>
              <a:rPr lang="en-US" sz="1200" dirty="0" smtClean="0"/>
              <a:t>Demos using MDH gear and </a:t>
            </a:r>
            <a:r>
              <a:rPr lang="en-US" sz="1200" dirty="0" err="1" smtClean="0"/>
              <a:t>SuperNap</a:t>
            </a:r>
            <a:r>
              <a:rPr lang="en-US" sz="1200" dirty="0" smtClean="0"/>
              <a:t> (12)</a:t>
            </a:r>
          </a:p>
          <a:p>
            <a:pPr lvl="2"/>
            <a:r>
              <a:rPr lang="en-US" sz="1050" dirty="0" smtClean="0"/>
              <a:t>Demonstration to ESG for StorNext Connect and Artico</a:t>
            </a:r>
          </a:p>
          <a:p>
            <a:pPr lvl="1"/>
            <a:r>
              <a:rPr lang="en-US" sz="1200" dirty="0" smtClean="0"/>
              <a:t>3 Partners and 1 customer visited MDH and installed Pro Solutions using Connect; IMT, Scalar, Key Code, Nice Shoes</a:t>
            </a:r>
          </a:p>
          <a:p>
            <a:pPr lvl="1"/>
            <a:r>
              <a:rPr lang="en-US" sz="1200" dirty="0" smtClean="0"/>
              <a:t>Brandon Cass visited MDH in June or July  and installed a Pro Solution using Connect</a:t>
            </a:r>
          </a:p>
          <a:p>
            <a:pPr lvl="1"/>
            <a:r>
              <a:rPr lang="en-US" sz="1200" dirty="0" smtClean="0"/>
              <a:t>WW PS team at Englewood in July by Neil B</a:t>
            </a:r>
          </a:p>
          <a:p>
            <a:pPr lvl="1"/>
            <a:r>
              <a:rPr lang="en-US" sz="1200" dirty="0" smtClean="0"/>
              <a:t>StorNext Connect Deployment training NA-September, EMEA/APAC-December</a:t>
            </a:r>
            <a:endParaRPr lang="en-US" sz="1200" dirty="0"/>
          </a:p>
          <a:p>
            <a:pPr lvl="1"/>
            <a:r>
              <a:rPr lang="en-US" sz="1200" dirty="0" smtClean="0"/>
              <a:t>StorNext Connect Deployment </a:t>
            </a:r>
          </a:p>
          <a:p>
            <a:pPr lvl="2"/>
            <a:r>
              <a:rPr lang="en-US" sz="1050" dirty="0" smtClean="0"/>
              <a:t>38 QSP and Quantum (Internal)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76" y="14009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76" y="219869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F73C3"/>
                </a:solidFill>
              </a:rPr>
              <a:t>100%</a:t>
            </a:r>
            <a:endParaRPr lang="en-US" dirty="0">
              <a:solidFill>
                <a:srgbClr val="0F73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223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&lt;1%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9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Header included, text included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No header no text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graphical assets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26101</TotalTime>
  <Words>395</Words>
  <Application>Microsoft Office PowerPoint</Application>
  <PresentationFormat>On-screen Show (16:9)</PresentationFormat>
  <Paragraphs>57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Master - Header included, text included</vt:lpstr>
      <vt:lpstr>Master No header no text</vt:lpstr>
      <vt:lpstr>Master graphical assets</vt:lpstr>
      <vt:lpstr>PowerPoint Presentation</vt:lpstr>
      <vt:lpstr>Introductions</vt:lpstr>
      <vt:lpstr>PowerPoint Presentation</vt:lpstr>
      <vt:lpstr>StorNext Connect Adoption Update for January 2016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Neil Bannister</cp:lastModifiedBy>
  <cp:revision>674</cp:revision>
  <cp:lastPrinted>2015-09-15T23:16:54Z</cp:lastPrinted>
  <dcterms:created xsi:type="dcterms:W3CDTF">2015-05-01T18:20:13Z</dcterms:created>
  <dcterms:modified xsi:type="dcterms:W3CDTF">2016-01-20T13:53:35Z</dcterms:modified>
</cp:coreProperties>
</file>