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0" r:id="rId2"/>
  </p:sldMasterIdLst>
  <p:notesMasterIdLst>
    <p:notesMasterId r:id="rId14"/>
  </p:notesMasterIdLst>
  <p:handoutMasterIdLst>
    <p:handoutMasterId r:id="rId15"/>
  </p:handoutMasterIdLst>
  <p:sldIdLst>
    <p:sldId id="256" r:id="rId3"/>
    <p:sldId id="355" r:id="rId4"/>
    <p:sldId id="358" r:id="rId5"/>
    <p:sldId id="359" r:id="rId6"/>
    <p:sldId id="360" r:id="rId7"/>
    <p:sldId id="361" r:id="rId8"/>
    <p:sldId id="362" r:id="rId9"/>
    <p:sldId id="365" r:id="rId10"/>
    <p:sldId id="363" r:id="rId11"/>
    <p:sldId id="364" r:id="rId12"/>
    <p:sldId id="258" r:id="rId13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80">
          <p15:clr>
            <a:srgbClr val="A4A3A4"/>
          </p15:clr>
        </p15:guide>
        <p15:guide id="2" pos="2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Santilli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00"/>
    <a:srgbClr val="00B6F1"/>
    <a:srgbClr val="414141"/>
    <a:srgbClr val="0F73C3"/>
    <a:srgbClr val="8EBE68"/>
    <a:srgbClr val="DCDCDC"/>
    <a:srgbClr val="F47F16"/>
    <a:srgbClr val="B0B9BF"/>
    <a:srgbClr val="00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40" autoAdjust="0"/>
  </p:normalViewPr>
  <p:slideViewPr>
    <p:cSldViewPr snapToGrid="0">
      <p:cViewPr varScale="1">
        <p:scale>
          <a:sx n="141" d="100"/>
          <a:sy n="141" d="100"/>
        </p:scale>
        <p:origin x="-774" y="-96"/>
      </p:cViewPr>
      <p:guideLst>
        <p:guide orient="horz" pos="1180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34"/>
    </p:cViewPr>
  </p:sorterViewPr>
  <p:notesViewPr>
    <p:cSldViewPr snapToGrid="0">
      <p:cViewPr varScale="1">
        <p:scale>
          <a:sx n="132" d="100"/>
          <a:sy n="132" d="100"/>
        </p:scale>
        <p:origin x="-858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1.37303149606299E-4"/>
          <c:y val="5.1967579779270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476224"/>
        <c:axId val="61486208"/>
      </c:barChart>
      <c:catAx>
        <c:axId val="61476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1486208"/>
        <c:crosses val="autoZero"/>
        <c:auto val="1"/>
        <c:lblAlgn val="ctr"/>
        <c:lblOffset val="100"/>
        <c:noMultiLvlLbl val="0"/>
      </c:catAx>
      <c:valAx>
        <c:axId val="61486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614762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098"/>
          <c:w val="0.43347019016973898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01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01"/>
                  <c:y val="-0.45764307854472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1.37303149606299E-4"/>
          <c:y val="5.1967579779270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11552"/>
        <c:axId val="59954304"/>
      </c:barChart>
      <c:catAx>
        <c:axId val="59911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9954304"/>
        <c:crosses val="autoZero"/>
        <c:auto val="1"/>
        <c:lblAlgn val="ctr"/>
        <c:lblOffset val="100"/>
        <c:noMultiLvlLbl val="0"/>
      </c:catAx>
      <c:valAx>
        <c:axId val="59954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59911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098"/>
          <c:w val="0.43347019016973898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030336"/>
        <c:axId val="60032128"/>
      </c:barChart>
      <c:catAx>
        <c:axId val="60030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0032128"/>
        <c:crosses val="autoZero"/>
        <c:auto val="1"/>
        <c:lblAlgn val="ctr"/>
        <c:lblOffset val="100"/>
        <c:noMultiLvlLbl val="0"/>
      </c:catAx>
      <c:valAx>
        <c:axId val="60032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600303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602439986583898E-2"/>
          <c:y val="0.86239225981534495"/>
          <c:w val="0.92346245024045803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856384"/>
        <c:axId val="61858176"/>
      </c:barChart>
      <c:catAx>
        <c:axId val="61856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1858176"/>
        <c:crosses val="autoZero"/>
        <c:auto val="1"/>
        <c:lblAlgn val="ctr"/>
        <c:lblOffset val="100"/>
        <c:noMultiLvlLbl val="0"/>
      </c:catAx>
      <c:valAx>
        <c:axId val="61858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618563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894254979323799E-2"/>
          <c:y val="0.86239244110645696"/>
          <c:w val="0.92017063524771803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462976"/>
        <c:axId val="62472960"/>
      </c:barChart>
      <c:catAx>
        <c:axId val="62462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2472960"/>
        <c:crosses val="autoZero"/>
        <c:auto val="1"/>
        <c:lblAlgn val="ctr"/>
        <c:lblOffset val="100"/>
        <c:noMultiLvlLbl val="0"/>
      </c:catAx>
      <c:valAx>
        <c:axId val="62472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62462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477884964803498E-2"/>
          <c:y val="0.87841537006422299"/>
          <c:w val="0.87408523030793905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Master template chart title</a:t>
            </a:r>
            <a:endParaRPr lang="en-US" sz="1400" dirty="0"/>
          </a:p>
        </c:rich>
      </c:tx>
      <c:layout>
        <c:manualLayout>
          <c:xMode val="edge"/>
          <c:yMode val="edge"/>
          <c:x val="0.24144012731396"/>
          <c:y val="5.8544485182583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196"/>
          <c:h val="0.7593214091413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9826409940710599"/>
                  <c:y val="0.166187119161908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5761702451346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Call out category</a:t>
            </a:r>
            <a:endParaRPr lang="en-US" sz="1400" dirty="0"/>
          </a:p>
        </c:rich>
      </c:tx>
      <c:layout>
        <c:manualLayout>
          <c:xMode val="edge"/>
          <c:yMode val="edge"/>
          <c:x val="0.33615002047075998"/>
          <c:y val="5.8544485182583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196"/>
          <c:h val="0.7593214091413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-0.19826409940710599"/>
                  <c:y val="0.162165380237998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5232940349422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96259695401"/>
                  <c:y val="0.179180573511989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4688427974083"/>
                  <c:y val="-0.158306202266258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01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01"/>
                  <c:y val="-0.45764307854472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1/15/2016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171853" y="1628775"/>
            <a:ext cx="7967386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34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6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80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9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5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60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4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0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 dirty="0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shadows</a:t>
            </a:r>
          </a:p>
          <a:p>
            <a:r>
              <a:rPr lang="en-US" sz="1400" dirty="0"/>
              <a:t>gradients</a:t>
            </a:r>
          </a:p>
          <a:p>
            <a:r>
              <a:rPr lang="en-US" sz="1400" dirty="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Standard styles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58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6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</a:t>
            </a:r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85217136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295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category call out chart</a:t>
            </a:r>
            <a:endParaRPr lang="en-US" dirty="0"/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1639361300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619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 2-up w/text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887932860"/>
              </p:ext>
            </p:extLst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38070548"/>
              </p:ext>
            </p:extLst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220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column chart with text layout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050874442"/>
              </p:ext>
            </p:extLst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55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pie chart</a:t>
            </a:r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41949400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52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2321601228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830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644665309"/>
              </p:ext>
            </p:extLst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965866956"/>
              </p:ext>
            </p:extLst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112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82214891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447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MAP MARKER</a:t>
            </a:r>
            <a:endParaRPr lang="en-US" altLang="en-US" dirty="0">
              <a:ea typeface="+mn-ea"/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WORLD MAP</a:t>
            </a:r>
            <a:endParaRPr lang="en-US" altLang="en-US" dirty="0">
              <a:ea typeface="+mn-ea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rgbClr val="BCC0BA"/>
                </a:solidFill>
                <a:ea typeface="+mn-ea"/>
              </a:rPr>
              <a:t>DISK DRUMS / STORAGE</a:t>
            </a:r>
            <a:endParaRPr lang="en-US" altLang="en-US" sz="800" dirty="0">
              <a:solidFill>
                <a:srgbClr val="BCC0BA"/>
              </a:solidFill>
              <a:ea typeface="+mn-ea"/>
            </a:endParaRP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SECURITY / LOCKS</a:t>
            </a:r>
            <a:endParaRPr lang="en-US" altLang="en-US" dirty="0">
              <a:ea typeface="+mn-ea"/>
            </a:endParaRP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</a:t>
            </a:r>
            <a:r>
              <a:rPr lang="en-US" altLang="en-US" dirty="0" smtClean="0">
                <a:ea typeface="+mn-ea"/>
              </a:rPr>
              <a:t>PHONE/iPHONE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TV</a:t>
            </a:r>
            <a:endParaRPr lang="en-US" altLang="en-US" dirty="0">
              <a:ea typeface="+mn-ea"/>
            </a:endParaRP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COGS – PROCESSES – SYSTEM -  POLICY MANAGER – DATA MOVEMENT - iMover</a:t>
            </a: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  <a:endParaRPr lang="en-US" altLang="en-US" sz="800" dirty="0">
              <a:solidFill>
                <a:schemeClr val="accent5"/>
              </a:solidFill>
              <a:latin typeface="+mn-lt"/>
              <a:ea typeface="+mn-ea"/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Useful Iconography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7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 smtClean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  <a:endParaRPr lang="en-US" altLang="en-US" sz="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Useful iconography frames and backgrounds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9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Arrows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8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Company logos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98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56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89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48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23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486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60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76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4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526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53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2015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9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39" r:id="rId21"/>
    <p:sldLayoutId id="2147483729" r:id="rId22"/>
    <p:sldLayoutId id="2147483730" r:id="rId23"/>
    <p:sldLayoutId id="2147483731" r:id="rId24"/>
    <p:sldLayoutId id="2147483738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4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E4EDB-8982-4E6C-BBBC-C842E2D96723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4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January 2016</a:t>
            </a:r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1478604"/>
            <a:ext cx="7086600" cy="177894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600" cap="none" dirty="0" smtClean="0"/>
              <a:t>StorNext Connect 1.1 /Xcellis TOI</a:t>
            </a:r>
          </a:p>
          <a:p>
            <a:pPr>
              <a:defRPr/>
            </a:pPr>
            <a:r>
              <a:rPr lang="en-US" sz="3600" cap="none" dirty="0" smtClean="0"/>
              <a:t>Customer Install 1.1</a:t>
            </a:r>
          </a:p>
          <a:p>
            <a:pPr>
              <a:defRPr/>
            </a:pPr>
            <a:r>
              <a:rPr lang="en-US" sz="3600" cap="none" dirty="0" smtClean="0"/>
              <a:t>John </a:t>
            </a:r>
            <a:r>
              <a:rPr lang="en-US" sz="3600" cap="none" dirty="0" err="1" smtClean="0"/>
              <a:t>Koniges</a:t>
            </a:r>
            <a:endParaRPr lang="en-US" sz="3600" cap="non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53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Install 1.0 vs Customer Install 1.1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Pro Solutions (M440 &amp; M660 Series)</a:t>
            </a:r>
          </a:p>
          <a:p>
            <a:pPr lvl="1"/>
            <a:r>
              <a:rPr lang="en-US" dirty="0"/>
              <a:t>Still work similar to before</a:t>
            </a:r>
          </a:p>
          <a:p>
            <a:r>
              <a:rPr lang="en-US" sz="2400" dirty="0"/>
              <a:t>Xcellis</a:t>
            </a:r>
          </a:p>
          <a:p>
            <a:pPr lvl="1"/>
            <a:r>
              <a:rPr lang="en-US" dirty="0"/>
              <a:t>RHEL 7</a:t>
            </a:r>
          </a:p>
          <a:p>
            <a:pPr lvl="1"/>
            <a:r>
              <a:rPr lang="en-US" dirty="0"/>
              <a:t>No Metadata Controller packaged and pre-configured with HAFS</a:t>
            </a:r>
          </a:p>
          <a:p>
            <a:pPr lvl="1"/>
            <a:r>
              <a:rPr lang="en-US" dirty="0"/>
              <a:t>All configurations have at least 1 Dot Hill QXS Array</a:t>
            </a:r>
          </a:p>
          <a:p>
            <a:pPr lvl="1"/>
            <a:r>
              <a:rPr lang="en-US" dirty="0"/>
              <a:t>All MDCs are 1U</a:t>
            </a:r>
          </a:p>
        </p:txBody>
      </p:sp>
    </p:spTree>
    <p:extLst>
      <p:ext uri="{BB962C8B-B14F-4D97-AF65-F5344CB8AC3E}">
        <p14:creationId xmlns:p14="http://schemas.microsoft.com/office/powerpoint/2010/main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Xcellis Interface Cards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Slot 1: Object Storage / Cloud IP</a:t>
            </a:r>
          </a:p>
          <a:p>
            <a:r>
              <a:rPr lang="en-US" dirty="0"/>
              <a:t>Slot 2: IP Clients</a:t>
            </a:r>
          </a:p>
          <a:p>
            <a:r>
              <a:rPr lang="en-US" dirty="0"/>
              <a:t>Slot 3: Disk/Tape FC</a:t>
            </a:r>
          </a:p>
          <a:p>
            <a:pPr lvl="1"/>
            <a:r>
              <a:rPr lang="en-US" dirty="0"/>
              <a:t>4x8Gb/s</a:t>
            </a:r>
          </a:p>
          <a:p>
            <a:pPr lvl="1"/>
            <a:r>
              <a:rPr lang="en-US" dirty="0"/>
              <a:t>2x16Gb/s</a:t>
            </a:r>
          </a:p>
          <a:p>
            <a:pPr lvl="1"/>
            <a:r>
              <a:rPr lang="en-US" dirty="0"/>
              <a:t>4x16Gb/s (not yet </a:t>
            </a:r>
            <a:r>
              <a:rPr lang="en-US" dirty="0" smtClean="0"/>
              <a:t>available)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Cards could </a:t>
            </a:r>
            <a:r>
              <a:rPr lang="en-US" dirty="0"/>
              <a:t>be in any </a:t>
            </a:r>
            <a:r>
              <a:rPr lang="en-US" dirty="0" smtClean="0"/>
              <a:t>order</a:t>
            </a:r>
          </a:p>
          <a:p>
            <a:pPr lvl="1"/>
            <a:r>
              <a:rPr lang="en-US" dirty="0" smtClean="0"/>
              <a:t>Pictures in CI assume </a:t>
            </a:r>
            <a:r>
              <a:rPr lang="en-US" smtClean="0"/>
              <a:t>correct placement</a:t>
            </a:r>
            <a:endParaRPr lang="en-US" dirty="0"/>
          </a:p>
          <a:p>
            <a:pPr marL="398463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413" y="1950719"/>
            <a:ext cx="4666828" cy="1832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71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Xcellis Valid Configurations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jkonige2\Pictures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346" y="1172668"/>
            <a:ext cx="5925715" cy="350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09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Install Requirements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IPs to assign: </a:t>
            </a:r>
          </a:p>
          <a:p>
            <a:pPr lvl="1"/>
            <a:r>
              <a:rPr lang="en-US" dirty="0"/>
              <a:t>Node </a:t>
            </a:r>
            <a:r>
              <a:rPr lang="en-US" dirty="0" smtClean="0"/>
              <a:t>1 (Metadata &amp; Management)</a:t>
            </a:r>
            <a:endParaRPr lang="en-US" dirty="0"/>
          </a:p>
          <a:p>
            <a:pPr lvl="1"/>
            <a:r>
              <a:rPr lang="en-US" dirty="0"/>
              <a:t>Node 2 (Metadata &amp; Management)</a:t>
            </a:r>
          </a:p>
          <a:p>
            <a:pPr lvl="1"/>
            <a:r>
              <a:rPr lang="en-US" dirty="0"/>
              <a:t>2 IPs per QXS Arrays </a:t>
            </a:r>
            <a:r>
              <a:rPr lang="en-US" dirty="0" smtClean="0"/>
              <a:t>(Management)</a:t>
            </a:r>
          </a:p>
          <a:p>
            <a:pPr lvl="1"/>
            <a:r>
              <a:rPr lang="en-US" dirty="0" smtClean="0"/>
              <a:t>Virtual IP (VIP) </a:t>
            </a:r>
            <a:r>
              <a:rPr lang="en-US" dirty="0"/>
              <a:t>(Management)</a:t>
            </a:r>
          </a:p>
          <a:p>
            <a:r>
              <a:rPr lang="en-US" dirty="0"/>
              <a:t>IPs already existing:</a:t>
            </a:r>
          </a:p>
          <a:p>
            <a:pPr lvl="1"/>
            <a:r>
              <a:rPr lang="en-US" dirty="0"/>
              <a:t>NTP Service (Management</a:t>
            </a:r>
            <a:r>
              <a:rPr lang="en-US" dirty="0" smtClean="0"/>
              <a:t>)</a:t>
            </a:r>
            <a:r>
              <a:rPr lang="en-US" dirty="0"/>
              <a:t> (Management)</a:t>
            </a:r>
          </a:p>
          <a:p>
            <a:pPr lvl="1"/>
            <a:r>
              <a:rPr lang="en-US" dirty="0"/>
              <a:t>SMTP Service</a:t>
            </a:r>
          </a:p>
          <a:p>
            <a:pPr lvl="2"/>
            <a:r>
              <a:rPr lang="en-US" dirty="0"/>
              <a:t>No support for secure SMTP currently</a:t>
            </a:r>
          </a:p>
          <a:p>
            <a:pPr lvl="1"/>
            <a:r>
              <a:rPr lang="en-US" dirty="0"/>
              <a:t>DNS (At least 1, Max 3) (Management</a:t>
            </a:r>
            <a:r>
              <a:rPr lang="en-US" dirty="0" smtClean="0"/>
              <a:t>)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AEL </a:t>
            </a:r>
            <a:r>
              <a:rPr lang="en-US" dirty="0"/>
              <a:t>(Management)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Install (Giant Leap)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non-standard configurations</a:t>
            </a:r>
          </a:p>
          <a:p>
            <a:r>
              <a:rPr lang="en-US" dirty="0"/>
              <a:t>Installs that do not have the previous </a:t>
            </a:r>
            <a:r>
              <a:rPr lang="en-US" dirty="0" smtClean="0"/>
              <a:t>requirements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Requirements for Existing Install:</a:t>
            </a:r>
            <a:endParaRPr lang="en-US" dirty="0"/>
          </a:p>
          <a:p>
            <a:pPr lvl="1"/>
            <a:r>
              <a:rPr lang="en-US" dirty="0"/>
              <a:t>MDCs must be able to communicate with QXS Arrays</a:t>
            </a:r>
          </a:p>
          <a:p>
            <a:pPr lvl="1"/>
            <a:r>
              <a:rPr lang="en-US" dirty="0"/>
              <a:t>QXS Array IPs, user/password need to be known</a:t>
            </a:r>
          </a:p>
          <a:p>
            <a:pPr lvl="1"/>
            <a:endParaRPr lang="en-US" dirty="0"/>
          </a:p>
          <a:p>
            <a:r>
              <a:rPr lang="en-US" dirty="0"/>
              <a:t>Once Customer Install completes there will be no difference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7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598" y="1049866"/>
            <a:ext cx="5214871" cy="354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1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Customer Install (</a:t>
            </a:r>
            <a:r>
              <a:rPr lang="en-US" dirty="0"/>
              <a:t>View Install </a:t>
            </a:r>
            <a:r>
              <a:rPr lang="en-US" dirty="0" smtClean="0"/>
              <a:t>history)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&lt;connect ip|169.254.21.2&gt;/install-pro/logs</a:t>
            </a:r>
            <a:endParaRPr lang="en-US" dirty="0" smtClean="0"/>
          </a:p>
          <a:p>
            <a:r>
              <a:rPr lang="en-US" dirty="0" smtClean="0"/>
              <a:t>Manage Other Components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" y="1884103"/>
            <a:ext cx="4179781" cy="242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5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Customer Install 1.1 Demo on Xcellis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31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C-template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SNC-template</Template>
  <TotalTime>1304</TotalTime>
  <Words>249</Words>
  <Application>Microsoft Office PowerPoint</Application>
  <PresentationFormat>On-screen Show (16:9)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SNC-template</vt:lpstr>
      <vt:lpstr>Custom Design</vt:lpstr>
      <vt:lpstr>PowerPoint Presentation</vt:lpstr>
      <vt:lpstr>Customer Install 1.0 vs Customer Install 1.1</vt:lpstr>
      <vt:lpstr>Xcellis Interface Cards</vt:lpstr>
      <vt:lpstr>Xcellis Valid Configurations</vt:lpstr>
      <vt:lpstr>Customer Install Requirements</vt:lpstr>
      <vt:lpstr>Existing Install (Giant Leap)</vt:lpstr>
      <vt:lpstr>DMZ</vt:lpstr>
      <vt:lpstr>Debugging Customer Install (View Install history)</vt:lpstr>
      <vt:lpstr>Demo</vt:lpstr>
      <vt:lpstr>Q&amp;A</vt:lpstr>
      <vt:lpstr>PowerPoint Presentation</vt:lpstr>
    </vt:vector>
  </TitlesOfParts>
  <Manager>Isaac Alves</Manager>
  <Company>Quantum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16:9</dc:subject>
  <dc:creator>John Koniges</dc:creator>
  <cp:keywords>Template Mater 2015</cp:keywords>
  <cp:lastModifiedBy>John Koniges</cp:lastModifiedBy>
  <cp:revision>9</cp:revision>
  <cp:lastPrinted>2015-05-05T15:24:22Z</cp:lastPrinted>
  <dcterms:created xsi:type="dcterms:W3CDTF">2016-01-14T20:50:25Z</dcterms:created>
  <dcterms:modified xsi:type="dcterms:W3CDTF">2016-01-15T19:58:30Z</dcterms:modified>
</cp:coreProperties>
</file>