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2" r:id="rId1"/>
    <p:sldMasterId id="2147484018" r:id="rId2"/>
    <p:sldMasterId id="2147484158" r:id="rId3"/>
    <p:sldMasterId id="2147484227" r:id="rId4"/>
  </p:sldMasterIdLst>
  <p:notesMasterIdLst>
    <p:notesMasterId r:id="rId27"/>
  </p:notesMasterIdLst>
  <p:handoutMasterIdLst>
    <p:handoutMasterId r:id="rId28"/>
  </p:handoutMasterIdLst>
  <p:sldIdLst>
    <p:sldId id="458" r:id="rId5"/>
    <p:sldId id="459" r:id="rId6"/>
    <p:sldId id="390" r:id="rId7"/>
    <p:sldId id="392" r:id="rId8"/>
    <p:sldId id="393" r:id="rId9"/>
    <p:sldId id="394" r:id="rId10"/>
    <p:sldId id="395" r:id="rId11"/>
    <p:sldId id="397" r:id="rId12"/>
    <p:sldId id="424" r:id="rId13"/>
    <p:sldId id="425" r:id="rId14"/>
    <p:sldId id="403" r:id="rId15"/>
    <p:sldId id="404" r:id="rId16"/>
    <p:sldId id="405" r:id="rId17"/>
    <p:sldId id="421" r:id="rId18"/>
    <p:sldId id="406" r:id="rId19"/>
    <p:sldId id="407" r:id="rId20"/>
    <p:sldId id="408" r:id="rId21"/>
    <p:sldId id="453" r:id="rId22"/>
    <p:sldId id="454" r:id="rId23"/>
    <p:sldId id="455" r:id="rId24"/>
    <p:sldId id="456" r:id="rId25"/>
    <p:sldId id="427" r:id="rId26"/>
  </p:sldIdLst>
  <p:sldSz cx="12192000" cy="6858000"/>
  <p:notesSz cx="68580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6" userDrawn="1">
          <p15:clr>
            <a:srgbClr val="A4A3A4"/>
          </p15:clr>
        </p15:guide>
        <p15:guide id="2" pos="6279" userDrawn="1">
          <p15:clr>
            <a:srgbClr val="A4A3A4"/>
          </p15:clr>
        </p15:guide>
        <p15:guide id="3" pos="74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Johnson" initials="SJ" lastIdx="8" clrIdx="0"/>
  <p:cmAuthor id="2" name="Nick Elvester" initials="NSE" lastIdx="1" clrIdx="1"/>
  <p:cmAuthor id="3" name="Nick Elvester" initials="NSE [2]" lastIdx="1" clrIdx="2"/>
  <p:cmAuthor id="4" name="Nick Elvester" initials="NSE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2FF"/>
    <a:srgbClr val="00B6F1"/>
    <a:srgbClr val="666666"/>
    <a:srgbClr val="B0B9BF"/>
    <a:srgbClr val="083A64"/>
    <a:srgbClr val="000000"/>
    <a:srgbClr val="0F73C3"/>
    <a:srgbClr val="ABEBFF"/>
    <a:srgbClr val="273517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7" autoAdjust="0"/>
    <p:restoredTop sz="94545" autoAdjust="0"/>
  </p:normalViewPr>
  <p:slideViewPr>
    <p:cSldViewPr snapToGrid="0" showGuides="1">
      <p:cViewPr varScale="1">
        <p:scale>
          <a:sx n="98" d="100"/>
          <a:sy n="98" d="100"/>
        </p:scale>
        <p:origin x="-108" y="-312"/>
      </p:cViewPr>
      <p:guideLst>
        <p:guide orient="horz" pos="186"/>
        <p:guide pos="6279"/>
        <p:guide pos="7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6808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791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248401" y="8829967"/>
            <a:ext cx="60801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50F4-5211-4111-823F-599D164309FD}" type="slidenum">
              <a:rPr lang="en-US" smtClean="0">
                <a:cs typeface="Arial" pitchFamily="34" charset="0"/>
              </a:rPr>
              <a:pPr/>
              <a:t>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18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>
              <a:lnSpc>
                <a:spcPct val="116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1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76097" y="8609975"/>
            <a:ext cx="495248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defTabSz="895743"/>
            <a:r>
              <a:rPr lang="en-US" sz="600" dirty="0"/>
              <a:t>© 2007 Quantum Corporation Confidential</a:t>
            </a: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5334518" y="8609975"/>
            <a:ext cx="152192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defTabSz="895743"/>
            <a:fld id="{09A8C1C5-9B9A-420E-AD1B-7DCCC069DA0B}" type="slidenum">
              <a:rPr lang="en-US" sz="1200"/>
              <a:pPr algn="r" defTabSz="895743"/>
              <a:t>13</a:t>
            </a:fld>
            <a:endParaRPr lang="en-US" sz="1200" dirty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62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Tape reader utility runs on Linux.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0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 txBox="1">
            <a:spLocks noGrp="1" noChangeArrowheads="1"/>
          </p:cNvSpPr>
          <p:nvPr/>
        </p:nvSpPr>
        <p:spPr bwMode="auto">
          <a:xfrm>
            <a:off x="304387" y="8609975"/>
            <a:ext cx="4648097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defTabSz="914386"/>
            <a:r>
              <a:rPr lang="en-US" sz="800" dirty="0"/>
              <a:t>© 2008 Quantum Corporation</a:t>
            </a: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5182325" y="8609975"/>
            <a:ext cx="137128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 defTabSz="914386"/>
            <a:fld id="{1626A1A6-11EC-47DA-8112-07948E527D11}" type="slidenum">
              <a:rPr lang="en-US" sz="1200"/>
              <a:pPr algn="r" defTabSz="914386"/>
              <a:t>15</a:t>
            </a:fld>
            <a:endParaRPr lang="en-US" sz="1200" dirty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5"/>
            <a:ext cx="5028579" cy="411448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© 2007 Quantum Corporation Confidential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009C0-A648-4994-A668-0577C55D3D40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707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© 2007 Quantum Corporation Confidential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009C0-A648-4994-A668-0577C55D3D40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70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50F4-5211-4111-823F-599D164309FD}" type="slidenum">
              <a:rPr lang="en-US" smtClean="0">
                <a:cs typeface="Arial" pitchFamily="34" charset="0"/>
              </a:rPr>
              <a:pPr/>
              <a:t>18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945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© 2007 Quantum Corporation Confidential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009C0-A648-4994-A668-0577C55D3D40}" type="slidenum">
              <a:rPr lang="en-US">
                <a:latin typeface="Arial" charset="0"/>
                <a:cs typeface="Arial" charset="0"/>
              </a:rPr>
              <a:pPr/>
              <a:t>19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72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5587"/>
            <a:ext cx="5485158" cy="4114487"/>
          </a:xfrm>
          <a:noFill/>
          <a:ln/>
        </p:spPr>
        <p:txBody>
          <a:bodyPr lIns="89675" tIns="44838" rIns="89675" bIns="44838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5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5587"/>
            <a:ext cx="5485158" cy="4114487"/>
          </a:xfrm>
          <a:noFill/>
          <a:ln/>
        </p:spPr>
        <p:txBody>
          <a:bodyPr lIns="89675" tIns="44838" rIns="89675" bIns="44838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47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50F4-5211-4111-823F-599D164309FD}" type="slidenum">
              <a:rPr lang="en-US" smtClean="0">
                <a:cs typeface="Arial" pitchFamily="34" charset="0"/>
              </a:rPr>
              <a:pPr/>
              <a:t>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18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55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© 2007 Quantum Corporation Confidential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009C0-A648-4994-A668-0577C55D3D40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44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48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304386" y="8609975"/>
            <a:ext cx="4648097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defTabSz="914437" eaLnBrk="0" hangingPunct="0"/>
            <a:r>
              <a:rPr lang="en-US" sz="800" dirty="0"/>
              <a:t>© 2008 Quantum Corporation</a:t>
            </a: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5182325" y="8609975"/>
            <a:ext cx="137128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defTabSz="914437" eaLnBrk="0" hangingPunct="0"/>
            <a:fld id="{B6CB9BCA-BF08-43A7-A148-D4931483665E}" type="slidenum">
              <a:rPr lang="en-US" sz="1200"/>
              <a:pPr algn="r" defTabSz="914437" eaLnBrk="0" hangingPunct="0"/>
              <a:t>9</a:t>
            </a:fld>
            <a:endParaRPr lang="en-US" sz="1200" dirty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4487"/>
          </a:xfrm>
          <a:noFill/>
          <a:ln/>
        </p:spPr>
        <p:txBody>
          <a:bodyPr/>
          <a:lstStyle/>
          <a:p>
            <a:r>
              <a:rPr lang="en-US" smtClean="0"/>
              <a:t>If not enough tape is available an event will be issued informing the administrator that more Disk Extension media is required.</a:t>
            </a:r>
          </a:p>
        </p:txBody>
      </p:sp>
    </p:spTree>
    <p:extLst>
      <p:ext uri="{BB962C8B-B14F-4D97-AF65-F5344CB8AC3E}">
        <p14:creationId xmlns:p14="http://schemas.microsoft.com/office/powerpoint/2010/main" val="171226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 txBox="1">
            <a:spLocks noGrp="1" noChangeArrowheads="1"/>
          </p:cNvSpPr>
          <p:nvPr/>
        </p:nvSpPr>
        <p:spPr bwMode="auto">
          <a:xfrm>
            <a:off x="76097" y="8609975"/>
            <a:ext cx="495248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defTabSz="895743"/>
            <a:r>
              <a:rPr lang="en-US" sz="600" dirty="0"/>
              <a:t>© 2007 Quantum Corporation Confidential</a:t>
            </a: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5334518" y="8609975"/>
            <a:ext cx="1521929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 defTabSz="895743"/>
            <a:fld id="{8F7DD69C-4E01-4CE6-8C8B-E4319E2361F3}" type="slidenum">
              <a:rPr lang="en-US" sz="1200"/>
              <a:pPr algn="r" defTabSz="895743"/>
              <a:t>10</a:t>
            </a:fld>
            <a:endParaRPr lang="en-US" sz="1200" dirty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44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80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50F4-5211-4111-823F-599D164309FD}" type="slidenum">
              <a:rPr lang="en-US" smtClean="0">
                <a:cs typeface="Arial" pitchFamily="34" charset="0"/>
              </a:rPr>
              <a:pPr/>
              <a:t>11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94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-40076"/>
            <a:ext cx="12192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3804696"/>
            <a:ext cx="1219199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Quantum is the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LARGEST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 Data Protection</a:t>
            </a: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/>
            </a:r>
            <a:b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</a:br>
            <a:r>
              <a:rPr lang="en-US" sz="1800" kern="0" baseline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and Big Data management </a:t>
            </a: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ea typeface="ＭＳ Ｐゴシック" charset="0"/>
                <a:cs typeface="Arial" pitchFamily="34" charset="0"/>
              </a:rPr>
              <a:t>specialist in the world.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" y="2884237"/>
            <a:ext cx="121919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smtClean="0">
                <a:solidFill>
                  <a:srgbClr val="00B6F1"/>
                </a:solidFill>
              </a:rPr>
              <a:t>WELCOME</a:t>
            </a:r>
            <a:endParaRPr lang="en-US" sz="7200" dirty="0">
              <a:solidFill>
                <a:srgbClr val="00B6F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41878" y="1014220"/>
            <a:ext cx="3125207" cy="590931"/>
            <a:chOff x="320121" y="1309686"/>
            <a:chExt cx="2343905" cy="59093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85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 Fortune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choose Quantum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7885311" y="1709828"/>
            <a:ext cx="3113424" cy="590931"/>
            <a:chOff x="63133" y="1309686"/>
            <a:chExt cx="2335068" cy="59093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ecent product of the year awards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6275505" y="4967515"/>
            <a:ext cx="3904913" cy="590931"/>
            <a:chOff x="320119" y="1309686"/>
            <a:chExt cx="2928685" cy="590931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100K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lus customer deployments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671978" y="5558446"/>
            <a:ext cx="3125207" cy="590931"/>
            <a:chOff x="320121" y="1309686"/>
            <a:chExt cx="2343905" cy="590931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b="1" dirty="0" smtClean="0">
                  <a:solidFill>
                    <a:schemeClr val="bg1">
                      <a:lumMod val="50000"/>
                    </a:schemeClr>
                  </a:solidFill>
                </a:rPr>
                <a:t>33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years specialized expertise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95" y="-18131"/>
            <a:ext cx="2409139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30373" y="257771"/>
            <a:ext cx="1105232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41793" y="1264036"/>
            <a:ext cx="5093247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498" y="6461445"/>
            <a:ext cx="11727005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93427" y="6480368"/>
            <a:ext cx="6180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z="1000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85E2F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641793" y="1804369"/>
            <a:ext cx="5093247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6231121" y="1264036"/>
            <a:ext cx="5093247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6231121" y="1804369"/>
            <a:ext cx="5093247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733847" y="6487310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3" name="Rectangle 7"/>
          <p:cNvSpPr>
            <a:spLocks noGrp="1" noChangeArrowheads="1"/>
          </p:cNvSpPr>
          <p:nvPr userDrawn="1"/>
        </p:nvSpPr>
        <p:spPr bwMode="auto">
          <a:xfrm>
            <a:off x="572980" y="6458946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82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30373" y="339388"/>
            <a:ext cx="11052327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27740" y="1759335"/>
            <a:ext cx="1095496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498" y="6461445"/>
            <a:ext cx="11727005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93427" y="6480368"/>
            <a:ext cx="6180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z="1000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733847" y="6487310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572980" y="6458946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805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3962402" y="1"/>
            <a:ext cx="13233399" cy="3916842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2300021"/>
            <a:ext cx="9310299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Learn More Headline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822494"/>
            <a:ext cx="12192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740" y="4718650"/>
            <a:ext cx="10381993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666666"/>
                </a:solidFill>
              </a:rPr>
              <a:t>Contact Info xxx-</a:t>
            </a:r>
            <a:r>
              <a:rPr lang="en-US" dirty="0" err="1" smtClean="0">
                <a:solidFill>
                  <a:srgbClr val="666666"/>
                </a:solidFill>
              </a:rPr>
              <a:t>xxxx</a:t>
            </a:r>
            <a:endParaRPr lang="en-US" dirty="0" smtClean="0">
              <a:solidFill>
                <a:srgbClr val="666666"/>
              </a:solidFill>
            </a:endParaRPr>
          </a:p>
          <a:p>
            <a:r>
              <a:rPr lang="en-US" dirty="0" smtClean="0">
                <a:solidFill>
                  <a:srgbClr val="666666"/>
                </a:solidFill>
              </a:rPr>
              <a:t>URL www.xxx.xxxx</a:t>
            </a:r>
          </a:p>
          <a:p>
            <a:r>
              <a:rPr lang="en-US" dirty="0" smtClean="0">
                <a:solidFill>
                  <a:srgbClr val="666666"/>
                </a:solidFill>
              </a:rPr>
              <a:t>Etc…</a:t>
            </a:r>
            <a:endParaRPr lang="en-US" dirty="0" smtClean="0">
              <a:solidFill>
                <a:srgbClr val="00B6F1"/>
              </a:solidFill>
            </a:endParaRPr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00" y="288926"/>
            <a:ext cx="188806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0" y="4851400"/>
            <a:ext cx="7620000" cy="78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67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Author Name |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73152"/>
            <a:ext cx="10485120" cy="917448"/>
          </a:xfrm>
          <a:prstGeom prst="rect">
            <a:avLst/>
          </a:prstGeom>
        </p:spPr>
        <p:txBody>
          <a:bodyPr tIns="0" rIns="0" bIns="0" anchor="b" anchorCtr="0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32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4370" y="1600201"/>
            <a:ext cx="11048031" cy="452596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779" y="1597152"/>
            <a:ext cx="5462621" cy="339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defRPr lang="en-US" sz="2933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defRPr lang="en-US" sz="2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1219170" rtl="0" eaLnBrk="1" latinLnBrk="0" hangingPunct="1">
              <a:defRPr lang="en-US" sz="2133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1219170" rtl="0" eaLnBrk="1" latinLnBrk="0" hangingPunct="1">
              <a:defRPr lang="en-US" sz="1867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121917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7152"/>
            <a:ext cx="5384800" cy="3394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defRPr lang="en-US" sz="2933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1219170" rtl="0" eaLnBrk="1" latinLnBrk="0" hangingPunct="1">
              <a:defRPr lang="en-US" sz="2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1219170" rtl="0" eaLnBrk="1" latinLnBrk="0" hangingPunct="1">
              <a:defRPr lang="en-US" sz="2133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1219170" rtl="0" eaLnBrk="1" latinLnBrk="0" hangingPunct="1">
              <a:defRPr lang="en-US" sz="2133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1219170" rtl="0" eaLnBrk="1" latinLnBrk="0" hangingPunct="1">
              <a:defRPr lang="en-US" sz="1867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667" b="1" cap="all" baseline="0">
                <a:solidFill>
                  <a:srgbClr val="41414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3000"/>
            <a:ext cx="5386917" cy="3713163"/>
          </a:xfrm>
          <a:prstGeom prst="rect">
            <a:avLst/>
          </a:prstGeom>
        </p:spPr>
        <p:txBody>
          <a:bodyPr/>
          <a:lstStyle>
            <a:lvl1pPr>
              <a:defRPr sz="2933" baseline="0">
                <a:solidFill>
                  <a:srgbClr val="414141"/>
                </a:solidFill>
              </a:defRPr>
            </a:lvl1pPr>
            <a:lvl2pPr marL="914377" indent="-383108">
              <a:defRPr sz="2400" baseline="0">
                <a:solidFill>
                  <a:srgbClr val="414141"/>
                </a:solidFill>
              </a:defRPr>
            </a:lvl2pPr>
            <a:lvl3pPr>
              <a:defRPr sz="2133" baseline="0">
                <a:solidFill>
                  <a:srgbClr val="414141"/>
                </a:solidFill>
              </a:defRPr>
            </a:lvl3pPr>
            <a:lvl4pPr>
              <a:defRPr sz="1867" baseline="0">
                <a:solidFill>
                  <a:srgbClr val="414141"/>
                </a:solidFill>
              </a:defRPr>
            </a:lvl4pPr>
            <a:lvl5pPr>
              <a:defRPr sz="1600" baseline="0">
                <a:solidFill>
                  <a:srgbClr val="41414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667" b="1" cap="all" baseline="0">
                <a:solidFill>
                  <a:srgbClr val="41414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13000"/>
            <a:ext cx="5389033" cy="3713163"/>
          </a:xfrm>
          <a:prstGeom prst="rect">
            <a:avLst/>
          </a:prstGeom>
        </p:spPr>
        <p:txBody>
          <a:bodyPr/>
          <a:lstStyle>
            <a:lvl1pPr>
              <a:defRPr sz="2933" baseline="0">
                <a:solidFill>
                  <a:srgbClr val="414141"/>
                </a:solidFill>
              </a:defRPr>
            </a:lvl1pPr>
            <a:lvl2pPr>
              <a:defRPr sz="2400" baseline="0">
                <a:solidFill>
                  <a:srgbClr val="414141"/>
                </a:solidFill>
              </a:defRPr>
            </a:lvl2pPr>
            <a:lvl3pPr>
              <a:defRPr sz="2133" baseline="0">
                <a:solidFill>
                  <a:srgbClr val="414141"/>
                </a:solidFill>
              </a:defRPr>
            </a:lvl3pPr>
            <a:lvl4pPr>
              <a:defRPr sz="1867" baseline="0">
                <a:solidFill>
                  <a:srgbClr val="414141"/>
                </a:solidFill>
              </a:defRPr>
            </a:lvl4pPr>
            <a:lvl5pPr>
              <a:defRPr sz="1600" baseline="0">
                <a:solidFill>
                  <a:srgbClr val="41414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2201"/>
            <a:ext cx="12192000" cy="32236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09" y="-1"/>
            <a:ext cx="12186292" cy="6855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16" y="3131555"/>
            <a:ext cx="3902768" cy="594891"/>
          </a:xfrm>
          <a:prstGeom prst="rect">
            <a:avLst/>
          </a:prstGeom>
        </p:spPr>
      </p:pic>
      <p:sp>
        <p:nvSpPr>
          <p:cNvPr id="10" name="Shape 1014"/>
          <p:cNvSpPr/>
          <p:nvPr/>
        </p:nvSpPr>
        <p:spPr>
          <a:xfrm>
            <a:off x="1422400" y="5867401"/>
            <a:ext cx="9747253" cy="32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067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© 2015 Quantum Corporation. Company Confidential. Forward-looking information is based upon multiple assumptions and uncertainties,</a:t>
            </a:r>
            <a:br>
              <a:rPr sz="1067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sz="1067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232834" y="6461125"/>
            <a:ext cx="11726333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918" y="6546851"/>
            <a:ext cx="46354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94217" y="6480176"/>
            <a:ext cx="61806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09043A-F324-4329-B2A3-1DE55B554F9A}" type="slidenum">
              <a:rPr lang="en-US" altLang="en-US" sz="1000">
                <a:solidFill>
                  <a:srgbClr val="85E2FF"/>
                </a:solidFill>
              </a:rPr>
              <a:pPr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734484" y="6486525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latin typeface="Arial" charset="0"/>
                <a:ea typeface="ＭＳ Ｐゴシック" charset="-128"/>
                <a:cs typeface="Arial" charset="0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573617" y="6459538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latin typeface="Arial" charset="0"/>
                <a:ea typeface="ＭＳ Ｐゴシック" charset="-128"/>
                <a:cs typeface="Arial" charset="0"/>
              </a:rPr>
              <a:t>|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30373" y="257771"/>
            <a:ext cx="11052327" cy="6397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27740" y="1264035"/>
            <a:ext cx="10954960" cy="476863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78335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55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32201"/>
            <a:ext cx="12192000" cy="32236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"/>
            <a:ext cx="12192000" cy="6855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32201"/>
            <a:ext cx="12192000" cy="32236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9360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0800" y="1"/>
            <a:ext cx="12293600" cy="68558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87486" y="2171700"/>
            <a:ext cx="9806113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"/>
            <a:ext cx="12191999" cy="6855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32201"/>
            <a:ext cx="12192000" cy="32236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159"/>
            <a:ext cx="12187673" cy="6855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32201"/>
            <a:ext cx="12192000" cy="32236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159"/>
            <a:ext cx="12187673" cy="6855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32201"/>
            <a:ext cx="12192000" cy="3223684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7487" y="2171700"/>
            <a:ext cx="9698805" cy="251460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56" y="5601799"/>
            <a:ext cx="2282697" cy="347948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3200" y="2717800"/>
            <a:ext cx="8940800" cy="16256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87900" indent="0">
              <a:buNone/>
              <a:defRPr>
                <a:solidFill>
                  <a:schemeClr val="bg1"/>
                </a:solidFill>
              </a:defRPr>
            </a:lvl2pPr>
            <a:lvl3pPr marL="1140855" indent="0">
              <a:buNone/>
              <a:defRPr>
                <a:solidFill>
                  <a:schemeClr val="bg1"/>
                </a:solidFill>
              </a:defRPr>
            </a:lvl3pPr>
            <a:lvl4pPr marL="1595927" indent="0">
              <a:buNone/>
              <a:defRPr>
                <a:solidFill>
                  <a:schemeClr val="bg1"/>
                </a:solidFill>
              </a:defRPr>
            </a:lvl4pPr>
            <a:lvl5pPr marL="190706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7"/>
          <p:cNvCxnSpPr/>
          <p:nvPr userDrawn="1"/>
        </p:nvCxnSpPr>
        <p:spPr>
          <a:xfrm>
            <a:off x="232834" y="6461125"/>
            <a:ext cx="11726333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918" y="6546851"/>
            <a:ext cx="463549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4217" y="6497638"/>
            <a:ext cx="6180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9BE38C-40A3-4069-8432-10947F2395D0}" type="slidenum">
              <a:rPr lang="en-US" altLang="en-US" sz="1000">
                <a:solidFill>
                  <a:srgbClr val="85E2FF"/>
                </a:solidFill>
              </a:rPr>
              <a:pPr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734484" y="6486525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latin typeface="Arial" charset="0"/>
                <a:ea typeface="ＭＳ Ｐゴシック" charset="-128"/>
                <a:cs typeface="Arial" charset="0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573617" y="6459538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latin typeface="Arial" charset="0"/>
                <a:ea typeface="ＭＳ Ｐゴシック" charset="-128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0469030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73152"/>
            <a:ext cx="10485120" cy="917448"/>
          </a:xfrm>
          <a:prstGeom prst="rect">
            <a:avLst/>
          </a:prstGeom>
        </p:spPr>
        <p:txBody>
          <a:bodyPr tIns="0" rIns="0" bIns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4371" y="1600202"/>
            <a:ext cx="11048031" cy="452596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0076"/>
            <a:ext cx="12192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708636" y="1888051"/>
            <a:ext cx="4703233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697134" y="3150229"/>
            <a:ext cx="4703233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203" y="1777290"/>
            <a:ext cx="4582339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97134" y="4076456"/>
            <a:ext cx="4703233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95" y="-18131"/>
            <a:ext cx="2409139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7" y="1582738"/>
            <a:ext cx="6385984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571" y="1781176"/>
            <a:ext cx="4203699" cy="301942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7" y="1582738"/>
            <a:ext cx="6385984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 userDrawn="1"/>
        </p:nvSpPr>
        <p:spPr bwMode="auto">
          <a:xfrm>
            <a:off x="2425248" y="3835730"/>
            <a:ext cx="3010353" cy="7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1400" b="1" kern="0" spc="0" baseline="0" dirty="0" smtClean="0">
                <a:solidFill>
                  <a:srgbClr val="FF0000"/>
                </a:solidFill>
              </a:rPr>
              <a:t>Replace this image with presenter’s photo using Format&gt;Change Picture</a:t>
            </a:r>
            <a:endParaRPr lang="en-US" sz="1400" b="1" kern="0" spc="0" baseline="0" dirty="0">
              <a:solidFill>
                <a:srgbClr val="FF000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97134" y="4076456"/>
            <a:ext cx="4703233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708636" y="1888051"/>
            <a:ext cx="4703233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697134" y="3150229"/>
            <a:ext cx="4703233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95" y="-18131"/>
            <a:ext cx="2409139" cy="10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498" y="6461445"/>
            <a:ext cx="11727005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93427" y="6497620"/>
            <a:ext cx="6180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z="1000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733847" y="6487310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572980" y="6458946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14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992"/>
            <a:ext cx="12192000" cy="4857008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91345" y="5562792"/>
            <a:ext cx="10653983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dirty="0" smtClean="0"/>
              <a:t>Subtitle/Tagline</a:t>
            </a:r>
            <a:br>
              <a:rPr lang="en-US" dirty="0" smtClean="0"/>
            </a:br>
            <a:r>
              <a:rPr lang="en-US" dirty="0" smtClean="0"/>
              <a:t>will go here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3962402" y="0"/>
            <a:ext cx="13233399" cy="4843326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30373" y="3645425"/>
            <a:ext cx="9323227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6822494"/>
            <a:ext cx="12192000" cy="45719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00" y="288926"/>
            <a:ext cx="188806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30373" y="257771"/>
            <a:ext cx="1105232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27740" y="1264035"/>
            <a:ext cx="1095496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498" y="6461445"/>
            <a:ext cx="11727005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93427" y="6480368"/>
            <a:ext cx="6180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z="1000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733847" y="6487310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572980" y="6458946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26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701" y="6546077"/>
            <a:ext cx="462847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32498" y="6461445"/>
            <a:ext cx="11727005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93427" y="6480368"/>
            <a:ext cx="6180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z="1000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733847" y="6487310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572980" y="6458946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61" r:id="rId3"/>
    <p:sldLayoutId id="2147484199" r:id="rId4"/>
    <p:sldLayoutId id="2147484188" r:id="rId5"/>
    <p:sldLayoutId id="21474841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34371" y="584201"/>
            <a:ext cx="11125325" cy="544065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911"/>
              <a:ext cx="8343994" cy="18288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837" y="438150"/>
              <a:ext cx="325737" cy="232283"/>
            </a:xfrm>
            <a:prstGeom prst="rect">
              <a:avLst/>
            </a:prstGeom>
          </p:spPr>
        </p:pic>
      </p:grp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487680" y="76201"/>
            <a:ext cx="10485120" cy="914400"/>
          </a:xfrm>
          <a:prstGeom prst="rect">
            <a:avLst/>
          </a:prstGeom>
        </p:spPr>
        <p:txBody>
          <a:bodyPr vert="horz" lIns="9144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11265448" y="6263608"/>
            <a:ext cx="520152" cy="40207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A40CC-51B6-421F-B8B0-F1D616DC5A1F}" type="slidenum">
              <a:rPr lang="en-US" sz="1067" baseline="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1067" baseline="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7408860" y="6362428"/>
            <a:ext cx="3860800" cy="3291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­© 2015 Quantum Corporation | </a:t>
            </a:r>
            <a:r>
              <a:rPr lang="en-US" sz="1067" i="1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  <a:endParaRPr lang="en-US" sz="1067" i="1" baseline="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34370" y="1600201"/>
            <a:ext cx="11048031" cy="452596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  <p:sldLayoutId id="2147484242" r:id="rId15"/>
    <p:sldLayoutId id="2147484243" r:id="rId16"/>
    <p:sldLayoutId id="2147484244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0" algn="l" defTabSz="1219170" rtl="0" eaLnBrk="1" latinLnBrk="0" hangingPunct="1">
        <a:lnSpc>
          <a:spcPts val="3200"/>
        </a:lnSpc>
        <a:spcBef>
          <a:spcPct val="0"/>
        </a:spcBef>
        <a:buNone/>
        <a:defRPr lang="en-US" sz="3200" b="1" kern="1200" cap="all" baseline="0" dirty="0" smtClean="0">
          <a:solidFill>
            <a:srgbClr val="0F73C3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531271" indent="-531271" algn="l" defTabSz="121917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25000"/>
        <a:buFontTx/>
        <a:buBlip>
          <a:blip r:embed="rId20"/>
        </a:buBlip>
        <a:defRPr lang="en-US" sz="2933" kern="1200" baseline="0" dirty="0" smtClean="0">
          <a:solidFill>
            <a:srgbClr val="414141"/>
          </a:solidFill>
          <a:latin typeface="Calibri" panose="020F0502020204030204" pitchFamily="34" charset="0"/>
          <a:ea typeface="+mn-ea"/>
          <a:cs typeface="+mn-cs"/>
        </a:defRPr>
      </a:lvl1pPr>
      <a:lvl2pPr marL="914377" indent="-383108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F73C3"/>
        </a:buClr>
        <a:buFont typeface="Arial" panose="020B0604020202020204" pitchFamily="34" charset="0"/>
        <a:buChar char="–"/>
        <a:defRPr sz="2400" kern="1200" baseline="0">
          <a:solidFill>
            <a:srgbClr val="414141"/>
          </a:solidFill>
          <a:latin typeface="Calibri" panose="020F0502020204030204" pitchFamily="34" charset="0"/>
          <a:ea typeface="+mn-ea"/>
          <a:cs typeface="+mn-cs"/>
        </a:defRPr>
      </a:lvl2pPr>
      <a:lvl3pPr marL="1140855" indent="-226478" algn="l" defTabSz="1219170" rtl="0" eaLnBrk="1" latinLnBrk="0" hangingPunct="1">
        <a:lnSpc>
          <a:spcPct val="100000"/>
        </a:lnSpc>
        <a:spcBef>
          <a:spcPts val="0"/>
        </a:spcBef>
        <a:buClr>
          <a:srgbClr val="0F73C3"/>
        </a:buClr>
        <a:buFont typeface="Arial" panose="020B0604020202020204" pitchFamily="34" charset="0"/>
        <a:buChar char="•"/>
        <a:defRPr sz="2133" kern="1200" baseline="0">
          <a:solidFill>
            <a:srgbClr val="414141"/>
          </a:solidFill>
          <a:latin typeface="Calibri" panose="020F0502020204030204" pitchFamily="34" charset="0"/>
          <a:ea typeface="+mn-ea"/>
          <a:cs typeface="+mn-cs"/>
        </a:defRPr>
      </a:lvl3pPr>
      <a:lvl4pPr marL="1297485" indent="-156629" algn="l" defTabSz="1219170" rtl="0" eaLnBrk="1" latinLnBrk="0" hangingPunct="1">
        <a:lnSpc>
          <a:spcPct val="100000"/>
        </a:lnSpc>
        <a:spcBef>
          <a:spcPct val="20000"/>
        </a:spcBef>
        <a:buClr>
          <a:srgbClr val="0F73C3"/>
        </a:buClr>
        <a:buFont typeface="Arial" panose="020B0604020202020204" pitchFamily="34" charset="0"/>
        <a:buChar char="•"/>
        <a:defRPr sz="1867" kern="1200" baseline="0">
          <a:solidFill>
            <a:srgbClr val="414141"/>
          </a:solidFill>
          <a:latin typeface="Calibri" panose="020F0502020204030204" pitchFamily="34" charset="0"/>
          <a:ea typeface="+mn-ea"/>
          <a:cs typeface="+mn-cs"/>
        </a:defRPr>
      </a:lvl4pPr>
      <a:lvl5pPr marL="1479514" indent="-182029" algn="l" defTabSz="1219170" rtl="0" eaLnBrk="1" latinLnBrk="0" hangingPunct="1">
        <a:lnSpc>
          <a:spcPct val="100000"/>
        </a:lnSpc>
        <a:spcBef>
          <a:spcPct val="20000"/>
        </a:spcBef>
        <a:buClr>
          <a:srgbClr val="0F73C3"/>
        </a:buClr>
        <a:buFont typeface="Arial" panose="020B0604020202020204" pitchFamily="34" charset="0"/>
        <a:buChar char="»"/>
        <a:tabLst/>
        <a:defRPr sz="1600" kern="1200" baseline="0">
          <a:solidFill>
            <a:srgbClr val="41414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rgbClr val="454545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ea typeface="ＭＳ Ｐゴシック" charset="-128"/>
                <a:cs typeface="ＭＳ Ｐゴシック" charset="-128"/>
              </a:rPr>
              <a:t>Presented By:  Steve Johnson, July 14, </a:t>
            </a:r>
            <a:r>
              <a:rPr lang="en-US" sz="1800" dirty="0" smtClean="0">
                <a:ea typeface="ＭＳ Ｐゴシック" charset="-128"/>
                <a:cs typeface="ＭＳ Ｐゴシック" charset="-128"/>
              </a:rPr>
              <a:t>2015</a:t>
            </a: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 smtClean="0"/>
              <a:t> </a:t>
            </a:r>
            <a:r>
              <a:rPr lang="en-US" dirty="0" err="1" smtClean="0"/>
              <a:t>tiering</a:t>
            </a:r>
            <a:r>
              <a:rPr lang="en-US" dirty="0" smtClean="0"/>
              <a:t> 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4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Truncation Triggers</a:t>
            </a:r>
          </a:p>
        </p:txBody>
      </p:sp>
      <p:sp>
        <p:nvSpPr>
          <p:cNvPr id="21508" name="Content Placeholder 12"/>
          <p:cNvSpPr>
            <a:spLocks noGrp="1"/>
          </p:cNvSpPr>
          <p:nvPr>
            <p:ph type="body" idx="1"/>
          </p:nvPr>
        </p:nvSpPr>
        <p:spPr>
          <a:xfrm>
            <a:off x="296865" y="1676400"/>
            <a:ext cx="6294435" cy="4176631"/>
          </a:xfrm>
        </p:spPr>
        <p:txBody>
          <a:bodyPr vert="horz" lIns="91440" tIns="0" rIns="91440" bIns="0" rtlCol="0">
            <a:normAutofit fontScale="92500" lnSpcReduction="10000"/>
          </a:bodyPr>
          <a:lstStyle/>
          <a:p>
            <a:r>
              <a:rPr lang="en-US" dirty="0"/>
              <a:t>Truncation initiated by</a:t>
            </a:r>
          </a:p>
          <a:p>
            <a:pPr lvl="1"/>
            <a:r>
              <a:rPr lang="en-US" dirty="0"/>
              <a:t>File System fill level – High water mark</a:t>
            </a:r>
          </a:p>
          <a:p>
            <a:pPr lvl="1"/>
            <a:r>
              <a:rPr lang="en-US" dirty="0" smtClean="0"/>
              <a:t>Explicit </a:t>
            </a:r>
            <a:r>
              <a:rPr lang="en-US" dirty="0"/>
              <a:t>- CLI, GUI or API</a:t>
            </a:r>
          </a:p>
          <a:p>
            <a:pPr lvl="1"/>
            <a:r>
              <a:rPr lang="en-US" dirty="0"/>
              <a:t>Schedule</a:t>
            </a:r>
          </a:p>
          <a:p>
            <a:pPr lvl="1"/>
            <a:r>
              <a:rPr lang="en-US" dirty="0" smtClean="0"/>
              <a:t>File System 100% full</a:t>
            </a:r>
          </a:p>
          <a:p>
            <a:pPr lvl="2"/>
            <a:endParaRPr lang="en-US" dirty="0"/>
          </a:p>
          <a:p>
            <a:r>
              <a:rPr lang="en-US" dirty="0" smtClean="0"/>
              <a:t>Truncation triggered by High Watermark stops at the Low Watermark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Nightly truncation </a:t>
            </a:r>
            <a:r>
              <a:rPr lang="en-US" dirty="0"/>
              <a:t>stops at </a:t>
            </a:r>
            <a:r>
              <a:rPr lang="en-US" dirty="0" smtClean="0"/>
              <a:t>the </a:t>
            </a:r>
            <a:r>
              <a:rPr lang="en-US" dirty="0"/>
              <a:t>Low Watermark or </a:t>
            </a:r>
            <a:r>
              <a:rPr lang="en-US" dirty="0" smtClean="0"/>
              <a:t>at Minimum Usage % if Space-based truncation is configured</a:t>
            </a:r>
            <a:endParaRPr lang="en-US" dirty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Tx/>
              <a:buChar char="•"/>
            </a:pPr>
            <a:endParaRPr lang="en-US" sz="2800" b="1">
              <a:solidFill>
                <a:srgbClr val="425DA1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696075" y="1798043"/>
            <a:ext cx="4943475" cy="3555544"/>
            <a:chOff x="4205360" y="1480962"/>
            <a:chExt cx="3967574" cy="3556385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6200000">
              <a:off x="3556513" y="3267345"/>
              <a:ext cx="1513143" cy="215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latin typeface="+mn-lt"/>
                  <a:cs typeface="Arial" pitchFamily="34" charset="0"/>
                </a:rPr>
                <a:t>File System Fill Level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725997" y="4821852"/>
              <a:ext cx="368701" cy="2154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b="1">
                  <a:latin typeface="+mn-lt"/>
                  <a:cs typeface="Arial" pitchFamily="34" charset="0"/>
                </a:rPr>
                <a:t>Time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033881" y="2611259"/>
              <a:ext cx="1139053" cy="2154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latin typeface="+mn-lt"/>
                  <a:cs typeface="Arial" pitchFamily="34" charset="0"/>
                </a:rPr>
                <a:t> High </a:t>
              </a:r>
              <a:r>
                <a:rPr lang="en-US" sz="1400" b="1" dirty="0" smtClean="0">
                  <a:latin typeface="+mn-lt"/>
                  <a:cs typeface="Arial" pitchFamily="34" charset="0"/>
                </a:rPr>
                <a:t>Watermark</a:t>
              </a:r>
              <a:endParaRPr lang="en-US" sz="1400" b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7056818" y="3155108"/>
              <a:ext cx="1023709" cy="2154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latin typeface="+mn-lt"/>
                  <a:cs typeface="Arial" pitchFamily="34" charset="0"/>
                </a:rPr>
                <a:t>Low </a:t>
              </a:r>
              <a:r>
                <a:rPr lang="en-US" sz="1400" b="1" dirty="0" smtClean="0">
                  <a:latin typeface="+mn-lt"/>
                  <a:cs typeface="Arial" pitchFamily="34" charset="0"/>
                </a:rPr>
                <a:t>Watermark</a:t>
              </a:r>
              <a:endParaRPr lang="en-US" sz="1400" b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302275" y="1480962"/>
              <a:ext cx="1521889" cy="2154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 smtClean="0">
                  <a:latin typeface="+mn-lt"/>
                  <a:cs typeface="Arial" pitchFamily="34" charset="0"/>
                </a:rPr>
                <a:t>High Watermark </a:t>
              </a:r>
              <a:r>
                <a:rPr lang="en-US" sz="1400" b="1" dirty="0">
                  <a:latin typeface="+mn-lt"/>
                  <a:cs typeface="Arial" pitchFamily="34" charset="0"/>
                </a:rPr>
                <a:t>Reached</a:t>
              </a: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4564594" y="2152405"/>
              <a:ext cx="2413154" cy="2543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564332" y="2716101"/>
              <a:ext cx="2415600" cy="56845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endParaRPr lang="en-US" sz="3600">
                <a:latin typeface="+mn-lt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564333" y="2141290"/>
              <a:ext cx="2415599" cy="568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defRPr/>
              </a:pPr>
              <a:endParaRPr lang="en-US" sz="3600">
                <a:latin typeface="+mn-lt"/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556687" y="2576600"/>
              <a:ext cx="2412761" cy="2121169"/>
            </a:xfrm>
            <a:custGeom>
              <a:avLst/>
              <a:gdLst>
                <a:gd name="T0" fmla="*/ 0 w 1760"/>
                <a:gd name="T1" fmla="*/ 2147483647 h 1373"/>
                <a:gd name="T2" fmla="*/ 236894721 w 1760"/>
                <a:gd name="T3" fmla="*/ 2147483647 h 1373"/>
                <a:gd name="T4" fmla="*/ 524192553 w 1760"/>
                <a:gd name="T5" fmla="*/ 2147483647 h 1373"/>
                <a:gd name="T6" fmla="*/ 955140144 w 1760"/>
                <a:gd name="T7" fmla="*/ 2147483647 h 1373"/>
                <a:gd name="T8" fmla="*/ 1335682839 w 1760"/>
                <a:gd name="T9" fmla="*/ 2147483647 h 1373"/>
                <a:gd name="T10" fmla="*/ 1643141816 w 1760"/>
                <a:gd name="T11" fmla="*/ 1557456763 h 1373"/>
                <a:gd name="T12" fmla="*/ 1643141816 w 1760"/>
                <a:gd name="T13" fmla="*/ 1557456763 h 1373"/>
                <a:gd name="T14" fmla="*/ 1953122139 w 1760"/>
                <a:gd name="T15" fmla="*/ 914817794 h 1373"/>
                <a:gd name="T16" fmla="*/ 2147483647 w 1760"/>
                <a:gd name="T17" fmla="*/ 819051670 h 1373"/>
                <a:gd name="T18" fmla="*/ 2147483647 w 1760"/>
                <a:gd name="T19" fmla="*/ 32762833 h 1373"/>
                <a:gd name="T20" fmla="*/ 2147483647 w 1760"/>
                <a:gd name="T21" fmla="*/ 1008062770 h 1373"/>
                <a:gd name="T22" fmla="*/ 2147483647 w 1760"/>
                <a:gd name="T23" fmla="*/ 246975381 h 1373"/>
                <a:gd name="T24" fmla="*/ 2147483647 w 1760"/>
                <a:gd name="T25" fmla="*/ 1008062770 h 1373"/>
                <a:gd name="T26" fmla="*/ 2147483647 w 1760"/>
                <a:gd name="T27" fmla="*/ 604837622 h 1373"/>
                <a:gd name="T28" fmla="*/ 2147483647 w 1760"/>
                <a:gd name="T29" fmla="*/ 579636063 h 1373"/>
                <a:gd name="T30" fmla="*/ 2147483647 w 1760"/>
                <a:gd name="T31" fmla="*/ 509071697 h 1373"/>
                <a:gd name="T32" fmla="*/ 2147483647 w 1760"/>
                <a:gd name="T33" fmla="*/ 294859137 h 1373"/>
                <a:gd name="T34" fmla="*/ 2147483647 w 1760"/>
                <a:gd name="T35" fmla="*/ 509071697 h 13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60"/>
                <a:gd name="T55" fmla="*/ 0 h 1373"/>
                <a:gd name="T56" fmla="*/ 1760 w 1760"/>
                <a:gd name="T57" fmla="*/ 1373 h 13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60" h="1373">
                  <a:moveTo>
                    <a:pt x="0" y="1373"/>
                  </a:moveTo>
                  <a:cubicBezTo>
                    <a:pt x="29" y="1271"/>
                    <a:pt x="59" y="1170"/>
                    <a:pt x="94" y="1109"/>
                  </a:cubicBezTo>
                  <a:cubicBezTo>
                    <a:pt x="129" y="1048"/>
                    <a:pt x="160" y="1022"/>
                    <a:pt x="208" y="1005"/>
                  </a:cubicBezTo>
                  <a:cubicBezTo>
                    <a:pt x="256" y="988"/>
                    <a:pt x="325" y="1013"/>
                    <a:pt x="379" y="1005"/>
                  </a:cubicBezTo>
                  <a:cubicBezTo>
                    <a:pt x="433" y="997"/>
                    <a:pt x="485" y="1021"/>
                    <a:pt x="530" y="957"/>
                  </a:cubicBezTo>
                  <a:cubicBezTo>
                    <a:pt x="575" y="893"/>
                    <a:pt x="632" y="674"/>
                    <a:pt x="652" y="618"/>
                  </a:cubicBezTo>
                  <a:cubicBezTo>
                    <a:pt x="672" y="562"/>
                    <a:pt x="632" y="660"/>
                    <a:pt x="652" y="618"/>
                  </a:cubicBezTo>
                  <a:cubicBezTo>
                    <a:pt x="672" y="576"/>
                    <a:pt x="733" y="412"/>
                    <a:pt x="775" y="363"/>
                  </a:cubicBezTo>
                  <a:cubicBezTo>
                    <a:pt x="817" y="314"/>
                    <a:pt x="872" y="383"/>
                    <a:pt x="907" y="325"/>
                  </a:cubicBezTo>
                  <a:cubicBezTo>
                    <a:pt x="942" y="267"/>
                    <a:pt x="952" y="0"/>
                    <a:pt x="983" y="13"/>
                  </a:cubicBezTo>
                  <a:cubicBezTo>
                    <a:pt x="1014" y="26"/>
                    <a:pt x="1052" y="386"/>
                    <a:pt x="1096" y="400"/>
                  </a:cubicBezTo>
                  <a:cubicBezTo>
                    <a:pt x="1140" y="414"/>
                    <a:pt x="1198" y="98"/>
                    <a:pt x="1247" y="98"/>
                  </a:cubicBezTo>
                  <a:cubicBezTo>
                    <a:pt x="1296" y="98"/>
                    <a:pt x="1344" y="376"/>
                    <a:pt x="1389" y="400"/>
                  </a:cubicBezTo>
                  <a:cubicBezTo>
                    <a:pt x="1434" y="424"/>
                    <a:pt x="1485" y="268"/>
                    <a:pt x="1521" y="240"/>
                  </a:cubicBezTo>
                  <a:cubicBezTo>
                    <a:pt x="1557" y="212"/>
                    <a:pt x="1579" y="236"/>
                    <a:pt x="1606" y="230"/>
                  </a:cubicBezTo>
                  <a:cubicBezTo>
                    <a:pt x="1633" y="224"/>
                    <a:pt x="1658" y="221"/>
                    <a:pt x="1682" y="202"/>
                  </a:cubicBezTo>
                  <a:cubicBezTo>
                    <a:pt x="1706" y="183"/>
                    <a:pt x="1736" y="117"/>
                    <a:pt x="1748" y="117"/>
                  </a:cubicBezTo>
                  <a:cubicBezTo>
                    <a:pt x="1760" y="117"/>
                    <a:pt x="1754" y="184"/>
                    <a:pt x="1756" y="20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SzPct val="75000"/>
                <a:buFontTx/>
                <a:buChar char="•"/>
                <a:defRPr/>
              </a:pPr>
              <a:endParaRPr lang="en-US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5879963" y="2149230"/>
              <a:ext cx="0" cy="252472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SzPct val="75000"/>
                <a:buFontTx/>
                <a:buChar char="•"/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6072057" y="1672868"/>
              <a:ext cx="938237" cy="315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SzPct val="75000"/>
                <a:buFontTx/>
                <a:buChar char="•"/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5887316" y="1971388"/>
              <a:ext cx="190505" cy="552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20000"/>
                </a:spcBef>
                <a:spcAft>
                  <a:spcPts val="600"/>
                </a:spcAft>
                <a:buSzPct val="75000"/>
                <a:buFontTx/>
                <a:buChar char="•"/>
                <a:defRPr/>
              </a:pPr>
              <a:endParaRPr lang="en-US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166344" y="3880884"/>
            <a:ext cx="2998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0252448" y="3730518"/>
            <a:ext cx="127551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sz="1400" b="1" dirty="0" smtClean="0">
                <a:latin typeface="+mn-lt"/>
                <a:cs typeface="Arial" pitchFamily="34" charset="0"/>
              </a:rPr>
              <a:t>Min Use %</a:t>
            </a:r>
            <a:endParaRPr lang="en-US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00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905000" y="3276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1600" b="1" dirty="0">
                <a:solidFill>
                  <a:srgbClr val="666666"/>
                </a:solidFill>
              </a:rPr>
              <a:t>	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52600" y="388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077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Policy </a:t>
            </a:r>
            <a:r>
              <a:rPr lang="en-US" dirty="0"/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19620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Class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0" rIns="91440" bIns="0" rtlCol="0"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set of rules to determine behavior of data</a:t>
            </a:r>
          </a:p>
          <a:p>
            <a:r>
              <a:rPr lang="en-US" dirty="0" smtClean="0"/>
              <a:t>Applied </a:t>
            </a:r>
            <a:r>
              <a:rPr lang="en-US" dirty="0"/>
              <a:t>at directory </a:t>
            </a:r>
            <a:r>
              <a:rPr lang="en-US" dirty="0" smtClean="0"/>
              <a:t>level</a:t>
            </a:r>
            <a:endParaRPr lang="en-US" dirty="0"/>
          </a:p>
          <a:p>
            <a:r>
              <a:rPr lang="en-US" dirty="0" smtClean="0"/>
              <a:t>Specifies when files are stored</a:t>
            </a:r>
          </a:p>
          <a:p>
            <a:pPr lvl="1"/>
            <a:r>
              <a:rPr lang="en-US" dirty="0" smtClean="0"/>
              <a:t>Automatic, Schedule or Capacity/Time</a:t>
            </a:r>
          </a:p>
          <a:p>
            <a:r>
              <a:rPr lang="en-US" dirty="0" smtClean="0"/>
              <a:t>What type of archive tier</a:t>
            </a:r>
          </a:p>
          <a:p>
            <a:pPr lvl="1"/>
            <a:r>
              <a:rPr lang="en-US" smtClean="0"/>
              <a:t>Tape, </a:t>
            </a:r>
            <a:r>
              <a:rPr lang="en-US" dirty="0" smtClean="0"/>
              <a:t>Object, Cloud</a:t>
            </a:r>
            <a:endParaRPr lang="en-US" dirty="0"/>
          </a:p>
          <a:p>
            <a:r>
              <a:rPr lang="en-US" dirty="0"/>
              <a:t>Number of copies </a:t>
            </a:r>
            <a:r>
              <a:rPr lang="en-US" dirty="0" smtClean="0"/>
              <a:t>on archive tier – up to 4</a:t>
            </a:r>
            <a:endParaRPr lang="en-US" dirty="0"/>
          </a:p>
          <a:p>
            <a:r>
              <a:rPr lang="en-US" dirty="0" smtClean="0"/>
              <a:t>When data blocks may be re-used (Truncation)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Class Parameters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Tx/>
              <a:buChar char="•"/>
            </a:pPr>
            <a:endParaRPr lang="en-US" sz="2800" b="1" dirty="0">
              <a:solidFill>
                <a:srgbClr val="425DA1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993900" y="10414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lvl="1" indent="-174625"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5000"/>
              <a:buFontTx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133600" y="17526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5000"/>
              <a:buBlip>
                <a:blip r:embed="rId3"/>
              </a:buBlip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2860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75000"/>
              <a:buFontTx/>
              <a:buChar char="•"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8" y="1688256"/>
            <a:ext cx="1006633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40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formats: antf vs ltfs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5110" y="1600201"/>
            <a:ext cx="10657178" cy="47049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ANTF: Native StorNext format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Allows for tape spanning</a:t>
            </a:r>
          </a:p>
          <a:p>
            <a:pPr lvl="2"/>
            <a:r>
              <a:rPr lang="en-US" dirty="0" smtClean="0"/>
              <a:t>Clusters small files together to efficiently write to tape – better performance</a:t>
            </a:r>
          </a:p>
          <a:p>
            <a:pPr lvl="2"/>
            <a:r>
              <a:rPr lang="en-US" dirty="0" smtClean="0"/>
              <a:t>Better tape capacity utilization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Less portable than LTFS, but tape reader utility is available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LTFS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Open format easily read with an LTO drive and LTFS driver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Slower than ANTF</a:t>
            </a:r>
          </a:p>
          <a:p>
            <a:pPr lvl="2"/>
            <a:r>
              <a:rPr lang="en-US" dirty="0" smtClean="0"/>
              <a:t>Less efficient tape utilization for small files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5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/>
                <a:cs typeface="ＭＳ Ｐゴシック"/>
              </a:rPr>
              <a:t>Policy Scheme</a:t>
            </a:r>
            <a:endParaRPr lang="en-US" sz="4400" dirty="0"/>
          </a:p>
        </p:txBody>
      </p:sp>
      <p:sp>
        <p:nvSpPr>
          <p:cNvPr id="31747" name="Text Box 40"/>
          <p:cNvSpPr txBox="1">
            <a:spLocks noChangeArrowheads="1"/>
          </p:cNvSpPr>
          <p:nvPr/>
        </p:nvSpPr>
        <p:spPr bwMode="auto">
          <a:xfrm>
            <a:off x="8546514" y="3412537"/>
            <a:ext cx="11909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200" b="1" dirty="0" smtClean="0"/>
              <a:t>High Watermark</a:t>
            </a:r>
            <a:endParaRPr lang="en-US" sz="1200" b="1" dirty="0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704013" y="1751013"/>
            <a:ext cx="563562" cy="374650"/>
            <a:chOff x="3696" y="1488"/>
            <a:chExt cx="355" cy="236"/>
          </a:xfrm>
        </p:grpSpPr>
        <p:pic>
          <p:nvPicPr>
            <p:cNvPr id="31965" name="Picture 51" descr="Fol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8"/>
              <a:ext cx="35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66" name="Text Box 52"/>
            <p:cNvSpPr txBox="1">
              <a:spLocks noChangeArrowheads="1"/>
            </p:cNvSpPr>
            <p:nvPr/>
          </p:nvSpPr>
          <p:spPr bwMode="auto">
            <a:xfrm>
              <a:off x="3708" y="1526"/>
              <a:ext cx="33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000" b="1" dirty="0"/>
                <a:t>Folder</a:t>
              </a:r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6753226" y="1827213"/>
            <a:ext cx="563563" cy="374650"/>
            <a:chOff x="3696" y="1488"/>
            <a:chExt cx="355" cy="236"/>
          </a:xfrm>
        </p:grpSpPr>
        <p:pic>
          <p:nvPicPr>
            <p:cNvPr id="31963" name="Picture 65" descr="Fol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8"/>
              <a:ext cx="35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64" name="Text Box 66"/>
            <p:cNvSpPr txBox="1">
              <a:spLocks noChangeArrowheads="1"/>
            </p:cNvSpPr>
            <p:nvPr/>
          </p:nvSpPr>
          <p:spPr bwMode="auto">
            <a:xfrm>
              <a:off x="3708" y="1526"/>
              <a:ext cx="33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sz="1000" b="1" dirty="0"/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6818313" y="1941513"/>
            <a:ext cx="563562" cy="374650"/>
            <a:chOff x="3696" y="1488"/>
            <a:chExt cx="355" cy="236"/>
          </a:xfrm>
        </p:grpSpPr>
        <p:pic>
          <p:nvPicPr>
            <p:cNvPr id="31961" name="Picture 68" descr="Fol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8"/>
              <a:ext cx="35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62" name="Text Box 69"/>
            <p:cNvSpPr txBox="1">
              <a:spLocks noChangeArrowheads="1"/>
            </p:cNvSpPr>
            <p:nvPr/>
          </p:nvSpPr>
          <p:spPr bwMode="auto">
            <a:xfrm>
              <a:off x="3708" y="1526"/>
              <a:ext cx="33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000" b="1" dirty="0"/>
                <a:t>Folder</a:t>
              </a: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7823201" y="1785938"/>
            <a:ext cx="365125" cy="438150"/>
            <a:chOff x="4656" y="1440"/>
            <a:chExt cx="230" cy="276"/>
          </a:xfrm>
        </p:grpSpPr>
        <p:pic>
          <p:nvPicPr>
            <p:cNvPr id="31959" name="Picture 71" descr="Fi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23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60" name="Text Box 72"/>
            <p:cNvSpPr txBox="1">
              <a:spLocks noChangeArrowheads="1"/>
            </p:cNvSpPr>
            <p:nvPr/>
          </p:nvSpPr>
          <p:spPr bwMode="auto">
            <a:xfrm>
              <a:off x="4689" y="1517"/>
              <a:ext cx="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sz="1000" b="1" dirty="0"/>
            </a:p>
          </p:txBody>
        </p: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7889876" y="1839913"/>
            <a:ext cx="365125" cy="438150"/>
            <a:chOff x="4656" y="1440"/>
            <a:chExt cx="230" cy="276"/>
          </a:xfrm>
        </p:grpSpPr>
        <p:pic>
          <p:nvPicPr>
            <p:cNvPr id="31957" name="Picture 74" descr="Fi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23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58" name="Text Box 75"/>
            <p:cNvSpPr txBox="1">
              <a:spLocks noChangeArrowheads="1"/>
            </p:cNvSpPr>
            <p:nvPr/>
          </p:nvSpPr>
          <p:spPr bwMode="auto">
            <a:xfrm>
              <a:off x="4689" y="1517"/>
              <a:ext cx="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sz="1000" b="1" dirty="0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7953376" y="1900238"/>
            <a:ext cx="365125" cy="438150"/>
            <a:chOff x="4656" y="1440"/>
            <a:chExt cx="230" cy="276"/>
          </a:xfrm>
        </p:grpSpPr>
        <p:pic>
          <p:nvPicPr>
            <p:cNvPr id="31955" name="Picture 77" descr="Fi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40"/>
              <a:ext cx="23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56" name="Text Box 78"/>
            <p:cNvSpPr txBox="1">
              <a:spLocks noChangeArrowheads="1"/>
            </p:cNvSpPr>
            <p:nvPr/>
          </p:nvSpPr>
          <p:spPr bwMode="auto">
            <a:xfrm>
              <a:off x="4689" y="1517"/>
              <a:ext cx="149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 anchor="ctr"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000" b="1" dirty="0"/>
                <a:t>File</a:t>
              </a:r>
            </a:p>
          </p:txBody>
        </p:sp>
      </p:grpSp>
      <p:cxnSp>
        <p:nvCxnSpPr>
          <p:cNvPr id="5" name="Straight Connector 67"/>
          <p:cNvCxnSpPr/>
          <p:nvPr/>
        </p:nvCxnSpPr>
        <p:spPr>
          <a:xfrm>
            <a:off x="2179639" y="1633539"/>
            <a:ext cx="7781925" cy="269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7" name="TextBox 59"/>
          <p:cNvSpPr txBox="1">
            <a:spLocks noChangeArrowheads="1"/>
          </p:cNvSpPr>
          <p:nvPr/>
        </p:nvSpPr>
        <p:spPr bwMode="auto">
          <a:xfrm>
            <a:off x="5503864" y="1206500"/>
            <a:ext cx="1169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400" b="1" dirty="0"/>
              <a:t>File System</a:t>
            </a:r>
          </a:p>
        </p:txBody>
      </p:sp>
      <p:sp>
        <p:nvSpPr>
          <p:cNvPr id="31758" name="TextBox 59"/>
          <p:cNvSpPr txBox="1">
            <a:spLocks noChangeArrowheads="1"/>
          </p:cNvSpPr>
          <p:nvPr/>
        </p:nvSpPr>
        <p:spPr bwMode="auto">
          <a:xfrm>
            <a:off x="3595688" y="1882775"/>
            <a:ext cx="2716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400" b="1" dirty="0"/>
              <a:t>Storage Manager Policy Class</a:t>
            </a:r>
          </a:p>
        </p:txBody>
      </p:sp>
      <p:cxnSp>
        <p:nvCxnSpPr>
          <p:cNvPr id="2" name="Straight Connector 67"/>
          <p:cNvCxnSpPr/>
          <p:nvPr/>
        </p:nvCxnSpPr>
        <p:spPr>
          <a:xfrm>
            <a:off x="2189164" y="2338389"/>
            <a:ext cx="7781925" cy="269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81" name="TextBox 59"/>
          <p:cNvSpPr txBox="1">
            <a:spLocks noChangeArrowheads="1"/>
          </p:cNvSpPr>
          <p:nvPr/>
        </p:nvSpPr>
        <p:spPr bwMode="auto">
          <a:xfrm>
            <a:off x="6994173" y="2432586"/>
            <a:ext cx="2558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400" b="1" dirty="0" smtClean="0"/>
              <a:t>Truncation</a:t>
            </a:r>
            <a:endParaRPr lang="en-US" sz="1400" b="1" dirty="0"/>
          </a:p>
        </p:txBody>
      </p:sp>
      <p:cxnSp>
        <p:nvCxnSpPr>
          <p:cNvPr id="8" name="Straight Connector 67"/>
          <p:cNvCxnSpPr/>
          <p:nvPr/>
        </p:nvCxnSpPr>
        <p:spPr>
          <a:xfrm>
            <a:off x="6741268" y="2801562"/>
            <a:ext cx="3239940" cy="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59"/>
          <p:cNvGrpSpPr>
            <a:grpSpLocks noChangeAspect="1"/>
          </p:cNvGrpSpPr>
          <p:nvPr/>
        </p:nvGrpSpPr>
        <p:grpSpPr bwMode="auto">
          <a:xfrm>
            <a:off x="7046036" y="2993075"/>
            <a:ext cx="1152425" cy="1513114"/>
            <a:chOff x="5048488" y="1821588"/>
            <a:chExt cx="1805035" cy="2730814"/>
          </a:xfrm>
        </p:grpSpPr>
        <p:pic>
          <p:nvPicPr>
            <p:cNvPr id="31824" name="Picture 60" descr="dis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488" y="1821588"/>
              <a:ext cx="1805035" cy="27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25" name="Picture 8" descr="C:\Documents and Settings\mnguyen\Desktop\red_sphe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2359656"/>
              <a:ext cx="41148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26" name="Picture 62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711" y="2359258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27" name="Picture 63" descr="GoldSphe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711" y="2818180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28" name="Picture 64" descr="GoldSphe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711" y="373602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29" name="Picture 65" descr="SilverSphe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2818180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0" name="Picture 66" descr="SilverSphe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3277102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1" name="Picture 67" descr="GoldSphe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373602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2" name="Picture 68" descr="GoldSphe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971800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3" name="Picture 71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512878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4" name="Picture 72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964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5" name="Picture 73" descr="SilverSphe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36" y="2512878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6" name="Picture 8" descr="C:\Documents and Settings\mnguyen\Desktop\red_sphe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109" y="3277500"/>
              <a:ext cx="41148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7" name="Picture 75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36" y="2971800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8" name="Picture 76" descr="SilverSphe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36" y="3430722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39" name="Picture 77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36" y="388964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40" name="Picture 8" descr="C:\Documents and Settings\mnguyen\Desktop\red_sphe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397" y="3431120"/>
              <a:ext cx="411479" cy="41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71" name="TextBox 59"/>
          <p:cNvSpPr txBox="1">
            <a:spLocks noChangeArrowheads="1"/>
          </p:cNvSpPr>
          <p:nvPr/>
        </p:nvSpPr>
        <p:spPr bwMode="auto">
          <a:xfrm>
            <a:off x="3414409" y="2447887"/>
            <a:ext cx="1157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400" b="1" dirty="0" smtClean="0"/>
              <a:t>Store</a:t>
            </a:r>
            <a:endParaRPr lang="en-US" sz="1400" b="1" dirty="0"/>
          </a:p>
        </p:txBody>
      </p:sp>
      <p:sp>
        <p:nvSpPr>
          <p:cNvPr id="31793" name="Line 80"/>
          <p:cNvSpPr>
            <a:spLocks noChangeShapeType="1"/>
          </p:cNvSpPr>
          <p:nvPr/>
        </p:nvSpPr>
        <p:spPr bwMode="auto">
          <a:xfrm>
            <a:off x="7094675" y="3484783"/>
            <a:ext cx="1057568" cy="11685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4" name="Slide Number Placeholder 2"/>
          <p:cNvSpPr txBox="1">
            <a:spLocks noGrp="1"/>
          </p:cNvSpPr>
          <p:nvPr/>
        </p:nvSpPr>
        <p:spPr bwMode="auto">
          <a:xfrm>
            <a:off x="1828800" y="6430963"/>
            <a:ext cx="5334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fld id="{470832C0-7AA2-4531-B303-0CF9E844F218}" type="slidenum">
              <a:rPr lang="en-US" sz="1400">
                <a:solidFill>
                  <a:schemeClr val="bg1"/>
                </a:solidFill>
                <a:cs typeface="+mn-cs"/>
              </a:rPr>
              <a:pPr algn="l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t>15</a:t>
            </a:fld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379817" y="3310813"/>
            <a:ext cx="3096855" cy="1426555"/>
            <a:chOff x="1698881" y="3622100"/>
            <a:chExt cx="3096855" cy="1426555"/>
          </a:xfrm>
        </p:grpSpPr>
        <p:grpSp>
          <p:nvGrpSpPr>
            <p:cNvPr id="105" name="Group 59"/>
            <p:cNvGrpSpPr>
              <a:grpSpLocks noChangeAspect="1"/>
            </p:cNvGrpSpPr>
            <p:nvPr/>
          </p:nvGrpSpPr>
          <p:grpSpPr bwMode="auto">
            <a:xfrm>
              <a:off x="1698881" y="3622100"/>
              <a:ext cx="1138452" cy="1407099"/>
              <a:chOff x="5048488" y="1821588"/>
              <a:chExt cx="1805035" cy="2730813"/>
            </a:xfrm>
          </p:grpSpPr>
          <p:pic>
            <p:nvPicPr>
              <p:cNvPr id="106" name="Picture 60" descr="disk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488" y="1821588"/>
                <a:ext cx="1805035" cy="273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975" y="2359656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62" descr="BlueSpher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711" y="235925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3" descr="GoldSpher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711" y="281818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4" descr="GoldSpher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711" y="373602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65" descr="SilverSphere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975" y="281818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66" descr="SilverSphere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975" y="3277102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7" descr="GoldSpher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975" y="373602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8" descr="GoldSpher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97180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71" descr="BlueSpher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51287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72" descr="BlueSpher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388964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73" descr="SilverSphere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736" y="2512878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1109" y="3277500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75" descr="BlueSpher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736" y="2971800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76" descr="SilverSphere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736" y="3430722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77" descr="BlueSpher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736" y="3889645"/>
                <a:ext cx="411878" cy="41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8" descr="C:\Documents and Settings\mnguyen\Desktop\red_sphere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398" y="3431120"/>
                <a:ext cx="411480" cy="41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186" name="Rounded Rectangle 87"/>
            <p:cNvSpPr>
              <a:spLocks noChangeArrowheads="1"/>
            </p:cNvSpPr>
            <p:nvPr/>
          </p:nvSpPr>
          <p:spPr bwMode="auto">
            <a:xfrm>
              <a:off x="3658241" y="3723060"/>
              <a:ext cx="1137495" cy="1325595"/>
            </a:xfrm>
            <a:prstGeom prst="roundRect">
              <a:avLst>
                <a:gd name="adj" fmla="val 6056"/>
              </a:avLst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SzTx/>
                <a:buFontTx/>
                <a:buNone/>
                <a:defRPr/>
              </a:pPr>
              <a:endParaRPr lang="en-US" sz="1400" b="1" dirty="0">
                <a:cs typeface="+mn-cs"/>
              </a:endParaRPr>
            </a:p>
          </p:txBody>
        </p:sp>
        <p:sp>
          <p:nvSpPr>
            <p:cNvPr id="31776" name="TextBox 38"/>
            <p:cNvSpPr txBox="1">
              <a:spLocks noChangeArrowheads="1"/>
            </p:cNvSpPr>
            <p:nvPr/>
          </p:nvSpPr>
          <p:spPr bwMode="auto">
            <a:xfrm>
              <a:off x="3953782" y="3824896"/>
              <a:ext cx="703263" cy="31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900" b="1" dirty="0">
                  <a:solidFill>
                    <a:srgbClr val="074D80"/>
                  </a:solidFill>
                  <a:latin typeface="Arial Narrow" pitchFamily="34" charset="0"/>
                </a:rPr>
                <a:t>TAPE</a:t>
              </a:r>
            </a:p>
            <a:p>
              <a:pPr eaLnBrk="1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900" b="1" dirty="0">
                  <a:solidFill>
                    <a:srgbClr val="074D80"/>
                  </a:solidFill>
                  <a:latin typeface="Arial Narrow" pitchFamily="34" charset="0"/>
                </a:rPr>
                <a:t> LIBRARY</a:t>
              </a:r>
            </a:p>
          </p:txBody>
        </p:sp>
        <p:pic>
          <p:nvPicPr>
            <p:cNvPr id="31780" name="Picture 20" descr="G:\Sales&amp;Marketing\Isaac-BACKUPDrive_DoNotMoveOrDelete\FullBackups\Powerpoint\StorNext 4.0 diagrams\pngs\tape_library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310" y="4154117"/>
              <a:ext cx="588963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227"/>
            <p:cNvGrpSpPr>
              <a:grpSpLocks/>
            </p:cNvGrpSpPr>
            <p:nvPr/>
          </p:nvGrpSpPr>
          <p:grpSpPr bwMode="auto">
            <a:xfrm>
              <a:off x="2484302" y="4239402"/>
              <a:ext cx="742950" cy="274638"/>
              <a:chOff x="2310" y="2428"/>
              <a:chExt cx="468" cy="173"/>
            </a:xfrm>
          </p:grpSpPr>
          <p:sp>
            <p:nvSpPr>
              <p:cNvPr id="31843" name="AutoShape 228"/>
              <p:cNvSpPr>
                <a:spLocks noChangeArrowheads="1"/>
              </p:cNvSpPr>
              <p:nvPr/>
            </p:nvSpPr>
            <p:spPr bwMode="auto">
              <a:xfrm>
                <a:off x="2310" y="2430"/>
                <a:ext cx="468" cy="168"/>
              </a:xfrm>
              <a:prstGeom prst="roundRect">
                <a:avLst>
                  <a:gd name="adj" fmla="val 16667"/>
                </a:avLst>
              </a:prstGeom>
              <a:solidFill>
                <a:srgbClr val="E3E6E8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844" name="TextBox 59"/>
              <p:cNvSpPr txBox="1">
                <a:spLocks noChangeArrowheads="1"/>
              </p:cNvSpPr>
              <p:nvPr/>
            </p:nvSpPr>
            <p:spPr bwMode="auto">
              <a:xfrm>
                <a:off x="2364" y="2428"/>
                <a:ext cx="3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sz="1200" b="1" dirty="0"/>
                  <a:t>Copy</a:t>
                </a:r>
              </a:p>
            </p:txBody>
          </p:sp>
        </p:grpSp>
        <p:grpSp>
          <p:nvGrpSpPr>
            <p:cNvPr id="19" name="Group 226"/>
            <p:cNvGrpSpPr>
              <a:grpSpLocks/>
            </p:cNvGrpSpPr>
            <p:nvPr/>
          </p:nvGrpSpPr>
          <p:grpSpPr bwMode="auto">
            <a:xfrm>
              <a:off x="2477816" y="3911904"/>
              <a:ext cx="742950" cy="274638"/>
              <a:chOff x="2310" y="2428"/>
              <a:chExt cx="468" cy="173"/>
            </a:xfrm>
          </p:grpSpPr>
          <p:sp>
            <p:nvSpPr>
              <p:cNvPr id="31841" name="AutoShape 224"/>
              <p:cNvSpPr>
                <a:spLocks noChangeArrowheads="1"/>
              </p:cNvSpPr>
              <p:nvPr/>
            </p:nvSpPr>
            <p:spPr bwMode="auto">
              <a:xfrm>
                <a:off x="2310" y="2430"/>
                <a:ext cx="468" cy="168"/>
              </a:xfrm>
              <a:prstGeom prst="roundRect">
                <a:avLst>
                  <a:gd name="adj" fmla="val 16667"/>
                </a:avLst>
              </a:prstGeom>
              <a:solidFill>
                <a:srgbClr val="E3E6E8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842" name="TextBox 59"/>
              <p:cNvSpPr txBox="1">
                <a:spLocks noChangeArrowheads="1"/>
              </p:cNvSpPr>
              <p:nvPr/>
            </p:nvSpPr>
            <p:spPr bwMode="auto">
              <a:xfrm>
                <a:off x="2364" y="2428"/>
                <a:ext cx="3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US" sz="1200" b="1" dirty="0"/>
                  <a:t>Copy</a:t>
                </a:r>
              </a:p>
            </p:txBody>
          </p:sp>
        </p:grpSp>
        <p:sp>
          <p:nvSpPr>
            <p:cNvPr id="125" name="AutoShape 285"/>
            <p:cNvSpPr>
              <a:spLocks noChangeArrowheads="1"/>
            </p:cNvSpPr>
            <p:nvPr/>
          </p:nvSpPr>
          <p:spPr bwMode="auto">
            <a:xfrm rot="16200000">
              <a:off x="3318402" y="3794801"/>
              <a:ext cx="238125" cy="492125"/>
            </a:xfrm>
            <a:prstGeom prst="downArrow">
              <a:avLst>
                <a:gd name="adj1" fmla="val 49333"/>
                <a:gd name="adj2" fmla="val 62000"/>
              </a:avLst>
            </a:prstGeom>
            <a:solidFill>
              <a:srgbClr val="E3E6E8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26" name="AutoShape 285"/>
            <p:cNvSpPr>
              <a:spLocks noChangeArrowheads="1"/>
            </p:cNvSpPr>
            <p:nvPr/>
          </p:nvSpPr>
          <p:spPr bwMode="auto">
            <a:xfrm rot="16200000">
              <a:off x="3334615" y="4132026"/>
              <a:ext cx="238125" cy="492125"/>
            </a:xfrm>
            <a:prstGeom prst="downArrow">
              <a:avLst>
                <a:gd name="adj1" fmla="val 49333"/>
                <a:gd name="adj2" fmla="val 62000"/>
              </a:avLst>
            </a:prstGeom>
            <a:solidFill>
              <a:srgbClr val="E3E6E8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cxnSp>
        <p:nvCxnSpPr>
          <p:cNvPr id="128" name="Straight Connector 67"/>
          <p:cNvCxnSpPr/>
          <p:nvPr/>
        </p:nvCxnSpPr>
        <p:spPr>
          <a:xfrm>
            <a:off x="2221171" y="2797843"/>
            <a:ext cx="3333323" cy="37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59"/>
          <p:cNvGrpSpPr>
            <a:grpSpLocks noChangeAspect="1"/>
          </p:cNvGrpSpPr>
          <p:nvPr/>
        </p:nvGrpSpPr>
        <p:grpSpPr bwMode="auto">
          <a:xfrm>
            <a:off x="8362512" y="4252139"/>
            <a:ext cx="1152425" cy="1513114"/>
            <a:chOff x="5048488" y="1821588"/>
            <a:chExt cx="1805035" cy="2730814"/>
          </a:xfrm>
        </p:grpSpPr>
        <p:pic>
          <p:nvPicPr>
            <p:cNvPr id="136" name="Picture 60" descr="dis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488" y="1821588"/>
              <a:ext cx="1805035" cy="27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64" descr="GoldSphe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711" y="373602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Picture 66" descr="SilverSphe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3277102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67" descr="GoldSpher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373602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72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8964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8" descr="C:\Documents and Settings\mnguyen\Desktop\red_sphe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109" y="3277500"/>
              <a:ext cx="41148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76" descr="SilverSpher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36" y="3430722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77" descr="BlueSpher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36" y="3889645"/>
              <a:ext cx="411878" cy="41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8" descr="C:\Documents and Settings\mnguyen\Desktop\red_sphe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397" y="3431120"/>
              <a:ext cx="411479" cy="41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807" name="Line 80"/>
          <p:cNvSpPr>
            <a:spLocks noChangeShapeType="1"/>
          </p:cNvSpPr>
          <p:nvPr/>
        </p:nvSpPr>
        <p:spPr bwMode="auto">
          <a:xfrm flipV="1">
            <a:off x="8552328" y="5058382"/>
            <a:ext cx="941867" cy="15641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91" name="AutoShape 285"/>
          <p:cNvSpPr>
            <a:spLocks noChangeArrowheads="1"/>
          </p:cNvSpPr>
          <p:nvPr/>
        </p:nvSpPr>
        <p:spPr bwMode="auto">
          <a:xfrm rot="5400000">
            <a:off x="8179309" y="3285372"/>
            <a:ext cx="233466" cy="418288"/>
          </a:xfrm>
          <a:prstGeom prst="downArrow">
            <a:avLst>
              <a:gd name="adj1" fmla="val 49333"/>
              <a:gd name="adj2" fmla="val 62000"/>
            </a:avLst>
          </a:prstGeom>
          <a:solidFill>
            <a:srgbClr val="E3E6E8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31" name="AutoShape 285"/>
          <p:cNvSpPr>
            <a:spLocks noChangeArrowheads="1"/>
          </p:cNvSpPr>
          <p:nvPr/>
        </p:nvSpPr>
        <p:spPr bwMode="auto">
          <a:xfrm rot="5400000">
            <a:off x="9524997" y="4845999"/>
            <a:ext cx="233466" cy="418288"/>
          </a:xfrm>
          <a:prstGeom prst="downArrow">
            <a:avLst>
              <a:gd name="adj1" fmla="val 49333"/>
              <a:gd name="adj2" fmla="val 62000"/>
            </a:avLst>
          </a:prstGeom>
          <a:solidFill>
            <a:srgbClr val="E3E6E8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32" name="Text Box 40"/>
          <p:cNvSpPr txBox="1">
            <a:spLocks noChangeArrowheads="1"/>
          </p:cNvSpPr>
          <p:nvPr/>
        </p:nvSpPr>
        <p:spPr bwMode="auto">
          <a:xfrm>
            <a:off x="9901930" y="4963437"/>
            <a:ext cx="11573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9144" rIns="9144" bIns="9144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1200" b="1" dirty="0" smtClean="0"/>
              <a:t>Low Watermark</a:t>
            </a:r>
            <a:endParaRPr lang="en-US" sz="1200" b="1" dirty="0"/>
          </a:p>
        </p:txBody>
      </p:sp>
      <p:sp>
        <p:nvSpPr>
          <p:cNvPr id="157" name="Line 80"/>
          <p:cNvSpPr>
            <a:spLocks noChangeShapeType="1"/>
          </p:cNvSpPr>
          <p:nvPr/>
        </p:nvSpPr>
        <p:spPr bwMode="auto">
          <a:xfrm>
            <a:off x="8430437" y="4695018"/>
            <a:ext cx="1057568" cy="11685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" name="Line 80"/>
          <p:cNvSpPr>
            <a:spLocks noChangeShapeType="1"/>
          </p:cNvSpPr>
          <p:nvPr/>
        </p:nvSpPr>
        <p:spPr bwMode="auto">
          <a:xfrm>
            <a:off x="7155104" y="3774835"/>
            <a:ext cx="1066104" cy="19524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" name="Group 336"/>
          <p:cNvGrpSpPr>
            <a:grpSpLocks/>
          </p:cNvGrpSpPr>
          <p:nvPr/>
        </p:nvGrpSpPr>
        <p:grpSpPr bwMode="auto">
          <a:xfrm>
            <a:off x="6608323" y="3391893"/>
            <a:ext cx="603115" cy="811125"/>
            <a:chOff x="3969" y="2447"/>
            <a:chExt cx="358" cy="259"/>
          </a:xfrm>
        </p:grpSpPr>
        <p:pic>
          <p:nvPicPr>
            <p:cNvPr id="31821" name="Picture 43" descr="file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447"/>
              <a:ext cx="35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22" name="Text Box 44"/>
            <p:cNvSpPr txBox="1">
              <a:spLocks noChangeArrowheads="1"/>
            </p:cNvSpPr>
            <p:nvPr/>
          </p:nvSpPr>
          <p:spPr bwMode="auto">
            <a:xfrm>
              <a:off x="4003" y="2466"/>
              <a:ext cx="275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800" b="1" dirty="0" smtClean="0"/>
                <a:t>Metadata</a:t>
              </a:r>
              <a:endParaRPr lang="en-US" sz="800" b="1" dirty="0"/>
            </a:p>
          </p:txBody>
        </p:sp>
        <p:sp>
          <p:nvSpPr>
            <p:cNvPr id="31823" name="Text Box 45"/>
            <p:cNvSpPr txBox="1">
              <a:spLocks noChangeArrowheads="1"/>
            </p:cNvSpPr>
            <p:nvPr/>
          </p:nvSpPr>
          <p:spPr bwMode="auto">
            <a:xfrm>
              <a:off x="3972" y="2532"/>
              <a:ext cx="352" cy="17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7CFD5"/>
                </a:gs>
              </a:gsLst>
              <a:lin ang="540000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800" b="1" dirty="0" smtClean="0"/>
                <a:t>Data</a:t>
              </a:r>
              <a:endParaRPr lang="en-US" sz="800" b="1" dirty="0"/>
            </a:p>
          </p:txBody>
        </p:sp>
      </p:grpSp>
      <p:grpSp>
        <p:nvGrpSpPr>
          <p:cNvPr id="159" name="Group 336"/>
          <p:cNvGrpSpPr>
            <a:grpSpLocks/>
          </p:cNvGrpSpPr>
          <p:nvPr/>
        </p:nvGrpSpPr>
        <p:grpSpPr bwMode="auto">
          <a:xfrm>
            <a:off x="7953030" y="4646952"/>
            <a:ext cx="603115" cy="811125"/>
            <a:chOff x="3969" y="2447"/>
            <a:chExt cx="358" cy="259"/>
          </a:xfrm>
        </p:grpSpPr>
        <p:pic>
          <p:nvPicPr>
            <p:cNvPr id="160" name="Picture 43" descr="file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447"/>
              <a:ext cx="35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" name="Text Box 44"/>
            <p:cNvSpPr txBox="1">
              <a:spLocks noChangeArrowheads="1"/>
            </p:cNvSpPr>
            <p:nvPr/>
          </p:nvSpPr>
          <p:spPr bwMode="auto">
            <a:xfrm>
              <a:off x="4003" y="2466"/>
              <a:ext cx="275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800" b="1" dirty="0" smtClean="0"/>
                <a:t>Metadata</a:t>
              </a:r>
              <a:endParaRPr lang="en-US" sz="800" b="1" dirty="0"/>
            </a:p>
          </p:txBody>
        </p:sp>
        <p:sp>
          <p:nvSpPr>
            <p:cNvPr id="162" name="Text Box 45"/>
            <p:cNvSpPr txBox="1">
              <a:spLocks noChangeArrowheads="1"/>
            </p:cNvSpPr>
            <p:nvPr/>
          </p:nvSpPr>
          <p:spPr bwMode="auto">
            <a:xfrm>
              <a:off x="3972" y="2532"/>
              <a:ext cx="352" cy="174"/>
            </a:xfrm>
            <a:prstGeom prst="rect">
              <a:avLst/>
            </a:prstGeom>
            <a:solidFill>
              <a:srgbClr val="E3E6E8">
                <a:alpha val="26000"/>
              </a:srgbClr>
            </a:solidFill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800" b="1" dirty="0" smtClean="0"/>
                <a:t>Data</a:t>
              </a:r>
              <a:endParaRPr lang="en-US" sz="800" b="1" dirty="0"/>
            </a:p>
          </p:txBody>
        </p:sp>
      </p:grpSp>
      <p:sp>
        <p:nvSpPr>
          <p:cNvPr id="164" name="Bent Arrow 163"/>
          <p:cNvSpPr/>
          <p:nvPr/>
        </p:nvSpPr>
        <p:spPr>
          <a:xfrm rot="10800000">
            <a:off x="6786278" y="4258235"/>
            <a:ext cx="1093698" cy="968188"/>
          </a:xfrm>
          <a:prstGeom prst="bentArrow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Class Store Parameters</a:t>
            </a:r>
          </a:p>
        </p:txBody>
      </p:sp>
      <p:sp>
        <p:nvSpPr>
          <p:cNvPr id="15363" name="Content Placeholder 9"/>
          <p:cNvSpPr>
            <a:spLocks noGrp="1"/>
          </p:cNvSpPr>
          <p:nvPr>
            <p:ph type="body" idx="1"/>
          </p:nvPr>
        </p:nvSpPr>
        <p:spPr>
          <a:xfrm>
            <a:off x="534370" y="1361873"/>
            <a:ext cx="11048031" cy="4934152"/>
          </a:xfrm>
        </p:spPr>
        <p:txBody>
          <a:bodyPr vert="horz" lIns="91440" tIns="0" rIns="91440" bIns="0" rtlCol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Automatic (default)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Store files once they have not been modified for specified time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Schedule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Specify days and time window for Store operations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Capacity/Time </a:t>
            </a:r>
            <a:r>
              <a:rPr lang="en-US" dirty="0"/>
              <a:t>– </a:t>
            </a:r>
            <a:r>
              <a:rPr lang="en-US" i="1" dirty="0"/>
              <a:t>Min Set Size </a:t>
            </a:r>
            <a:r>
              <a:rPr lang="en-US" dirty="0"/>
              <a:t>and </a:t>
            </a:r>
            <a:r>
              <a:rPr lang="en-US" i="1" dirty="0"/>
              <a:t>Max Set </a:t>
            </a:r>
            <a:r>
              <a:rPr lang="en-US" i="1" dirty="0" smtClean="0"/>
              <a:t>Age</a:t>
            </a:r>
            <a:endParaRPr lang="en-US" i="1" dirty="0"/>
          </a:p>
          <a:p>
            <a:pPr lvl="1">
              <a:lnSpc>
                <a:spcPct val="120000"/>
              </a:lnSpc>
            </a:pP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be set as a pair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Files will only be stored if the Min Set Size OR the Max Set Age are </a:t>
            </a:r>
            <a:r>
              <a:rPr lang="en-US" dirty="0" smtClean="0"/>
              <a:t>met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Min Set Size can be from 1 MB to 999 GB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Max Set Age can be from 1 to 720 hours (30 days max)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any single valid candidate reaches the Max Set Age, all valid store candidates will be stored 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mergency </a:t>
            </a:r>
            <a:r>
              <a:rPr lang="en-US" dirty="0"/>
              <a:t>store policy </a:t>
            </a:r>
            <a:r>
              <a:rPr lang="en-US" dirty="0" smtClean="0"/>
              <a:t>ignores min </a:t>
            </a:r>
            <a:r>
              <a:rPr lang="en-US" dirty="0"/>
              <a:t>store time and advanced store parameters 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9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Class Truncation Parameters</a:t>
            </a:r>
          </a:p>
        </p:txBody>
      </p:sp>
      <p:sp>
        <p:nvSpPr>
          <p:cNvPr id="15363" name="Content Placeholder 9"/>
          <p:cNvSpPr>
            <a:spLocks noGrp="1"/>
          </p:cNvSpPr>
          <p:nvPr>
            <p:ph type="body" idx="1"/>
          </p:nvPr>
        </p:nvSpPr>
        <p:spPr>
          <a:xfrm>
            <a:off x="534370" y="1361873"/>
            <a:ext cx="11048031" cy="4764292"/>
          </a:xfrm>
        </p:spPr>
        <p:txBody>
          <a:bodyPr vert="horz" lIns="91440" tIns="0" rIns="91440" bIns="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Per Policy Class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Specifies time at which the file is eligible to be truncated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Based on last access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File will be truncated based on high watermark or Min Use %</a:t>
            </a:r>
          </a:p>
          <a:p>
            <a:pPr lvl="2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Truncate Immediate option will truncate file as soon as all target copies have been made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9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905000" y="3276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1600" b="1" dirty="0">
                <a:solidFill>
                  <a:srgbClr val="666666"/>
                </a:solidFill>
              </a:rPr>
              <a:t>	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52600" y="388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077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Retrieving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Retrieve Triggers</a:t>
            </a:r>
          </a:p>
        </p:txBody>
      </p:sp>
      <p:sp>
        <p:nvSpPr>
          <p:cNvPr id="15363" name="Conten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 smtClean="0"/>
              <a:t>Access</a:t>
            </a:r>
            <a:endParaRPr lang="en-US" i="1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A client system (user or application) opens the file and accesses content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If stub files are used, the open may or may not cause a retrieve</a:t>
            </a:r>
          </a:p>
          <a:p>
            <a:pPr lvl="1"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Explicit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A user may retrieve files to primary storage using the GUI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An administrator may retrieve a file via CLI</a:t>
            </a:r>
          </a:p>
          <a:p>
            <a:pPr lvl="1"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API Call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StorNext Web Services API</a:t>
            </a:r>
          </a:p>
        </p:txBody>
      </p:sp>
    </p:spTree>
    <p:extLst>
      <p:ext uri="{BB962C8B-B14F-4D97-AF65-F5344CB8AC3E}">
        <p14:creationId xmlns:p14="http://schemas.microsoft.com/office/powerpoint/2010/main" val="120280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905000" y="3276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1600" b="1" dirty="0">
                <a:solidFill>
                  <a:srgbClr val="666666"/>
                </a:solidFill>
              </a:rPr>
              <a:t>	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52600" y="388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077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err="1" smtClean="0"/>
              <a:t>Artico</a:t>
            </a:r>
            <a:r>
              <a:rPr lang="en-US" dirty="0" smtClean="0"/>
              <a:t> </a:t>
            </a:r>
            <a:r>
              <a:rPr lang="en-US" dirty="0" smtClean="0"/>
              <a:t>and storage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 clients initiate a </a:t>
            </a:r>
            <a:r>
              <a:rPr lang="en-US" sz="2800" dirty="0" smtClean="0"/>
              <a:t>retrieve?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405273" y="2196935"/>
            <a:ext cx="5551598" cy="2121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Artico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" name="Group 116"/>
          <p:cNvGrpSpPr/>
          <p:nvPr/>
        </p:nvGrpSpPr>
        <p:grpSpPr>
          <a:xfrm>
            <a:off x="3569131" y="5251925"/>
            <a:ext cx="3653328" cy="809956"/>
            <a:chOff x="2667000" y="5181600"/>
            <a:chExt cx="4114800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2667000" y="5181600"/>
              <a:ext cx="4114800" cy="914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 dirty="0"/>
            </a:p>
          </p:txBody>
        </p:sp>
        <p:sp>
          <p:nvSpPr>
            <p:cNvPr id="14" name="AutoShape 39"/>
            <p:cNvSpPr>
              <a:spLocks noChangeArrowheads="1"/>
            </p:cNvSpPr>
            <p:nvPr/>
          </p:nvSpPr>
          <p:spPr bwMode="auto">
            <a:xfrm>
              <a:off x="2964996" y="5334000"/>
              <a:ext cx="815437" cy="6572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000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/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>
              <a:off x="3863068" y="5334000"/>
              <a:ext cx="815437" cy="6572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000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/>
            </a:p>
          </p:txBody>
        </p:sp>
        <p:sp>
          <p:nvSpPr>
            <p:cNvPr id="16" name="AutoShape 39"/>
            <p:cNvSpPr>
              <a:spLocks noChangeArrowheads="1"/>
            </p:cNvSpPr>
            <p:nvPr/>
          </p:nvSpPr>
          <p:spPr bwMode="auto">
            <a:xfrm>
              <a:off x="4761139" y="5334000"/>
              <a:ext cx="815437" cy="6572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000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5659211" y="5334000"/>
              <a:ext cx="815437" cy="6572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000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83945" y="6061880"/>
            <a:ext cx="1556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Artico Disk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5250556" y="1514807"/>
            <a:ext cx="1404539" cy="4889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Client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Read </a:t>
            </a:r>
            <a:r>
              <a:rPr lang="en-US" sz="1400" dirty="0">
                <a:solidFill>
                  <a:schemeClr val="tx1"/>
                </a:solidFill>
              </a:rPr>
              <a:t>Request</a:t>
            </a:r>
          </a:p>
        </p:txBody>
      </p:sp>
      <p:sp>
        <p:nvSpPr>
          <p:cNvPr id="38" name="Up-Down Arrow 37"/>
          <p:cNvSpPr/>
          <p:nvPr/>
        </p:nvSpPr>
        <p:spPr>
          <a:xfrm rot="16200000">
            <a:off x="4124274" y="2671604"/>
            <a:ext cx="313267" cy="174812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088803" y="3357497"/>
            <a:ext cx="1270059" cy="307506"/>
          </a:xfrm>
          <a:prstGeom prst="roundRect">
            <a:avLst/>
          </a:prstGeom>
          <a:solidFill>
            <a:schemeClr val="accent3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Storage Manager</a:t>
            </a:r>
            <a:endParaRPr lang="en-US" sz="1100" dirty="0"/>
          </a:p>
        </p:txBody>
      </p:sp>
      <p:grpSp>
        <p:nvGrpSpPr>
          <p:cNvPr id="4" name="Group 116"/>
          <p:cNvGrpSpPr/>
          <p:nvPr/>
        </p:nvGrpSpPr>
        <p:grpSpPr>
          <a:xfrm>
            <a:off x="1084639" y="5273699"/>
            <a:ext cx="2137558" cy="809956"/>
            <a:chOff x="2667000" y="5181600"/>
            <a:chExt cx="4114800" cy="914400"/>
          </a:xfrm>
        </p:grpSpPr>
        <p:sp>
          <p:nvSpPr>
            <p:cNvPr id="42" name="Rounded Rectangle 41"/>
            <p:cNvSpPr/>
            <p:nvPr/>
          </p:nvSpPr>
          <p:spPr>
            <a:xfrm>
              <a:off x="2667000" y="5181600"/>
              <a:ext cx="4114800" cy="914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 dirty="0"/>
            </a:p>
          </p:txBody>
        </p:sp>
        <p:sp>
          <p:nvSpPr>
            <p:cNvPr id="43" name="AutoShape 39"/>
            <p:cNvSpPr>
              <a:spLocks noChangeArrowheads="1"/>
            </p:cNvSpPr>
            <p:nvPr/>
          </p:nvSpPr>
          <p:spPr bwMode="auto">
            <a:xfrm>
              <a:off x="2964996" y="5334000"/>
              <a:ext cx="1416504" cy="65722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000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/>
            </a:p>
          </p:txBody>
        </p:sp>
      </p:grpSp>
      <p:pic>
        <p:nvPicPr>
          <p:cNvPr id="47" name="Picture 20" descr="G:\Sales&amp;Marketing\Isaac-BACKUPDrive_DoNotMoveOrDelete\FullBackups\Powerpoint\StorNext 4.0 diagrams\pngs\tape_libr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38" y="5353114"/>
            <a:ext cx="5889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Up-Down Arrow 47"/>
          <p:cNvSpPr/>
          <p:nvPr/>
        </p:nvSpPr>
        <p:spPr>
          <a:xfrm>
            <a:off x="2303257" y="3666565"/>
            <a:ext cx="313267" cy="1641705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Up-Down Arrow 50"/>
          <p:cNvSpPr/>
          <p:nvPr/>
        </p:nvSpPr>
        <p:spPr>
          <a:xfrm rot="19356351">
            <a:off x="3657122" y="3398263"/>
            <a:ext cx="313267" cy="212057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28379" y="4377294"/>
            <a:ext cx="1607746" cy="5143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 Data Traffic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Read from archive tier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319384" y="4327814"/>
            <a:ext cx="1607746" cy="5143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 Data Traffic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Write to primary tier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69172" y="6143029"/>
            <a:ext cx="115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Archive Tier</a:t>
            </a:r>
          </a:p>
        </p:txBody>
      </p:sp>
      <p:sp>
        <p:nvSpPr>
          <p:cNvPr id="52" name="Up-Down Arrow 51"/>
          <p:cNvSpPr/>
          <p:nvPr/>
        </p:nvSpPr>
        <p:spPr>
          <a:xfrm>
            <a:off x="6203291" y="1981201"/>
            <a:ext cx="313267" cy="335658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5168950" y="3098212"/>
            <a:ext cx="1632008" cy="307506"/>
          </a:xfrm>
          <a:prstGeom prst="roundRect">
            <a:avLst/>
          </a:prstGeom>
          <a:solidFill>
            <a:schemeClr val="accent3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NFS/Samba Export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177914" y="3403012"/>
            <a:ext cx="1632008" cy="307506"/>
          </a:xfrm>
          <a:prstGeom prst="roundRect">
            <a:avLst/>
          </a:prstGeom>
          <a:solidFill>
            <a:schemeClr val="accent3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SNFS Client</a:t>
            </a:r>
            <a:endParaRPr lang="en-US" sz="1400" dirty="0"/>
          </a:p>
        </p:txBody>
      </p:sp>
      <p:sp>
        <p:nvSpPr>
          <p:cNvPr id="50" name="Rounded Rectangle 49"/>
          <p:cNvSpPr/>
          <p:nvPr/>
        </p:nvSpPr>
        <p:spPr>
          <a:xfrm>
            <a:off x="6163824" y="2556061"/>
            <a:ext cx="1762125" cy="5143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 Data Traffic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(Reads/Write/Modify)</a:t>
            </a:r>
          </a:p>
        </p:txBody>
      </p:sp>
      <p:sp>
        <p:nvSpPr>
          <p:cNvPr id="31" name="Up-Down Arrow 30"/>
          <p:cNvSpPr/>
          <p:nvPr/>
        </p:nvSpPr>
        <p:spPr>
          <a:xfrm>
            <a:off x="5521388" y="2022804"/>
            <a:ext cx="313267" cy="1155708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395649" y="2446322"/>
            <a:ext cx="1431669" cy="4889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Read Waits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type="body" idx="1"/>
          </p:nvPr>
        </p:nvSpPr>
        <p:spPr>
          <a:xfrm>
            <a:off x="8170223" y="1600201"/>
            <a:ext cx="341217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read of a file that is still resident on the Artico disk will be immediately available.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168241" y="1598222"/>
            <a:ext cx="3412178" cy="452596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marL="531271" marR="0" lvl="0" indent="-53127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5000"/>
              <a:buFontTx/>
              <a:buBlip>
                <a:blip r:embed="rId3"/>
              </a:buBlip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Read of a file that has been truncated must be retrieved from the archive back to the Artico disk.</a:t>
            </a:r>
          </a:p>
        </p:txBody>
      </p:sp>
    </p:spTree>
    <p:extLst>
      <p:ext uri="{BB962C8B-B14F-4D97-AF65-F5344CB8AC3E}">
        <p14:creationId xmlns:p14="http://schemas.microsoft.com/office/powerpoint/2010/main" val="19844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48" grpId="0" animBg="1"/>
      <p:bldP spid="48" grpId="1" animBg="1"/>
      <p:bldP spid="51" grpId="0" animBg="1"/>
      <p:bldP spid="51" grpId="1" animBg="1"/>
      <p:bldP spid="56" grpId="0" animBg="1"/>
      <p:bldP spid="56" grpId="1" animBg="1"/>
      <p:bldP spid="59" grpId="0" animBg="1"/>
      <p:bldP spid="59" grpId="1" animBg="1"/>
      <p:bldP spid="52" grpId="0" animBg="1"/>
      <p:bldP spid="52" grpId="1" animBg="1"/>
      <p:bldP spid="52" grpId="2" animBg="1"/>
      <p:bldP spid="50" grpId="0" animBg="1"/>
      <p:bldP spid="50" grpId="1" animBg="1"/>
      <p:bldP spid="50" grpId="2" animBg="1"/>
      <p:bldP spid="31" grpId="0" animBg="1"/>
      <p:bldP spid="61" grpId="0" animBg="1"/>
      <p:bldP spid="61" grpId="1" animBg="1"/>
      <p:bldP spid="36" grpId="0" build="p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Versions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file is modified after it has been copied to archive, a new set of copies is created and the old copy is retained as a version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Up to 45 versions can be retained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versions (in the policy class definition) is set to zero, no versions are retained and a modification to a file has no “roll-back” ability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admin can set a file to a previous version ID if needed </a:t>
            </a:r>
          </a:p>
          <a:p>
            <a:pPr lvl="1"/>
            <a:r>
              <a:rPr lang="en-US" dirty="0" smtClean="0"/>
              <a:t>The file will appear truncated afterward until the file is accessed and retrieved from the archive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9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Artico and Storage manager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Artico is fundamentally powered by Storage Manager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Storage Manager provides powerful policies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But can also be “set and forget” for many environments</a:t>
            </a:r>
          </a:p>
          <a:p>
            <a:pPr marL="914377" lvl="2" indent="0">
              <a:buNone/>
            </a:pPr>
            <a:endParaRPr lang="en-US" dirty="0" smtClean="0"/>
          </a:p>
          <a:p>
            <a:r>
              <a:rPr lang="en-US" dirty="0" smtClean="0"/>
              <a:t>Most Artico customers will only need the GUI for their policies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Storage Manager is co-opted as “Artico Tiering” in these slides</a:t>
            </a:r>
          </a:p>
        </p:txBody>
      </p:sp>
    </p:spTree>
    <p:extLst>
      <p:ext uri="{BB962C8B-B14F-4D97-AF65-F5344CB8AC3E}">
        <p14:creationId xmlns:p14="http://schemas.microsoft.com/office/powerpoint/2010/main" val="34593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Artico Tiering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1638" y="1344250"/>
            <a:ext cx="10155525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Creates a multi-tier archive</a:t>
            </a:r>
          </a:p>
          <a:p>
            <a:pPr lvl="1"/>
            <a:r>
              <a:rPr lang="en-US" dirty="0" smtClean="0"/>
              <a:t>Scales from TBs to PBs of capacity</a:t>
            </a:r>
          </a:p>
          <a:p>
            <a:pPr lvl="1"/>
            <a:r>
              <a:rPr lang="en-US" dirty="0" smtClean="0"/>
              <a:t>Store files on lower cost storage over time</a:t>
            </a:r>
          </a:p>
          <a:p>
            <a:pPr lvl="1"/>
            <a:r>
              <a:rPr lang="en-US" altLang="en-US" dirty="0" smtClean="0"/>
              <a:t>Provide data access for reuse, revenue generation</a:t>
            </a:r>
          </a:p>
          <a:p>
            <a:pPr lvl="1"/>
            <a:r>
              <a:rPr lang="en-US" altLang="en-US" dirty="0" smtClean="0"/>
              <a:t>Make protection copies on economical storage</a:t>
            </a:r>
          </a:p>
          <a:p>
            <a:endParaRPr lang="en-US" dirty="0" smtClean="0"/>
          </a:p>
          <a:p>
            <a:r>
              <a:rPr lang="en-US" dirty="0" smtClean="0"/>
              <a:t>Moves data to multiple storage platforms</a:t>
            </a:r>
          </a:p>
          <a:p>
            <a:pPr lvl="1"/>
            <a:r>
              <a:rPr lang="en-US" altLang="en-US" dirty="0" smtClean="0"/>
              <a:t>Quantum Scalar Libraries, Lattus, Q-Cloud Archive</a:t>
            </a:r>
          </a:p>
          <a:p>
            <a:pPr lvl="1"/>
            <a:r>
              <a:rPr lang="en-US" dirty="0" smtClean="0"/>
              <a:t>Rich policy engine, customizable to your needs</a:t>
            </a:r>
          </a:p>
          <a:p>
            <a:pPr lvl="1"/>
            <a:r>
              <a:rPr lang="en-US" dirty="0" smtClean="0"/>
              <a:t>Using an expansion scales bandwidth if performance needs increase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61065" y="4913314"/>
            <a:ext cx="481013" cy="496887"/>
            <a:chOff x="912" y="2880"/>
            <a:chExt cx="432" cy="432"/>
          </a:xfrm>
        </p:grpSpPr>
        <p:sp>
          <p:nvSpPr>
            <p:cNvPr id="6157" name="Oval 7"/>
            <p:cNvSpPr>
              <a:spLocks noChangeArrowheads="1"/>
            </p:cNvSpPr>
            <p:nvPr/>
          </p:nvSpPr>
          <p:spPr bwMode="auto">
            <a:xfrm>
              <a:off x="912" y="28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D0E9F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A7AA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 dirty="0"/>
            </a:p>
          </p:txBody>
        </p:sp>
        <p:pic>
          <p:nvPicPr>
            <p:cNvPr id="6158" name="Picture 8" descr="tapes_va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2969"/>
              <a:ext cx="36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9" descr="disks_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639" y="2552700"/>
            <a:ext cx="73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10180039" y="2400300"/>
            <a:ext cx="1143000" cy="24384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/>
          </a:p>
        </p:txBody>
      </p:sp>
      <p:pic>
        <p:nvPicPr>
          <p:cNvPr id="6151" name="Picture 11" descr="serv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03" y="1308100"/>
            <a:ext cx="3524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12"/>
          <p:cNvSpPr>
            <a:spLocks noChangeArrowheads="1"/>
          </p:cNvSpPr>
          <p:nvPr/>
        </p:nvSpPr>
        <p:spPr bwMode="auto">
          <a:xfrm rot="10800000">
            <a:off x="10497539" y="1987550"/>
            <a:ext cx="554038" cy="687388"/>
          </a:xfrm>
          <a:prstGeom prst="upArrow">
            <a:avLst>
              <a:gd name="adj1" fmla="val 50000"/>
              <a:gd name="adj2" fmla="val 31017"/>
            </a:avLst>
          </a:prstGeom>
          <a:gradFill rotWithShape="1">
            <a:gsLst>
              <a:gs pos="0">
                <a:srgbClr val="6CBAD6"/>
              </a:gs>
              <a:gs pos="100000">
                <a:srgbClr val="BCE0EC">
                  <a:alpha val="95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/>
          </a:p>
        </p:txBody>
      </p:sp>
      <p:pic>
        <p:nvPicPr>
          <p:cNvPr id="6153" name="Picture 13" descr="serv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278" y="1136650"/>
            <a:ext cx="3524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serv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5" y="1295400"/>
            <a:ext cx="3524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modifi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177" y="3606801"/>
            <a:ext cx="4556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disks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39" y="3782650"/>
            <a:ext cx="444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80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Artico tiering – </a:t>
            </a:r>
            <a:r>
              <a:rPr lang="en-US" sz="2800" dirty="0"/>
              <a:t>3 main functions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680" y="1181100"/>
            <a:ext cx="10122834" cy="4876800"/>
          </a:xfrm>
        </p:spPr>
        <p:txBody>
          <a:bodyPr/>
          <a:lstStyle/>
          <a:p>
            <a:r>
              <a:rPr lang="en-US" dirty="0" smtClean="0"/>
              <a:t>Policy based data movement</a:t>
            </a:r>
          </a:p>
          <a:p>
            <a:pPr lvl="1"/>
            <a:r>
              <a:rPr lang="en-US" dirty="0" smtClean="0"/>
              <a:t>Set of rules governing data movement and management</a:t>
            </a:r>
          </a:p>
          <a:p>
            <a:pPr lvl="1"/>
            <a:r>
              <a:rPr lang="en-US" dirty="0" smtClean="0"/>
              <a:t>Data protection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Artico disk capacity management</a:t>
            </a:r>
          </a:p>
          <a:p>
            <a:pPr lvl="1"/>
            <a:r>
              <a:rPr lang="en-US" dirty="0" smtClean="0"/>
              <a:t>Monitoring Artico disk fill levels and taking appropriate action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Archive resource management</a:t>
            </a:r>
          </a:p>
          <a:p>
            <a:pPr lvl="1"/>
            <a:r>
              <a:rPr lang="en-US" dirty="0" smtClean="0"/>
              <a:t>Quantum Scalar Tape Libraries</a:t>
            </a:r>
          </a:p>
          <a:p>
            <a:pPr lvl="1"/>
            <a:r>
              <a:rPr lang="en-US" dirty="0" smtClean="0"/>
              <a:t>Tape drive pools</a:t>
            </a:r>
          </a:p>
          <a:p>
            <a:pPr lvl="1"/>
            <a:r>
              <a:rPr lang="en-US" dirty="0" smtClean="0"/>
              <a:t>Lattus Object Storage</a:t>
            </a:r>
          </a:p>
          <a:p>
            <a:pPr lvl="1"/>
            <a:r>
              <a:rPr lang="en-US" dirty="0" smtClean="0"/>
              <a:t>Q-Cloud Archive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236078" y="4957764"/>
            <a:ext cx="481013" cy="496887"/>
            <a:chOff x="912" y="2880"/>
            <a:chExt cx="432" cy="432"/>
          </a:xfrm>
        </p:grpSpPr>
        <p:sp>
          <p:nvSpPr>
            <p:cNvPr id="6157" name="Oval 7"/>
            <p:cNvSpPr>
              <a:spLocks noChangeArrowheads="1"/>
            </p:cNvSpPr>
            <p:nvPr/>
          </p:nvSpPr>
          <p:spPr bwMode="auto">
            <a:xfrm>
              <a:off x="912" y="28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D0E9F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A7AA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 dirty="0"/>
            </a:p>
          </p:txBody>
        </p:sp>
        <p:pic>
          <p:nvPicPr>
            <p:cNvPr id="6158" name="Picture 8" descr="tapes_va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2969"/>
              <a:ext cx="36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9" descr="disks_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52" y="2597150"/>
            <a:ext cx="73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10655052" y="2444750"/>
            <a:ext cx="1143000" cy="24384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/>
          </a:p>
        </p:txBody>
      </p:sp>
      <p:pic>
        <p:nvPicPr>
          <p:cNvPr id="6151" name="Picture 11" descr="serv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16" y="1352550"/>
            <a:ext cx="3524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12"/>
          <p:cNvSpPr>
            <a:spLocks noChangeArrowheads="1"/>
          </p:cNvSpPr>
          <p:nvPr/>
        </p:nvSpPr>
        <p:spPr bwMode="auto">
          <a:xfrm rot="10800000">
            <a:off x="10972552" y="2032000"/>
            <a:ext cx="554038" cy="687388"/>
          </a:xfrm>
          <a:prstGeom prst="upArrow">
            <a:avLst>
              <a:gd name="adj1" fmla="val 50000"/>
              <a:gd name="adj2" fmla="val 31017"/>
            </a:avLst>
          </a:prstGeom>
          <a:gradFill rotWithShape="1">
            <a:gsLst>
              <a:gs pos="0">
                <a:srgbClr val="6CBAD6"/>
              </a:gs>
              <a:gs pos="100000">
                <a:srgbClr val="BCE0EC">
                  <a:alpha val="95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/>
          </a:p>
        </p:txBody>
      </p:sp>
      <p:pic>
        <p:nvPicPr>
          <p:cNvPr id="6153" name="Picture 13" descr="serv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291" y="1181100"/>
            <a:ext cx="3524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serv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28" y="1339850"/>
            <a:ext cx="3524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modifi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90" y="3651251"/>
            <a:ext cx="4556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disks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252" y="3387725"/>
            <a:ext cx="444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14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905000" y="3276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1600" b="1" dirty="0">
                <a:solidFill>
                  <a:srgbClr val="666666"/>
                </a:solidFill>
              </a:rPr>
              <a:t>	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52600" y="388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077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Artico Policy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Functions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0" rIns="91440" bIns="0" rtlCol="0">
            <a:normAutofit/>
          </a:bodyPr>
          <a:lstStyle/>
          <a:p>
            <a:r>
              <a:rPr lang="en-US" dirty="0"/>
              <a:t>Store</a:t>
            </a:r>
          </a:p>
          <a:p>
            <a:pPr lvl="1"/>
            <a:r>
              <a:rPr lang="en-US" dirty="0"/>
              <a:t>Creates </a:t>
            </a:r>
            <a:r>
              <a:rPr lang="en-US" dirty="0" smtClean="0"/>
              <a:t>copies </a:t>
            </a:r>
            <a:r>
              <a:rPr lang="en-US" dirty="0"/>
              <a:t>on secondary </a:t>
            </a:r>
            <a:r>
              <a:rPr lang="en-US" dirty="0" smtClean="0"/>
              <a:t>storage</a:t>
            </a:r>
          </a:p>
          <a:p>
            <a:pPr lvl="1"/>
            <a:endParaRPr lang="en-US" dirty="0"/>
          </a:p>
          <a:p>
            <a:r>
              <a:rPr lang="en-US" dirty="0" smtClean="0"/>
              <a:t>Truncate</a:t>
            </a:r>
            <a:endParaRPr lang="en-US" dirty="0"/>
          </a:p>
          <a:p>
            <a:pPr lvl="1"/>
            <a:r>
              <a:rPr lang="en-US" dirty="0"/>
              <a:t>Removes data blocks from primary </a:t>
            </a:r>
            <a:r>
              <a:rPr lang="en-US" dirty="0" smtClean="0"/>
              <a:t>storage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Emergency</a:t>
            </a:r>
          </a:p>
          <a:p>
            <a:pPr lvl="1"/>
            <a:r>
              <a:rPr lang="en-US" dirty="0" smtClean="0"/>
              <a:t>Overrides certain settings if the Artico disk file system reaches 100% full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Triggers</a:t>
            </a:r>
          </a:p>
        </p:txBody>
      </p:sp>
      <p:sp>
        <p:nvSpPr>
          <p:cNvPr id="15363" name="Content Placeholder 9"/>
          <p:cNvSpPr>
            <a:spLocks noGrp="1"/>
          </p:cNvSpPr>
          <p:nvPr>
            <p:ph type="body" idx="1"/>
          </p:nvPr>
        </p:nvSpPr>
        <p:spPr>
          <a:xfrm>
            <a:off x="487679" y="1373188"/>
            <a:ext cx="11173889" cy="4656137"/>
          </a:xfrm>
        </p:spPr>
        <p:txBody>
          <a:bodyPr vert="horz" lIns="91440" tIns="0" rIns="91440" bIns="0" rtlCol="0">
            <a:normAutofit lnSpcReduction="10000"/>
          </a:bodyPr>
          <a:lstStyle/>
          <a:p>
            <a:r>
              <a:rPr lang="en-US" dirty="0" smtClean="0"/>
              <a:t>Store Process</a:t>
            </a:r>
            <a:endParaRPr lang="en-US" dirty="0"/>
          </a:p>
          <a:p>
            <a:pPr lvl="1"/>
            <a:r>
              <a:rPr lang="en-US" dirty="0"/>
              <a:t>Runs every 5 </a:t>
            </a:r>
            <a:r>
              <a:rPr lang="en-US" dirty="0" smtClean="0"/>
              <a:t>minutes (Daemon)</a:t>
            </a:r>
          </a:p>
          <a:p>
            <a:pPr lvl="1"/>
            <a:endParaRPr lang="en-US" dirty="0"/>
          </a:p>
          <a:p>
            <a:r>
              <a:rPr lang="en-US" dirty="0"/>
              <a:t>Min Set Size and Max Set </a:t>
            </a:r>
            <a:r>
              <a:rPr lang="en-US" dirty="0" smtClean="0"/>
              <a:t>Age</a:t>
            </a:r>
          </a:p>
          <a:p>
            <a:endParaRPr lang="en-US" dirty="0"/>
          </a:p>
          <a:p>
            <a:r>
              <a:rPr lang="en-US" dirty="0"/>
              <a:t>Explicit</a:t>
            </a:r>
          </a:p>
          <a:p>
            <a:pPr lvl="1"/>
            <a:r>
              <a:rPr lang="en-US" dirty="0"/>
              <a:t>A user may store file through the GUI</a:t>
            </a:r>
          </a:p>
          <a:p>
            <a:pPr lvl="1"/>
            <a:r>
              <a:rPr lang="en-US" dirty="0"/>
              <a:t>An administrator may store files via </a:t>
            </a:r>
            <a:r>
              <a:rPr lang="en-US" dirty="0" smtClean="0"/>
              <a:t>CLI</a:t>
            </a:r>
          </a:p>
          <a:p>
            <a:pPr lvl="1"/>
            <a:endParaRPr lang="en-US" dirty="0"/>
          </a:p>
          <a:p>
            <a:r>
              <a:rPr lang="en-US" dirty="0"/>
              <a:t>API</a:t>
            </a:r>
          </a:p>
          <a:p>
            <a:pPr lvl="1"/>
            <a:r>
              <a:rPr lang="en-US" dirty="0" smtClean="0"/>
              <a:t>Web Services API may be used to </a:t>
            </a:r>
            <a:r>
              <a:rPr lang="en-US" dirty="0"/>
              <a:t>store files </a:t>
            </a:r>
            <a:r>
              <a:rPr lang="en-US" dirty="0" smtClean="0"/>
              <a:t>programmatically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7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Truncation – Space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630" y="1614488"/>
            <a:ext cx="9723120" cy="44704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Truncation is the process of releasing disk blocks for re-use after a file has been Stored to secondary storage</a:t>
            </a:r>
          </a:p>
          <a:p>
            <a:pPr lvl="2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Manages capacity to prevent the Artico disk from filling up</a:t>
            </a:r>
          </a:p>
          <a:p>
            <a:pPr lvl="2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Only affects files that are part of a managed directory</a:t>
            </a:r>
          </a:p>
          <a:p>
            <a:pPr lvl="2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Truncated files are automatically retrieved from secondary storage when accessed</a:t>
            </a:r>
          </a:p>
          <a:p>
            <a:pPr lvl="2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/>
              <a:t>Enabled or Disabled for an entire file system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27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3" id="{07F45E66-1AAE-42DF-B7A5-0BCE4E04B07E}" vid="{920300F1-7138-407F-9B84-6AE629151443}"/>
    </a:ext>
  </a:extLst>
</a:theme>
</file>

<file path=ppt/theme/theme2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3" id="{07F45E66-1AAE-42DF-B7A5-0BCE4E04B07E}" vid="{266D8212-D830-429E-8E4D-4698E323E67E}"/>
    </a:ext>
  </a:extLst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3" id="{07F45E66-1AAE-42DF-B7A5-0BCE4E04B07E}" vid="{805B3615-93EB-40B9-A78A-2852905AD9C2}"/>
    </a:ext>
  </a:extLst>
</a:theme>
</file>

<file path=ppt/theme/theme4.xml><?xml version="1.0" encoding="utf-8"?>
<a:theme xmlns:a="http://schemas.openxmlformats.org/drawingml/2006/main" name="Quantum-master-template-widescreen">
  <a:themeElements>
    <a:clrScheme name="Quantum2015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BeCertain</Template>
  <TotalTime>2619</TotalTime>
  <Words>1185</Words>
  <Application>Microsoft Office PowerPoint</Application>
  <PresentationFormat>Custom</PresentationFormat>
  <Paragraphs>228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BeCertain2.0_Corporate_PPT_Template_v2</vt:lpstr>
      <vt:lpstr>BeCertain-NewTemplate-2013-Standard-Condensed-v2</vt:lpstr>
      <vt:lpstr>Content Slide</vt:lpstr>
      <vt:lpstr>Quantum-master-template-widescreen</vt:lpstr>
      <vt:lpstr>PowerPoint Presentation</vt:lpstr>
      <vt:lpstr>PowerPoint Presentation</vt:lpstr>
      <vt:lpstr>Artico and Storage manager</vt:lpstr>
      <vt:lpstr>Artico Tiering</vt:lpstr>
      <vt:lpstr>Artico tiering – 3 main functions</vt:lpstr>
      <vt:lpstr>PowerPoint Presentation</vt:lpstr>
      <vt:lpstr>Policy Functions</vt:lpstr>
      <vt:lpstr>Store Triggers</vt:lpstr>
      <vt:lpstr>Truncation – Space Management</vt:lpstr>
      <vt:lpstr>Truncation Triggers</vt:lpstr>
      <vt:lpstr>PowerPoint Presentation</vt:lpstr>
      <vt:lpstr>Policy Class</vt:lpstr>
      <vt:lpstr>Policy Class Parameters </vt:lpstr>
      <vt:lpstr>Tape formats: antf vs ltfs</vt:lpstr>
      <vt:lpstr>Policy Scheme</vt:lpstr>
      <vt:lpstr>Policy Class Store Parameters</vt:lpstr>
      <vt:lpstr>Policy Class Truncation Parameters</vt:lpstr>
      <vt:lpstr>PowerPoint Presentation</vt:lpstr>
      <vt:lpstr>Retrieve Triggers</vt:lpstr>
      <vt:lpstr>How do clients initiate a retrieve?</vt:lpstr>
      <vt:lpstr>File Versions</vt:lpstr>
      <vt:lpstr>PowerPoint Presentation</vt:lpstr>
    </vt:vector>
  </TitlesOfParts>
  <Manager>Isaac.Alves@Quantum.Com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Artico</dc:title>
  <dc:subject>Quantum Certainty 2.0 Master Template</dc:subject>
  <dc:creator>Mark Pastor</dc:creator>
  <cp:keywords>Powerpoint, template, Certainty, Certain, Quantum, Be Certain, Be Certain 2.0</cp:keywords>
  <dc:description>Any issues or problems please contact Quantum's creative services at: 
isaac.alves@quantum.com
All feedback or comments are welcome.</dc:description>
  <cp:lastModifiedBy>Alice Palmer</cp:lastModifiedBy>
  <cp:revision>140</cp:revision>
  <cp:lastPrinted>2012-04-03T01:06:05Z</cp:lastPrinted>
  <dcterms:created xsi:type="dcterms:W3CDTF">2015-03-13T18:34:11Z</dcterms:created>
  <dcterms:modified xsi:type="dcterms:W3CDTF">2015-09-08T15:07:37Z</dcterms:modified>
  <cp:category>Template</cp:category>
  <cp:contentStatus>RELEASED</cp:contentStatus>
</cp:coreProperties>
</file>