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41" r:id="rId2"/>
  </p:sldMasterIdLst>
  <p:notesMasterIdLst>
    <p:notesMasterId r:id="rId14"/>
  </p:notesMasterIdLst>
  <p:handoutMasterIdLst>
    <p:handoutMasterId r:id="rId15"/>
  </p:handoutMasterIdLst>
  <p:sldIdLst>
    <p:sldId id="327" r:id="rId3"/>
    <p:sldId id="328" r:id="rId4"/>
    <p:sldId id="329" r:id="rId5"/>
    <p:sldId id="330" r:id="rId6"/>
    <p:sldId id="331" r:id="rId7"/>
    <p:sldId id="332" r:id="rId8"/>
    <p:sldId id="333" r:id="rId9"/>
    <p:sldId id="342" r:id="rId10"/>
    <p:sldId id="343" r:id="rId11"/>
    <p:sldId id="335" r:id="rId12"/>
    <p:sldId id="336" r:id="rId13"/>
  </p:sldIdLst>
  <p:sldSz cx="9144000" cy="5143500" type="screen16x9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141"/>
    <a:srgbClr val="0F73C3"/>
    <a:srgbClr val="00B6F1"/>
    <a:srgbClr val="8EBE68"/>
    <a:srgbClr val="DCDCDC"/>
    <a:srgbClr val="F47F16"/>
    <a:srgbClr val="B0B9BF"/>
    <a:srgbClr val="002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 autoAdjust="0"/>
    <p:restoredTop sz="94703" autoAdjust="0"/>
  </p:normalViewPr>
  <p:slideViewPr>
    <p:cSldViewPr snapToGrid="0">
      <p:cViewPr>
        <p:scale>
          <a:sx n="100" d="100"/>
          <a:sy n="100" d="100"/>
        </p:scale>
        <p:origin x="-1308" y="-810"/>
      </p:cViewPr>
      <p:guideLst>
        <p:guide orient="horz" pos="1180"/>
        <p:guide pos="22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234"/>
    </p:cViewPr>
  </p:sorterViewPr>
  <p:notesViewPr>
    <p:cSldViewPr snapToGrid="0">
      <p:cViewPr varScale="1">
        <p:scale>
          <a:sx n="132" d="100"/>
          <a:sy n="132" d="100"/>
        </p:scale>
        <p:origin x="-858" y="-96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b="0" dirty="0" smtClean="0"/>
              <a:t>Master</a:t>
            </a:r>
            <a:r>
              <a:rPr lang="en-US" sz="1400" b="0" baseline="0" dirty="0" smtClean="0"/>
              <a:t> template </a:t>
            </a:r>
            <a:r>
              <a:rPr lang="en-US" sz="1400" b="0" dirty="0" smtClean="0"/>
              <a:t>chart title</a:t>
            </a:r>
            <a:endParaRPr lang="en-US" sz="1400" b="0" dirty="0"/>
          </a:p>
        </c:rich>
      </c:tx>
      <c:layout>
        <c:manualLayout>
          <c:xMode val="edge"/>
          <c:yMode val="edge"/>
          <c:x val="1.37303149606299E-4"/>
          <c:y val="5.196757977927040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6276738845144397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510592"/>
        <c:axId val="102512128"/>
      </c:barChart>
      <c:catAx>
        <c:axId val="102510592"/>
        <c:scaling>
          <c:orientation val="minMax"/>
        </c:scaling>
        <c:delete val="0"/>
        <c:axPos val="b"/>
        <c:majorTickMark val="none"/>
        <c:minorTickMark val="none"/>
        <c:tickLblPos val="nextTo"/>
        <c:crossAx val="102512128"/>
        <c:crosses val="autoZero"/>
        <c:auto val="1"/>
        <c:lblAlgn val="ctr"/>
        <c:lblOffset val="100"/>
        <c:noMultiLvlLbl val="0"/>
      </c:catAx>
      <c:valAx>
        <c:axId val="102512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025105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3566272965879"/>
          <c:y val="0.84151059997391098"/>
          <c:w val="0.43347019016973898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01"/>
          <c:y val="5.324347946372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01"/>
          <c:y val="0.21570492733150101"/>
          <c:w val="0.67648918108944001"/>
          <c:h val="0.713318262753993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68878256401"/>
                  <c:y val="0.4490744783532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6859819901322801"/>
                  <c:y val="-0.457643078544729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3547158641760099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b="0" dirty="0" smtClean="0"/>
              <a:t>Master</a:t>
            </a:r>
            <a:r>
              <a:rPr lang="en-US" sz="1400" b="0" baseline="0" dirty="0" smtClean="0"/>
              <a:t> template </a:t>
            </a:r>
            <a:r>
              <a:rPr lang="en-US" sz="1400" b="0" dirty="0" smtClean="0"/>
              <a:t>chart title</a:t>
            </a:r>
            <a:endParaRPr lang="en-US" sz="1400" b="0" dirty="0"/>
          </a:p>
        </c:rich>
      </c:tx>
      <c:layout>
        <c:manualLayout>
          <c:xMode val="edge"/>
          <c:yMode val="edge"/>
          <c:x val="1.37303149606299E-4"/>
          <c:y val="5.196757977927040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CC0BA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F73C3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BCC0BA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649856"/>
        <c:axId val="102651392"/>
      </c:barChart>
      <c:catAx>
        <c:axId val="102649856"/>
        <c:scaling>
          <c:orientation val="minMax"/>
        </c:scaling>
        <c:delete val="0"/>
        <c:axPos val="b"/>
        <c:majorTickMark val="none"/>
        <c:minorTickMark val="none"/>
        <c:tickLblPos val="nextTo"/>
        <c:crossAx val="102651392"/>
        <c:crosses val="autoZero"/>
        <c:auto val="1"/>
        <c:lblAlgn val="ctr"/>
        <c:lblOffset val="100"/>
        <c:noMultiLvlLbl val="0"/>
      </c:catAx>
      <c:valAx>
        <c:axId val="102651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026498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3566272965879"/>
          <c:y val="0.84151059997391098"/>
          <c:w val="0.43347019016973898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2.2068891845435201E-4"/>
          <c:y val="5.196615992604209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778048"/>
        <c:axId val="107779584"/>
      </c:barChart>
      <c:catAx>
        <c:axId val="107778048"/>
        <c:scaling>
          <c:orientation val="minMax"/>
        </c:scaling>
        <c:delete val="0"/>
        <c:axPos val="b"/>
        <c:majorTickMark val="none"/>
        <c:minorTickMark val="none"/>
        <c:tickLblPos val="nextTo"/>
        <c:crossAx val="107779584"/>
        <c:crosses val="autoZero"/>
        <c:auto val="1"/>
        <c:lblAlgn val="ctr"/>
        <c:lblOffset val="100"/>
        <c:noMultiLvlLbl val="0"/>
      </c:catAx>
      <c:valAx>
        <c:axId val="107779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077780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602439986583898E-2"/>
          <c:y val="0.86239225981534495"/>
          <c:w val="0.92346245024045803"/>
          <c:h val="0.116916377646803"/>
        </c:manualLayout>
      </c:layout>
      <c:overlay val="0"/>
      <c:txPr>
        <a:bodyPr/>
        <a:lstStyle/>
        <a:p>
          <a:pPr>
            <a:defRPr>
              <a:solidFill>
                <a:srgbClr val="BCC0BA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2.2068891845435201E-4"/>
          <c:y val="5.196615992604209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946752"/>
        <c:axId val="111948544"/>
      </c:barChart>
      <c:catAx>
        <c:axId val="111946752"/>
        <c:scaling>
          <c:orientation val="minMax"/>
        </c:scaling>
        <c:delete val="0"/>
        <c:axPos val="b"/>
        <c:majorTickMark val="none"/>
        <c:minorTickMark val="none"/>
        <c:tickLblPos val="nextTo"/>
        <c:crossAx val="111948544"/>
        <c:crosses val="autoZero"/>
        <c:auto val="1"/>
        <c:lblAlgn val="ctr"/>
        <c:lblOffset val="100"/>
        <c:noMultiLvlLbl val="0"/>
      </c:catAx>
      <c:valAx>
        <c:axId val="111948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119467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4894254979323799E-2"/>
          <c:y val="0.86239244110645696"/>
          <c:w val="0.92017063524771803"/>
          <c:h val="0.116916377646803"/>
        </c:manualLayout>
      </c:layout>
      <c:overlay val="0"/>
      <c:txPr>
        <a:bodyPr/>
        <a:lstStyle/>
        <a:p>
          <a:pPr>
            <a:defRPr>
              <a:solidFill>
                <a:srgbClr val="BCC0BA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2.2068891845435201E-4"/>
          <c:y val="5.196615992604209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830656"/>
        <c:axId val="107832448"/>
      </c:barChart>
      <c:catAx>
        <c:axId val="107830656"/>
        <c:scaling>
          <c:orientation val="minMax"/>
        </c:scaling>
        <c:delete val="0"/>
        <c:axPos val="b"/>
        <c:majorTickMark val="none"/>
        <c:minorTickMark val="none"/>
        <c:tickLblPos val="nextTo"/>
        <c:crossAx val="107832448"/>
        <c:crosses val="autoZero"/>
        <c:auto val="1"/>
        <c:lblAlgn val="ctr"/>
        <c:lblOffset val="100"/>
        <c:noMultiLvlLbl val="0"/>
      </c:catAx>
      <c:valAx>
        <c:axId val="107832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078306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1477884964803498E-2"/>
          <c:y val="0.87841537006422299"/>
          <c:w val="0.87408523030793905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dirty="0" smtClean="0"/>
              <a:t>Master template chart title</a:t>
            </a:r>
            <a:endParaRPr lang="en-US" sz="1400" dirty="0"/>
          </a:p>
        </c:rich>
      </c:tx>
      <c:layout>
        <c:manualLayout>
          <c:xMode val="edge"/>
          <c:yMode val="edge"/>
          <c:x val="0.24144012731396"/>
          <c:y val="5.854448518258380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3045057299485"/>
          <c:y val="0.194684147825189"/>
          <c:w val="0.59605435104955196"/>
          <c:h val="0.759321409141317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9826409940710599"/>
                  <c:y val="0.166187119161908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65761702451346"/>
                  <c:y val="-0.1756413723566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38949107974498"/>
                  <c:y val="-0.1750377948457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223154406209986"/>
                  <c:y val="0.1392687021943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dirty="0" smtClean="0"/>
              <a:t>Call out category</a:t>
            </a:r>
            <a:endParaRPr lang="en-US" sz="1400" dirty="0"/>
          </a:p>
        </c:rich>
      </c:tx>
      <c:layout>
        <c:manualLayout>
          <c:xMode val="edge"/>
          <c:yMode val="edge"/>
          <c:x val="0.33615002047075998"/>
          <c:y val="5.854448518258380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3045057299485"/>
          <c:y val="0.194684147825189"/>
          <c:w val="0.59605435104955196"/>
          <c:h val="0.759321409141317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6A7B84"/>
            </a:solidFill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0F73C3"/>
              </a:solidFill>
              <a:ln>
                <a:solidFill>
                  <a:srgbClr val="FFFFFF"/>
                </a:solidFill>
              </a:ln>
            </c:spPr>
          </c:dPt>
          <c:dPt>
            <c:idx val="1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</c:dPt>
          <c:dPt>
            <c:idx val="3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</c:dPt>
          <c:dLbls>
            <c:dLbl>
              <c:idx val="0"/>
              <c:layout>
                <c:manualLayout>
                  <c:x val="-0.19826409940710599"/>
                  <c:y val="0.162165380237998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75232940349422"/>
                  <c:y val="-0.1756413723566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38949107974498"/>
                  <c:y val="-0.1750377948457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223154406209986"/>
                  <c:y val="0.1392687021943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01"/>
          <c:y val="5.324347946372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01"/>
          <c:y val="0.21570492733150101"/>
          <c:w val="0.67648918108944001"/>
          <c:h val="0.713318262753993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96259695401"/>
                  <c:y val="0.179180573511989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54688427974083"/>
                  <c:y val="-0.158306202266258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3547158641760099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01"/>
          <c:y val="5.324347946372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01"/>
          <c:y val="0.21570492733150101"/>
          <c:w val="0.67648918108944001"/>
          <c:h val="0.713318262753993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68878256401"/>
                  <c:y val="0.4490744783532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6859819901322801"/>
                  <c:y val="-0.457643078544729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3547158641760099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91126B-48DF-9943-97B3-6F4FE00A989C}" type="datetimeFigureOut">
              <a:rPr lang="en-US"/>
              <a:pPr>
                <a:defRPr/>
              </a:pPr>
              <a:t>9/8/2015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82CFC8-E374-F944-BB96-0DA719E3EE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753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6AE0F1-34EE-2949-9CD6-2F08B9797F13}" type="datetimeFigureOut">
              <a:rPr lang="en-US"/>
              <a:pPr>
                <a:defRPr/>
              </a:pPr>
              <a:t>9/8/2015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AA793E-8016-FE43-AB97-BC0D9B80D5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863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9.png"/><Relationship Id="rId11" Type="http://schemas.openxmlformats.org/officeDocument/2006/relationships/image" Target="../media/image53.png"/><Relationship Id="rId5" Type="http://schemas.openxmlformats.org/officeDocument/2006/relationships/image" Target="../media/image48.png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0922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rveillanc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9341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8681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Storag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8802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Archiv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9918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bersecurity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8100" y="0"/>
            <a:ext cx="9220200" cy="514191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rgbClr val="26292E">
                  <a:alpha val="33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65313" y="1628775"/>
            <a:ext cx="7354887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9546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Data Protection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601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Entertainment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7437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ud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4066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81000" y="1047750"/>
            <a:ext cx="12954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Default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801813" y="1047750"/>
            <a:ext cx="1295400" cy="1143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81000" y="2290763"/>
            <a:ext cx="1295400" cy="433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801813" y="2290763"/>
            <a:ext cx="1295400" cy="4333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2952750"/>
            <a:ext cx="12954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801813" y="2952750"/>
            <a:ext cx="1295400" cy="1143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81000" y="4195763"/>
            <a:ext cx="1295400" cy="4333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801813" y="4195763"/>
            <a:ext cx="1295400" cy="4333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019800" y="1047750"/>
            <a:ext cx="2743200" cy="1143000"/>
          </a:xfrm>
          <a:prstGeom prst="rect">
            <a:avLst/>
          </a:prstGeom>
          <a:solidFill>
            <a:srgbClr val="4141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Dark Callout/takeaway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019800" y="2952750"/>
            <a:ext cx="2752725" cy="1143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Bright Highlight/takeaway</a:t>
            </a:r>
          </a:p>
        </p:txBody>
      </p:sp>
      <p:sp>
        <p:nvSpPr>
          <p:cNvPr id="13" name="TextBox 21"/>
          <p:cNvSpPr txBox="1">
            <a:spLocks noChangeArrowheads="1"/>
          </p:cNvSpPr>
          <p:nvPr userDrawn="1"/>
        </p:nvSpPr>
        <p:spPr bwMode="auto">
          <a:xfrm>
            <a:off x="3475038" y="1114425"/>
            <a:ext cx="1995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</a:rPr>
              <a:t>As a style standard</a:t>
            </a:r>
          </a:p>
        </p:txBody>
      </p:sp>
      <p:sp>
        <p:nvSpPr>
          <p:cNvPr id="14" name="Rectangle 22"/>
          <p:cNvSpPr>
            <a:spLocks noChangeArrowheads="1"/>
          </p:cNvSpPr>
          <p:nvPr userDrawn="1"/>
        </p:nvSpPr>
        <p:spPr bwMode="auto">
          <a:xfrm>
            <a:off x="3503613" y="1204913"/>
            <a:ext cx="11287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600" b="1" dirty="0">
                <a:solidFill>
                  <a:srgbClr val="BCC0BA"/>
                </a:solidFill>
              </a:rPr>
              <a:t>NO</a:t>
            </a:r>
          </a:p>
        </p:txBody>
      </p:sp>
      <p:sp>
        <p:nvSpPr>
          <p:cNvPr id="15" name="Rectangle 24"/>
          <p:cNvSpPr>
            <a:spLocks noChangeArrowheads="1"/>
          </p:cNvSpPr>
          <p:nvPr userDrawn="1"/>
        </p:nvSpPr>
        <p:spPr bwMode="auto">
          <a:xfrm>
            <a:off x="4600575" y="1384300"/>
            <a:ext cx="8969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/>
              <a:t>shadows</a:t>
            </a:r>
          </a:p>
          <a:p>
            <a:r>
              <a:rPr lang="en-US" sz="1400" dirty="0"/>
              <a:t>gradients</a:t>
            </a:r>
          </a:p>
          <a:p>
            <a:r>
              <a:rPr lang="en-US" sz="1400" dirty="0"/>
              <a:t>bevels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352800" y="1047750"/>
            <a:ext cx="2344738" cy="11430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706813" y="3021013"/>
            <a:ext cx="1751012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3706813" y="3162300"/>
            <a:ext cx="1751012" cy="0"/>
          </a:xfrm>
          <a:prstGeom prst="line">
            <a:avLst/>
          </a:prstGeom>
          <a:ln w="28575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706813" y="3363913"/>
            <a:ext cx="1751012" cy="0"/>
          </a:xfrm>
          <a:prstGeom prst="line">
            <a:avLst/>
          </a:prstGeom>
          <a:ln w="28575" cmpd="sng"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3706813" y="3675063"/>
            <a:ext cx="1751012" cy="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706813" y="3817938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3706813" y="4019550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b="1" baseline="0"/>
            </a:lvl1pPr>
          </a:lstStyle>
          <a:p>
            <a:r>
              <a:rPr lang="en-US" dirty="0" smtClean="0"/>
              <a:t>Standard Styles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58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96875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48200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Sample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169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54864"/>
            <a:ext cx="7863840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00777" y="1200151"/>
            <a:ext cx="8286023" cy="339447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343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Column Chart</a:t>
            </a:r>
            <a:endParaRPr lang="en-US" dirty="0"/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31211836"/>
              </p:ext>
            </p:extLst>
          </p:nvPr>
        </p:nvGraphicFramePr>
        <p:xfrm>
          <a:off x="1524000" y="1136993"/>
          <a:ext cx="6096000" cy="324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7295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Column Category Call Out Chart</a:t>
            </a:r>
            <a:endParaRPr lang="en-US" dirty="0"/>
          </a:p>
        </p:txBody>
      </p:sp>
      <p:graphicFrame>
        <p:nvGraphicFramePr>
          <p:cNvPr id="3" name="Chart 2"/>
          <p:cNvGraphicFramePr/>
          <p:nvPr userDrawn="1">
            <p:extLst>
              <p:ext uri="{D42A27DB-BD31-4B8C-83A1-F6EECF244321}">
                <p14:modId xmlns:p14="http://schemas.microsoft.com/office/powerpoint/2010/main" val="1639361300"/>
              </p:ext>
            </p:extLst>
          </p:nvPr>
        </p:nvGraphicFramePr>
        <p:xfrm>
          <a:off x="1524000" y="1136993"/>
          <a:ext cx="6096000" cy="324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5619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Column Chart 2-up W/Text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5625" y="4029290"/>
            <a:ext cx="8045450" cy="2413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3887932860"/>
              </p:ext>
            </p:extLst>
          </p:nvPr>
        </p:nvGraphicFramePr>
        <p:xfrm>
          <a:off x="411892" y="1136993"/>
          <a:ext cx="3858054" cy="25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 userDrawn="1">
            <p:extLst>
              <p:ext uri="{D42A27DB-BD31-4B8C-83A1-F6EECF244321}">
                <p14:modId xmlns:p14="http://schemas.microsoft.com/office/powerpoint/2010/main" val="338070548"/>
              </p:ext>
            </p:extLst>
          </p:nvPr>
        </p:nvGraphicFramePr>
        <p:xfrm>
          <a:off x="4876800" y="1136993"/>
          <a:ext cx="3858054" cy="25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8220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V="1">
            <a:off x="4462463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Sample Column Chart With Text Layout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2050874442"/>
              </p:ext>
            </p:extLst>
          </p:nvPr>
        </p:nvGraphicFramePr>
        <p:xfrm>
          <a:off x="4876800" y="1411588"/>
          <a:ext cx="3858054" cy="2377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73558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Pie Chart</a:t>
            </a:r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1741949400"/>
              </p:ext>
            </p:extLst>
          </p:nvPr>
        </p:nvGraphicFramePr>
        <p:xfrm>
          <a:off x="2718486" y="1263135"/>
          <a:ext cx="4022811" cy="315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35525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Category Call Out Pie</a:t>
            </a:r>
          </a:p>
        </p:txBody>
      </p:sp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2321601228"/>
              </p:ext>
            </p:extLst>
          </p:nvPr>
        </p:nvGraphicFramePr>
        <p:xfrm>
          <a:off x="2718486" y="1263135"/>
          <a:ext cx="4022811" cy="315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18306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5625" y="4132263"/>
            <a:ext cx="8045450" cy="2413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644665309"/>
              </p:ext>
            </p:extLst>
          </p:nvPr>
        </p:nvGraphicFramePr>
        <p:xfrm>
          <a:off x="556053" y="1070919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965866956"/>
              </p:ext>
            </p:extLst>
          </p:nvPr>
        </p:nvGraphicFramePr>
        <p:xfrm>
          <a:off x="4974281" y="1070919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61126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4778375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3182214891"/>
              </p:ext>
            </p:extLst>
          </p:nvPr>
        </p:nvGraphicFramePr>
        <p:xfrm>
          <a:off x="4974281" y="1304324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2447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74"/>
          <p:cNvSpPr/>
          <p:nvPr userDrawn="1"/>
        </p:nvSpPr>
        <p:spPr>
          <a:xfrm>
            <a:off x="4661244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8" name="Rounded Rectangle 77"/>
          <p:cNvSpPr/>
          <p:nvPr userDrawn="1"/>
        </p:nvSpPr>
        <p:spPr>
          <a:xfrm>
            <a:off x="457201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9" name="Rounded Rectangle 78"/>
          <p:cNvSpPr/>
          <p:nvPr userDrawn="1"/>
        </p:nvSpPr>
        <p:spPr>
          <a:xfrm>
            <a:off x="3258066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0" name="Rounded Rectangle 79"/>
          <p:cNvSpPr/>
          <p:nvPr userDrawn="1"/>
        </p:nvSpPr>
        <p:spPr>
          <a:xfrm>
            <a:off x="6039708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1" name="Rounded Rectangle 80"/>
          <p:cNvSpPr/>
          <p:nvPr userDrawn="1"/>
        </p:nvSpPr>
        <p:spPr>
          <a:xfrm>
            <a:off x="457200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2" name="Rounded Rectangle 81"/>
          <p:cNvSpPr/>
          <p:nvPr userDrawn="1"/>
        </p:nvSpPr>
        <p:spPr>
          <a:xfrm>
            <a:off x="4661244" y="3521160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3" name="Rounded Rectangle 82"/>
          <p:cNvSpPr/>
          <p:nvPr userDrawn="1"/>
        </p:nvSpPr>
        <p:spPr>
          <a:xfrm>
            <a:off x="457200" y="3528025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2173416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GLOBE</a:t>
            </a:r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74" y="1183124"/>
            <a:ext cx="394394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3442430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MAP MARKER</a:t>
            </a:r>
            <a:endParaRPr lang="en-US" altLang="en-US" dirty="0">
              <a:ea typeface="+mn-ea"/>
            </a:endParaRPr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572" y="1216462"/>
            <a:ext cx="304758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39" y="1155232"/>
            <a:ext cx="747328" cy="49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2"/>
          <p:cNvSpPr txBox="1">
            <a:spLocks noChangeArrowheads="1"/>
          </p:cNvSpPr>
          <p:nvPr userDrawn="1"/>
        </p:nvSpPr>
        <p:spPr bwMode="auto">
          <a:xfrm>
            <a:off x="724672" y="1847850"/>
            <a:ext cx="85883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WORLD MAP</a:t>
            </a:r>
            <a:endParaRPr lang="en-US" altLang="en-US" dirty="0">
              <a:ea typeface="+mn-ea"/>
            </a:endParaRPr>
          </a:p>
        </p:txBody>
      </p:sp>
      <p:sp>
        <p:nvSpPr>
          <p:cNvPr id="9" name="Text Box 79"/>
          <p:cNvSpPr txBox="1">
            <a:spLocks noChangeArrowheads="1"/>
          </p:cNvSpPr>
          <p:nvPr userDrawn="1"/>
        </p:nvSpPr>
        <p:spPr bwMode="auto">
          <a:xfrm>
            <a:off x="1189038" y="3150285"/>
            <a:ext cx="13795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 smtClean="0">
                <a:solidFill>
                  <a:srgbClr val="BCC0BA"/>
                </a:solidFill>
                <a:ea typeface="+mn-ea"/>
              </a:rPr>
              <a:t>DISK DRUMS / STORAGE</a:t>
            </a:r>
            <a:endParaRPr lang="en-US" altLang="en-US" sz="800" dirty="0">
              <a:solidFill>
                <a:srgbClr val="BCC0BA"/>
              </a:solidFill>
              <a:ea typeface="+mn-ea"/>
            </a:endParaRPr>
          </a:p>
        </p:txBody>
      </p:sp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49" y="2579155"/>
            <a:ext cx="262181" cy="30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9"/>
          <p:cNvGrpSpPr>
            <a:grpSpLocks/>
          </p:cNvGrpSpPr>
          <p:nvPr userDrawn="1"/>
        </p:nvGrpSpPr>
        <p:grpSpPr bwMode="auto">
          <a:xfrm>
            <a:off x="1488530" y="2536579"/>
            <a:ext cx="429125" cy="391031"/>
            <a:chOff x="8018997" y="2625171"/>
            <a:chExt cx="659169" cy="601150"/>
          </a:xfrm>
        </p:grpSpPr>
        <p:pic>
          <p:nvPicPr>
            <p:cNvPr id="12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541" y="275859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22"/>
          <p:cNvGrpSpPr>
            <a:grpSpLocks/>
          </p:cNvGrpSpPr>
          <p:nvPr userDrawn="1"/>
        </p:nvGrpSpPr>
        <p:grpSpPr bwMode="auto">
          <a:xfrm>
            <a:off x="2497055" y="2532097"/>
            <a:ext cx="521001" cy="399994"/>
            <a:chOff x="8018997" y="2625171"/>
            <a:chExt cx="801250" cy="615646"/>
          </a:xfrm>
        </p:grpSpPr>
        <p:pic>
          <p:nvPicPr>
            <p:cNvPr id="1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9622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6800" y="2773087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 Box 73"/>
          <p:cNvSpPr txBox="1">
            <a:spLocks noChangeArrowheads="1"/>
          </p:cNvSpPr>
          <p:nvPr/>
        </p:nvSpPr>
        <p:spPr bwMode="auto">
          <a:xfrm>
            <a:off x="4043963" y="3150285"/>
            <a:ext cx="11795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SECURITY / LOCKS</a:t>
            </a:r>
            <a:endParaRPr lang="en-US" altLang="en-US" dirty="0">
              <a:ea typeface="+mn-ea"/>
            </a:endParaRPr>
          </a:p>
        </p:txBody>
      </p:sp>
      <p:pic>
        <p:nvPicPr>
          <p:cNvPr id="1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134" y="2532242"/>
            <a:ext cx="316067" cy="39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441" y="2529634"/>
            <a:ext cx="400447" cy="39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541" y="2571354"/>
            <a:ext cx="308917" cy="30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7"/>
          <p:cNvSpPr txBox="1">
            <a:spLocks noChangeArrowheads="1"/>
          </p:cNvSpPr>
          <p:nvPr userDrawn="1"/>
        </p:nvSpPr>
        <p:spPr bwMode="auto">
          <a:xfrm>
            <a:off x="6027351" y="1847850"/>
            <a:ext cx="13018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MOBILE </a:t>
            </a:r>
            <a:r>
              <a:rPr lang="en-US" altLang="en-US" dirty="0" smtClean="0">
                <a:ea typeface="+mn-ea"/>
              </a:rPr>
              <a:t>PHONE/iPHONE</a:t>
            </a:r>
            <a:endParaRPr lang="en-US" altLang="en-US" dirty="0">
              <a:ea typeface="+mn-ea"/>
            </a:endParaRPr>
          </a:p>
        </p:txBody>
      </p:sp>
      <p:pic>
        <p:nvPicPr>
          <p:cNvPr id="23" name="Picture 3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575" y="1240515"/>
            <a:ext cx="192715" cy="35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580" y="1151323"/>
            <a:ext cx="363020" cy="48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0"/>
          <p:cNvSpPr txBox="1">
            <a:spLocks noChangeArrowheads="1"/>
          </p:cNvSpPr>
          <p:nvPr userDrawn="1"/>
        </p:nvSpPr>
        <p:spPr bwMode="auto">
          <a:xfrm>
            <a:off x="5096518" y="1847850"/>
            <a:ext cx="72231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iPAD</a:t>
            </a:r>
            <a:endParaRPr lang="en-US" altLang="en-US" dirty="0">
              <a:ea typeface="+mn-ea"/>
            </a:endParaRPr>
          </a:p>
        </p:txBody>
      </p:sp>
      <p:pic>
        <p:nvPicPr>
          <p:cNvPr id="26" name="Picture 3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405" y="1095734"/>
            <a:ext cx="693548" cy="50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20"/>
          <p:cNvSpPr txBox="1">
            <a:spLocks noChangeArrowheads="1"/>
          </p:cNvSpPr>
          <p:nvPr userDrawn="1"/>
        </p:nvSpPr>
        <p:spPr bwMode="auto">
          <a:xfrm>
            <a:off x="7585976" y="1847850"/>
            <a:ext cx="9398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TV</a:t>
            </a:r>
            <a:endParaRPr lang="en-US" altLang="en-US" dirty="0">
              <a:ea typeface="+mn-ea"/>
            </a:endParaRPr>
          </a:p>
        </p:txBody>
      </p:sp>
      <p:pic>
        <p:nvPicPr>
          <p:cNvPr id="28" name="Picture 4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258" y="3786030"/>
            <a:ext cx="532206" cy="30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931" y="3800226"/>
            <a:ext cx="529964" cy="30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117" y="3785938"/>
            <a:ext cx="529965" cy="3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67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829" y="2546209"/>
            <a:ext cx="286498" cy="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5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018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55"/>
          <p:cNvSpPr txBox="1">
            <a:spLocks noChangeArrowheads="1"/>
          </p:cNvSpPr>
          <p:nvPr userDrawn="1"/>
        </p:nvSpPr>
        <p:spPr bwMode="auto">
          <a:xfrm>
            <a:off x="3581959" y="4335892"/>
            <a:ext cx="8445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MAGNIFYING GLASS</a:t>
            </a:r>
          </a:p>
        </p:txBody>
      </p:sp>
      <p:pic>
        <p:nvPicPr>
          <p:cNvPr id="35" name="Picture 4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4" t="18568" r="21211" b="18280"/>
          <a:stretch>
            <a:fillRect/>
          </a:stretch>
        </p:blipFill>
        <p:spPr bwMode="auto">
          <a:xfrm flipH="1">
            <a:off x="3787052" y="3658087"/>
            <a:ext cx="620720" cy="5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60"/>
          <p:cNvSpPr txBox="1">
            <a:spLocks noChangeArrowheads="1"/>
          </p:cNvSpPr>
          <p:nvPr userDrawn="1"/>
        </p:nvSpPr>
        <p:spPr bwMode="auto">
          <a:xfrm>
            <a:off x="2574667" y="4337479"/>
            <a:ext cx="7683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SERVICE TEAM</a:t>
            </a:r>
          </a:p>
        </p:txBody>
      </p:sp>
      <p:sp>
        <p:nvSpPr>
          <p:cNvPr id="37" name="Text Box 60"/>
          <p:cNvSpPr txBox="1">
            <a:spLocks noChangeArrowheads="1"/>
          </p:cNvSpPr>
          <p:nvPr userDrawn="1"/>
        </p:nvSpPr>
        <p:spPr bwMode="auto">
          <a:xfrm>
            <a:off x="1532279" y="4275567"/>
            <a:ext cx="768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PROBLEM</a:t>
            </a:r>
            <a:b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</a:b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/HEALTH</a:t>
            </a:r>
          </a:p>
        </p:txBody>
      </p:sp>
      <p:sp>
        <p:nvSpPr>
          <p:cNvPr id="38" name="Text Box 60"/>
          <p:cNvSpPr txBox="1">
            <a:spLocks noChangeArrowheads="1"/>
          </p:cNvSpPr>
          <p:nvPr userDrawn="1"/>
        </p:nvSpPr>
        <p:spPr bwMode="auto">
          <a:xfrm>
            <a:off x="504567" y="4268702"/>
            <a:ext cx="857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PERFORMANCE MONITORING</a:t>
            </a:r>
          </a:p>
        </p:txBody>
      </p:sp>
      <p:pic>
        <p:nvPicPr>
          <p:cNvPr id="39" name="Picture 5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47" y="3734277"/>
            <a:ext cx="432487" cy="4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540" y="3711868"/>
            <a:ext cx="481786" cy="47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3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92" y="3703464"/>
            <a:ext cx="498593" cy="4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Straight Connector 41"/>
          <p:cNvCxnSpPr/>
          <p:nvPr userDrawn="1"/>
        </p:nvCxnSpPr>
        <p:spPr>
          <a:xfrm flipH="1" flipV="1">
            <a:off x="1400257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 flipH="1" flipV="1">
            <a:off x="2207355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 flipV="1">
            <a:off x="1891099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 flipV="1">
            <a:off x="3219622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4269541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 flipH="1" flipV="1">
            <a:off x="5071685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 userDrawn="1"/>
        </p:nvCxnSpPr>
        <p:spPr>
          <a:xfrm flipH="1" flipV="1">
            <a:off x="7002612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 flipV="1">
            <a:off x="7916663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 Box 73"/>
          <p:cNvSpPr txBox="1">
            <a:spLocks noChangeArrowheads="1"/>
          </p:cNvSpPr>
          <p:nvPr userDrawn="1"/>
        </p:nvSpPr>
        <p:spPr bwMode="auto">
          <a:xfrm>
            <a:off x="6452244" y="3067907"/>
            <a:ext cx="2101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COGS – PROCESSES – SYSTEM -  POLICY MANAGER – DATA MOVEMENT - iMover</a:t>
            </a:r>
          </a:p>
        </p:txBody>
      </p:sp>
      <p:sp>
        <p:nvSpPr>
          <p:cNvPr id="51" name="Text Box 55"/>
          <p:cNvSpPr txBox="1">
            <a:spLocks noChangeArrowheads="1"/>
          </p:cNvSpPr>
          <p:nvPr userDrawn="1"/>
        </p:nvSpPr>
        <p:spPr bwMode="auto">
          <a:xfrm>
            <a:off x="5347173" y="4335891"/>
            <a:ext cx="2911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 smtClean="0">
                <a:solidFill>
                  <a:schemeClr val="accent5"/>
                </a:solidFill>
                <a:latin typeface="+mn-lt"/>
                <a:ea typeface="+mn-ea"/>
              </a:rPr>
              <a:t>CLOUD, WAN, LAN, SAN, WWW</a:t>
            </a:r>
            <a:endParaRPr lang="en-US" altLang="en-US" sz="800" dirty="0">
              <a:solidFill>
                <a:schemeClr val="accent5"/>
              </a:solidFill>
              <a:latin typeface="+mn-lt"/>
              <a:ea typeface="+mn-ea"/>
            </a:endParaRPr>
          </a:p>
        </p:txBody>
      </p:sp>
      <p:cxnSp>
        <p:nvCxnSpPr>
          <p:cNvPr id="52" name="Straight Connector 51"/>
          <p:cNvCxnSpPr/>
          <p:nvPr userDrawn="1"/>
        </p:nvCxnSpPr>
        <p:spPr>
          <a:xfrm flipH="1" flipV="1">
            <a:off x="5971745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 flipH="1" flipV="1">
            <a:off x="7396376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 userDrawn="1"/>
        </p:nvCxnSpPr>
        <p:spPr>
          <a:xfrm flipV="1">
            <a:off x="73289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 flipV="1">
            <a:off x="62367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 flipH="1" flipV="1">
            <a:off x="2444609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 userDrawn="1"/>
        </p:nvCxnSpPr>
        <p:spPr>
          <a:xfrm flipH="1" flipV="1">
            <a:off x="3505768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 flipH="1" flipV="1">
            <a:off x="1198830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Useful Iconography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579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2982913" y="1262063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ounded Rectangle 3"/>
          <p:cNvSpPr/>
          <p:nvPr userDrawn="1"/>
        </p:nvSpPr>
        <p:spPr>
          <a:xfrm>
            <a:off x="376238" y="1262063"/>
            <a:ext cx="2379662" cy="3633787"/>
          </a:xfrm>
          <a:prstGeom prst="roundRect">
            <a:avLst>
              <a:gd name="adj" fmla="val 4659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 Box 41"/>
          <p:cNvSpPr txBox="1">
            <a:spLocks noChangeArrowheads="1"/>
          </p:cNvSpPr>
          <p:nvPr userDrawn="1"/>
        </p:nvSpPr>
        <p:spPr bwMode="auto">
          <a:xfrm>
            <a:off x="500063" y="1000125"/>
            <a:ext cx="41687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SzPct val="75000"/>
              <a:buBlip>
                <a:blip r:embed="rId2"/>
              </a:buBlip>
              <a:defRPr sz="2400">
                <a:solidFill>
                  <a:srgbClr val="21212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2800">
                <a:solidFill>
                  <a:srgbClr val="21212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en-US" altLang="en-US" sz="800" b="1" dirty="0" smtClean="0">
                <a:solidFill>
                  <a:schemeClr val="tx1"/>
                </a:solidFill>
                <a:ea typeface="+mn-ea"/>
              </a:rPr>
              <a:t>Background Shapes (can depict different locations, e.g. On-site, Offsite, etc.</a:t>
            </a:r>
            <a:endParaRPr lang="en-US" altLang="en-US" sz="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4737100" y="1289050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ounded Rectangle 6"/>
          <p:cNvSpPr/>
          <p:nvPr userDrawn="1"/>
        </p:nvSpPr>
        <p:spPr>
          <a:xfrm>
            <a:off x="4937125" y="15240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4937125" y="26162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ounded Rectangle 8"/>
          <p:cNvSpPr/>
          <p:nvPr userDrawn="1"/>
        </p:nvSpPr>
        <p:spPr>
          <a:xfrm>
            <a:off x="6478588" y="1309688"/>
            <a:ext cx="1611312" cy="1309687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6A7B8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4119563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 dirty="0">
                <a:solidFill>
                  <a:srgbClr val="ABEBFF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6151563" y="4271963"/>
            <a:ext cx="1852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NUMBERS</a:t>
            </a:r>
            <a:b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(FOR STEPS IN DIAGRAMS)</a:t>
            </a:r>
          </a:p>
        </p:txBody>
      </p:sp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3151188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 dirty="0">
                <a:solidFill>
                  <a:srgbClr val="ABEBFF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3" name="Text Box 10"/>
          <p:cNvSpPr txBox="1">
            <a:spLocks noChangeArrowheads="1"/>
          </p:cNvSpPr>
          <p:nvPr userDrawn="1"/>
        </p:nvSpPr>
        <p:spPr bwMode="auto">
          <a:xfrm>
            <a:off x="5086350" y="3732213"/>
            <a:ext cx="10715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 dirty="0">
                <a:solidFill>
                  <a:srgbClr val="ABEBFF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Useful Iconography Frames And Backgrounds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397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14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3"/>
          <p:cNvSpPr txBox="1">
            <a:spLocks noChangeArrowheads="1"/>
          </p:cNvSpPr>
          <p:nvPr userDrawn="1"/>
        </p:nvSpPr>
        <p:spPr bwMode="auto">
          <a:xfrm>
            <a:off x="52498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ARROW 1</a:t>
            </a:r>
          </a:p>
        </p:txBody>
      </p:sp>
      <p:sp>
        <p:nvSpPr>
          <p:cNvPr id="4" name="Text Box 34"/>
          <p:cNvSpPr txBox="1">
            <a:spLocks noChangeArrowheads="1"/>
          </p:cNvSpPr>
          <p:nvPr userDrawn="1"/>
        </p:nvSpPr>
        <p:spPr bwMode="auto">
          <a:xfrm>
            <a:off x="76882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ARROW 2 </a:t>
            </a:r>
          </a:p>
        </p:txBody>
      </p:sp>
      <p:sp>
        <p:nvSpPr>
          <p:cNvPr id="5" name="Text Box 54"/>
          <p:cNvSpPr txBox="1">
            <a:spLocks noChangeArrowheads="1"/>
          </p:cNvSpPr>
          <p:nvPr userDrawn="1"/>
        </p:nvSpPr>
        <p:spPr bwMode="auto">
          <a:xfrm>
            <a:off x="555625" y="2646363"/>
            <a:ext cx="100488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Broken Arrow</a:t>
            </a:r>
          </a:p>
        </p:txBody>
      </p:sp>
      <p:sp>
        <p:nvSpPr>
          <p:cNvPr id="6" name="Text Box 55"/>
          <p:cNvSpPr txBox="1">
            <a:spLocks noChangeArrowheads="1"/>
          </p:cNvSpPr>
          <p:nvPr userDrawn="1"/>
        </p:nvSpPr>
        <p:spPr bwMode="auto">
          <a:xfrm>
            <a:off x="2786063" y="264636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Cyclical Arrow</a:t>
            </a:r>
          </a:p>
        </p:txBody>
      </p:sp>
      <p:sp>
        <p:nvSpPr>
          <p:cNvPr id="7" name="Text Box 64"/>
          <p:cNvSpPr txBox="1">
            <a:spLocks noChangeArrowheads="1"/>
          </p:cNvSpPr>
          <p:nvPr userDrawn="1"/>
        </p:nvSpPr>
        <p:spPr bwMode="auto">
          <a:xfrm>
            <a:off x="9144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WRAP ARROW (L)</a:t>
            </a:r>
          </a:p>
        </p:txBody>
      </p:sp>
      <p:sp>
        <p:nvSpPr>
          <p:cNvPr id="8" name="Text Box 65"/>
          <p:cNvSpPr txBox="1">
            <a:spLocks noChangeArrowheads="1"/>
          </p:cNvSpPr>
          <p:nvPr userDrawn="1"/>
        </p:nvSpPr>
        <p:spPr bwMode="auto">
          <a:xfrm>
            <a:off x="24003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WRAP ARROW (R)</a:t>
            </a:r>
          </a:p>
        </p:txBody>
      </p:sp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1004888"/>
            <a:ext cx="61595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1492250"/>
            <a:ext cx="2227262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2811463"/>
            <a:ext cx="18510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3121025"/>
            <a:ext cx="20859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1312863"/>
            <a:ext cx="1296987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373063" y="1966913"/>
            <a:ext cx="2012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373063" y="1624013"/>
            <a:ext cx="20129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Arrows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58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1298575"/>
            <a:ext cx="14557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1298575"/>
            <a:ext cx="14557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2371725"/>
            <a:ext cx="9794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2371725"/>
            <a:ext cx="9763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4119563" y="2209800"/>
            <a:ext cx="2752725" cy="2039938"/>
          </a:xfrm>
          <a:prstGeom prst="rect">
            <a:avLst/>
          </a:prstGeom>
          <a:solidFill>
            <a:srgbClr val="41A2E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Picture 24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3619500"/>
            <a:ext cx="19891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2460625"/>
            <a:ext cx="19764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5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3041650"/>
            <a:ext cx="198913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Company Logos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898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BED4-EA29-490C-A39A-AC25A957E82E}" type="datetimeFigureOut">
              <a:rPr lang="en-US" smtClean="0"/>
              <a:t>9/8/2015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59BC-F293-4ADC-BDFE-193DCB08E3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6321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BED4-EA29-490C-A39A-AC25A957E82E}" type="datetimeFigureOut">
              <a:rPr lang="en-US" smtClean="0"/>
              <a:t>9/8/2015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59BC-F293-4ADC-BDFE-193DCB08E3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6505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BED4-EA29-490C-A39A-AC25A957E82E}" type="datetimeFigureOut">
              <a:rPr lang="en-US" smtClean="0"/>
              <a:t>9/8/2015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59BC-F293-4ADC-BDFE-193DCB08E3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3082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BED4-EA29-490C-A39A-AC25A957E82E}" type="datetimeFigureOut">
              <a:rPr lang="en-US" smtClean="0"/>
              <a:t>9/8/2015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59BC-F293-4ADC-BDFE-193DCB08E3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1849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BED4-EA29-490C-A39A-AC25A957E82E}" type="datetimeFigureOut">
              <a:rPr lang="en-US" smtClean="0"/>
              <a:t>9/8/2015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59BC-F293-4ADC-BDFE-193DCB08E3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8984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BED4-EA29-490C-A39A-AC25A957E82E}" type="datetimeFigureOut">
              <a:rPr lang="en-US" smtClean="0"/>
              <a:t>9/8/2015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59BC-F293-4ADC-BDFE-193DCB08E3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0734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BED4-EA29-490C-A39A-AC25A957E82E}" type="datetimeFigureOut">
              <a:rPr lang="en-US" smtClean="0"/>
              <a:t>9/8/2015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59BC-F293-4ADC-BDFE-193DCB08E3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523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4629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564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BED4-EA29-490C-A39A-AC25A957E82E}" type="datetimeFigureOut">
              <a:rPr lang="en-US" smtClean="0"/>
              <a:t>9/8/2015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59BC-F293-4ADC-BDFE-193DCB08E3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4726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BED4-EA29-490C-A39A-AC25A957E82E}" type="datetimeFigureOut">
              <a:rPr lang="en-US" smtClean="0"/>
              <a:t>9/8/2015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59BC-F293-4ADC-BDFE-193DCB08E3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1716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BED4-EA29-490C-A39A-AC25A957E82E}" type="datetimeFigureOut">
              <a:rPr lang="en-US" smtClean="0"/>
              <a:t>9/8/2015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59BC-F293-4ADC-BDFE-193DCB08E3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8898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BED4-EA29-490C-A39A-AC25A957E82E}" type="datetimeFigureOut">
              <a:rPr lang="en-US" smtClean="0"/>
              <a:t>9/8/2015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59BC-F293-4ADC-BDFE-193DCB08E3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5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834" y="1197864"/>
            <a:ext cx="4096966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2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7864"/>
            <a:ext cx="4038600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457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09750"/>
            <a:ext cx="4040188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 marL="685800" indent="-287338"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09750"/>
            <a:ext cx="4041775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0F73C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76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763" y="0"/>
            <a:ext cx="9139237" cy="51419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84" y="2339336"/>
            <a:ext cx="2979163" cy="46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1014"/>
          <p:cNvSpPr>
            <a:spLocks noChangeArrowheads="1"/>
          </p:cNvSpPr>
          <p:nvPr userDrawn="1"/>
        </p:nvSpPr>
        <p:spPr bwMode="auto">
          <a:xfrm>
            <a:off x="1066800" y="4400550"/>
            <a:ext cx="73104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© 2015 Quantum Corporation. Company Confidential. Forward-looking information is based upon multiple assumptions and uncertainties,</a:t>
            </a:r>
            <a:b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</a:b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does not necessarily represent the company</a:t>
            </a:r>
            <a:r>
              <a:rPr lang="ja-JP" alt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’</a:t>
            </a: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s outlook and is for planning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2617378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erenceRoom Background on Whi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963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996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1"/>
          <p:cNvGrpSpPr>
            <a:grpSpLocks/>
          </p:cNvGrpSpPr>
          <p:nvPr/>
        </p:nvGrpSpPr>
        <p:grpSpPr bwMode="auto">
          <a:xfrm>
            <a:off x="400050" y="438150"/>
            <a:ext cx="8345488" cy="407988"/>
            <a:chOff x="400778" y="438150"/>
            <a:chExt cx="8343994" cy="408049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00778" y="827146"/>
              <a:ext cx="8343994" cy="19053"/>
            </a:xfrm>
            <a:prstGeom prst="rect">
              <a:avLst/>
            </a:prstGeom>
            <a:solidFill>
              <a:srgbClr val="0F7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032" name="Picture 12"/>
            <p:cNvPicPr>
              <a:picLocks noChangeAspect="1"/>
            </p:cNvPicPr>
            <p:nvPr userDrawn="1"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837" y="438150"/>
              <a:ext cx="325737" cy="232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23"/>
          <p:cNvSpPr>
            <a:spLocks noGrp="1"/>
          </p:cNvSpPr>
          <p:nvPr>
            <p:ph type="title"/>
          </p:nvPr>
        </p:nvSpPr>
        <p:spPr bwMode="auto">
          <a:xfrm>
            <a:off x="365125" y="57150"/>
            <a:ext cx="78644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" name="Slide Number Placeholder 27"/>
          <p:cNvSpPr txBox="1">
            <a:spLocks/>
          </p:cNvSpPr>
          <p:nvPr/>
        </p:nvSpPr>
        <p:spPr>
          <a:xfrm>
            <a:off x="8448675" y="4772025"/>
            <a:ext cx="390525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9B86059C-0B7F-F140-9E3F-CD83B681D04B}" type="slidenum">
              <a:rPr 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Footer Placeholder 4"/>
          <p:cNvSpPr txBox="1">
            <a:spLocks/>
          </p:cNvSpPr>
          <p:nvPr/>
        </p:nvSpPr>
        <p:spPr>
          <a:xfrm>
            <a:off x="5562600" y="4772025"/>
            <a:ext cx="2889250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© 2015 Quantum Corporation | </a:t>
            </a:r>
            <a:r>
              <a:rPr i="1" dirty="0">
                <a:solidFill>
                  <a:srgbClr val="898989"/>
                </a:solidFill>
                <a:latin typeface="Calibri" panose="020F0502020204030204" pitchFamily="34" charset="0"/>
              </a:rPr>
              <a:t>Company Confidential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0050" y="1200150"/>
            <a:ext cx="828675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09" r:id="rId2"/>
    <p:sldLayoutId id="2147483710" r:id="rId3"/>
    <p:sldLayoutId id="2147483714" r:id="rId4"/>
    <p:sldLayoutId id="2147483711" r:id="rId5"/>
    <p:sldLayoutId id="2147483712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39" r:id="rId21"/>
    <p:sldLayoutId id="2147483729" r:id="rId22"/>
    <p:sldLayoutId id="2147483730" r:id="rId23"/>
    <p:sldLayoutId id="2147483731" r:id="rId24"/>
    <p:sldLayoutId id="2147483738" r:id="rId25"/>
    <p:sldLayoutId id="2147483732" r:id="rId26"/>
    <p:sldLayoutId id="2147483733" r:id="rId27"/>
    <p:sldLayoutId id="2147483734" r:id="rId28"/>
    <p:sldLayoutId id="2147483735" r:id="rId29"/>
    <p:sldLayoutId id="2147483736" r:id="rId30"/>
    <p:sldLayoutId id="2147483737" r:id="rId31"/>
    <p:sldLayoutId id="2147483753" r:id="rId32"/>
  </p:sldLayoutIdLst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lang="en-US" sz="2400" b="1" kern="1200" dirty="0">
          <a:solidFill>
            <a:srgbClr val="0F73C3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27013" indent="-227013" algn="l" rtl="0" eaLnBrk="1" fontAlgn="base" hangingPunct="1">
        <a:spcBef>
          <a:spcPts val="300"/>
        </a:spcBef>
        <a:spcAft>
          <a:spcPts val="300"/>
        </a:spcAft>
        <a:buSzPct val="95000"/>
        <a:buBlip>
          <a:blip r:embed="rId35"/>
        </a:buBlip>
        <a:defRPr lang="en-US" sz="2000" kern="1200" dirty="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marL="569913" indent="-171450" algn="l" rtl="0" eaLnBrk="1" fontAlgn="base" hangingPunct="1">
        <a:spcBef>
          <a:spcPct val="0"/>
        </a:spcBef>
        <a:spcAft>
          <a:spcPts val="200"/>
        </a:spcAft>
        <a:buClr>
          <a:srgbClr val="0F73C3"/>
        </a:buClr>
        <a:buSzPct val="95000"/>
        <a:buFont typeface="Arial" charset="0"/>
        <a:buChar char="–"/>
        <a:defRPr sz="16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2pPr>
      <a:lvl3pPr marL="858838" indent="-1730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Wingdings" charset="0"/>
        <a:buChar char="§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3pPr>
      <a:lvl4pPr marL="108426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•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4pPr>
      <a:lvl5pPr marL="125571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»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454545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2BED4-EA29-490C-A39A-AC25A957E82E}" type="datetimeFigureOut">
              <a:rPr lang="en-US" smtClean="0"/>
              <a:t>9/8/2015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159BC-F293-4ADC-BDFE-193DCB08E3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52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Microsoft_Excel_Worksheet1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2.emf"/><Relationship Id="rId4" Type="http://schemas.openxmlformats.org/officeDocument/2006/relationships/package" Target="../embeddings/Microsoft_Excel_Worksheet11.xlsx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scl.quantum.com/admin/dashboar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qsweb.quantum.com/wiki/tiki-index.php?page=StorNext%20Products%20-%20Artico" TargetMode="External"/><Relationship Id="rId7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qsweb.quantum.com/wiki/tiki-index.php?page=StorNext%20Products%20-%20Artico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57400" y="2038350"/>
            <a:ext cx="6705600" cy="1219200"/>
          </a:xfrm>
        </p:spPr>
        <p:txBody>
          <a:bodyPr rtlCol="0"/>
          <a:lstStyle/>
          <a:p>
            <a:pPr>
              <a:defRPr/>
            </a:pPr>
            <a:r>
              <a:rPr lang="en-US" dirty="0" err="1" smtClean="0"/>
              <a:t>artico</a:t>
            </a:r>
            <a:r>
              <a:rPr lang="en-US" dirty="0" smtClean="0"/>
              <a:t> service and support </a:t>
            </a:r>
            <a:r>
              <a:rPr lang="en-US" dirty="0" smtClean="0"/>
              <a:t>overview</a:t>
            </a:r>
            <a:endParaRPr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2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Artico</a:t>
            </a:r>
            <a:r>
              <a:rPr lang="en-US" dirty="0"/>
              <a:t> </a:t>
            </a:r>
            <a:r>
              <a:rPr lang="en-US" dirty="0" err="1"/>
              <a:t>IB</a:t>
            </a:r>
            <a:r>
              <a:rPr lang="en-US" dirty="0"/>
              <a:t> Records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777" y="858244"/>
            <a:ext cx="8286023" cy="3992051"/>
          </a:xfrm>
        </p:spPr>
        <p:txBody>
          <a:bodyPr/>
          <a:lstStyle/>
          <a:p>
            <a:pPr lvl="0"/>
            <a:r>
              <a:rPr lang="en-US" sz="1600" dirty="0" err="1"/>
              <a:t>Artico</a:t>
            </a:r>
            <a:r>
              <a:rPr lang="en-US" sz="1600" dirty="0"/>
              <a:t> Part 1 Part </a:t>
            </a:r>
            <a:r>
              <a:rPr lang="en-US" sz="1600" dirty="0" smtClean="0"/>
              <a:t>Numbers (Express initiated sales)</a:t>
            </a:r>
          </a:p>
          <a:p>
            <a:pPr lvl="0"/>
            <a:endParaRPr lang="en-US" sz="1600" dirty="0"/>
          </a:p>
          <a:p>
            <a:pPr lvl="0"/>
            <a:endParaRPr lang="en-US" sz="1600" dirty="0" smtClean="0"/>
          </a:p>
          <a:p>
            <a:pPr lvl="0"/>
            <a:endParaRPr lang="en-US" sz="1600" dirty="0"/>
          </a:p>
          <a:p>
            <a:pPr lvl="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lvl="0"/>
            <a:r>
              <a:rPr lang="en-US" sz="1600" dirty="0" err="1" smtClean="0"/>
              <a:t>Artico</a:t>
            </a:r>
            <a:r>
              <a:rPr lang="en-US" sz="1600" dirty="0" smtClean="0"/>
              <a:t> </a:t>
            </a:r>
            <a:r>
              <a:rPr lang="en-US" sz="1600" dirty="0"/>
              <a:t>Part II Part </a:t>
            </a:r>
            <a:r>
              <a:rPr lang="en-US" sz="1600" dirty="0" smtClean="0"/>
              <a:t>Numbers </a:t>
            </a:r>
            <a:endParaRPr lang="en-US" sz="1600" dirty="0"/>
          </a:p>
          <a:p>
            <a:pPr marL="0" lvl="0" indent="0">
              <a:buNone/>
            </a:pPr>
            <a:endParaRPr lang="en-US" sz="1600" dirty="0"/>
          </a:p>
          <a:p>
            <a:endParaRPr lang="en-US" sz="16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953594"/>
              </p:ext>
            </p:extLst>
          </p:nvPr>
        </p:nvGraphicFramePr>
        <p:xfrm>
          <a:off x="793750" y="1176532"/>
          <a:ext cx="7277100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Worksheet" r:id="rId4" imgW="7277066" imgH="1628779" progId="Excel.Sheet.12">
                  <p:embed/>
                </p:oleObj>
              </mc:Choice>
              <mc:Fallback>
                <p:oleObj name="Worksheet" r:id="rId4" imgW="7277066" imgH="1628779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" y="1176532"/>
                        <a:ext cx="7277100" cy="122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080450"/>
              </p:ext>
            </p:extLst>
          </p:nvPr>
        </p:nvGraphicFramePr>
        <p:xfrm>
          <a:off x="793750" y="2825750"/>
          <a:ext cx="7277100" cy="194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Worksheet" r:id="rId7" imgW="7277066" imgH="2600270" progId="Excel.Sheet.12">
                  <p:embed/>
                </p:oleObj>
              </mc:Choice>
              <mc:Fallback>
                <p:oleObj name="Worksheet" r:id="rId7" imgW="7277066" imgH="260027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" y="2825750"/>
                        <a:ext cx="7277100" cy="194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4454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77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>
              <a:defRPr/>
            </a:pPr>
            <a:r>
              <a:rPr lang="en-US" dirty="0" smtClean="0"/>
              <a:t>training and documentation</a:t>
            </a:r>
            <a:endParaRPr dirty="0"/>
          </a:p>
        </p:txBody>
      </p:sp>
      <p:sp>
        <p:nvSpPr>
          <p:cNvPr id="4" name="Text Placeholder 5"/>
          <p:cNvSpPr txBox="1">
            <a:spLocks/>
          </p:cNvSpPr>
          <p:nvPr/>
        </p:nvSpPr>
        <p:spPr bwMode="auto">
          <a:xfrm>
            <a:off x="1905000" y="3658307"/>
            <a:ext cx="4133850" cy="45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457200" eaLnBrk="0" hangingPunct="0">
              <a:spcBef>
                <a:spcPct val="20000"/>
              </a:spcBef>
              <a:buClr>
                <a:srgbClr val="0DB6EC"/>
              </a:buClr>
              <a:buSzPct val="75000"/>
              <a:defRPr/>
            </a:pP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Presented By:  </a:t>
            </a:r>
            <a:r>
              <a:rPr lang="en-US" sz="1400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rPr>
              <a:t>Keith Lenehan</a:t>
            </a:r>
            <a:endParaRPr kumimoji="0" lang="en-US" sz="14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895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Artico</a:t>
            </a:r>
            <a:r>
              <a:rPr lang="en-US" dirty="0" smtClean="0"/>
              <a:t> Training – All New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777" y="1120641"/>
            <a:ext cx="8286023" cy="364219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Courses available on Quantum.com:</a:t>
            </a:r>
            <a:endParaRPr lang="en-US" dirty="0"/>
          </a:p>
          <a:p>
            <a:r>
              <a:rPr lang="en-US" dirty="0" err="1" smtClean="0"/>
              <a:t>Artico</a:t>
            </a:r>
            <a:r>
              <a:rPr lang="en-US" dirty="0" smtClean="0"/>
              <a:t> </a:t>
            </a:r>
            <a:r>
              <a:rPr lang="en-US" dirty="0"/>
              <a:t>Product Overview (Recorded Presentation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Audience:  Customers</a:t>
            </a:r>
          </a:p>
          <a:p>
            <a:pPr marL="0" indent="0">
              <a:buNone/>
            </a:pPr>
            <a:r>
              <a:rPr lang="en-US" dirty="0" smtClean="0"/>
              <a:t>Courses available </a:t>
            </a:r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>
                <a:hlinkClick r:id="rId2"/>
              </a:rPr>
              <a:t>StorageCare </a:t>
            </a:r>
            <a:r>
              <a:rPr lang="en-US" dirty="0" smtClean="0">
                <a:hlinkClick r:id="rId2"/>
              </a:rPr>
              <a:t>Learning</a:t>
            </a:r>
            <a:r>
              <a:rPr lang="en-US" dirty="0" smtClean="0"/>
              <a:t>:</a:t>
            </a:r>
          </a:p>
          <a:p>
            <a:r>
              <a:rPr lang="en-US" dirty="0" smtClean="0"/>
              <a:t>1-4520 </a:t>
            </a:r>
            <a:r>
              <a:rPr lang="en-US" dirty="0" err="1"/>
              <a:t>Artico</a:t>
            </a:r>
            <a:r>
              <a:rPr lang="en-US" dirty="0"/>
              <a:t> Product Overview (Recorded Presentation)</a:t>
            </a:r>
          </a:p>
          <a:p>
            <a:pPr lvl="1"/>
            <a:r>
              <a:rPr lang="en-US" dirty="0" smtClean="0"/>
              <a:t>Audience</a:t>
            </a:r>
            <a:r>
              <a:rPr lang="en-US" dirty="0"/>
              <a:t>:  </a:t>
            </a:r>
            <a:r>
              <a:rPr lang="en-US" dirty="0" smtClean="0"/>
              <a:t>TPMs</a:t>
            </a:r>
            <a:r>
              <a:rPr lang="en-US" dirty="0"/>
              <a:t>, Service Partners, </a:t>
            </a:r>
            <a:r>
              <a:rPr lang="en-US" dirty="0" smtClean="0"/>
              <a:t>and </a:t>
            </a:r>
            <a:r>
              <a:rPr lang="en-US" dirty="0"/>
              <a:t>Quantum Service</a:t>
            </a:r>
          </a:p>
          <a:p>
            <a:pPr lvl="0"/>
            <a:r>
              <a:rPr lang="en-US" dirty="0" smtClean="0"/>
              <a:t>2-4521 </a:t>
            </a:r>
            <a:r>
              <a:rPr lang="en-US" dirty="0" err="1"/>
              <a:t>Artico</a:t>
            </a:r>
            <a:r>
              <a:rPr lang="en-US" dirty="0"/>
              <a:t> Hardware Installation and Initial </a:t>
            </a:r>
            <a:r>
              <a:rPr lang="en-US" dirty="0" smtClean="0"/>
              <a:t>Configuration </a:t>
            </a:r>
            <a:r>
              <a:rPr lang="en-US" dirty="0"/>
              <a:t>(Recorded Presentation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Audience</a:t>
            </a:r>
            <a:r>
              <a:rPr lang="en-US" dirty="0"/>
              <a:t>:  Service </a:t>
            </a:r>
            <a:r>
              <a:rPr lang="en-US" dirty="0" smtClean="0"/>
              <a:t>Partners </a:t>
            </a:r>
            <a:r>
              <a:rPr lang="en-US" dirty="0"/>
              <a:t>and Quantum Service</a:t>
            </a:r>
          </a:p>
          <a:p>
            <a:r>
              <a:rPr lang="en-US" dirty="0" smtClean="0"/>
              <a:t>2-4522 </a:t>
            </a:r>
            <a:r>
              <a:rPr lang="en-US" dirty="0" err="1"/>
              <a:t>Artico</a:t>
            </a:r>
            <a:r>
              <a:rPr lang="en-US" dirty="0"/>
              <a:t> Service and Support Overview (Recorded Presentation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Audience</a:t>
            </a:r>
            <a:r>
              <a:rPr lang="en-US" dirty="0"/>
              <a:t>:  Service Partners and Quantum </a:t>
            </a:r>
            <a:r>
              <a:rPr lang="en-US" dirty="0" smtClean="0"/>
              <a:t>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25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492" y="1033669"/>
            <a:ext cx="5378961" cy="301221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Artico</a:t>
            </a:r>
            <a:r>
              <a:rPr lang="en-US" dirty="0" smtClean="0"/>
              <a:t> Documentation for Professional Services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Artico</a:t>
            </a:r>
            <a:r>
              <a:rPr lang="en-US" dirty="0" smtClean="0"/>
              <a:t> Hardware</a:t>
            </a:r>
            <a:br>
              <a:rPr lang="en-US" dirty="0" smtClean="0"/>
            </a:br>
            <a:r>
              <a:rPr lang="en-US" dirty="0" smtClean="0"/>
              <a:t>Installation Guide</a:t>
            </a:r>
            <a:endParaRPr lang="en-US" dirty="0"/>
          </a:p>
          <a:p>
            <a:r>
              <a:rPr lang="en-US" dirty="0" err="1" smtClean="0"/>
              <a:t>Artico</a:t>
            </a:r>
            <a:r>
              <a:rPr lang="en-US" dirty="0" smtClean="0"/>
              <a:t> Site</a:t>
            </a:r>
            <a:br>
              <a:rPr lang="en-US" dirty="0" smtClean="0"/>
            </a:br>
            <a:r>
              <a:rPr lang="en-US" dirty="0" smtClean="0"/>
              <a:t>Planning  Guide</a:t>
            </a:r>
          </a:p>
          <a:p>
            <a:r>
              <a:rPr lang="en-US" dirty="0" smtClean="0"/>
              <a:t>M440, Pro Foundation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 err="1" smtClean="0"/>
              <a:t>Artico</a:t>
            </a:r>
            <a:r>
              <a:rPr lang="en-US" dirty="0" smtClean="0"/>
              <a:t> Field Service</a:t>
            </a:r>
            <a:br>
              <a:rPr lang="en-US" dirty="0" smtClean="0"/>
            </a:br>
            <a:r>
              <a:rPr lang="en-US" dirty="0" smtClean="0"/>
              <a:t>Manual</a:t>
            </a:r>
          </a:p>
          <a:p>
            <a:r>
              <a:rPr lang="en-US" dirty="0" smtClean="0"/>
              <a:t>These are all </a:t>
            </a:r>
            <a:r>
              <a:rPr lang="en-US" dirty="0"/>
              <a:t>posted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the </a:t>
            </a:r>
            <a:r>
              <a:rPr lang="en-US" dirty="0" err="1">
                <a:hlinkClick r:id="rId3"/>
              </a:rPr>
              <a:t>Artico</a:t>
            </a:r>
            <a:r>
              <a:rPr lang="en-US" dirty="0">
                <a:hlinkClick r:id="rId3"/>
              </a:rPr>
              <a:t> </a:t>
            </a:r>
            <a:r>
              <a:rPr lang="en-US" dirty="0"/>
              <a:t>p</a:t>
            </a:r>
            <a:r>
              <a:rPr lang="en-US" dirty="0" smtClean="0"/>
              <a:t>age on</a:t>
            </a:r>
            <a:br>
              <a:rPr lang="en-US" dirty="0" smtClean="0"/>
            </a:br>
            <a:r>
              <a:rPr lang="en-US" dirty="0" err="1" smtClean="0"/>
              <a:t>CSWeb</a:t>
            </a:r>
            <a:r>
              <a:rPr lang="en-US" dirty="0"/>
              <a:t>.</a:t>
            </a:r>
            <a:endParaRPr lang="en-US" sz="1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3457">
            <a:off x="4944499" y="1577262"/>
            <a:ext cx="2000946" cy="239335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0273">
            <a:off x="6035953" y="1709706"/>
            <a:ext cx="1984494" cy="238284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4177">
            <a:off x="7012016" y="2046419"/>
            <a:ext cx="1867294" cy="241455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C:\Users\klenehan\AppData\Local\Microsoft\Windows\Temporary Internet Files\Content.IE5\WD82DZYC\new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177" y="1033669"/>
            <a:ext cx="446827" cy="44682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klenehan\AppData\Local\Microsoft\Windows\Temporary Internet Files\Content.IE5\WD82DZYC\new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049" y="1847582"/>
            <a:ext cx="446827" cy="44682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85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6165">
            <a:off x="5482263" y="1303021"/>
            <a:ext cx="1839146" cy="237970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 Documentation </a:t>
            </a:r>
            <a:r>
              <a:rPr lang="en-US" dirty="0"/>
              <a:t>for </a:t>
            </a:r>
            <a:r>
              <a:rPr lang="en-US" dirty="0" smtClean="0"/>
              <a:t>Professional Services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778" y="1200151"/>
            <a:ext cx="4696008" cy="3394472"/>
          </a:xfrm>
        </p:spPr>
        <p:txBody>
          <a:bodyPr/>
          <a:lstStyle/>
          <a:p>
            <a:r>
              <a:rPr lang="en-US" dirty="0" err="1"/>
              <a:t>StorNext</a:t>
            </a:r>
            <a:r>
              <a:rPr lang="en-US" dirty="0"/>
              <a:t> Appliances NAS </a:t>
            </a:r>
            <a:r>
              <a:rPr lang="en-US" dirty="0" smtClean="0"/>
              <a:t>Configuration</a:t>
            </a:r>
            <a:br>
              <a:rPr lang="en-US" dirty="0" smtClean="0"/>
            </a:br>
            <a:r>
              <a:rPr lang="en-US" dirty="0" smtClean="0"/>
              <a:t>Guide and Release Notes, both posted</a:t>
            </a:r>
            <a:br>
              <a:rPr lang="en-US" dirty="0" smtClean="0"/>
            </a:br>
            <a:r>
              <a:rPr lang="en-US" dirty="0" smtClean="0"/>
              <a:t>to the </a:t>
            </a:r>
            <a:r>
              <a:rPr lang="en-US" dirty="0" err="1" smtClean="0">
                <a:hlinkClick r:id="rId3"/>
              </a:rPr>
              <a:t>Artico</a:t>
            </a:r>
            <a:r>
              <a:rPr lang="en-US" dirty="0" smtClean="0">
                <a:hlinkClick r:id="rId3"/>
              </a:rPr>
              <a:t> </a:t>
            </a:r>
            <a:r>
              <a:rPr lang="en-US" dirty="0" smtClean="0"/>
              <a:t>page on </a:t>
            </a:r>
            <a:r>
              <a:rPr lang="en-US" dirty="0" err="1" smtClean="0"/>
              <a:t>CSWeb</a:t>
            </a:r>
            <a:r>
              <a:rPr lang="en-US" dirty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7734">
            <a:off x="6707535" y="1562542"/>
            <a:ext cx="1849055" cy="238883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69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>
              <a:defRPr/>
            </a:pPr>
            <a:r>
              <a:rPr lang="en-US" dirty="0" err="1" smtClean="0"/>
              <a:t>Artico</a:t>
            </a:r>
            <a:r>
              <a:rPr lang="en-US" dirty="0" smtClean="0"/>
              <a:t> Service Model</a:t>
            </a:r>
            <a:endParaRPr dirty="0"/>
          </a:p>
        </p:txBody>
      </p:sp>
      <p:sp>
        <p:nvSpPr>
          <p:cNvPr id="4" name="Text Placeholder 5"/>
          <p:cNvSpPr txBox="1">
            <a:spLocks/>
          </p:cNvSpPr>
          <p:nvPr/>
        </p:nvSpPr>
        <p:spPr bwMode="auto">
          <a:xfrm>
            <a:off x="1905000" y="3658307"/>
            <a:ext cx="4133850" cy="45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457200" eaLnBrk="0" hangingPunct="0">
              <a:spcBef>
                <a:spcPct val="20000"/>
              </a:spcBef>
              <a:buClr>
                <a:srgbClr val="0DB6EC"/>
              </a:buClr>
              <a:buSzPct val="75000"/>
              <a:defRPr/>
            </a:pP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Presented By:  </a:t>
            </a:r>
            <a:r>
              <a:rPr lang="en-US" sz="1400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rPr>
              <a:t>Jim Hibbard</a:t>
            </a:r>
            <a:endParaRPr kumimoji="0" lang="en-US" sz="14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8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Model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777" y="850306"/>
            <a:ext cx="8286023" cy="4135161"/>
          </a:xfrm>
        </p:spPr>
        <p:txBody>
          <a:bodyPr/>
          <a:lstStyle/>
          <a:p>
            <a:r>
              <a:rPr lang="en-US" sz="1600" dirty="0"/>
              <a:t>Service Model Summary:</a:t>
            </a:r>
          </a:p>
          <a:p>
            <a:pPr lvl="1"/>
            <a:r>
              <a:rPr lang="en-US" sz="1200" dirty="0"/>
              <a:t>Case Management: Global Service Center (</a:t>
            </a:r>
            <a:r>
              <a:rPr lang="en-US" sz="1200" dirty="0" err="1"/>
              <a:t>GSC</a:t>
            </a:r>
            <a:r>
              <a:rPr lang="en-US" sz="1200" dirty="0"/>
              <a:t>), CDS, Kuala Lumpur</a:t>
            </a:r>
          </a:p>
          <a:p>
            <a:pPr lvl="1"/>
            <a:r>
              <a:rPr lang="en-US" sz="1200" dirty="0"/>
              <a:t>Technical Support: Software Product Support (SPS)</a:t>
            </a:r>
          </a:p>
          <a:p>
            <a:pPr lvl="1"/>
            <a:r>
              <a:rPr lang="en-US" sz="1200" dirty="0"/>
              <a:t>Field Service: </a:t>
            </a:r>
            <a:r>
              <a:rPr lang="en-US" sz="1200" dirty="0" err="1"/>
              <a:t>TPM</a:t>
            </a:r>
            <a:r>
              <a:rPr lang="en-US" sz="1200" dirty="0"/>
              <a:t> led with Quantum Field Engineer (</a:t>
            </a:r>
            <a:r>
              <a:rPr lang="en-US" sz="1200" dirty="0" err="1"/>
              <a:t>QFE</a:t>
            </a:r>
            <a:r>
              <a:rPr lang="en-US" sz="1200" dirty="0"/>
              <a:t>) as alternate</a:t>
            </a:r>
          </a:p>
          <a:p>
            <a:pPr lvl="1"/>
            <a:r>
              <a:rPr lang="en-US" sz="1200" dirty="0"/>
              <a:t>Escalations: Dell, Dot Hill Solutions, Service Engineering Specialists (SES), StorNext Sustaining Engineering (</a:t>
            </a:r>
            <a:r>
              <a:rPr lang="en-US" sz="1200" dirty="0" err="1"/>
              <a:t>SUS</a:t>
            </a:r>
            <a:r>
              <a:rPr lang="en-US" sz="1200" dirty="0"/>
              <a:t>) and Quantum </a:t>
            </a:r>
            <a:r>
              <a:rPr lang="en-US" sz="1200" dirty="0" err="1"/>
              <a:t>HW</a:t>
            </a:r>
            <a:r>
              <a:rPr lang="en-US" sz="1200" dirty="0"/>
              <a:t> Engineering</a:t>
            </a:r>
          </a:p>
          <a:p>
            <a:pPr lvl="1"/>
            <a:r>
              <a:rPr lang="en-US" sz="1200" dirty="0"/>
              <a:t>Replacement Part Fulfillment: Field Replaceable Units (</a:t>
            </a:r>
            <a:r>
              <a:rPr lang="en-US" sz="1200" dirty="0" err="1"/>
              <a:t>FRUs</a:t>
            </a:r>
            <a:r>
              <a:rPr lang="en-US" sz="1200" dirty="0"/>
              <a:t>) and Customer Replaceable Units (</a:t>
            </a:r>
            <a:r>
              <a:rPr lang="en-US" sz="1200" dirty="0" err="1"/>
              <a:t>CRUs</a:t>
            </a:r>
            <a:r>
              <a:rPr lang="en-US" sz="1200" dirty="0" smtClean="0"/>
              <a:t>)</a:t>
            </a:r>
            <a:endParaRPr lang="en-US" sz="1200" dirty="0"/>
          </a:p>
          <a:p>
            <a:r>
              <a:rPr lang="en-US" sz="1600" dirty="0"/>
              <a:t>Installation Strategy</a:t>
            </a:r>
          </a:p>
          <a:p>
            <a:pPr lvl="1"/>
            <a:r>
              <a:rPr lang="en-US" sz="1200" dirty="0" err="1"/>
              <a:t>Artico</a:t>
            </a:r>
            <a:r>
              <a:rPr lang="en-US" sz="1200" dirty="0"/>
              <a:t> is NOT customer </a:t>
            </a:r>
            <a:r>
              <a:rPr lang="en-US" sz="1200" dirty="0" smtClean="0"/>
              <a:t>installable, </a:t>
            </a:r>
            <a:r>
              <a:rPr lang="en-US" sz="1200" dirty="0"/>
              <a:t>thus Installation and Integration services must be purchased along with the </a:t>
            </a:r>
            <a:r>
              <a:rPr lang="en-US" sz="1200" dirty="0" smtClean="0"/>
              <a:t>hardware.</a:t>
            </a:r>
          </a:p>
          <a:p>
            <a:pPr lvl="1"/>
            <a:r>
              <a:rPr lang="en-US" sz="1200" dirty="0" smtClean="0"/>
              <a:t>Installation/Integration </a:t>
            </a:r>
            <a:r>
              <a:rPr lang="en-US" sz="1200" dirty="0"/>
              <a:t>will be performed by Quantum Professional Services (PS) or a Quantum Authorized Partners.</a:t>
            </a:r>
          </a:p>
          <a:p>
            <a:r>
              <a:rPr lang="en-US" sz="1600" dirty="0"/>
              <a:t>Upgrade Services</a:t>
            </a:r>
          </a:p>
          <a:p>
            <a:pPr lvl="1"/>
            <a:r>
              <a:rPr lang="en-US" sz="1200" dirty="0" smtClean="0"/>
              <a:t>Field </a:t>
            </a:r>
            <a:r>
              <a:rPr lang="en-US" sz="1200" dirty="0"/>
              <a:t>disk expansion services will be offered and performed by Quantum Professional Services and Quantum authorized partners.</a:t>
            </a:r>
          </a:p>
          <a:p>
            <a:pPr marL="227013" lvl="2" indent="-227013">
              <a:spcBef>
                <a:spcPts val="300"/>
              </a:spcBef>
              <a:spcAft>
                <a:spcPts val="300"/>
              </a:spcAft>
              <a:buSzPct val="95000"/>
              <a:buBlip>
                <a:blip r:embed="rId2"/>
              </a:buBlip>
            </a:pPr>
            <a:r>
              <a:rPr lang="en-US" sz="1600" dirty="0">
                <a:cs typeface="ＭＳ Ｐゴシック" charset="0"/>
              </a:rPr>
              <a:t>Service Plans in Progress</a:t>
            </a:r>
          </a:p>
          <a:p>
            <a:pPr lvl="1"/>
            <a:r>
              <a:rPr lang="en-US" sz="1200" dirty="0"/>
              <a:t>New </a:t>
            </a:r>
            <a:r>
              <a:rPr lang="en-US" sz="1200" dirty="0" err="1"/>
              <a:t>Artico</a:t>
            </a:r>
            <a:r>
              <a:rPr lang="en-US" sz="1200" dirty="0"/>
              <a:t> Plan </a:t>
            </a:r>
            <a:r>
              <a:rPr lang="en-US" sz="1200" dirty="0" smtClean="0"/>
              <a:t>(PN </a:t>
            </a:r>
            <a:r>
              <a:rPr lang="en-US" sz="1200" dirty="0"/>
              <a:t>0-15812-01)</a:t>
            </a:r>
          </a:p>
          <a:p>
            <a:pPr marL="227013" lvl="2" indent="-227013">
              <a:spcBef>
                <a:spcPts val="300"/>
              </a:spcBef>
              <a:spcAft>
                <a:spcPts val="300"/>
              </a:spcAft>
              <a:buSzPct val="95000"/>
              <a:buBlip>
                <a:blip r:embed="rId2"/>
              </a:buBlip>
            </a:pPr>
            <a:r>
              <a:rPr lang="en-US" sz="1600" dirty="0" err="1">
                <a:cs typeface="ＭＳ Ｐゴシック" charset="0"/>
              </a:rPr>
              <a:t>Artico</a:t>
            </a:r>
            <a:r>
              <a:rPr lang="en-US" sz="1600" dirty="0">
                <a:cs typeface="ＭＳ Ｐゴシック" charset="0"/>
              </a:rPr>
              <a:t> FRU/CRU List</a:t>
            </a:r>
          </a:p>
          <a:p>
            <a:pPr lvl="1">
              <a:buSzPct val="75000"/>
            </a:pPr>
            <a:r>
              <a:rPr lang="en-US" sz="1200" dirty="0" err="1" smtClean="0"/>
              <a:t>Artico</a:t>
            </a:r>
            <a:r>
              <a:rPr lang="en-US" sz="1200" dirty="0" smtClean="0"/>
              <a:t>-specific </a:t>
            </a:r>
            <a:r>
              <a:rPr lang="en-US" sz="1200" dirty="0"/>
              <a:t>FRU/CRU list (PN 6-68293-01) </a:t>
            </a:r>
            <a:r>
              <a:rPr lang="en-US" sz="1200" dirty="0" smtClean="0"/>
              <a:t>is </a:t>
            </a:r>
            <a:r>
              <a:rPr lang="en-US" sz="1200" dirty="0"/>
              <a:t>included in the Logistics Parts Catalogue on </a:t>
            </a:r>
            <a:r>
              <a:rPr lang="en-US" sz="1200" dirty="0" err="1"/>
              <a:t>CSWeb</a:t>
            </a:r>
            <a:r>
              <a:rPr lang="en-US" sz="1200" dirty="0"/>
              <a:t>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01693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</a:t>
            </a:r>
            <a:r>
              <a:rPr lang="en-US" dirty="0" smtClean="0"/>
              <a:t>Offerings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019" y="942615"/>
            <a:ext cx="8286023" cy="4528867"/>
          </a:xfrm>
        </p:spPr>
        <p:txBody>
          <a:bodyPr/>
          <a:lstStyle/>
          <a:p>
            <a:pPr lvl="0"/>
            <a:r>
              <a:rPr lang="en-US" sz="1600" dirty="0"/>
              <a:t>Standard </a:t>
            </a:r>
            <a:r>
              <a:rPr lang="en-US" sz="1600" dirty="0" smtClean="0"/>
              <a:t>3-year NBD Warranty</a:t>
            </a:r>
          </a:p>
          <a:p>
            <a:pPr lvl="0"/>
            <a:r>
              <a:rPr lang="en-US" sz="1600" dirty="0" smtClean="0"/>
              <a:t>Bronze uplift and renewal (5x9xNBD)</a:t>
            </a:r>
          </a:p>
          <a:p>
            <a:pPr lvl="0"/>
            <a:r>
              <a:rPr lang="en-US" sz="1600" dirty="0" smtClean="0"/>
              <a:t>Next Business Day Gold uplift and renewal (7x24 </a:t>
            </a:r>
            <a:r>
              <a:rPr lang="en-US" sz="1600" dirty="0" err="1" smtClean="0"/>
              <a:t>xNBD</a:t>
            </a:r>
            <a:r>
              <a:rPr lang="en-US" sz="1600" dirty="0" smtClean="0"/>
              <a:t>)</a:t>
            </a:r>
          </a:p>
          <a:p>
            <a:pPr lvl="0"/>
            <a:r>
              <a:rPr lang="en-US" sz="1600" dirty="0" smtClean="0"/>
              <a:t>Gold uplift and renewal (7x24x4hrs.)</a:t>
            </a:r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WARRANTY </a:t>
            </a:r>
            <a:r>
              <a:rPr lang="en-US" sz="1600" dirty="0"/>
              <a:t>– Three-Year Warranty. </a:t>
            </a:r>
            <a:endParaRPr lang="en-US" sz="1600" dirty="0" smtClean="0"/>
          </a:p>
          <a:p>
            <a:pPr lvl="1"/>
            <a:r>
              <a:rPr lang="en-US" sz="1400" dirty="0"/>
              <a:t>Under the Warranty the customer receives problem resolution support and parts replacement.</a:t>
            </a:r>
            <a:r>
              <a:rPr lang="en-US" dirty="0"/>
              <a:t>  </a:t>
            </a:r>
          </a:p>
          <a:p>
            <a:pPr lvl="2"/>
            <a:r>
              <a:rPr lang="en-US" sz="1200" dirty="0"/>
              <a:t>Support will not be provided for issues already covered in product manuals (User's Guide, Configuration/Best Practices Guides, Field Service manual...etc)</a:t>
            </a:r>
          </a:p>
          <a:p>
            <a:pPr lvl="1"/>
            <a:r>
              <a:rPr lang="en-US" sz="1400" dirty="0" smtClean="0"/>
              <a:t>Support includes </a:t>
            </a:r>
            <a:r>
              <a:rPr lang="en-US" sz="1400" dirty="0"/>
              <a:t>diagnosis of covered warranty issues and </a:t>
            </a:r>
            <a:r>
              <a:rPr lang="en-US" sz="1400" dirty="0" smtClean="0"/>
              <a:t>parts  replacement only</a:t>
            </a:r>
          </a:p>
          <a:p>
            <a:pPr lvl="1"/>
            <a:r>
              <a:rPr lang="en-US" sz="1400" dirty="0" smtClean="0"/>
              <a:t>Service </a:t>
            </a:r>
            <a:r>
              <a:rPr lang="en-US" sz="1400" dirty="0"/>
              <a:t>Requests (SRs) can be submitted via Quantum's Online Service Request Form or telephone 24x7x365.  </a:t>
            </a:r>
            <a:r>
              <a:rPr lang="en-US" sz="1400" dirty="0" smtClean="0"/>
              <a:t>Telephone </a:t>
            </a:r>
            <a:r>
              <a:rPr lang="en-US" sz="1400" dirty="0"/>
              <a:t>support is </a:t>
            </a:r>
            <a:r>
              <a:rPr lang="en-US" sz="1400" dirty="0" smtClean="0"/>
              <a:t>available 5x9. </a:t>
            </a:r>
            <a:r>
              <a:rPr lang="en-US" sz="1400" dirty="0"/>
              <a:t>Target </a:t>
            </a:r>
            <a:r>
              <a:rPr lang="en-US" sz="1400" dirty="0" smtClean="0"/>
              <a:t>SLO for SR response is 4 hours. </a:t>
            </a:r>
          </a:p>
          <a:p>
            <a:pPr lvl="1"/>
            <a:r>
              <a:rPr lang="en-US" sz="1400" dirty="0" smtClean="0"/>
              <a:t>Replacement </a:t>
            </a:r>
            <a:r>
              <a:rPr lang="en-US" sz="1400" dirty="0"/>
              <a:t>Parts </a:t>
            </a:r>
            <a:r>
              <a:rPr lang="en-US" sz="1400" dirty="0" smtClean="0"/>
              <a:t>shipped </a:t>
            </a:r>
            <a:r>
              <a:rPr lang="en-US" sz="1400" dirty="0"/>
              <a:t>within one business day of Quantum's determination that a replacement part is required. Customer will perform the replacement and return of all identified CRU components. Identified FRU components will be replaced onsite by a QFE/TPM with a next business </a:t>
            </a:r>
            <a:r>
              <a:rPr lang="en-US" sz="1400" dirty="0" smtClean="0"/>
              <a:t>day target SLO. </a:t>
            </a:r>
          </a:p>
          <a:p>
            <a:pPr lvl="1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0258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Offerings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03" y="857801"/>
            <a:ext cx="6453044" cy="421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42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_New_ 2015 Quantum PowerPoint Template - Widescreen Format [P00582A]">
  <a:themeElements>
    <a:clrScheme name="Quantum">
      <a:dk1>
        <a:srgbClr val="FFFFFF"/>
      </a:dk1>
      <a:lt1>
        <a:srgbClr val="454545"/>
      </a:lt1>
      <a:dk2>
        <a:srgbClr val="FFFFFF"/>
      </a:dk2>
      <a:lt2>
        <a:srgbClr val="454545"/>
      </a:lt2>
      <a:accent1>
        <a:srgbClr val="0F73C3"/>
      </a:accent1>
      <a:accent2>
        <a:srgbClr val="00B6F1"/>
      </a:accent2>
      <a:accent3>
        <a:srgbClr val="8EBE68"/>
      </a:accent3>
      <a:accent4>
        <a:srgbClr val="FBC85B"/>
      </a:accent4>
      <a:accent5>
        <a:srgbClr val="BCC0BA"/>
      </a:accent5>
      <a:accent6>
        <a:srgbClr val="6A7B84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600" dirty="0">
            <a:solidFill>
              <a:srgbClr val="FFFFFF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_New_ 2015 Quantum PowerPoint Template - Widescreen Format [P00582A]</Template>
  <TotalTime>1179</TotalTime>
  <Words>357</Words>
  <Application>Microsoft Office PowerPoint</Application>
  <PresentationFormat>On-screen Show (16:9)</PresentationFormat>
  <Paragraphs>59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_New_ 2015 Quantum PowerPoint Template - Widescreen Format [P00582A]</vt:lpstr>
      <vt:lpstr>Custom Design</vt:lpstr>
      <vt:lpstr>Worksheet</vt:lpstr>
      <vt:lpstr>PowerPoint Presentation</vt:lpstr>
      <vt:lpstr>PowerPoint Presentation</vt:lpstr>
      <vt:lpstr>Artico Training – All New</vt:lpstr>
      <vt:lpstr>Artico Documentation for Professional Services</vt:lpstr>
      <vt:lpstr>NAS Documentation for Professional Services</vt:lpstr>
      <vt:lpstr>PowerPoint Presentation</vt:lpstr>
      <vt:lpstr>Service Model</vt:lpstr>
      <vt:lpstr>Service Offerings</vt:lpstr>
      <vt:lpstr>Service Offerings</vt:lpstr>
      <vt:lpstr>Artico IB Records</vt:lpstr>
      <vt:lpstr>PowerPoint Presentation</vt:lpstr>
    </vt:vector>
  </TitlesOfParts>
  <Manager>Isaac Alves</Manager>
  <Company>Quantum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Quantum 16:9</dc:subject>
  <dc:creator>Charlotte Taylor</dc:creator>
  <cp:keywords>Template Mater 2015</cp:keywords>
  <cp:lastModifiedBy>Alice Palmer</cp:lastModifiedBy>
  <cp:revision>86</cp:revision>
  <cp:lastPrinted>2015-05-05T15:24:22Z</cp:lastPrinted>
  <dcterms:created xsi:type="dcterms:W3CDTF">2015-08-13T21:34:05Z</dcterms:created>
  <dcterms:modified xsi:type="dcterms:W3CDTF">2015-09-08T16:08:18Z</dcterms:modified>
</cp:coreProperties>
</file>