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1" r:id="rId2"/>
  </p:sldMasterIdLst>
  <p:notesMasterIdLst>
    <p:notesMasterId r:id="rId29"/>
  </p:notesMasterIdLst>
  <p:handoutMasterIdLst>
    <p:handoutMasterId r:id="rId30"/>
  </p:handoutMasterIdLst>
  <p:sldIdLst>
    <p:sldId id="287" r:id="rId3"/>
    <p:sldId id="288" r:id="rId4"/>
    <p:sldId id="289" r:id="rId5"/>
    <p:sldId id="307" r:id="rId6"/>
    <p:sldId id="292" r:id="rId7"/>
    <p:sldId id="293" r:id="rId8"/>
    <p:sldId id="294" r:id="rId9"/>
    <p:sldId id="302" r:id="rId10"/>
    <p:sldId id="296" r:id="rId11"/>
    <p:sldId id="301" r:id="rId12"/>
    <p:sldId id="298" r:id="rId13"/>
    <p:sldId id="283" r:id="rId14"/>
    <p:sldId id="259" r:id="rId15"/>
    <p:sldId id="264" r:id="rId16"/>
    <p:sldId id="304" r:id="rId17"/>
    <p:sldId id="265" r:id="rId18"/>
    <p:sldId id="266" r:id="rId19"/>
    <p:sldId id="267" r:id="rId20"/>
    <p:sldId id="268" r:id="rId21"/>
    <p:sldId id="261" r:id="rId22"/>
    <p:sldId id="269" r:id="rId23"/>
    <p:sldId id="270" r:id="rId24"/>
    <p:sldId id="271" r:id="rId25"/>
    <p:sldId id="305" r:id="rId26"/>
    <p:sldId id="306" r:id="rId27"/>
    <p:sldId id="258" r:id="rId28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0F73C3"/>
    <a:srgbClr val="00B6F1"/>
    <a:srgbClr val="8EBE68"/>
    <a:srgbClr val="DCDCDC"/>
    <a:srgbClr val="F47F16"/>
    <a:srgbClr val="B0B9BF"/>
    <a:srgbClr val="00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703" autoAdjust="0"/>
  </p:normalViewPr>
  <p:slideViewPr>
    <p:cSldViewPr snapToGrid="0">
      <p:cViewPr>
        <p:scale>
          <a:sx n="100" d="100"/>
          <a:sy n="100" d="100"/>
        </p:scale>
        <p:origin x="-1308" y="-810"/>
      </p:cViewPr>
      <p:guideLst>
        <p:guide orient="horz" pos="1180"/>
        <p:guide pos="22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34"/>
    </p:cViewPr>
  </p:sorterViewPr>
  <p:notesViewPr>
    <p:cSldViewPr snapToGrid="0">
      <p:cViewPr varScale="1">
        <p:scale>
          <a:sx n="132" d="100"/>
          <a:sy n="132" d="100"/>
        </p:scale>
        <p:origin x="-858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1.37303149606299E-4"/>
          <c:y val="5.19675797792704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276738845144397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56352"/>
        <c:axId val="35157888"/>
      </c:barChart>
      <c:catAx>
        <c:axId val="35156352"/>
        <c:scaling>
          <c:orientation val="minMax"/>
        </c:scaling>
        <c:delete val="0"/>
        <c:axPos val="b"/>
        <c:majorTickMark val="none"/>
        <c:minorTickMark val="none"/>
        <c:tickLblPos val="nextTo"/>
        <c:crossAx val="35157888"/>
        <c:crosses val="autoZero"/>
        <c:auto val="1"/>
        <c:lblAlgn val="ctr"/>
        <c:lblOffset val="100"/>
        <c:noMultiLvlLbl val="0"/>
      </c:catAx>
      <c:valAx>
        <c:axId val="35157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5156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098"/>
          <c:w val="0.43347019016973898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01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859819901322801"/>
                  <c:y val="-0.45764307854472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1.37303149606299E-4"/>
          <c:y val="5.19675797792704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73C3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90112"/>
        <c:axId val="34891648"/>
      </c:barChart>
      <c:catAx>
        <c:axId val="34890112"/>
        <c:scaling>
          <c:orientation val="minMax"/>
        </c:scaling>
        <c:delete val="0"/>
        <c:axPos val="b"/>
        <c:majorTickMark val="none"/>
        <c:minorTickMark val="none"/>
        <c:tickLblPos val="nextTo"/>
        <c:crossAx val="34891648"/>
        <c:crosses val="autoZero"/>
        <c:auto val="1"/>
        <c:lblAlgn val="ctr"/>
        <c:lblOffset val="100"/>
        <c:noMultiLvlLbl val="0"/>
      </c:catAx>
      <c:valAx>
        <c:axId val="34891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48901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098"/>
          <c:w val="0.43347019016973898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017088"/>
        <c:axId val="35018624"/>
      </c:barChart>
      <c:catAx>
        <c:axId val="35017088"/>
        <c:scaling>
          <c:orientation val="minMax"/>
        </c:scaling>
        <c:delete val="0"/>
        <c:axPos val="b"/>
        <c:majorTickMark val="none"/>
        <c:minorTickMark val="none"/>
        <c:tickLblPos val="nextTo"/>
        <c:crossAx val="35018624"/>
        <c:crosses val="autoZero"/>
        <c:auto val="1"/>
        <c:lblAlgn val="ctr"/>
        <c:lblOffset val="100"/>
        <c:noMultiLvlLbl val="0"/>
      </c:catAx>
      <c:valAx>
        <c:axId val="35018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50170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602439986583898E-2"/>
          <c:y val="0.86239225981534495"/>
          <c:w val="0.92346245024045803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065216"/>
        <c:axId val="35071104"/>
      </c:barChart>
      <c:catAx>
        <c:axId val="35065216"/>
        <c:scaling>
          <c:orientation val="minMax"/>
        </c:scaling>
        <c:delete val="0"/>
        <c:axPos val="b"/>
        <c:majorTickMark val="none"/>
        <c:minorTickMark val="none"/>
        <c:tickLblPos val="nextTo"/>
        <c:crossAx val="35071104"/>
        <c:crosses val="autoZero"/>
        <c:auto val="1"/>
        <c:lblAlgn val="ctr"/>
        <c:lblOffset val="100"/>
        <c:noMultiLvlLbl val="0"/>
      </c:catAx>
      <c:valAx>
        <c:axId val="35071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50652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894254979323799E-2"/>
          <c:y val="0.86239244110645696"/>
          <c:w val="0.92017063524771803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77568"/>
        <c:axId val="36079104"/>
      </c:barChart>
      <c:catAx>
        <c:axId val="36077568"/>
        <c:scaling>
          <c:orientation val="minMax"/>
        </c:scaling>
        <c:delete val="0"/>
        <c:axPos val="b"/>
        <c:majorTickMark val="none"/>
        <c:minorTickMark val="none"/>
        <c:tickLblPos val="nextTo"/>
        <c:crossAx val="36079104"/>
        <c:crosses val="autoZero"/>
        <c:auto val="1"/>
        <c:lblAlgn val="ctr"/>
        <c:lblOffset val="100"/>
        <c:noMultiLvlLbl val="0"/>
      </c:catAx>
      <c:valAx>
        <c:axId val="36079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60775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1477884964803498E-2"/>
          <c:y val="0.87841537006422299"/>
          <c:w val="0.87408523030793905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Master template chart title</a:t>
            </a:r>
            <a:endParaRPr lang="en-US" sz="1400" dirty="0"/>
          </a:p>
        </c:rich>
      </c:tx>
      <c:layout>
        <c:manualLayout>
          <c:xMode val="edge"/>
          <c:yMode val="edge"/>
          <c:x val="0.24144012731396"/>
          <c:y val="5.8544485182583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196"/>
          <c:h val="0.759321409141317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9826409940710599"/>
                  <c:y val="0.166187119161908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5761702451346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Call out category</a:t>
            </a:r>
            <a:endParaRPr lang="en-US" sz="1400" dirty="0"/>
          </a:p>
        </c:rich>
      </c:tx>
      <c:layout>
        <c:manualLayout>
          <c:xMode val="edge"/>
          <c:yMode val="edge"/>
          <c:x val="0.33615002047075998"/>
          <c:y val="5.8544485182583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196"/>
          <c:h val="0.759321409141317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7B84"/>
            </a:solidFill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F73C3"/>
              </a:solidFill>
              <a:ln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-0.19826409940710599"/>
                  <c:y val="0.162165380237998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75232940349422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96259695401"/>
                  <c:y val="0.179180573511989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54688427974083"/>
                  <c:y val="-0.158306202266258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01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859819901322801"/>
                  <c:y val="-0.45764307854472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9/8/2015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9/8/2015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Using a Scalar archive, the EDLM feature + Artico automatically finds and repairs bad data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Lattus is inherently self healing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2014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16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Easy to use command shell</a:t>
            </a:r>
          </a:p>
          <a:p>
            <a:pPr lvl="1"/>
            <a:r>
              <a:rPr lang="en-US" dirty="0" smtClean="0"/>
              <a:t>High-level command shell for all configuration</a:t>
            </a:r>
          </a:p>
          <a:p>
            <a:pPr lvl="1"/>
            <a:r>
              <a:rPr lang="en-US" dirty="0" smtClean="0"/>
              <a:t>Ability to batch import shares for large environments</a:t>
            </a:r>
          </a:p>
          <a:p>
            <a:pPr lvl="1"/>
            <a:r>
              <a:rPr lang="en-US" dirty="0" smtClean="0"/>
              <a:t>System logging</a:t>
            </a:r>
          </a:p>
          <a:p>
            <a:pPr lvl="1"/>
            <a:r>
              <a:rPr lang="en-US" dirty="0" smtClean="0"/>
              <a:t>Easy creation of support data</a:t>
            </a:r>
          </a:p>
          <a:p>
            <a:pPr lvl="1"/>
            <a:r>
              <a:rPr lang="en-US" dirty="0" smtClean="0"/>
              <a:t>Configuration backup on shared file system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898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illanc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34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681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Storag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802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Archiv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91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bersecurit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0"/>
            <a:ext cx="9220200" cy="514191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rgbClr val="26292E">
                  <a:alpha val="3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5313" y="1628775"/>
            <a:ext cx="7354887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5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Data Protection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60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Entertainmen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43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06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 dirty="0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shadows</a:t>
            </a:r>
          </a:p>
          <a:p>
            <a:r>
              <a:rPr lang="en-US" sz="1400" dirty="0"/>
              <a:t>gradients</a:t>
            </a:r>
          </a:p>
          <a:p>
            <a:r>
              <a:rPr lang="en-US" sz="1400" dirty="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 smtClean="0"/>
              <a:t>Standard Styles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58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6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</a:t>
            </a:r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211836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295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Category Call Out Chart</a:t>
            </a:r>
            <a:endParaRPr lang="en-US" dirty="0"/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1639361300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619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 2-up W/Text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029290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3887932860"/>
              </p:ext>
            </p:extLst>
          </p:nvPr>
        </p:nvGraphicFramePr>
        <p:xfrm>
          <a:off x="411892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38070548"/>
              </p:ext>
            </p:extLst>
          </p:nvPr>
        </p:nvGraphicFramePr>
        <p:xfrm>
          <a:off x="4876800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220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462463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Column Chart With Text Layout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050874442"/>
              </p:ext>
            </p:extLst>
          </p:nvPr>
        </p:nvGraphicFramePr>
        <p:xfrm>
          <a:off x="4876800" y="1411588"/>
          <a:ext cx="3858054" cy="23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355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Pie Chart</a:t>
            </a:r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41949400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552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Category Call Out Pie</a:t>
            </a:r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2321601228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1830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132263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644665309"/>
              </p:ext>
            </p:extLst>
          </p:nvPr>
        </p:nvGraphicFramePr>
        <p:xfrm>
          <a:off x="556053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965866956"/>
              </p:ext>
            </p:extLst>
          </p:nvPr>
        </p:nvGraphicFramePr>
        <p:xfrm>
          <a:off x="4974281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112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82214891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447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MAP MARKER</a:t>
            </a:r>
            <a:endParaRPr lang="en-US" altLang="en-US" dirty="0">
              <a:ea typeface="+mn-ea"/>
            </a:endParaRP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WORLD MAP</a:t>
            </a:r>
            <a:endParaRPr lang="en-US" altLang="en-US" dirty="0">
              <a:ea typeface="+mn-ea"/>
            </a:endParaRP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rgbClr val="BCC0BA"/>
                </a:solidFill>
                <a:ea typeface="+mn-ea"/>
              </a:rPr>
              <a:t>DISK DRUMS / STORAGE</a:t>
            </a:r>
            <a:endParaRPr lang="en-US" altLang="en-US" sz="800" dirty="0">
              <a:solidFill>
                <a:srgbClr val="BCC0BA"/>
              </a:solidFill>
              <a:ea typeface="+mn-ea"/>
            </a:endParaRP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SECURITY / LOCKS</a:t>
            </a:r>
            <a:endParaRPr lang="en-US" altLang="en-US" dirty="0">
              <a:ea typeface="+mn-ea"/>
            </a:endParaRP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</a:t>
            </a:r>
            <a:r>
              <a:rPr lang="en-US" altLang="en-US" dirty="0" smtClean="0">
                <a:ea typeface="+mn-ea"/>
              </a:rPr>
              <a:t>PHONE/iPHONE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TV</a:t>
            </a:r>
            <a:endParaRPr lang="en-US" altLang="en-US" dirty="0">
              <a:ea typeface="+mn-ea"/>
            </a:endParaRP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COGS – PROCESSES – SYSTEM -  POLICY MANAGER – DATA MOVEMENT - iMover</a:t>
            </a: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  <a:endParaRPr lang="en-US" altLang="en-US" sz="800" dirty="0">
              <a:solidFill>
                <a:schemeClr val="accent5"/>
              </a:solidFill>
              <a:latin typeface="+mn-lt"/>
              <a:ea typeface="+mn-ea"/>
            </a:endParaRP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Useful Iconography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7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 smtClean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  <a:endParaRPr lang="en-US" altLang="en-US" sz="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Useful Iconography Frames And Backgrounds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97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Arrows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8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71725"/>
            <a:ext cx="979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371725"/>
            <a:ext cx="976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4119563" y="2209800"/>
            <a:ext cx="2752725" cy="2039938"/>
          </a:xfrm>
          <a:prstGeom prst="rect">
            <a:avLst/>
          </a:prstGeom>
          <a:solidFill>
            <a:srgbClr val="41A2E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619500"/>
            <a:ext cx="19891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460625"/>
            <a:ext cx="19764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041650"/>
            <a:ext cx="19891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Company Logos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98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321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50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08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849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984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73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2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64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726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716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889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2015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17378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96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39" r:id="rId21"/>
    <p:sldLayoutId id="2147483729" r:id="rId22"/>
    <p:sldLayoutId id="2147483730" r:id="rId23"/>
    <p:sldLayoutId id="2147483731" r:id="rId24"/>
    <p:sldLayoutId id="2147483738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  <p:sldLayoutId id="2147483753" r:id="rId32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35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52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2038350"/>
            <a:ext cx="6705600" cy="1219200"/>
          </a:xfrm>
        </p:spPr>
        <p:txBody>
          <a:bodyPr rtlCol="0"/>
          <a:lstStyle/>
          <a:p>
            <a:pPr>
              <a:defRPr/>
            </a:pPr>
            <a:r>
              <a:rPr lang="en-US" dirty="0" err="1" smtClean="0"/>
              <a:t>artico</a:t>
            </a:r>
            <a:r>
              <a:rPr lang="en-US" dirty="0" smtClean="0"/>
              <a:t> product </a:t>
            </a:r>
            <a:r>
              <a:rPr lang="en-US" dirty="0" smtClean="0"/>
              <a:t>overview</a:t>
            </a:r>
            <a:endParaRPr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Artico NAS Interface: Feature Set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8" y="1048483"/>
            <a:ext cx="8286023" cy="3885467"/>
          </a:xfrm>
        </p:spPr>
        <p:txBody>
          <a:bodyPr>
            <a:noAutofit/>
          </a:bodyPr>
          <a:lstStyle/>
          <a:p>
            <a:r>
              <a:rPr lang="en-US" sz="1500" dirty="0"/>
              <a:t>Share data over SMB or NFS</a:t>
            </a:r>
          </a:p>
          <a:p>
            <a:pPr lvl="1"/>
            <a:r>
              <a:rPr lang="en-US" sz="1200" dirty="0"/>
              <a:t>SMB version 1 (i.e. CIFS), 2, and 3</a:t>
            </a:r>
          </a:p>
          <a:p>
            <a:pPr lvl="1"/>
            <a:r>
              <a:rPr lang="en-US" sz="1200" dirty="0"/>
              <a:t>NFS v3 (no v4 yet)</a:t>
            </a:r>
          </a:p>
          <a:p>
            <a:pPr lvl="1"/>
            <a:r>
              <a:rPr lang="en-US" sz="1200" dirty="0"/>
              <a:t>Supports multiple shares per </a:t>
            </a:r>
            <a:r>
              <a:rPr lang="en-US" sz="1200" dirty="0" smtClean="0"/>
              <a:t>system</a:t>
            </a:r>
          </a:p>
          <a:p>
            <a:pPr lvl="1"/>
            <a:endParaRPr lang="en-US" sz="1050" dirty="0"/>
          </a:p>
          <a:p>
            <a:r>
              <a:rPr lang="en-US" sz="1500" dirty="0"/>
              <a:t>Supports multiple authentication models</a:t>
            </a:r>
          </a:p>
          <a:p>
            <a:pPr lvl="1"/>
            <a:r>
              <a:rPr lang="en-US" sz="1200" dirty="0"/>
              <a:t>Microsoft Active Directory</a:t>
            </a:r>
          </a:p>
          <a:p>
            <a:pPr lvl="1"/>
            <a:r>
              <a:rPr lang="en-US" sz="1200" dirty="0"/>
              <a:t>OpenLDAP with Kerberos support</a:t>
            </a:r>
          </a:p>
          <a:p>
            <a:pPr lvl="1"/>
            <a:r>
              <a:rPr lang="en-US" sz="1200" dirty="0"/>
              <a:t>Locally created </a:t>
            </a:r>
            <a:r>
              <a:rPr lang="en-US" sz="1200" dirty="0" smtClean="0"/>
              <a:t>users</a:t>
            </a:r>
          </a:p>
          <a:p>
            <a:pPr lvl="1"/>
            <a:endParaRPr lang="en-US" sz="1100" dirty="0"/>
          </a:p>
          <a:p>
            <a:r>
              <a:rPr lang="en-US" sz="1500" dirty="0"/>
              <a:t>Permissions management through Windows, Mac, etc. once share is created</a:t>
            </a:r>
          </a:p>
          <a:p>
            <a:pPr lvl="1"/>
            <a:r>
              <a:rPr lang="en-US" sz="1200" dirty="0"/>
              <a:t>Right-click files in Windows Explorer to manage permissions as if it were on </a:t>
            </a:r>
            <a:r>
              <a:rPr lang="en-US" sz="1200" dirty="0" smtClean="0"/>
              <a:t>Windows</a:t>
            </a:r>
          </a:p>
          <a:p>
            <a:pPr lvl="1"/>
            <a:endParaRPr lang="en-US" sz="1500" dirty="0"/>
          </a:p>
          <a:p>
            <a:pPr lvl="0"/>
            <a:r>
              <a:rPr lang="en-US" sz="1500" dirty="0"/>
              <a:t>SMB offline and archive bit support </a:t>
            </a:r>
            <a:r>
              <a:rPr lang="en-US" sz="1500"/>
              <a:t>for </a:t>
            </a:r>
            <a:r>
              <a:rPr lang="en-US" sz="1500" smtClean="0"/>
              <a:t>archives</a:t>
            </a:r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13731655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 Stack </a:t>
            </a:r>
            <a:r>
              <a:rPr lang="en-US" dirty="0"/>
              <a:t>C</a:t>
            </a:r>
            <a:r>
              <a:rPr lang="en-US" dirty="0" smtClean="0"/>
              <a:t>redibility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8" y="1200151"/>
            <a:ext cx="8286023" cy="3356463"/>
          </a:xfrm>
        </p:spPr>
        <p:txBody>
          <a:bodyPr>
            <a:normAutofit/>
          </a:bodyPr>
          <a:lstStyle/>
          <a:p>
            <a:r>
              <a:rPr lang="en-US" sz="1800" dirty="0"/>
              <a:t>Tested to 1000’s of real users</a:t>
            </a:r>
          </a:p>
          <a:p>
            <a:pPr lvl="2"/>
            <a:endParaRPr lang="en-US" sz="1200" dirty="0"/>
          </a:p>
          <a:p>
            <a:r>
              <a:rPr lang="en-US" sz="1800" dirty="0"/>
              <a:t>Based on Samba 4.x but not “plain” Samba (you can’t build it yourself)</a:t>
            </a:r>
          </a:p>
          <a:p>
            <a:pPr lvl="2"/>
            <a:endParaRPr lang="en-US" sz="1200" dirty="0"/>
          </a:p>
          <a:p>
            <a:r>
              <a:rPr lang="en-US" sz="1800" dirty="0"/>
              <a:t>A lot of Quantum IP to make it work right, especially for:</a:t>
            </a:r>
          </a:p>
          <a:p>
            <a:pPr lvl="1"/>
            <a:r>
              <a:rPr lang="en-US" sz="1500" dirty="0"/>
              <a:t>ACL management</a:t>
            </a:r>
          </a:p>
          <a:p>
            <a:pPr lvl="1"/>
            <a:r>
              <a:rPr lang="en-US" sz="1500" dirty="0"/>
              <a:t>StorNext communication</a:t>
            </a:r>
          </a:p>
          <a:p>
            <a:pPr lvl="1"/>
            <a:r>
              <a:rPr lang="en-US" sz="1500" dirty="0"/>
              <a:t>CLI interface and configuration management</a:t>
            </a:r>
          </a:p>
          <a:p>
            <a:pPr lvl="1"/>
            <a:r>
              <a:rPr lang="en-US" sz="1500" dirty="0"/>
              <a:t>Kerberos integration</a:t>
            </a:r>
          </a:p>
          <a:p>
            <a:pPr lvl="1"/>
            <a:r>
              <a:rPr lang="en-US" sz="1500" dirty="0"/>
              <a:t>Offline/Archive bit</a:t>
            </a:r>
          </a:p>
          <a:p>
            <a:pPr lvl="3"/>
            <a:endParaRPr lang="en-US" sz="1100" dirty="0"/>
          </a:p>
          <a:p>
            <a:r>
              <a:rPr lang="en-US" sz="1800" dirty="0"/>
              <a:t>Architecture will let us incorporate Samba improvements very quickly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27258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Hardware Overview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 bwMode="auto">
          <a:xfrm>
            <a:off x="1905000" y="3658307"/>
            <a:ext cx="4133850" cy="45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457200" eaLnBrk="0" hangingPunct="0">
              <a:spcBef>
                <a:spcPct val="20000"/>
              </a:spcBef>
              <a:buClr>
                <a:srgbClr val="0DB6EC"/>
              </a:buClr>
              <a:buSzPct val="75000"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Presented By:  </a:t>
            </a:r>
            <a:r>
              <a:rPr lang="en-US" sz="1400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Brian Raccuglia</a:t>
            </a: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659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Artico Platform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617" y="1088390"/>
            <a:ext cx="8286023" cy="3768089"/>
          </a:xfrm>
        </p:spPr>
        <p:txBody>
          <a:bodyPr/>
          <a:lstStyle/>
          <a:p>
            <a:r>
              <a:rPr lang="en-US" sz="2400" b="1" dirty="0"/>
              <a:t>The Artico server platform </a:t>
            </a:r>
            <a:r>
              <a:rPr lang="en-US" sz="2400" b="1" dirty="0" smtClean="0"/>
              <a:t>is based </a:t>
            </a:r>
            <a:r>
              <a:rPr lang="en-US" sz="2400" b="1" dirty="0"/>
              <a:t>on Pro Foundation and will consist of the following major components:</a:t>
            </a:r>
          </a:p>
          <a:p>
            <a:pPr lvl="1"/>
            <a:r>
              <a:rPr lang="en-US" sz="2000" dirty="0"/>
              <a:t>Dual HA servers based on the Dell R520 server</a:t>
            </a:r>
          </a:p>
          <a:p>
            <a:pPr lvl="1"/>
            <a:r>
              <a:rPr lang="en-US" sz="2000" dirty="0"/>
              <a:t>External FC attached RBOD and JBOD </a:t>
            </a:r>
            <a:r>
              <a:rPr lang="en-US" sz="2000" dirty="0" smtClean="0"/>
              <a:t>disk</a:t>
            </a:r>
          </a:p>
          <a:p>
            <a:pPr marL="398463" lvl="1" indent="0">
              <a:buNone/>
            </a:pPr>
            <a:endParaRPr lang="en-US" sz="1200" dirty="0" smtClean="0"/>
          </a:p>
          <a:p>
            <a:r>
              <a:rPr lang="en-US" sz="2400" b="1" dirty="0" smtClean="0"/>
              <a:t>Features:</a:t>
            </a:r>
            <a:endParaRPr lang="en-US" sz="2400" b="1" dirty="0"/>
          </a:p>
          <a:p>
            <a:pPr lvl="1"/>
            <a:r>
              <a:rPr lang="en-US" sz="2000" dirty="0"/>
              <a:t>Offered in an HA configuration </a:t>
            </a:r>
            <a:r>
              <a:rPr lang="en-US" sz="2000" dirty="0" smtClean="0"/>
              <a:t>only</a:t>
            </a:r>
            <a:endParaRPr lang="en-US" sz="2000" dirty="0"/>
          </a:p>
          <a:p>
            <a:pPr lvl="1"/>
            <a:r>
              <a:rPr lang="en-US" sz="2000" dirty="0"/>
              <a:t>Will support </a:t>
            </a:r>
            <a:r>
              <a:rPr lang="en-US" sz="2000" smtClean="0"/>
              <a:t>SMB </a:t>
            </a:r>
            <a:r>
              <a:rPr lang="en-US" sz="2000" dirty="0"/>
              <a:t>and </a:t>
            </a:r>
            <a:r>
              <a:rPr lang="en-US" sz="2000" dirty="0" smtClean="0"/>
              <a:t>NFS</a:t>
            </a:r>
            <a:endParaRPr lang="en-US" sz="2000" dirty="0"/>
          </a:p>
          <a:p>
            <a:pPr lvl="1"/>
            <a:r>
              <a:rPr lang="en-US" sz="2000" dirty="0"/>
              <a:t>Will support </a:t>
            </a:r>
            <a:r>
              <a:rPr lang="en-US" sz="2000" dirty="0" smtClean="0"/>
              <a:t>DDM</a:t>
            </a:r>
            <a:endParaRPr lang="en-US" sz="2000" dirty="0"/>
          </a:p>
          <a:p>
            <a:pPr lvl="1"/>
            <a:r>
              <a:rPr lang="en-US" sz="2000" dirty="0"/>
              <a:t>Release on the StorNext </a:t>
            </a:r>
            <a:r>
              <a:rPr lang="en-US" sz="2000" dirty="0" smtClean="0"/>
              <a:t>5.2.2 codebase</a:t>
            </a:r>
            <a:endParaRPr lang="en-US" sz="2000" dirty="0"/>
          </a:p>
          <a:p>
            <a:pPr lvl="1"/>
            <a:r>
              <a:rPr lang="en-US" sz="2000" dirty="0"/>
              <a:t>Provides Storage Manager </a:t>
            </a:r>
            <a:r>
              <a:rPr lang="en-US" sz="2000" dirty="0" smtClean="0"/>
              <a:t>support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7648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Artico </a:t>
            </a:r>
            <a:r>
              <a:rPr lang="en-US" sz="3200" dirty="0" smtClean="0">
                <a:solidFill>
                  <a:schemeClr val="accent1"/>
                </a:solidFill>
              </a:rPr>
              <a:t>Server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00777" y="914400"/>
            <a:ext cx="8286023" cy="4051300"/>
          </a:xfrm>
        </p:spPr>
        <p:txBody>
          <a:bodyPr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Artico </a:t>
            </a:r>
            <a:r>
              <a:rPr lang="en-US" sz="2400" dirty="0"/>
              <a:t>servers utilize the Dell R520 server </a:t>
            </a:r>
            <a:r>
              <a:rPr lang="en-US" sz="2400" dirty="0" smtClean="0"/>
              <a:t>platform</a:t>
            </a:r>
            <a:r>
              <a:rPr lang="en-US" sz="2400" dirty="0"/>
              <a:t>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642098"/>
              </p:ext>
            </p:extLst>
          </p:nvPr>
        </p:nvGraphicFramePr>
        <p:xfrm>
          <a:off x="1865313" y="1348016"/>
          <a:ext cx="5246687" cy="3728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Visio" r:id="rId3" imgW="6555856" imgH="6454080" progId="Visio.Drawing.11">
                  <p:embed/>
                </p:oleObj>
              </mc:Choice>
              <mc:Fallback>
                <p:oleObj name="Visio" r:id="rId3" imgW="6555856" imgH="645408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3" y="1348016"/>
                        <a:ext cx="5246687" cy="3728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01421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Artico </a:t>
            </a:r>
            <a:r>
              <a:rPr lang="en-US" sz="3200" dirty="0" smtClean="0">
                <a:solidFill>
                  <a:schemeClr val="accent1"/>
                </a:solidFill>
              </a:rPr>
              <a:t>Storage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975782"/>
            <a:ext cx="7940583" cy="339447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disks are </a:t>
            </a:r>
            <a:r>
              <a:rPr lang="en-US" dirty="0" smtClean="0"/>
              <a:t>4 TB </a:t>
            </a:r>
            <a:r>
              <a:rPr lang="en-US" dirty="0"/>
              <a:t>NL-SAS</a:t>
            </a:r>
            <a:r>
              <a:rPr lang="en-US" dirty="0" smtClean="0"/>
              <a:t>.</a:t>
            </a:r>
          </a:p>
          <a:p>
            <a:pPr marL="227013" lvl="1" indent="-227013">
              <a:spcBef>
                <a:spcPts val="300"/>
              </a:spcBef>
              <a:spcAft>
                <a:spcPts val="300"/>
              </a:spcAft>
              <a:buClrTx/>
              <a:buBlip>
                <a:blip r:embed="rId2"/>
              </a:buBlip>
            </a:pPr>
            <a:r>
              <a:rPr lang="en-US" sz="2000" dirty="0" smtClean="0">
                <a:cs typeface="ＭＳ Ｐゴシック" charset="0"/>
              </a:rPr>
              <a:t>The data </a:t>
            </a:r>
            <a:r>
              <a:rPr lang="en-US" sz="2000" dirty="0">
                <a:cs typeface="ＭＳ Ｐゴシック" charset="0"/>
              </a:rPr>
              <a:t>path connectivity to the MDCs and clients are FC.</a:t>
            </a:r>
          </a:p>
          <a:p>
            <a:r>
              <a:rPr lang="en-US" dirty="0"/>
              <a:t>The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/>
              <a:t>disk storage health will not be monitored by the MDCs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disk storage </a:t>
            </a:r>
            <a:r>
              <a:rPr lang="en-US" dirty="0" smtClean="0"/>
              <a:t>system:</a:t>
            </a:r>
          </a:p>
          <a:p>
            <a:pPr lvl="1"/>
            <a:r>
              <a:rPr lang="en-US" sz="2000" b="1" dirty="0" smtClean="0"/>
              <a:t>Will</a:t>
            </a:r>
            <a:r>
              <a:rPr lang="en-US" sz="2000" dirty="0" smtClean="0"/>
              <a:t> </a:t>
            </a:r>
            <a:r>
              <a:rPr lang="en-US" sz="2000" dirty="0"/>
              <a:t>include dual </a:t>
            </a:r>
            <a:r>
              <a:rPr lang="en-US" sz="2000" dirty="0" smtClean="0"/>
              <a:t>controllers.</a:t>
            </a:r>
          </a:p>
          <a:p>
            <a:pPr lvl="1"/>
            <a:r>
              <a:rPr lang="en-US" sz="2000" dirty="0" smtClean="0"/>
              <a:t>Will </a:t>
            </a:r>
            <a:r>
              <a:rPr lang="en-US" sz="2000" b="1" dirty="0"/>
              <a:t>not</a:t>
            </a:r>
            <a:r>
              <a:rPr lang="en-US" sz="2000" dirty="0"/>
              <a:t> include hot spares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2053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10456"/>
            <a:ext cx="7863840" cy="532493"/>
          </a:xfrm>
        </p:spPr>
        <p:txBody>
          <a:bodyPr>
            <a:normAutofit/>
          </a:bodyPr>
          <a:lstStyle/>
          <a:p>
            <a:r>
              <a:rPr lang="en-US" sz="3200" dirty="0"/>
              <a:t>Artico LUN Layout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type="body" idx="1"/>
          </p:nvPr>
        </p:nvSpPr>
        <p:spPr>
          <a:xfrm>
            <a:off x="400777" y="905511"/>
            <a:ext cx="8286023" cy="392919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charset="0"/>
                <a:ea typeface="ＭＳ Ｐゴシック" pitchFamily="34" charset="-128"/>
                <a:cs typeface="Arial" charset="0"/>
              </a:rPr>
              <a:t>Building Block</a:t>
            </a:r>
            <a:endParaRPr lang="en-US" b="1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US" sz="1600" dirty="0">
                <a:latin typeface="Arial" charset="0"/>
                <a:ea typeface="ＭＳ Ｐゴシック" pitchFamily="34" charset="-128"/>
                <a:cs typeface="Arial" charset="0"/>
              </a:rPr>
              <a:t>(</a:t>
            </a:r>
            <a:r>
              <a:rPr 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10 + 2</a:t>
            </a:r>
            <a:r>
              <a:rPr lang="en-US" sz="1600" dirty="0">
                <a:latin typeface="Arial" charset="0"/>
                <a:ea typeface="ＭＳ Ｐゴシック" pitchFamily="34" charset="-128"/>
                <a:cs typeface="Arial" charset="0"/>
              </a:rPr>
              <a:t>) </a:t>
            </a:r>
            <a:r>
              <a:rPr 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RAID 6</a:t>
            </a:r>
          </a:p>
          <a:p>
            <a:r>
              <a:rPr 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4 TB drives</a:t>
            </a:r>
          </a:p>
          <a:p>
            <a:r>
              <a:rPr 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Three volumes, </a:t>
            </a:r>
            <a:r>
              <a:rPr lang="en-US" sz="1600" dirty="0">
                <a:latin typeface="Arial" charset="0"/>
                <a:ea typeface="ＭＳ Ｐゴシック" pitchFamily="34" charset="-128"/>
                <a:cs typeface="Arial" charset="0"/>
              </a:rPr>
              <a:t>sliced </a:t>
            </a:r>
            <a:r>
              <a:rPr 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horizontally:</a:t>
            </a:r>
            <a:endParaRPr lang="en-US" sz="16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Volume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0: </a:t>
            </a:r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StorNext metadata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~ 5% </a:t>
            </a:r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of capacity</a:t>
            </a:r>
          </a:p>
          <a:p>
            <a:pPr lvl="1"/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Volume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1: </a:t>
            </a:r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HA shared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~ 10% </a:t>
            </a:r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of capacity</a:t>
            </a:r>
          </a:p>
          <a:p>
            <a:pPr lvl="1"/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Volume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2: </a:t>
            </a:r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StorNext data ~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85% </a:t>
            </a:r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of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capacity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803" y="3073234"/>
            <a:ext cx="6296798" cy="180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7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Artico LUN </a:t>
            </a:r>
            <a:r>
              <a:rPr lang="en-US" sz="3200" dirty="0" smtClean="0"/>
              <a:t>Layout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00777" y="1007110"/>
            <a:ext cx="8286023" cy="3849369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ＭＳ Ｐゴシック" pitchFamily="34" charset="-128"/>
                <a:cs typeface="Arial" charset="0"/>
              </a:rPr>
              <a:t>Expansion </a:t>
            </a:r>
            <a:r>
              <a:rPr lang="en-US" b="1" dirty="0" smtClean="0">
                <a:latin typeface="Arial" charset="0"/>
                <a:ea typeface="ＭＳ Ｐゴシック" pitchFamily="34" charset="-128"/>
                <a:cs typeface="Arial" charset="0"/>
              </a:rPr>
              <a:t>Tray:</a:t>
            </a:r>
            <a:endParaRPr lang="en-US" b="1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/>
            <a:r>
              <a:rPr lang="en-US" sz="1800" dirty="0">
                <a:latin typeface="Arial" charset="0"/>
                <a:ea typeface="ＭＳ Ｐゴシック" pitchFamily="34" charset="-128"/>
                <a:cs typeface="Arial" charset="0"/>
              </a:rPr>
              <a:t>(</a:t>
            </a: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10 + 2</a:t>
            </a:r>
            <a:r>
              <a:rPr lang="en-US" sz="1800" dirty="0">
                <a:latin typeface="Arial" charset="0"/>
                <a:ea typeface="ＭＳ Ｐゴシック" pitchFamily="34" charset="-128"/>
                <a:cs typeface="Arial" charset="0"/>
              </a:rPr>
              <a:t>) </a:t>
            </a: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RAID 6</a:t>
            </a:r>
            <a:endParaRPr lang="en-US" sz="18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/>
            <a:r>
              <a:rPr lang="en-US" sz="1800" dirty="0">
                <a:latin typeface="Arial" charset="0"/>
                <a:ea typeface="ＭＳ Ｐゴシック" pitchFamily="34" charset="-128"/>
                <a:cs typeface="Arial" charset="0"/>
              </a:rPr>
              <a:t>4 </a:t>
            </a: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TB drives</a:t>
            </a:r>
            <a:endParaRPr lang="en-US" sz="18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/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One volume </a:t>
            </a:r>
            <a:endParaRPr lang="en-US" sz="18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/>
            <a:r>
              <a:rPr lang="en-US" sz="1800" dirty="0">
                <a:latin typeface="Arial" charset="0"/>
                <a:ea typeface="ＭＳ Ｐゴシック" pitchFamily="34" charset="-128"/>
                <a:cs typeface="Arial" charset="0"/>
              </a:rPr>
              <a:t>Volume </a:t>
            </a: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3: </a:t>
            </a:r>
            <a:r>
              <a:rPr lang="en-US" sz="1800" dirty="0">
                <a:latin typeface="Arial" charset="0"/>
                <a:ea typeface="ＭＳ Ｐゴシック" pitchFamily="34" charset="-128"/>
                <a:cs typeface="Arial" charset="0"/>
              </a:rPr>
              <a:t>StorNext data ~ 100% of </a:t>
            </a: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capacity</a:t>
            </a:r>
          </a:p>
          <a:p>
            <a:pPr marL="398463" lvl="1" indent="0">
              <a:buNone/>
            </a:pPr>
            <a:endParaRPr lang="en-US" sz="12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US" b="1" dirty="0">
                <a:latin typeface="Arial" charset="0"/>
                <a:ea typeface="ＭＳ Ｐゴシック" pitchFamily="34" charset="-128"/>
                <a:cs typeface="Arial" charset="0"/>
              </a:rPr>
              <a:t>As a comparison, the Pro Foundation expansion tray contains 3 volumes:</a:t>
            </a:r>
          </a:p>
          <a:p>
            <a:pPr lvl="1"/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Three volumes, </a:t>
            </a:r>
            <a:r>
              <a:rPr lang="en-US" sz="1800" dirty="0">
                <a:latin typeface="Arial" charset="0"/>
                <a:ea typeface="ＭＳ Ｐゴシック" pitchFamily="34" charset="-128"/>
                <a:cs typeface="Arial" charset="0"/>
              </a:rPr>
              <a:t>sliced horizontally</a:t>
            </a:r>
          </a:p>
          <a:p>
            <a:pPr lvl="2"/>
            <a:r>
              <a:rPr lang="en-US" sz="1800" dirty="0">
                <a:latin typeface="Arial" charset="0"/>
                <a:ea typeface="ＭＳ Ｐゴシック" pitchFamily="34" charset="-128"/>
                <a:cs typeface="Arial" charset="0"/>
              </a:rPr>
              <a:t>Volume </a:t>
            </a: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3: </a:t>
            </a:r>
            <a:r>
              <a:rPr lang="en-US" sz="1800" dirty="0">
                <a:latin typeface="Arial" charset="0"/>
                <a:ea typeface="ＭＳ Ｐゴシック" pitchFamily="34" charset="-128"/>
                <a:cs typeface="Arial" charset="0"/>
              </a:rPr>
              <a:t>StorNext metadata ~ 1% of capacity</a:t>
            </a:r>
          </a:p>
          <a:p>
            <a:pPr lvl="2"/>
            <a:r>
              <a:rPr lang="en-US" sz="1800" dirty="0">
                <a:latin typeface="Arial" charset="0"/>
                <a:ea typeface="ＭＳ Ｐゴシック" pitchFamily="34" charset="-128"/>
                <a:cs typeface="Arial" charset="0"/>
              </a:rPr>
              <a:t>Volume </a:t>
            </a: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4: </a:t>
            </a:r>
            <a:r>
              <a:rPr lang="en-US" sz="1800" dirty="0">
                <a:latin typeface="Arial" charset="0"/>
                <a:ea typeface="ＭＳ Ｐゴシック" pitchFamily="34" charset="-128"/>
                <a:cs typeface="Arial" charset="0"/>
              </a:rPr>
              <a:t>HA shared ~ 2% of capacity</a:t>
            </a:r>
          </a:p>
          <a:p>
            <a:pPr lvl="2"/>
            <a:r>
              <a:rPr lang="en-US" sz="1800" dirty="0">
                <a:latin typeface="Arial" charset="0"/>
                <a:ea typeface="ＭＳ Ｐゴシック" pitchFamily="34" charset="-128"/>
                <a:cs typeface="Arial" charset="0"/>
              </a:rPr>
              <a:t>Volume </a:t>
            </a: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5: </a:t>
            </a:r>
            <a:r>
              <a:rPr lang="en-US" sz="1800" dirty="0">
                <a:latin typeface="Arial" charset="0"/>
                <a:ea typeface="ＭＳ Ｐゴシック" pitchFamily="34" charset="-128"/>
                <a:cs typeface="Arial" charset="0"/>
              </a:rPr>
              <a:t>StorNext data ~ 97% of capacity</a:t>
            </a:r>
          </a:p>
        </p:txBody>
      </p:sp>
    </p:spTree>
    <p:extLst>
      <p:ext uri="{BB962C8B-B14F-4D97-AF65-F5344CB8AC3E}">
        <p14:creationId xmlns:p14="http://schemas.microsoft.com/office/powerpoint/2010/main" val="3512225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Artico Storage Capacity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731586"/>
              </p:ext>
            </p:extLst>
          </p:nvPr>
        </p:nvGraphicFramePr>
        <p:xfrm>
          <a:off x="406399" y="934718"/>
          <a:ext cx="8351520" cy="3789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840"/>
                <a:gridCol w="2783840"/>
                <a:gridCol w="2783840"/>
              </a:tblGrid>
              <a:tr h="31580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RBOD Only (12 Disks)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RBOD + EBOD (24 Disks)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1580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Number of enclosures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580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Drive size (GB)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4,000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4,000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580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Data drives per RAID volume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580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Base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metadata (bytes per file)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2,048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2,048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580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Desired number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of managed files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 billion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 billion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580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Total capacity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(GB)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40,000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80,000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580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Metadata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capacity (GB)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2,048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2,048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580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HA shared capacity (GB)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4,096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4,096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580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Metadata (%)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5.1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580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HA shared (%)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10.2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5.1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580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StorNext user data (%)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84.6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92.3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168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Artico Metadata Controller Nodes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3410" y="909002"/>
            <a:ext cx="8216220" cy="414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>
            <a:lvl1pPr marL="227013" indent="-227013" algn="l" rtl="0" eaLnBrk="1" fontAlgn="base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2"/>
              </a:buBlip>
              <a:defRPr lang="en-US" sz="2000" kern="1200" dirty="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marL="569913" indent="-171450" algn="l" rtl="0" eaLnBrk="1" fontAlgn="base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sz="16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2pPr>
            <a:lvl3pPr marL="858838" indent="-1730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3pPr>
            <a:lvl4pPr marL="108426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4pPr>
            <a:lvl5pPr marL="125571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Artico controller nodes have more cards than Pro Foundation.</a:t>
            </a:r>
          </a:p>
          <a:p>
            <a:pPr lvl="1"/>
            <a:r>
              <a:rPr lang="en-US" dirty="0" smtClean="0"/>
              <a:t>Slot 1: Dual 1 Gb NIC, Quad 1 Gb NIC, or Dual 10 Gb NIC</a:t>
            </a:r>
          </a:p>
          <a:p>
            <a:pPr lvl="1"/>
            <a:r>
              <a:rPr lang="en-US" dirty="0" smtClean="0"/>
              <a:t>Slot 2: Dual 10 Gb NIC or Quad 1 Gb NIC</a:t>
            </a:r>
          </a:p>
          <a:p>
            <a:pPr lvl="1"/>
            <a:r>
              <a:rPr lang="en-US" dirty="0" smtClean="0"/>
              <a:t>Slot 3: Dual 8 Gb Fibre Channel HBA</a:t>
            </a:r>
          </a:p>
          <a:p>
            <a:pPr lvl="1"/>
            <a:r>
              <a:rPr lang="en-US" dirty="0" smtClean="0"/>
              <a:t>Slot 4: Dual 8 Gb Fibre Channel HBA</a:t>
            </a:r>
          </a:p>
          <a:p>
            <a:r>
              <a:rPr lang="en-US" dirty="0" smtClean="0"/>
              <a:t>Supported card configurations for Slots 1 and 2: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Fiber-connected nodes to storage and tape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800233"/>
              </p:ext>
            </p:extLst>
          </p:nvPr>
        </p:nvGraphicFramePr>
        <p:xfrm>
          <a:off x="1493520" y="2740025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Slot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Slot 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Dual 1 GbE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Dual 10 GbE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Dual 10 GbE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Dual 10 GbE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Quad 1 GbE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Dual 10 GbE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Quad 1 GbE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Quad 1 GbE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4506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>
              <a:defRPr/>
            </a:pPr>
            <a:r>
              <a:rPr lang="en-US" dirty="0" smtClean="0"/>
              <a:t>product overview</a:t>
            </a:r>
            <a:endParaRPr dirty="0"/>
          </a:p>
        </p:txBody>
      </p:sp>
      <p:sp>
        <p:nvSpPr>
          <p:cNvPr id="4" name="Text Placeholder 5"/>
          <p:cNvSpPr txBox="1">
            <a:spLocks/>
          </p:cNvSpPr>
          <p:nvPr/>
        </p:nvSpPr>
        <p:spPr bwMode="auto">
          <a:xfrm>
            <a:off x="1905000" y="3658307"/>
            <a:ext cx="4133850" cy="45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457200" eaLnBrk="0" hangingPunct="0">
              <a:spcBef>
                <a:spcPct val="20000"/>
              </a:spcBef>
              <a:buClr>
                <a:srgbClr val="0DB6EC"/>
              </a:buClr>
              <a:buSzPct val="75000"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Presented By:  </a:t>
            </a:r>
            <a:r>
              <a:rPr lang="en-US" sz="1400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Nick Elvester</a:t>
            </a: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40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Software overview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1943100"/>
            <a:ext cx="7772400" cy="479425"/>
          </a:xfrm>
        </p:spPr>
        <p:txBody>
          <a:bodyPr/>
          <a:lstStyle/>
          <a:p>
            <a:pPr algn="ctr"/>
            <a:r>
              <a:rPr lang="en-US" dirty="0" smtClean="0"/>
              <a:t>Software Overview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1905000" y="3658307"/>
            <a:ext cx="4133850" cy="45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457200" eaLnBrk="0" hangingPunct="0">
              <a:spcBef>
                <a:spcPct val="20000"/>
              </a:spcBef>
              <a:buClr>
                <a:srgbClr val="0DB6EC"/>
              </a:buClr>
              <a:buSzPct val="75000"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Presented By:  </a:t>
            </a:r>
            <a:r>
              <a:rPr lang="en-US" sz="1400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Brian Raccuglia</a:t>
            </a: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7676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Artico GUI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55600" y="909002"/>
            <a:ext cx="8534400" cy="414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>
            <a:lvl1pPr marL="227013" indent="-227013" algn="l" rtl="0" eaLnBrk="1" fontAlgn="base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2"/>
              </a:buBlip>
              <a:defRPr lang="en-US" sz="2000" kern="1200" dirty="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marL="569913" indent="-171450" algn="l" rtl="0" eaLnBrk="1" fontAlgn="base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sz="16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2pPr>
            <a:lvl3pPr marL="858838" indent="-1730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3pPr>
            <a:lvl4pPr marL="108426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4pPr>
            <a:lvl5pPr marL="125571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were no StorNext software changes required to support the Artico </a:t>
            </a:r>
            <a:r>
              <a:rPr lang="en-US" dirty="0" smtClean="0"/>
              <a:t>platform.</a:t>
            </a:r>
          </a:p>
          <a:p>
            <a:r>
              <a:rPr lang="en-US" dirty="0" smtClean="0"/>
              <a:t>All </a:t>
            </a:r>
            <a:r>
              <a:rPr lang="en-US" dirty="0"/>
              <a:t>changes were done in the platform </a:t>
            </a:r>
            <a:r>
              <a:rPr lang="en-US" dirty="0" smtClean="0"/>
              <a:t>code; the </a:t>
            </a:r>
            <a:r>
              <a:rPr lang="en-US" dirty="0"/>
              <a:t>initial release will contain the exact same StorNext 5.2.2 software image.</a:t>
            </a:r>
          </a:p>
          <a:p>
            <a:r>
              <a:rPr lang="en-US" dirty="0" smtClean="0"/>
              <a:t>Due </a:t>
            </a:r>
            <a:r>
              <a:rPr lang="en-US" dirty="0"/>
              <a:t>to the removal of the NetApp </a:t>
            </a:r>
            <a:r>
              <a:rPr lang="en-US" dirty="0" smtClean="0"/>
              <a:t>array, however, there </a:t>
            </a:r>
            <a:r>
              <a:rPr lang="en-US" dirty="0"/>
              <a:t>are visible changes on the </a:t>
            </a:r>
            <a:r>
              <a:rPr lang="en-US" dirty="0" smtClean="0"/>
              <a:t>GUI.</a:t>
            </a:r>
          </a:p>
          <a:p>
            <a:pPr lvl="1"/>
            <a:r>
              <a:rPr lang="en-US" dirty="0" smtClean="0"/>
              <a:t>On </a:t>
            </a:r>
            <a:r>
              <a:rPr lang="en-US" dirty="0"/>
              <a:t>the Hardware Status </a:t>
            </a:r>
            <a:r>
              <a:rPr lang="en-US" dirty="0" smtClean="0"/>
              <a:t>page </a:t>
            </a:r>
            <a:r>
              <a:rPr lang="en-US" dirty="0"/>
              <a:t>you will no longer see a </a:t>
            </a:r>
            <a:r>
              <a:rPr lang="en-US" dirty="0" smtClean="0"/>
              <a:t>Cluster Array </a:t>
            </a:r>
            <a:r>
              <a:rPr lang="en-US" dirty="0"/>
              <a:t>entry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GUI will also </a:t>
            </a:r>
            <a:r>
              <a:rPr lang="en-US" dirty="0" smtClean="0"/>
              <a:t>display Artico </a:t>
            </a:r>
            <a:r>
              <a:rPr lang="en-US" dirty="0"/>
              <a:t>in the top title bar </a:t>
            </a:r>
            <a:r>
              <a:rPr lang="en-US" dirty="0" smtClean="0"/>
              <a:t>to </a:t>
            </a:r>
            <a:r>
              <a:rPr lang="en-US" dirty="0"/>
              <a:t>designate the new Artico model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platform code version is 5.2.2 and the StorNext version (as seen by cvversions) is </a:t>
            </a:r>
            <a:r>
              <a:rPr lang="en-US" dirty="0" smtClean="0"/>
              <a:t>5.2.2.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67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9230"/>
            <a:ext cx="7863840" cy="539750"/>
          </a:xfrm>
        </p:spPr>
        <p:txBody>
          <a:bodyPr>
            <a:normAutofit/>
          </a:bodyPr>
          <a:lstStyle/>
          <a:p>
            <a:r>
              <a:rPr lang="en-US" sz="3200" dirty="0"/>
              <a:t>Artico </a:t>
            </a:r>
            <a:r>
              <a:rPr lang="en-US" sz="3200" dirty="0" smtClean="0"/>
              <a:t>GUI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511" y="901591"/>
            <a:ext cx="6226809" cy="407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354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00025"/>
            <a:ext cx="7863840" cy="539750"/>
          </a:xfrm>
        </p:spPr>
        <p:txBody>
          <a:bodyPr>
            <a:normAutofit/>
          </a:bodyPr>
          <a:lstStyle/>
          <a:p>
            <a:r>
              <a:rPr lang="en-US" sz="3200" dirty="0"/>
              <a:t>Service Menu Changes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338138" y="969963"/>
            <a:ext cx="8348662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227013" indent="-227013" algn="l" rtl="0" eaLnBrk="1" fontAlgn="base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2"/>
              </a:buBlip>
              <a:defRPr lang="en-US" sz="2000" kern="1200" dirty="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marL="569913" indent="-171450" algn="l" rtl="0" eaLnBrk="1" fontAlgn="base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sz="16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2pPr>
            <a:lvl3pPr marL="858838" indent="-1730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3pPr>
            <a:lvl4pPr marL="108426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4pPr>
            <a:lvl5pPr marL="125571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The Artico service menu will be very similar to the Pro Foundation service menu. </a:t>
            </a:r>
          </a:p>
          <a:p>
            <a:r>
              <a:rPr lang="en-US" sz="2400" dirty="0" smtClean="0"/>
              <a:t>All service menu items referring to the NetApp array are removed.</a:t>
            </a:r>
          </a:p>
          <a:p>
            <a:r>
              <a:rPr lang="en-US" sz="2400" dirty="0" smtClean="0"/>
              <a:t>All service menu items referring to the SAS HBA card and ports are removed.</a:t>
            </a:r>
          </a:p>
          <a:p>
            <a:r>
              <a:rPr lang="en-US" sz="2400" dirty="0" smtClean="0"/>
              <a:t>A new Expand Artico Storage option was added to rescan the FC for any newly added LUNs from an Artico expansion tray. No HA shared expansion is necessary.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300" b="1" dirty="0" smtClean="0"/>
          </a:p>
          <a:p>
            <a:pPr marL="0" indent="0">
              <a:buNone/>
            </a:pPr>
            <a:r>
              <a:rPr lang="en-US" sz="1900" b="1" dirty="0" smtClean="0"/>
              <a:t>Service Engineering Tools Menu</a:t>
            </a:r>
            <a:endParaRPr lang="en-US" sz="1500" dirty="0" smtClean="0"/>
          </a:p>
          <a:p>
            <a:pPr marL="55563" indent="0">
              <a:buNone/>
            </a:pPr>
            <a:r>
              <a:rPr lang="en-US" sz="1700" dirty="0" smtClean="0"/>
              <a:t>0) Base OS Network Setup		- Setup networking for Base OS</a:t>
            </a:r>
          </a:p>
          <a:p>
            <a:pPr marL="55563" indent="0">
              <a:buNone/>
            </a:pPr>
            <a:r>
              <a:rPr lang="en-US" sz="1700" dirty="0" smtClean="0"/>
              <a:t>1) Hardware Status		&gt;&gt;&gt; - Display hardware component status and information</a:t>
            </a:r>
          </a:p>
          <a:p>
            <a:pPr marL="55563" indent="0">
              <a:buNone/>
            </a:pPr>
            <a:r>
              <a:rPr lang="en-US" sz="1700" dirty="0" smtClean="0"/>
              <a:t>2) Conversions Menu		&gt;&gt;&gt; - Convert node or network setup</a:t>
            </a:r>
          </a:p>
          <a:p>
            <a:pPr marL="55563" indent="0">
              <a:buNone/>
            </a:pPr>
            <a:r>
              <a:rPr lang="en-US" sz="1700" dirty="0" smtClean="0"/>
              <a:t>3) Create Shared </a:t>
            </a:r>
            <a:r>
              <a:rPr lang="en-US" sz="1700" dirty="0" err="1" smtClean="0"/>
              <a:t>Filesystem</a:t>
            </a:r>
            <a:r>
              <a:rPr lang="en-US" sz="1700" dirty="0" smtClean="0"/>
              <a:t>	- MFG USE ONLY: Create the shared </a:t>
            </a:r>
            <a:r>
              <a:rPr lang="en-US" sz="1700" dirty="0" err="1" smtClean="0"/>
              <a:t>SNFS</a:t>
            </a:r>
            <a:r>
              <a:rPr lang="en-US" sz="1700" dirty="0" smtClean="0"/>
              <a:t> file system for HA use</a:t>
            </a:r>
          </a:p>
          <a:p>
            <a:pPr marL="55563" indent="0">
              <a:buNone/>
            </a:pPr>
            <a:r>
              <a:rPr lang="en-US" sz="1700" b="1" dirty="0" smtClean="0"/>
              <a:t>4) Expand Artico Storage		- Discover new expansion storage LUNs</a:t>
            </a:r>
            <a:endParaRPr lang="en-US" sz="1700" dirty="0"/>
          </a:p>
          <a:p>
            <a:pPr marL="55563" indent="0">
              <a:buNone/>
            </a:pPr>
            <a:endParaRPr lang="en-US" sz="1700" dirty="0" smtClean="0"/>
          </a:p>
          <a:p>
            <a:pPr marL="55563" indent="0">
              <a:buNone/>
            </a:pPr>
            <a:r>
              <a:rPr lang="en-US" sz="1700" dirty="0" smtClean="0"/>
              <a:t>Your Choice ('q' to Exit this Menu)</a:t>
            </a:r>
            <a:endParaRPr lang="en-US" sz="1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79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>
              <a:defRPr/>
            </a:pPr>
            <a:r>
              <a:rPr lang="en-US" dirty="0" err="1" smtClean="0"/>
              <a:t>Artico</a:t>
            </a:r>
            <a:r>
              <a:rPr lang="en-US" dirty="0" smtClean="0"/>
              <a:t> </a:t>
            </a:r>
            <a:r>
              <a:rPr lang="en-US" dirty="0" err="1" smtClean="0"/>
              <a:t>tiering</a:t>
            </a:r>
            <a:r>
              <a:rPr lang="en-US" dirty="0" smtClean="0"/>
              <a:t> overview</a:t>
            </a:r>
            <a:endParaRPr dirty="0"/>
          </a:p>
        </p:txBody>
      </p:sp>
      <p:sp>
        <p:nvSpPr>
          <p:cNvPr id="4" name="Text Placeholder 5"/>
          <p:cNvSpPr txBox="1">
            <a:spLocks/>
          </p:cNvSpPr>
          <p:nvPr/>
        </p:nvSpPr>
        <p:spPr bwMode="auto">
          <a:xfrm>
            <a:off x="1905000" y="3658307"/>
            <a:ext cx="4133850" cy="45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457200" eaLnBrk="0" hangingPunct="0">
              <a:spcBef>
                <a:spcPct val="20000"/>
              </a:spcBef>
              <a:buClr>
                <a:srgbClr val="0DB6EC"/>
              </a:buClr>
              <a:buSzPct val="75000"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Presented By:  </a:t>
            </a:r>
            <a:r>
              <a:rPr lang="en-US" sz="1400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Steve Johnson</a:t>
            </a: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92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Artico</a:t>
            </a:r>
            <a:r>
              <a:rPr lang="en-US" dirty="0" smtClean="0"/>
              <a:t> </a:t>
            </a:r>
            <a:r>
              <a:rPr lang="en-US" dirty="0" err="1" smtClean="0"/>
              <a:t>Tiering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 to the separate recorded presentation included as part of the </a:t>
            </a:r>
            <a:r>
              <a:rPr lang="en-US" dirty="0" err="1" smtClean="0"/>
              <a:t>Artico</a:t>
            </a:r>
            <a:r>
              <a:rPr lang="en-US" dirty="0" smtClean="0"/>
              <a:t> Product Overview (1-4520 Recorded Presentation) course, available on StorageCare Learning.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28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Artico Features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High-Performance </a:t>
            </a:r>
            <a:r>
              <a:rPr lang="en-US" dirty="0"/>
              <a:t>Shared </a:t>
            </a:r>
            <a:r>
              <a:rPr lang="en-US" dirty="0" smtClean="0"/>
              <a:t>Disk</a:t>
            </a:r>
          </a:p>
          <a:p>
            <a:r>
              <a:rPr lang="en-US" dirty="0"/>
              <a:t>Modern NAS </a:t>
            </a:r>
            <a:r>
              <a:rPr lang="en-US" dirty="0" smtClean="0"/>
              <a:t>Interface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Powerful </a:t>
            </a:r>
            <a:r>
              <a:rPr lang="en-US" dirty="0"/>
              <a:t>Tiering </a:t>
            </a:r>
            <a:r>
              <a:rPr lang="en-US" dirty="0" smtClean="0"/>
              <a:t>Engine</a:t>
            </a:r>
          </a:p>
          <a:p>
            <a:r>
              <a:rPr lang="en-US" dirty="0"/>
              <a:t>Active-Active Data Movement</a:t>
            </a:r>
          </a:p>
          <a:p>
            <a:r>
              <a:rPr lang="en-US" dirty="0"/>
              <a:t>Native LTFS option for </a:t>
            </a:r>
            <a:r>
              <a:rPr lang="en-US" dirty="0" smtClean="0"/>
              <a:t>Tape</a:t>
            </a:r>
          </a:p>
          <a:p>
            <a:pPr lvl="2"/>
            <a:endParaRPr lang="en-US" dirty="0"/>
          </a:p>
          <a:p>
            <a:r>
              <a:rPr lang="en-US" dirty="0"/>
              <a:t>Built-in Data Integrity</a:t>
            </a:r>
          </a:p>
          <a:p>
            <a:pPr lvl="0"/>
            <a:r>
              <a:rPr lang="en-US" dirty="0" smtClean="0"/>
              <a:t>Self-Healing Archive</a:t>
            </a:r>
          </a:p>
          <a:p>
            <a:pPr lvl="2"/>
            <a:endParaRPr lang="en-US" dirty="0"/>
          </a:p>
          <a:p>
            <a:pPr lvl="0"/>
            <a:r>
              <a:rPr lang="en-US" dirty="0" smtClean="0"/>
              <a:t>Data </a:t>
            </a:r>
            <a:r>
              <a:rPr lang="en-US" dirty="0"/>
              <a:t>at Rest Encryption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24" y="1012548"/>
            <a:ext cx="3629647" cy="240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5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the Data: 3 Ways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Basic file movement</a:t>
            </a:r>
            <a:r>
              <a:rPr lang="en-US" dirty="0" smtClean="0"/>
              <a:t>: </a:t>
            </a:r>
            <a:r>
              <a:rPr lang="en-US" dirty="0" err="1" smtClean="0"/>
              <a:t>Artico</a:t>
            </a:r>
            <a:r>
              <a:rPr lang="en-US" dirty="0" smtClean="0"/>
              <a:t> is an agnostic, simple to deploy NAS target</a:t>
            </a:r>
          </a:p>
          <a:p>
            <a:pPr lvl="1"/>
            <a:r>
              <a:rPr lang="en-US" dirty="0" smtClean="0"/>
              <a:t>For many, NAS drag and drop is a cheap and easy option</a:t>
            </a:r>
          </a:p>
          <a:p>
            <a:pPr lvl="1"/>
            <a:r>
              <a:rPr lang="en-US" dirty="0" smtClean="0"/>
              <a:t>Great option for university video archiving, project-based archiving to tape</a:t>
            </a:r>
          </a:p>
          <a:p>
            <a:endParaRPr lang="en-US" dirty="0" smtClean="0"/>
          </a:p>
          <a:p>
            <a:r>
              <a:rPr lang="en-US" b="1" dirty="0" smtClean="0"/>
              <a:t>Application managed movement</a:t>
            </a:r>
            <a:r>
              <a:rPr lang="en-US" dirty="0" smtClean="0"/>
              <a:t>: Most applications offer NAS data movement and access</a:t>
            </a:r>
          </a:p>
          <a:p>
            <a:pPr lvl="1"/>
            <a:r>
              <a:rPr lang="en-US" dirty="0" smtClean="0"/>
              <a:t>Where drag and drop isn’t sufficient, many applications support NAS data movement, inexpensively </a:t>
            </a:r>
          </a:p>
          <a:p>
            <a:pPr lvl="1"/>
            <a:r>
              <a:rPr lang="en-US" dirty="0" smtClean="0"/>
              <a:t>Most don’t require certification; check if you have questions about a specific application</a:t>
            </a:r>
          </a:p>
          <a:p>
            <a:pPr lvl="1"/>
            <a:r>
              <a:rPr lang="en-US" dirty="0" smtClean="0"/>
              <a:t>Example applications are:  </a:t>
            </a:r>
            <a:r>
              <a:rPr lang="en-US" dirty="0" err="1" smtClean="0"/>
              <a:t>Visidata</a:t>
            </a:r>
            <a:r>
              <a:rPr lang="en-US" dirty="0" smtClean="0"/>
              <a:t>, AutoCAD</a:t>
            </a:r>
          </a:p>
          <a:p>
            <a:pPr lvl="1"/>
            <a:r>
              <a:rPr lang="en-US" dirty="0" smtClean="0"/>
              <a:t>Check with us when you have one in mind; we certify with them all</a:t>
            </a:r>
          </a:p>
          <a:p>
            <a:endParaRPr lang="en-US" dirty="0" smtClean="0"/>
          </a:p>
          <a:p>
            <a:r>
              <a:rPr lang="en-US" b="1" dirty="0" smtClean="0"/>
              <a:t>Data analytics &amp; movement</a:t>
            </a:r>
          </a:p>
          <a:p>
            <a:pPr lvl="1"/>
            <a:r>
              <a:rPr lang="en-US" dirty="0" err="1" smtClean="0"/>
              <a:t>Artico</a:t>
            </a:r>
            <a:r>
              <a:rPr lang="en-US" dirty="0" smtClean="0"/>
              <a:t> supports more sophisticated software for ongoing data analytics and movement</a:t>
            </a:r>
          </a:p>
          <a:p>
            <a:pPr lvl="1"/>
            <a:r>
              <a:rPr lang="en-US" dirty="0" smtClean="0"/>
              <a:t>Example applications are Dell secure copy, NTP, </a:t>
            </a:r>
            <a:r>
              <a:rPr lang="en-US" dirty="0" err="1" smtClean="0"/>
              <a:t>Qstar</a:t>
            </a:r>
            <a:r>
              <a:rPr lang="en-US" dirty="0" smtClean="0"/>
              <a:t>, </a:t>
            </a:r>
            <a:r>
              <a:rPr lang="en-US" dirty="0" err="1" smtClean="0"/>
              <a:t>Arkivio</a:t>
            </a:r>
            <a:r>
              <a:rPr lang="en-US" dirty="0" smtClean="0"/>
              <a:t>, </a:t>
            </a:r>
            <a:r>
              <a:rPr lang="en-US" dirty="0" err="1" smtClean="0"/>
              <a:t>Simpana</a:t>
            </a:r>
            <a:r>
              <a:rPr lang="en-US" dirty="0" smtClean="0"/>
              <a:t> </a:t>
            </a:r>
            <a:r>
              <a:rPr lang="en-US" dirty="0" err="1" smtClean="0"/>
              <a:t>OnePass</a:t>
            </a:r>
            <a:r>
              <a:rPr lang="en-US" dirty="0" smtClean="0"/>
              <a:t>, Enterprise Vault</a:t>
            </a:r>
          </a:p>
          <a:p>
            <a:pPr lvl="1"/>
            <a:r>
              <a:rPr lang="en-US" dirty="0" smtClean="0"/>
              <a:t>Quantum resells Rocket </a:t>
            </a:r>
            <a:r>
              <a:rPr lang="en-US" dirty="0" err="1" smtClean="0"/>
              <a:t>Arkivio</a:t>
            </a:r>
            <a:r>
              <a:rPr lang="en-US" dirty="0" smtClean="0"/>
              <a:t>, but we support and certify a broad range</a:t>
            </a:r>
          </a:p>
        </p:txBody>
      </p:sp>
    </p:spTree>
    <p:extLst>
      <p:ext uri="{BB962C8B-B14F-4D97-AF65-F5344CB8AC3E}">
        <p14:creationId xmlns:p14="http://schemas.microsoft.com/office/powerpoint/2010/main" val="19476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Artico – What’s in the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00778" y="1071563"/>
            <a:ext cx="5415334" cy="36647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800" b="1" i="1" dirty="0">
                <a:solidFill>
                  <a:srgbClr val="C00000"/>
                </a:solidFill>
              </a:rPr>
              <a:t>Base System</a:t>
            </a:r>
          </a:p>
          <a:p>
            <a:r>
              <a:rPr lang="en-US" sz="1800" dirty="0"/>
              <a:t>2x archive servers, </a:t>
            </a:r>
            <a:r>
              <a:rPr lang="en-US" sz="1800" i="1" dirty="0"/>
              <a:t>per server </a:t>
            </a:r>
            <a:r>
              <a:rPr lang="en-US" sz="1800" dirty="0"/>
              <a:t>connectivity:</a:t>
            </a:r>
          </a:p>
          <a:p>
            <a:pPr lvl="1"/>
            <a:r>
              <a:rPr lang="en-US" sz="1700" dirty="0"/>
              <a:t>2x Dual 8G FC (two ports for disk, two for tape)</a:t>
            </a:r>
          </a:p>
          <a:p>
            <a:pPr lvl="1"/>
            <a:r>
              <a:rPr lang="en-US" sz="1700" dirty="0"/>
              <a:t>1x Dual 10GbE (NAS client connectivity)</a:t>
            </a:r>
          </a:p>
          <a:p>
            <a:pPr lvl="1"/>
            <a:r>
              <a:rPr lang="en-US" sz="1700" dirty="0"/>
              <a:t>HA for archive (HA NAS 2</a:t>
            </a:r>
            <a:r>
              <a:rPr lang="en-US" sz="1700" baseline="30000" dirty="0"/>
              <a:t>nd</a:t>
            </a:r>
            <a:r>
              <a:rPr lang="en-US" sz="1700" dirty="0"/>
              <a:t> half 2015 as a SW upgrade)</a:t>
            </a:r>
          </a:p>
          <a:p>
            <a:pPr lvl="2"/>
            <a:endParaRPr lang="en-US" dirty="0"/>
          </a:p>
          <a:p>
            <a:r>
              <a:rPr lang="en-US" sz="1800" dirty="0"/>
              <a:t>1x dual controller array</a:t>
            </a:r>
          </a:p>
          <a:p>
            <a:pPr lvl="1"/>
            <a:r>
              <a:rPr lang="en-US" sz="1700" dirty="0"/>
              <a:t>Archive metadata</a:t>
            </a:r>
          </a:p>
          <a:p>
            <a:pPr lvl="1"/>
            <a:r>
              <a:rPr lang="en-US" sz="1700" dirty="0"/>
              <a:t>33TB customer-usable capacity</a:t>
            </a:r>
          </a:p>
          <a:p>
            <a:pPr lvl="1"/>
            <a:r>
              <a:rPr lang="en-US" sz="1700" dirty="0"/>
              <a:t>SED/FDE disk (where available)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800" b="1" i="1" dirty="0">
                <a:solidFill>
                  <a:srgbClr val="C00000"/>
                </a:solidFill>
              </a:rPr>
              <a:t>Optional Hardware Upgrades</a:t>
            </a:r>
          </a:p>
          <a:p>
            <a:r>
              <a:rPr lang="en-US" sz="1800" dirty="0"/>
              <a:t>1x disk expansion (SED/FDE where available)</a:t>
            </a:r>
          </a:p>
          <a:p>
            <a:pPr lvl="1"/>
            <a:r>
              <a:rPr lang="en-US" sz="1700" dirty="0"/>
              <a:t>Increases usable capacity by 40TB</a:t>
            </a:r>
          </a:p>
          <a:p>
            <a:pPr lvl="3"/>
            <a:endParaRPr lang="en-US" sz="1300" dirty="0"/>
          </a:p>
          <a:p>
            <a:r>
              <a:rPr lang="en-US" sz="1800" dirty="0"/>
              <a:t>1x Dual 10GbE for Lattus or Q-Cloud Archive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315" y="1306051"/>
            <a:ext cx="3056411" cy="2021984"/>
          </a:xfrm>
          <a:prstGeom prst="rect">
            <a:avLst/>
          </a:prstGeom>
        </p:spPr>
      </p:pic>
      <p:pic>
        <p:nvPicPr>
          <p:cNvPr id="2053" name="Picture 5" descr="C:\Users\dduperron\Desktop\Kickoff FY16\Artico\Quantum StorNext QX1200 - Fr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315" y="3969661"/>
            <a:ext cx="3056411" cy="54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7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240476" y="1092994"/>
            <a:ext cx="8737270" cy="3501629"/>
          </a:xfrm>
        </p:spPr>
        <p:txBody>
          <a:bodyPr>
            <a:normAutofit/>
          </a:bodyPr>
          <a:lstStyle/>
          <a:p>
            <a:r>
              <a:rPr lang="en-US" sz="2400" dirty="0"/>
              <a:t>Storage for data and metadata direct attached via 8G FC</a:t>
            </a:r>
            <a:br>
              <a:rPr lang="en-US" sz="2400" dirty="0"/>
            </a:br>
            <a:endParaRPr lang="en-US" sz="500" dirty="0"/>
          </a:p>
          <a:p>
            <a:r>
              <a:rPr lang="en-US" sz="2400" dirty="0"/>
              <a:t>Disk array is a QXS-1200</a:t>
            </a:r>
          </a:p>
          <a:p>
            <a:pPr lvl="1"/>
            <a:r>
              <a:rPr lang="en-US" sz="2100" dirty="0"/>
              <a:t>Dual redundant controllers with 6GB cache each</a:t>
            </a:r>
          </a:p>
          <a:p>
            <a:pPr lvl="1"/>
            <a:r>
              <a:rPr lang="en-US" sz="2100" dirty="0"/>
              <a:t>12x 4TB 3.5” 7200RPM NL-SAS disks (SED/FDE where available)</a:t>
            </a:r>
          </a:p>
          <a:p>
            <a:pPr lvl="1"/>
            <a:r>
              <a:rPr lang="en-US" sz="2100" dirty="0"/>
              <a:t>Storage monitoring/alerting configured via QXS-1200 GUI</a:t>
            </a:r>
          </a:p>
          <a:p>
            <a:pPr lvl="1"/>
            <a:r>
              <a:rPr lang="en-US" sz="2100" dirty="0"/>
              <a:t>10+2 RAID6 for two drives of redundancy – no hot spare</a:t>
            </a:r>
          </a:p>
          <a:p>
            <a:pPr marL="685783" lvl="2" indent="0">
              <a:buNone/>
            </a:pPr>
            <a:r>
              <a:rPr lang="en-US" sz="1200" i="1" dirty="0"/>
              <a:t>(cold spares available for purchase)</a:t>
            </a:r>
          </a:p>
        </p:txBody>
      </p:sp>
      <p:pic>
        <p:nvPicPr>
          <p:cNvPr id="6" name="Picture 5" descr="C:\Users\dduperron\Desktop\Kickoff FY16\Artico\Quantum StorNext QX1200 - 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77" y="3878813"/>
            <a:ext cx="3056411" cy="54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duperron\Desktop\Kickoff FY16\Artico\Quantum StorNext QX1200 - Front No Bez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39" y="3867097"/>
            <a:ext cx="3056411" cy="56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93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&amp; Licenses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65761" y="977059"/>
            <a:ext cx="8286023" cy="38169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C00000"/>
                </a:solidFill>
              </a:rPr>
              <a:t>Included Software Licenses</a:t>
            </a:r>
          </a:p>
          <a:p>
            <a:pPr marL="84535" indent="0">
              <a:buNone/>
            </a:pPr>
            <a:r>
              <a:rPr lang="en-US" sz="1500" b="1" dirty="0"/>
              <a:t>StorNext File System with HA</a:t>
            </a:r>
          </a:p>
          <a:p>
            <a:pPr marL="84535" indent="0">
              <a:buNone/>
            </a:pPr>
            <a:r>
              <a:rPr lang="en-US" sz="1500" b="1" dirty="0"/>
              <a:t>Advanced Data Integrity Module (aka checksum)</a:t>
            </a:r>
          </a:p>
          <a:p>
            <a:pPr marL="84535" indent="0">
              <a:buNone/>
            </a:pPr>
            <a:r>
              <a:rPr lang="en-US" sz="1500" b="1" dirty="0"/>
              <a:t>DDM for active-active data movement (2nd node only)</a:t>
            </a:r>
          </a:p>
          <a:p>
            <a:pPr marL="84535" indent="0">
              <a:buNone/>
            </a:pPr>
            <a:r>
              <a:rPr lang="en-US" sz="1500" b="1" dirty="0"/>
              <a:t>StorNext Storage Manager - 80 slots Scalar tape</a:t>
            </a:r>
          </a:p>
          <a:p>
            <a:pPr marL="84535" indent="0">
              <a:buNone/>
            </a:pPr>
            <a:r>
              <a:rPr lang="en-US" sz="1500" b="1" dirty="0"/>
              <a:t>StorNext Storage Manager - Lattus Capacity License</a:t>
            </a:r>
          </a:p>
          <a:p>
            <a:pPr marL="84535" indent="0">
              <a:buNone/>
            </a:pPr>
            <a:endParaRPr lang="en-US" sz="700" b="1" dirty="0"/>
          </a:p>
          <a:p>
            <a:pPr marL="0" indent="0">
              <a:buNone/>
            </a:pPr>
            <a:r>
              <a:rPr lang="en-US" b="1" i="1" dirty="0">
                <a:solidFill>
                  <a:srgbClr val="C00000"/>
                </a:solidFill>
              </a:rPr>
              <a:t>Optional Software Licenses</a:t>
            </a:r>
          </a:p>
          <a:p>
            <a:pPr marL="84535" indent="0">
              <a:buNone/>
            </a:pPr>
            <a:r>
              <a:rPr lang="en-US" sz="1500" b="1" dirty="0"/>
              <a:t>Artico 10 Slot License for Scalar Tape Libraries</a:t>
            </a:r>
          </a:p>
          <a:p>
            <a:pPr lvl="1"/>
            <a:r>
              <a:rPr lang="en-US" sz="1100" dirty="0"/>
              <a:t>Licenses 10 additional LTO slots in a Scalar library, add multiples for more slots; Scalar library still requires its hardware licenses</a:t>
            </a:r>
          </a:p>
          <a:p>
            <a:pPr marL="84535" indent="0">
              <a:buNone/>
            </a:pPr>
            <a:r>
              <a:rPr lang="en-US" sz="1500" b="1" dirty="0"/>
              <a:t>Artico Vault License</a:t>
            </a:r>
          </a:p>
          <a:p>
            <a:pPr lvl="1"/>
            <a:r>
              <a:rPr lang="en-US" sz="1100" dirty="0"/>
              <a:t>License to use vaulting with Artico; Scalar library still requires its hardware vaulting license (if applicable</a:t>
            </a:r>
            <a:r>
              <a:rPr lang="en-US" sz="1100" dirty="0" smtClean="0"/>
              <a:t>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0954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>
              <a:defRPr/>
            </a:pPr>
            <a:r>
              <a:rPr lang="en-US" dirty="0" err="1" smtClean="0"/>
              <a:t>nas</a:t>
            </a:r>
            <a:r>
              <a:rPr lang="en-US" dirty="0" smtClean="0"/>
              <a:t> interface overview</a:t>
            </a:r>
            <a:endParaRPr dirty="0"/>
          </a:p>
        </p:txBody>
      </p:sp>
      <p:sp>
        <p:nvSpPr>
          <p:cNvPr id="4" name="Text Placeholder 5"/>
          <p:cNvSpPr txBox="1">
            <a:spLocks/>
          </p:cNvSpPr>
          <p:nvPr/>
        </p:nvSpPr>
        <p:spPr bwMode="auto">
          <a:xfrm>
            <a:off x="1905000" y="3658307"/>
            <a:ext cx="4133850" cy="45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457200" eaLnBrk="0" hangingPunct="0">
              <a:spcBef>
                <a:spcPct val="20000"/>
              </a:spcBef>
              <a:buClr>
                <a:srgbClr val="0DB6EC"/>
              </a:buClr>
              <a:buSzPct val="75000"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Presented By:  </a:t>
            </a:r>
            <a:r>
              <a:rPr lang="en-US" sz="1400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Nick Elvester</a:t>
            </a: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51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Artico NAS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SMB and NFS</a:t>
            </a:r>
          </a:p>
          <a:p>
            <a:pPr lvl="2"/>
            <a:endParaRPr lang="en-US" sz="1500" dirty="0"/>
          </a:p>
          <a:p>
            <a:r>
              <a:rPr lang="en-US" sz="2100" dirty="0"/>
              <a:t>Embedded in the Artico Archive Appliance</a:t>
            </a:r>
          </a:p>
          <a:p>
            <a:pPr lvl="2"/>
            <a:endParaRPr lang="en-US" sz="1500" dirty="0"/>
          </a:p>
          <a:p>
            <a:r>
              <a:rPr lang="en-US" sz="2100" dirty="0"/>
              <a:t>Today</a:t>
            </a:r>
          </a:p>
          <a:p>
            <a:pPr lvl="1"/>
            <a:r>
              <a:rPr lang="en-US" sz="1500" dirty="0"/>
              <a:t>Easy to use CLI operation – no manually editing config files (but no GUI)</a:t>
            </a:r>
          </a:p>
          <a:p>
            <a:pPr lvl="1"/>
            <a:r>
              <a:rPr lang="en-US" sz="1500" dirty="0"/>
              <a:t>Single node – NAS access via Node 2 only</a:t>
            </a:r>
          </a:p>
          <a:p>
            <a:pPr lvl="3"/>
            <a:endParaRPr lang="en-US" dirty="0"/>
          </a:p>
          <a:p>
            <a:r>
              <a:rPr lang="en-US" sz="2100" dirty="0"/>
              <a:t>Going Forward</a:t>
            </a:r>
          </a:p>
          <a:p>
            <a:pPr lvl="1"/>
            <a:r>
              <a:rPr lang="en-US" sz="1500" dirty="0"/>
              <a:t>Integration with Connect for configuration, management and monitoring</a:t>
            </a:r>
          </a:p>
          <a:p>
            <a:pPr lvl="1"/>
            <a:r>
              <a:rPr lang="en-US" sz="1500" dirty="0"/>
              <a:t>Multi-node with failover</a:t>
            </a:r>
          </a:p>
        </p:txBody>
      </p:sp>
    </p:spTree>
    <p:extLst>
      <p:ext uri="{BB962C8B-B14F-4D97-AF65-F5344CB8AC3E}">
        <p14:creationId xmlns:p14="http://schemas.microsoft.com/office/powerpoint/2010/main" val="3054743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New_ 2015 Quantum PowerPoint Template - Widescreen Format [P00582A]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_New_ 2015 Quantum PowerPoint Template - Widescreen Format [P00582A]</Template>
  <TotalTime>1177</TotalTime>
  <Words>1419</Words>
  <Application>Microsoft Office PowerPoint</Application>
  <PresentationFormat>On-screen Show (16:9)</PresentationFormat>
  <Paragraphs>254</Paragraphs>
  <Slides>26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_New_ 2015 Quantum PowerPoint Template - Widescreen Format [P00582A]</vt:lpstr>
      <vt:lpstr>Custom Design</vt:lpstr>
      <vt:lpstr>Visio</vt:lpstr>
      <vt:lpstr>PowerPoint Presentation</vt:lpstr>
      <vt:lpstr>PowerPoint Presentation</vt:lpstr>
      <vt:lpstr>Artico Features</vt:lpstr>
      <vt:lpstr>Moving the Data: 3 Ways</vt:lpstr>
      <vt:lpstr>Artico – What’s in the Box</vt:lpstr>
      <vt:lpstr>Artico Storage</vt:lpstr>
      <vt:lpstr>Software &amp; Licenses</vt:lpstr>
      <vt:lpstr>PowerPoint Presentation</vt:lpstr>
      <vt:lpstr>Artico NAS Overview</vt:lpstr>
      <vt:lpstr>Artico NAS Interface: Feature Set</vt:lpstr>
      <vt:lpstr>NAS Stack Credibility</vt:lpstr>
      <vt:lpstr>PowerPoint Presentation</vt:lpstr>
      <vt:lpstr>Artico Platform</vt:lpstr>
      <vt:lpstr>Artico Server</vt:lpstr>
      <vt:lpstr>Artico Storage</vt:lpstr>
      <vt:lpstr>Artico LUN Layout</vt:lpstr>
      <vt:lpstr>Artico LUN Layout (Cont.)</vt:lpstr>
      <vt:lpstr>Artico Storage Capacity</vt:lpstr>
      <vt:lpstr>Artico Metadata Controller Nodes</vt:lpstr>
      <vt:lpstr>Software Overview</vt:lpstr>
      <vt:lpstr>Artico GUI</vt:lpstr>
      <vt:lpstr>Artico GUI (Cont.)</vt:lpstr>
      <vt:lpstr>Service Menu Changes</vt:lpstr>
      <vt:lpstr>PowerPoint Presentation</vt:lpstr>
      <vt:lpstr>Artico Tiering Overview</vt:lpstr>
      <vt:lpstr>PowerPoint Presentation</vt:lpstr>
    </vt:vector>
  </TitlesOfParts>
  <Manager>Isaac Alves</Manager>
  <Company>Quantum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Quantum 16:9</dc:subject>
  <dc:creator>Charlotte Taylor</dc:creator>
  <cp:keywords>Template Mater 2015</cp:keywords>
  <cp:lastModifiedBy>Alice Palmer</cp:lastModifiedBy>
  <cp:revision>86</cp:revision>
  <cp:lastPrinted>2015-05-05T15:24:22Z</cp:lastPrinted>
  <dcterms:created xsi:type="dcterms:W3CDTF">2015-08-13T21:34:05Z</dcterms:created>
  <dcterms:modified xsi:type="dcterms:W3CDTF">2015-09-08T16:09:05Z</dcterms:modified>
</cp:coreProperties>
</file>