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1" r:id="rId2"/>
  </p:sldMasterIdLst>
  <p:notesMasterIdLst>
    <p:notesMasterId r:id="rId22"/>
  </p:notesMasterIdLst>
  <p:handoutMasterIdLst>
    <p:handoutMasterId r:id="rId23"/>
  </p:handoutMasterIdLst>
  <p:sldIdLst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03" autoAdjust="0"/>
  </p:normalViewPr>
  <p:slideViewPr>
    <p:cSldViewPr snapToGrid="0">
      <p:cViewPr>
        <p:scale>
          <a:sx n="100" d="100"/>
          <a:sy n="100" d="100"/>
        </p:scale>
        <p:origin x="-1308" y="-810"/>
      </p:cViewPr>
      <p:guideLst>
        <p:guide orient="horz" pos="1180"/>
        <p:guide pos="2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18048"/>
        <c:axId val="92419584"/>
      </c:barChart>
      <c:catAx>
        <c:axId val="92418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92419584"/>
        <c:crosses val="autoZero"/>
        <c:auto val="1"/>
        <c:lblAlgn val="ctr"/>
        <c:lblOffset val="100"/>
        <c:noMultiLvlLbl val="0"/>
      </c:catAx>
      <c:valAx>
        <c:axId val="92419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418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16352"/>
        <c:axId val="92517888"/>
      </c:barChart>
      <c:catAx>
        <c:axId val="92516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2517888"/>
        <c:crosses val="autoZero"/>
        <c:auto val="1"/>
        <c:lblAlgn val="ctr"/>
        <c:lblOffset val="100"/>
        <c:noMultiLvlLbl val="0"/>
      </c:catAx>
      <c:valAx>
        <c:axId val="9251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51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831744"/>
        <c:axId val="92833280"/>
      </c:barChart>
      <c:catAx>
        <c:axId val="92831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92833280"/>
        <c:crosses val="autoZero"/>
        <c:auto val="1"/>
        <c:lblAlgn val="ctr"/>
        <c:lblOffset val="100"/>
        <c:noMultiLvlLbl val="0"/>
      </c:catAx>
      <c:valAx>
        <c:axId val="9283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831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63904"/>
        <c:axId val="93569792"/>
      </c:barChart>
      <c:catAx>
        <c:axId val="93563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93569792"/>
        <c:crosses val="autoZero"/>
        <c:auto val="1"/>
        <c:lblAlgn val="ctr"/>
        <c:lblOffset val="100"/>
        <c:noMultiLvlLbl val="0"/>
      </c:catAx>
      <c:valAx>
        <c:axId val="9356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3563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07936"/>
        <c:axId val="93213824"/>
      </c:barChart>
      <c:catAx>
        <c:axId val="93207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3213824"/>
        <c:crosses val="autoZero"/>
        <c:auto val="1"/>
        <c:lblAlgn val="ctr"/>
        <c:lblOffset val="100"/>
        <c:noMultiLvlLbl val="0"/>
      </c:catAx>
      <c:valAx>
        <c:axId val="9321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3207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>
                <a:latin typeface="Arial" pitchFamily="34" charset="0"/>
              </a:rPr>
              <a:t>s outlook and is for planning purposes only.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B0BA6-1AAD-4AF6-9E2B-B167E0A67E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9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32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50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08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84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98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7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2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72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71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89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53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BED4-EA29-490C-A39A-AC25A957E82E}" type="datetimeFigureOut">
              <a:rPr lang="en-US" smtClean="0"/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59BC-F293-4ADC-BDFE-193DCB08E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err="1" smtClean="0"/>
              <a:t>artico</a:t>
            </a:r>
            <a:r>
              <a:rPr lang="en-US" dirty="0" smtClean="0"/>
              <a:t> Hardware installation and initial configuration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7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777" y="997585"/>
            <a:ext cx="8560343" cy="3402965"/>
          </a:xfrm>
        </p:spPr>
        <p:txBody>
          <a:bodyPr/>
          <a:lstStyle/>
          <a:p>
            <a:r>
              <a:rPr lang="en-US" dirty="0"/>
              <a:t>The array tray </a:t>
            </a:r>
            <a:r>
              <a:rPr lang="en-US" dirty="0" smtClean="0"/>
              <a:t>shall </a:t>
            </a:r>
            <a:r>
              <a:rPr lang="en-US" dirty="0"/>
              <a:t>contain </a:t>
            </a:r>
            <a:r>
              <a:rPr lang="en-US" dirty="0" smtClean="0"/>
              <a:t>three </a:t>
            </a:r>
            <a:r>
              <a:rPr lang="en-US" dirty="0"/>
              <a:t>SNFS labels of the following format</a:t>
            </a:r>
            <a:r>
              <a:rPr lang="en-US" dirty="0" smtClean="0"/>
              <a:t>:</a:t>
            </a:r>
          </a:p>
          <a:p>
            <a:endParaRPr lang="en-US" sz="1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pPr marL="0" indent="0" defTabSz="457200">
              <a:lnSpc>
                <a:spcPct val="90000"/>
              </a:lnSpc>
              <a:buClr>
                <a:srgbClr val="0F73C3"/>
              </a:buClr>
              <a:buNone/>
            </a:pPr>
            <a:endParaRPr lang="en-US" sz="1050" dirty="0" smtClean="0"/>
          </a:p>
          <a:p>
            <a:pPr defTabSz="457200">
              <a:lnSpc>
                <a:spcPct val="90000"/>
              </a:lnSpc>
              <a:buClr>
                <a:srgbClr val="0F73C3"/>
              </a:buClr>
            </a:pPr>
            <a:r>
              <a:rPr lang="en-US" dirty="0" smtClean="0"/>
              <a:t>The </a:t>
            </a:r>
            <a:r>
              <a:rPr lang="en-US" dirty="0"/>
              <a:t>expansion tray of an Artico storage system shall contain </a:t>
            </a:r>
            <a:r>
              <a:rPr lang="en-US" dirty="0" smtClean="0"/>
              <a:t>one </a:t>
            </a:r>
            <a:r>
              <a:rPr lang="en-US" dirty="0"/>
              <a:t>SNFS label of the following format</a:t>
            </a:r>
            <a:r>
              <a:rPr lang="en-US" dirty="0" smtClean="0"/>
              <a:t>:  </a:t>
            </a:r>
            <a:r>
              <a:rPr lang="en-US" altLang="en-US" sz="2000" b="1" dirty="0" smtClean="0"/>
              <a:t>snfs_data</a:t>
            </a:r>
            <a:r>
              <a:rPr lang="en-US" altLang="en-US" sz="2000" b="1" dirty="0"/>
              <a:t>_&lt;array_name&gt;_L&lt;lun</a:t>
            </a:r>
            <a:r>
              <a:rPr lang="en-US" altLang="en-US" sz="2000" b="1" dirty="0" smtClean="0"/>
              <a:t>&gt;</a:t>
            </a:r>
            <a:endParaRPr lang="en-US" sz="1800" b="1" i="1" dirty="0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365760" y="345440"/>
            <a:ext cx="7863840" cy="36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73C3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73C3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73C3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73C3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73C3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73C3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73C3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F73C3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/>
              <a:t>Artico Expansion Tray One-Button </a:t>
            </a:r>
            <a:r>
              <a:rPr lang="en-US" sz="3200" dirty="0" err="1" smtClean="0"/>
              <a:t>Config</a:t>
            </a:r>
            <a:r>
              <a:rPr lang="en-US" sz="3200" dirty="0" smtClean="0"/>
              <a:t> (Cont.)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2431"/>
              </p:ext>
            </p:extLst>
          </p:nvPr>
        </p:nvGraphicFramePr>
        <p:xfrm>
          <a:off x="575733" y="1577978"/>
          <a:ext cx="8314270" cy="1795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867"/>
                <a:gridCol w="4851403"/>
              </a:tblGrid>
              <a:tr h="637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snfs_meta_&lt;array_name&gt;_L&lt;lun&gt;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This is the preconfigured metadata v</a:t>
                      </a:r>
                      <a:r>
                        <a:rPr kumimoji="0" lang="en-US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olume (5% of total capacity of the tray).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snfs_combo_&lt;array_name&gt;_L&lt;lun&gt;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This is the HA shared file system LUN (10%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of the total capacity of the tray).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</a:rPr>
                        <a:t>snfs_data_&lt;array_name&gt;_L&lt;lun&gt;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This is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the custom data LUN (85% of the total capacity of the tray).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2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err="1" smtClean="0"/>
              <a:t>Artico</a:t>
            </a:r>
            <a:r>
              <a:rPr lang="en-US" dirty="0"/>
              <a:t> </a:t>
            </a:r>
            <a:r>
              <a:rPr lang="en-US" dirty="0" smtClean="0"/>
              <a:t>NAS Configuration </a:t>
            </a:r>
            <a:r>
              <a:rPr lang="en-US" dirty="0" err="1" smtClean="0"/>
              <a:t>OVerVIEW</a:t>
            </a:r>
            <a:endParaRPr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Michael Zeis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4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Artico NAS 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Artico</a:t>
            </a:r>
            <a:r>
              <a:rPr lang="en-US" dirty="0" smtClean="0"/>
              <a:t> NAS server platform based on Pro Foundation and consists of the following software components:</a:t>
            </a:r>
          </a:p>
          <a:p>
            <a:pPr lvl="1"/>
            <a:r>
              <a:rPr lang="en-US" dirty="0" err="1" smtClean="0"/>
              <a:t>SMB</a:t>
            </a:r>
            <a:r>
              <a:rPr lang="en-US" dirty="0" smtClean="0"/>
              <a:t> v3 / Samba (version 4.1.17</a:t>
            </a:r>
          </a:p>
          <a:p>
            <a:pPr lvl="1"/>
            <a:r>
              <a:rPr lang="en-US" dirty="0" smtClean="0"/>
              <a:t>Custom Quantum Samba-plugin for integration with StorNext.</a:t>
            </a:r>
          </a:p>
          <a:p>
            <a:pPr lvl="1"/>
            <a:r>
              <a:rPr lang="en-US" dirty="0" err="1" smtClean="0"/>
              <a:t>NFS</a:t>
            </a:r>
            <a:r>
              <a:rPr lang="en-US" dirty="0" smtClean="0"/>
              <a:t> v3</a:t>
            </a:r>
          </a:p>
          <a:p>
            <a:pPr lvl="1"/>
            <a:r>
              <a:rPr lang="en-US" dirty="0" smtClean="0"/>
              <a:t>Custom Quantum NAS CLI and Controller (enabled from Service menu)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Integration with Windows Active Directory for </a:t>
            </a:r>
            <a:r>
              <a:rPr lang="en-US" dirty="0" err="1" smtClean="0"/>
              <a:t>SMB</a:t>
            </a:r>
            <a:r>
              <a:rPr lang="en-US" dirty="0" smtClean="0"/>
              <a:t> client authentication</a:t>
            </a:r>
          </a:p>
          <a:p>
            <a:pPr lvl="1"/>
            <a:r>
              <a:rPr lang="en-US" dirty="0" smtClean="0"/>
              <a:t>Integration with </a:t>
            </a:r>
            <a:r>
              <a:rPr lang="en-US" dirty="0" err="1" smtClean="0"/>
              <a:t>OpenLDAP</a:t>
            </a:r>
            <a:r>
              <a:rPr lang="en-US" dirty="0" smtClean="0"/>
              <a:t>/Kerberos for </a:t>
            </a:r>
            <a:r>
              <a:rPr lang="en-US" dirty="0" err="1" smtClean="0"/>
              <a:t>SMB</a:t>
            </a:r>
            <a:r>
              <a:rPr lang="en-US" dirty="0" smtClean="0"/>
              <a:t> client authentication</a:t>
            </a:r>
          </a:p>
          <a:p>
            <a:pPr lvl="1"/>
            <a:r>
              <a:rPr lang="en-US" dirty="0" smtClean="0"/>
              <a:t>Supports local user client authentication for </a:t>
            </a:r>
            <a:r>
              <a:rPr lang="en-US" dirty="0" err="1" smtClean="0"/>
              <a:t>SMB</a:t>
            </a:r>
            <a:endParaRPr lang="en-US" dirty="0" smtClean="0"/>
          </a:p>
          <a:p>
            <a:pPr lvl="1"/>
            <a:r>
              <a:rPr lang="en-US" dirty="0" smtClean="0"/>
              <a:t>Supports </a:t>
            </a:r>
            <a:r>
              <a:rPr lang="en-US" dirty="0" err="1" smtClean="0"/>
              <a:t>DLC</a:t>
            </a:r>
            <a:r>
              <a:rPr lang="en-US" dirty="0" smtClean="0"/>
              <a:t>, </a:t>
            </a:r>
            <a:r>
              <a:rPr lang="en-US" dirty="0" err="1" smtClean="0"/>
              <a:t>SMB</a:t>
            </a:r>
            <a:r>
              <a:rPr lang="en-US" dirty="0" smtClean="0"/>
              <a:t> and </a:t>
            </a:r>
            <a:r>
              <a:rPr lang="en-US" dirty="0" err="1" smtClean="0"/>
              <a:t>NFS</a:t>
            </a:r>
            <a:endParaRPr lang="en-US" dirty="0" smtClean="0"/>
          </a:p>
          <a:p>
            <a:pPr lvl="1"/>
            <a:r>
              <a:rPr lang="en-US" dirty="0" smtClean="0"/>
              <a:t>Release on the Platform 5.2.2 codebase</a:t>
            </a:r>
          </a:p>
          <a:p>
            <a:pPr lvl="1"/>
            <a:r>
              <a:rPr lang="en-US" dirty="0" err="1" smtClean="0"/>
              <a:t>SMB</a:t>
            </a:r>
            <a:r>
              <a:rPr lang="en-US" dirty="0" smtClean="0"/>
              <a:t> integration with Storage Manager offline-reporting capability (Supported by Windows clients only)</a:t>
            </a:r>
          </a:p>
        </p:txBody>
      </p:sp>
    </p:spTree>
    <p:extLst>
      <p:ext uri="{BB962C8B-B14F-4D97-AF65-F5344CB8AC3E}">
        <p14:creationId xmlns:p14="http://schemas.microsoft.com/office/powerpoint/2010/main" val="28098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Service Menu Screenshot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NAS is disabled by default</a:t>
            </a:r>
          </a:p>
          <a:p>
            <a:pPr lvl="0"/>
            <a:r>
              <a:rPr lang="en-US" dirty="0" smtClean="0"/>
              <a:t>Run the main </a:t>
            </a:r>
            <a:r>
              <a:rPr lang="en-US" dirty="0"/>
              <a:t>Service menu, </a:t>
            </a:r>
            <a:r>
              <a:rPr lang="en-US" dirty="0" smtClean="0"/>
              <a:t>specifying ‘-admin’: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Recommended on node 2 of MDC</a:t>
            </a:r>
            <a:endParaRPr lang="en-US" sz="2000" b="1" dirty="0"/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[</a:t>
            </a:r>
            <a:r>
              <a:rPr lang="en-US" sz="1600" b="1" dirty="0" err="1" smtClean="0">
                <a:solidFill>
                  <a:schemeClr val="tx1"/>
                </a:solidFill>
              </a:rPr>
              <a:t>stornext@ProF-a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~]# /opt/DXi/scripts/service.sh -</a:t>
            </a:r>
            <a:r>
              <a:rPr lang="en-US" sz="1600" b="1" dirty="0" smtClean="0">
                <a:solidFill>
                  <a:schemeClr val="tx1"/>
                </a:solidFill>
              </a:rPr>
              <a:t>admin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*** Service Menu ***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0) Hardware Configuration &gt;&gt;&gt; - Tools for Configuring </a:t>
            </a:r>
            <a:r>
              <a:rPr lang="en-US" sz="1600" b="1" dirty="0" smtClean="0">
                <a:solidFill>
                  <a:schemeClr val="tx1"/>
                </a:solidFill>
              </a:rPr>
              <a:t>Hardware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1) Serial Numbers &gt;&gt;&gt; - Tools for Node and System </a:t>
            </a:r>
            <a:r>
              <a:rPr lang="en-US" sz="1600" b="1" dirty="0" smtClean="0">
                <a:solidFill>
                  <a:schemeClr val="tx1"/>
                </a:solidFill>
              </a:rPr>
              <a:t>Serial Numbers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2) More Tools &gt;&gt;&gt; - Miscellaneous </a:t>
            </a:r>
            <a:r>
              <a:rPr lang="en-US" sz="1600" b="1" dirty="0" smtClean="0">
                <a:solidFill>
                  <a:schemeClr val="tx1"/>
                </a:solidFill>
              </a:rPr>
              <a:t>Tools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Your Choice ('q' to Exit this Menu): 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1034540"/>
            <a:ext cx="8286023" cy="3560083"/>
          </a:xfrm>
        </p:spPr>
        <p:txBody>
          <a:bodyPr/>
          <a:lstStyle/>
          <a:p>
            <a:pPr lvl="0"/>
            <a:r>
              <a:rPr lang="en-US" dirty="0" smtClean="0"/>
              <a:t>Service </a:t>
            </a:r>
            <a:r>
              <a:rPr lang="en-US" dirty="0"/>
              <a:t>Menu &gt; More Tools &gt; Engineering Tools &gt; Advanced </a:t>
            </a:r>
            <a:r>
              <a:rPr lang="en-US" dirty="0" smtClean="0"/>
              <a:t>Configuration</a:t>
            </a:r>
          </a:p>
          <a:p>
            <a:pPr lvl="0"/>
            <a:r>
              <a:rPr lang="en-US" dirty="0" smtClean="0"/>
              <a:t>Choose </a:t>
            </a:r>
            <a:r>
              <a:rPr lang="en-US" dirty="0"/>
              <a:t>the </a:t>
            </a:r>
            <a:r>
              <a:rPr lang="en-US" dirty="0" smtClean="0"/>
              <a:t>NAS </a:t>
            </a:r>
            <a:r>
              <a:rPr lang="en-US" dirty="0"/>
              <a:t>option from the menu. The following example enables the SN-NAS Module</a:t>
            </a:r>
            <a:r>
              <a:rPr lang="en-US" dirty="0" smtClean="0"/>
              <a:t>: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*** </a:t>
            </a:r>
            <a:r>
              <a:rPr lang="en-US" sz="1200" b="1" dirty="0">
                <a:solidFill>
                  <a:schemeClr val="tx1"/>
                </a:solidFill>
              </a:rPr>
              <a:t>Enable/Disable NAS Menu ***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NAS capability is currently disabled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0) Enable NAS - Enable and start NAS capability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1) Disable NAS - Stop and disable NAS capability.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Your Choice ('q' to Exit this Menu): 0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Starting </a:t>
            </a:r>
            <a:r>
              <a:rPr lang="en-US" sz="1200" b="1" dirty="0" err="1">
                <a:solidFill>
                  <a:schemeClr val="tx1"/>
                </a:solidFill>
              </a:rPr>
              <a:t>postgresql</a:t>
            </a:r>
            <a:r>
              <a:rPr lang="en-US" sz="1200" b="1" dirty="0">
                <a:solidFill>
                  <a:schemeClr val="tx1"/>
                </a:solidFill>
              </a:rPr>
              <a:t> service: [ OK ]</a:t>
            </a:r>
          </a:p>
          <a:p>
            <a:pPr marL="0" indent="0">
              <a:buNone/>
            </a:pPr>
            <a:r>
              <a:rPr lang="en-US" sz="1200" b="1" dirty="0" err="1" smtClean="0">
                <a:solidFill>
                  <a:schemeClr val="tx1"/>
                </a:solidFill>
              </a:rPr>
              <a:t>smbd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start/running, process 23493</a:t>
            </a:r>
          </a:p>
          <a:p>
            <a:pPr marL="0" indent="0">
              <a:buNone/>
            </a:pPr>
            <a:r>
              <a:rPr lang="en-US" sz="1200" b="1" dirty="0" err="1">
                <a:solidFill>
                  <a:schemeClr val="tx1"/>
                </a:solidFill>
              </a:rPr>
              <a:t>snnas_controller</a:t>
            </a:r>
            <a:r>
              <a:rPr lang="en-US" sz="1200" b="1" dirty="0">
                <a:solidFill>
                  <a:schemeClr val="tx1"/>
                </a:solidFill>
              </a:rPr>
              <a:t> start/running, process 23498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NAS capability is currently </a:t>
            </a:r>
            <a:r>
              <a:rPr lang="en-US" sz="1200" b="1" dirty="0" smtClean="0">
                <a:solidFill>
                  <a:schemeClr val="tx1"/>
                </a:solidFill>
              </a:rPr>
              <a:t>enabled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Service </a:t>
            </a:r>
            <a:r>
              <a:rPr lang="en-US" b="1" dirty="0"/>
              <a:t>Menu </a:t>
            </a:r>
            <a:r>
              <a:rPr lang="en-US" b="1" dirty="0" smtClean="0"/>
              <a:t>Screenshot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927749"/>
            <a:ext cx="8286023" cy="3804437"/>
          </a:xfrm>
        </p:spPr>
        <p:txBody>
          <a:bodyPr/>
          <a:lstStyle/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[</a:t>
            </a:r>
            <a:r>
              <a:rPr lang="en-US" sz="1000" b="1" dirty="0" err="1">
                <a:solidFill>
                  <a:schemeClr val="tx1"/>
                </a:solidFill>
              </a:rPr>
              <a:t>stornext@ProF-a</a:t>
            </a:r>
            <a:r>
              <a:rPr lang="en-US" sz="1000" b="1" dirty="0">
                <a:solidFill>
                  <a:schemeClr val="tx1"/>
                </a:solidFill>
              </a:rPr>
              <a:t> ~]$ </a:t>
            </a:r>
            <a:r>
              <a:rPr lang="en-US" sz="1000" b="1" dirty="0" err="1">
                <a:solidFill>
                  <a:schemeClr val="tx1"/>
                </a:solidFill>
              </a:rPr>
              <a:t>sudo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err="1">
                <a:solidFill>
                  <a:schemeClr val="tx1"/>
                </a:solidFill>
              </a:rPr>
              <a:t>rootsh</a:t>
            </a:r>
            <a:r>
              <a:rPr lang="en-US" sz="1000" b="1" dirty="0">
                <a:solidFill>
                  <a:schemeClr val="tx1"/>
                </a:solidFill>
              </a:rPr>
              <a:t> -</a:t>
            </a:r>
            <a:r>
              <a:rPr lang="en-US" sz="1000" b="1" dirty="0" err="1">
                <a:solidFill>
                  <a:schemeClr val="tx1"/>
                </a:solidFill>
              </a:rPr>
              <a:t>i</a:t>
            </a:r>
            <a:r>
              <a:rPr lang="en-US" sz="1000" b="1" dirty="0">
                <a:solidFill>
                  <a:schemeClr val="tx1"/>
                </a:solidFill>
              </a:rPr>
              <a:t> -u </a:t>
            </a:r>
            <a:r>
              <a:rPr lang="en-US" sz="1000" b="1" dirty="0" err="1">
                <a:solidFill>
                  <a:schemeClr val="tx1"/>
                </a:solidFill>
              </a:rPr>
              <a:t>sysadmin</a:t>
            </a:r>
            <a:endParaRPr lang="en-US" sz="1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Welcome to Quantum M220 SN-NAS Console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----------------------------------------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*** Type 'help' for a list of commands.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M220:ProF-a&gt; </a:t>
            </a:r>
            <a:r>
              <a:rPr lang="en-US" sz="1000" b="1" dirty="0" smtClean="0">
                <a:solidFill>
                  <a:schemeClr val="tx1"/>
                </a:solidFill>
              </a:rPr>
              <a:t>help</a:t>
            </a:r>
            <a:endParaRPr lang="en-US" sz="1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The following commands are available: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   </a:t>
            </a:r>
            <a:r>
              <a:rPr lang="en-US" sz="1000" b="1" dirty="0" err="1" smtClean="0">
                <a:solidFill>
                  <a:schemeClr val="tx1"/>
                </a:solidFill>
              </a:rPr>
              <a:t>auth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</a:rPr>
              <a:t>   </a:t>
            </a:r>
            <a:r>
              <a:rPr lang="en-US" sz="1000" b="1" dirty="0" err="1" smtClean="0">
                <a:solidFill>
                  <a:schemeClr val="tx1"/>
                </a:solidFill>
              </a:rPr>
              <a:t>config</a:t>
            </a:r>
            <a:endParaRPr lang="en-US" sz="1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   log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   </a:t>
            </a:r>
            <a:r>
              <a:rPr lang="en-US" sz="1000" b="1" dirty="0" err="1">
                <a:solidFill>
                  <a:schemeClr val="tx1"/>
                </a:solidFill>
              </a:rPr>
              <a:t>nascluster</a:t>
            </a:r>
            <a:endParaRPr lang="en-US" sz="1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   net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   </a:t>
            </a:r>
            <a:r>
              <a:rPr lang="en-US" sz="1000" b="1" dirty="0" err="1">
                <a:solidFill>
                  <a:schemeClr val="tx1"/>
                </a:solidFill>
              </a:rPr>
              <a:t>ntp</a:t>
            </a:r>
            <a:endParaRPr lang="en-US" sz="1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   share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   </a:t>
            </a:r>
            <a:r>
              <a:rPr lang="en-US" sz="1000" b="1" dirty="0" err="1">
                <a:solidFill>
                  <a:schemeClr val="tx1"/>
                </a:solidFill>
              </a:rPr>
              <a:t>ssh</a:t>
            </a:r>
            <a:endParaRPr lang="en-US" sz="1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   </a:t>
            </a:r>
            <a:r>
              <a:rPr lang="en-US" sz="1000" b="1" dirty="0" err="1">
                <a:solidFill>
                  <a:schemeClr val="tx1"/>
                </a:solidFill>
              </a:rPr>
              <a:t>supportbundle</a:t>
            </a:r>
            <a:endParaRPr lang="en-US" sz="1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    </a:t>
            </a:r>
            <a:r>
              <a:rPr lang="en-US" sz="1000" b="1" dirty="0" smtClean="0">
                <a:solidFill>
                  <a:schemeClr val="tx1"/>
                </a:solidFill>
              </a:rPr>
              <a:t>system</a:t>
            </a:r>
            <a:endParaRPr lang="en-US" sz="1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</a:rPr>
              <a:t>Type 'help &lt;</a:t>
            </a:r>
            <a:r>
              <a:rPr lang="en-US" sz="1000" b="1" dirty="0" err="1">
                <a:solidFill>
                  <a:schemeClr val="tx1"/>
                </a:solidFill>
              </a:rPr>
              <a:t>cmd</a:t>
            </a:r>
            <a:r>
              <a:rPr lang="en-US" sz="1000" b="1" dirty="0">
                <a:solidFill>
                  <a:schemeClr val="tx1"/>
                </a:solidFill>
              </a:rPr>
              <a:t>&gt;' for more information.</a:t>
            </a:r>
          </a:p>
          <a:p>
            <a:pPr marL="0" lv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Customer CLI for NAS Configuration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NAS Configuration Overview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777" y="994493"/>
            <a:ext cx="8286023" cy="360013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NAS </a:t>
            </a:r>
            <a:r>
              <a:rPr lang="en-US" dirty="0" smtClean="0">
                <a:solidFill>
                  <a:schemeClr val="tx1"/>
                </a:solidFill>
              </a:rPr>
              <a:t>Configuration Steps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NAS CLI from Service menu (on Node 2)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Enter NAS CLI menu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Run ‘</a:t>
            </a:r>
            <a:r>
              <a:rPr lang="en-US" b="1" dirty="0" err="1" smtClean="0">
                <a:solidFill>
                  <a:schemeClr val="tx1"/>
                </a:solidFill>
              </a:rPr>
              <a:t>sudo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rootsh</a:t>
            </a:r>
            <a:r>
              <a:rPr lang="en-US" b="1" dirty="0" smtClean="0">
                <a:solidFill>
                  <a:schemeClr val="tx1"/>
                </a:solidFill>
              </a:rPr>
              <a:t> -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 -u </a:t>
            </a:r>
            <a:r>
              <a:rPr lang="en-US" b="1" dirty="0" err="1" smtClean="0">
                <a:solidFill>
                  <a:schemeClr val="tx1"/>
                </a:solidFill>
              </a:rPr>
              <a:t>sysadmin</a:t>
            </a:r>
            <a:r>
              <a:rPr lang="en-US" dirty="0" smtClean="0">
                <a:solidFill>
                  <a:schemeClr val="tx1"/>
                </a:solidFill>
              </a:rPr>
              <a:t>’ to enter NAS CLI menu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b="1" dirty="0" err="1" smtClean="0">
                <a:solidFill>
                  <a:schemeClr val="tx1"/>
                </a:solidFill>
              </a:rPr>
              <a:t>auth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config</a:t>
            </a:r>
            <a:r>
              <a:rPr lang="en-US" dirty="0" smtClean="0">
                <a:solidFill>
                  <a:schemeClr val="tx1"/>
                </a:solidFill>
              </a:rPr>
              <a:t>’ and ‘</a:t>
            </a:r>
            <a:r>
              <a:rPr lang="en-US" b="1" dirty="0" smtClean="0">
                <a:solidFill>
                  <a:schemeClr val="tx1"/>
                </a:solidFill>
              </a:rPr>
              <a:t>share add</a:t>
            </a:r>
            <a:r>
              <a:rPr lang="en-US" dirty="0" smtClean="0">
                <a:solidFill>
                  <a:schemeClr val="tx1"/>
                </a:solidFill>
              </a:rPr>
              <a:t>’ main commands to enable NAS services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Configure NAS environment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Set up NAS client-authorization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b="1" dirty="0" err="1" smtClean="0">
                <a:solidFill>
                  <a:schemeClr val="tx1"/>
                </a:solidFill>
              </a:rPr>
              <a:t>auth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config</a:t>
            </a:r>
            <a:r>
              <a:rPr lang="en-US" b="1" dirty="0" smtClean="0">
                <a:solidFill>
                  <a:schemeClr val="tx1"/>
                </a:solidFill>
              </a:rPr>
              <a:t> ads’ </a:t>
            </a:r>
            <a:r>
              <a:rPr lang="en-US" dirty="0" smtClean="0">
                <a:solidFill>
                  <a:schemeClr val="tx1"/>
                </a:solidFill>
              </a:rPr>
              <a:t>for Active Directory configuration (supports rfc2307, RID, and local UID mapping)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b="1" dirty="0" err="1" smtClean="0">
                <a:solidFill>
                  <a:schemeClr val="tx1"/>
                </a:solidFill>
              </a:rPr>
              <a:t>auth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config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ldap</a:t>
            </a:r>
            <a:r>
              <a:rPr lang="en-US" b="1" dirty="0" smtClean="0">
                <a:solidFill>
                  <a:schemeClr val="tx1"/>
                </a:solidFill>
              </a:rPr>
              <a:t>’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err="1" smtClean="0">
                <a:solidFill>
                  <a:schemeClr val="tx1"/>
                </a:solidFill>
              </a:rPr>
              <a:t>OpenLDAP</a:t>
            </a:r>
            <a:r>
              <a:rPr lang="en-US" dirty="0" smtClean="0">
                <a:solidFill>
                  <a:schemeClr val="tx1"/>
                </a:solidFill>
              </a:rPr>
              <a:t>/Kerberos configuration </a:t>
            </a:r>
          </a:p>
          <a:p>
            <a:pPr lvl="3"/>
            <a:r>
              <a:rPr lang="en-US" b="1" dirty="0" smtClean="0">
                <a:solidFill>
                  <a:schemeClr val="tx1"/>
                </a:solidFill>
              </a:rPr>
              <a:t>‘</a:t>
            </a:r>
            <a:r>
              <a:rPr lang="en-US" b="1" dirty="0" err="1" smtClean="0">
                <a:solidFill>
                  <a:schemeClr val="tx1"/>
                </a:solidFill>
              </a:rPr>
              <a:t>auth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config</a:t>
            </a:r>
            <a:r>
              <a:rPr lang="en-US" b="1" dirty="0" smtClean="0">
                <a:solidFill>
                  <a:schemeClr val="tx1"/>
                </a:solidFill>
              </a:rPr>
              <a:t> local’ </a:t>
            </a:r>
            <a:r>
              <a:rPr lang="en-US" dirty="0" smtClean="0">
                <a:solidFill>
                  <a:schemeClr val="tx1"/>
                </a:solidFill>
              </a:rPr>
              <a:t>for local user configuration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87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NAS Configuration Overview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777" y="901051"/>
            <a:ext cx="8286023" cy="3693572"/>
          </a:xfrm>
        </p:spPr>
        <p:txBody>
          <a:bodyPr/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NAS </a:t>
            </a:r>
            <a:r>
              <a:rPr lang="en-US" sz="1600" dirty="0" smtClean="0">
                <a:solidFill>
                  <a:schemeClr val="tx1"/>
                </a:solidFill>
              </a:rPr>
              <a:t>Configuration Steps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 directories in StorNext FS for NAS ‘shares’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 directory owner to </a:t>
            </a:r>
            <a:r>
              <a:rPr lang="en-US" dirty="0" err="1" smtClean="0">
                <a:solidFill>
                  <a:schemeClr val="tx1"/>
                </a:solidFill>
              </a:rPr>
              <a:t>auth</a:t>
            </a:r>
            <a:r>
              <a:rPr lang="en-US" dirty="0" smtClean="0">
                <a:solidFill>
                  <a:schemeClr val="tx1"/>
                </a:solidFill>
              </a:rPr>
              <a:t>-domain user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Configure NAS shares to export StorNext FS directories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Set up SMB (CIFS) shares</a:t>
            </a:r>
          </a:p>
          <a:p>
            <a:pPr lvl="3"/>
            <a:r>
              <a:rPr lang="en-US" sz="1600" b="1" dirty="0" smtClean="0">
                <a:solidFill>
                  <a:schemeClr val="tx1"/>
                </a:solidFill>
              </a:rPr>
              <a:t>share add </a:t>
            </a:r>
            <a:r>
              <a:rPr lang="en-US" sz="1600" b="1" dirty="0" err="1" smtClean="0">
                <a:solidFill>
                  <a:schemeClr val="tx1"/>
                </a:solidFill>
              </a:rPr>
              <a:t>smb</a:t>
            </a:r>
            <a:r>
              <a:rPr lang="en-US" sz="1600" b="1" dirty="0" smtClean="0">
                <a:solidFill>
                  <a:schemeClr val="tx1"/>
                </a:solidFill>
              </a:rPr>
              <a:t> share-name /</a:t>
            </a:r>
            <a:r>
              <a:rPr lang="en-US" sz="1600" b="1" dirty="0" err="1" smtClean="0">
                <a:solidFill>
                  <a:schemeClr val="tx1"/>
                </a:solidFill>
              </a:rPr>
              <a:t>stornext</a:t>
            </a:r>
            <a:r>
              <a:rPr lang="en-US" sz="1600" b="1" dirty="0" smtClean="0">
                <a:solidFill>
                  <a:schemeClr val="tx1"/>
                </a:solidFill>
              </a:rPr>
              <a:t>/</a:t>
            </a:r>
            <a:r>
              <a:rPr lang="en-US" sz="1600" b="1" dirty="0" err="1" smtClean="0">
                <a:solidFill>
                  <a:schemeClr val="tx1"/>
                </a:solidFill>
              </a:rPr>
              <a:t>snfs</a:t>
            </a:r>
            <a:r>
              <a:rPr lang="en-US" sz="1600" b="1" dirty="0" smtClean="0">
                <a:solidFill>
                  <a:schemeClr val="tx1"/>
                </a:solidFill>
              </a:rPr>
              <a:t>/directory</a:t>
            </a:r>
          </a:p>
          <a:p>
            <a:pPr lvl="3"/>
            <a:r>
              <a:rPr lang="en-US" sz="1600" b="1" dirty="0" smtClean="0">
                <a:solidFill>
                  <a:schemeClr val="tx1"/>
                </a:solidFill>
              </a:rPr>
              <a:t>share change </a:t>
            </a:r>
            <a:r>
              <a:rPr lang="en-US" sz="1600" b="1" dirty="0" err="1" smtClean="0">
                <a:solidFill>
                  <a:schemeClr val="tx1"/>
                </a:solidFill>
              </a:rPr>
              <a:t>smb</a:t>
            </a:r>
            <a:r>
              <a:rPr lang="en-US" sz="1600" b="1" dirty="0" smtClean="0">
                <a:solidFill>
                  <a:schemeClr val="tx1"/>
                </a:solidFill>
              </a:rPr>
              <a:t> share-name ‘options’</a:t>
            </a:r>
          </a:p>
          <a:p>
            <a:pPr lvl="3"/>
            <a:r>
              <a:rPr lang="en-US" sz="1600" b="1" dirty="0" smtClean="0">
                <a:solidFill>
                  <a:schemeClr val="tx1"/>
                </a:solidFill>
              </a:rPr>
              <a:t>share delete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Set up </a:t>
            </a:r>
            <a:r>
              <a:rPr lang="en-US" sz="1600" dirty="0" smtClean="0">
                <a:solidFill>
                  <a:schemeClr val="tx1"/>
                </a:solidFill>
              </a:rPr>
              <a:t>NFS </a:t>
            </a:r>
            <a:r>
              <a:rPr lang="en-US" sz="1600" dirty="0">
                <a:solidFill>
                  <a:schemeClr val="tx1"/>
                </a:solidFill>
              </a:rPr>
              <a:t>shares</a:t>
            </a:r>
          </a:p>
          <a:p>
            <a:pPr lvl="3"/>
            <a:r>
              <a:rPr lang="en-US" sz="1600" b="1" dirty="0" smtClean="0">
                <a:solidFill>
                  <a:schemeClr val="tx1"/>
                </a:solidFill>
              </a:rPr>
              <a:t>share add </a:t>
            </a:r>
            <a:r>
              <a:rPr lang="en-US" sz="1600" b="1" dirty="0" err="1" smtClean="0">
                <a:solidFill>
                  <a:schemeClr val="tx1"/>
                </a:solidFill>
              </a:rPr>
              <a:t>nfs</a:t>
            </a:r>
            <a:r>
              <a:rPr lang="en-US" sz="1600" b="1" dirty="0" smtClean="0">
                <a:solidFill>
                  <a:schemeClr val="tx1"/>
                </a:solidFill>
              </a:rPr>
              <a:t> share-name /</a:t>
            </a:r>
            <a:r>
              <a:rPr lang="en-US" sz="1600" b="1" dirty="0" err="1" smtClean="0">
                <a:solidFill>
                  <a:schemeClr val="tx1"/>
                </a:solidFill>
              </a:rPr>
              <a:t>stornext</a:t>
            </a:r>
            <a:r>
              <a:rPr lang="en-US" sz="1600" b="1" dirty="0" smtClean="0">
                <a:solidFill>
                  <a:schemeClr val="tx1"/>
                </a:solidFill>
              </a:rPr>
              <a:t>/</a:t>
            </a:r>
            <a:r>
              <a:rPr lang="en-US" sz="1600" b="1" dirty="0" err="1" smtClean="0">
                <a:solidFill>
                  <a:schemeClr val="tx1"/>
                </a:solidFill>
              </a:rPr>
              <a:t>snfs</a:t>
            </a:r>
            <a:r>
              <a:rPr lang="en-US" sz="1600" b="1" dirty="0" smtClean="0">
                <a:solidFill>
                  <a:schemeClr val="tx1"/>
                </a:solidFill>
              </a:rPr>
              <a:t>/directory</a:t>
            </a:r>
          </a:p>
          <a:p>
            <a:pPr lvl="3"/>
            <a:r>
              <a:rPr lang="en-US" sz="1600" dirty="0" smtClean="0">
                <a:solidFill>
                  <a:schemeClr val="tx1"/>
                </a:solidFill>
              </a:rPr>
              <a:t>Same share-commands as </a:t>
            </a:r>
            <a:r>
              <a:rPr lang="en-US" sz="1600" dirty="0" err="1" smtClean="0">
                <a:solidFill>
                  <a:schemeClr val="tx1"/>
                </a:solidFill>
              </a:rPr>
              <a:t>SMB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NAS documentation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the </a:t>
            </a:r>
            <a:r>
              <a:rPr lang="en-US" i="1" dirty="0" smtClean="0">
                <a:solidFill>
                  <a:schemeClr val="tx1"/>
                </a:solidFill>
              </a:rPr>
              <a:t>NAS Configuration Guide for StorNext Appliances (</a:t>
            </a:r>
            <a:r>
              <a:rPr lang="en-US" i="1" dirty="0" err="1" smtClean="0">
                <a:solidFill>
                  <a:schemeClr val="tx1"/>
                </a:solidFill>
              </a:rPr>
              <a:t>p/n</a:t>
            </a:r>
            <a:r>
              <a:rPr lang="en-US" i="1" smtClean="0">
                <a:solidFill>
                  <a:schemeClr val="tx1"/>
                </a:solidFill>
              </a:rPr>
              <a:t> 6-68284-xx)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 Support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777" y="974470"/>
            <a:ext cx="8286023" cy="3620153"/>
          </a:xfrm>
        </p:spPr>
        <p:txBody>
          <a:bodyPr/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NAS </a:t>
            </a:r>
            <a:r>
              <a:rPr lang="en-US" sz="1400" dirty="0" smtClean="0">
                <a:solidFill>
                  <a:schemeClr val="tx1"/>
                </a:solidFill>
              </a:rPr>
              <a:t>log collection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NAS CLI for logging/collection/reporting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b="1" dirty="0" smtClean="0">
                <a:solidFill>
                  <a:schemeClr val="tx1"/>
                </a:solidFill>
              </a:rPr>
              <a:t>share change </a:t>
            </a:r>
            <a:r>
              <a:rPr lang="en-US" b="1" dirty="0" err="1" smtClean="0">
                <a:solidFill>
                  <a:schemeClr val="tx1"/>
                </a:solidFill>
              </a:rPr>
              <a:t>smb</a:t>
            </a:r>
            <a:r>
              <a:rPr lang="en-US" b="1" dirty="0" smtClean="0">
                <a:solidFill>
                  <a:schemeClr val="tx1"/>
                </a:solidFill>
              </a:rPr>
              <a:t> global log level = xx</a:t>
            </a:r>
            <a:r>
              <a:rPr lang="en-US" dirty="0" smtClean="0">
                <a:solidFill>
                  <a:schemeClr val="tx1"/>
                </a:solidFill>
              </a:rPr>
              <a:t>’ enables Samba logs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b="1" dirty="0" err="1" smtClean="0">
                <a:solidFill>
                  <a:schemeClr val="tx1"/>
                </a:solidFill>
              </a:rPr>
              <a:t>supportbundle</a:t>
            </a:r>
            <a:r>
              <a:rPr lang="en-US" b="1" dirty="0" smtClean="0">
                <a:solidFill>
                  <a:schemeClr val="tx1"/>
                </a:solidFill>
              </a:rPr>
              <a:t> create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endParaRPr lang="en-US" dirty="0">
              <a:solidFill>
                <a:schemeClr val="tx1"/>
              </a:solidFill>
            </a:endParaRP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Collects all NAS logs/reports in single bundle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Bundle (compressed tar format) can be sent to Support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M220:ProF-a&gt; </a:t>
            </a:r>
            <a:r>
              <a:rPr lang="en-US" sz="1400" b="1" dirty="0" err="1">
                <a:solidFill>
                  <a:schemeClr val="tx1"/>
                </a:solidFill>
              </a:rPr>
              <a:t>supportbundle</a:t>
            </a:r>
            <a:r>
              <a:rPr lang="en-US" sz="1400" b="1" dirty="0">
                <a:solidFill>
                  <a:schemeClr val="tx1"/>
                </a:solidFill>
              </a:rPr>
              <a:t> create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Gathering support logs...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Finished support package creation /</a:t>
            </a:r>
            <a:r>
              <a:rPr lang="en-US" sz="1400" b="1" dirty="0" err="1">
                <a:solidFill>
                  <a:schemeClr val="tx1"/>
                </a:solidFill>
              </a:rPr>
              <a:t>var</a:t>
            </a:r>
            <a:r>
              <a:rPr lang="en-US" sz="1400" b="1" dirty="0">
                <a:solidFill>
                  <a:schemeClr val="tx1"/>
                </a:solidFill>
              </a:rPr>
              <a:t>/snnas_auto_support.sh.tar.bz2 (6699 KB)Done</a:t>
            </a:r>
            <a:r>
              <a:rPr lang="en-US" sz="1400" b="1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NAS software updates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NAS CLI supports rpm upgrade of NAS packages</a:t>
            </a:r>
          </a:p>
          <a:p>
            <a:pPr lvl="2"/>
            <a:r>
              <a:rPr lang="en-US" i="1" dirty="0" smtClean="0">
                <a:solidFill>
                  <a:schemeClr val="tx1"/>
                </a:solidFill>
              </a:rPr>
              <a:t>‘</a:t>
            </a:r>
            <a:r>
              <a:rPr lang="en-US" b="1" i="1" dirty="0" smtClean="0">
                <a:solidFill>
                  <a:schemeClr val="tx1"/>
                </a:solidFill>
              </a:rPr>
              <a:t>system upgrade</a:t>
            </a:r>
            <a:r>
              <a:rPr lang="en-US" i="1" dirty="0" smtClean="0">
                <a:solidFill>
                  <a:schemeClr val="tx1"/>
                </a:solidFill>
              </a:rPr>
              <a:t>’ uses ‘yum’ for rpm package upgrade.</a:t>
            </a:r>
          </a:p>
          <a:p>
            <a:pPr lvl="2"/>
            <a:r>
              <a:rPr lang="en-US" i="1" dirty="0" smtClean="0">
                <a:solidFill>
                  <a:schemeClr val="tx1"/>
                </a:solidFill>
              </a:rPr>
              <a:t>‘</a:t>
            </a:r>
            <a:r>
              <a:rPr lang="en-US" b="1" i="1" dirty="0" smtClean="0">
                <a:solidFill>
                  <a:schemeClr val="tx1"/>
                </a:solidFill>
              </a:rPr>
              <a:t>system show version</a:t>
            </a:r>
            <a:r>
              <a:rPr lang="en-US" i="1" dirty="0" smtClean="0">
                <a:solidFill>
                  <a:schemeClr val="tx1"/>
                </a:solidFill>
              </a:rPr>
              <a:t>’ identifies current package version info.</a:t>
            </a:r>
          </a:p>
        </p:txBody>
      </p:sp>
    </p:spTree>
    <p:extLst>
      <p:ext uri="{BB962C8B-B14F-4D97-AF65-F5344CB8AC3E}">
        <p14:creationId xmlns:p14="http://schemas.microsoft.com/office/powerpoint/2010/main" val="13145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6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Installation overview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943100"/>
            <a:ext cx="7772400" cy="479425"/>
          </a:xfrm>
        </p:spPr>
        <p:txBody>
          <a:bodyPr/>
          <a:lstStyle/>
          <a:p>
            <a:pPr algn="ctr"/>
            <a:r>
              <a:rPr lang="en-US" dirty="0" smtClean="0"/>
              <a:t>Software Overview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1905000" y="3658307"/>
            <a:ext cx="4133850" cy="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Presented By: 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Brian Raccuglia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594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345440"/>
            <a:ext cx="7863840" cy="3670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Installation Process Overview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777" y="868680"/>
            <a:ext cx="8560343" cy="410337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Installation Procedures:</a:t>
            </a:r>
          </a:p>
          <a:p>
            <a:pPr marL="398463" indent="-342900">
              <a:buClr>
                <a:srgbClr val="0F73C3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Rack the components.</a:t>
            </a:r>
          </a:p>
          <a:p>
            <a:pPr marL="398463" indent="-342900">
              <a:buClr>
                <a:srgbClr val="0F73C3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Install the components.</a:t>
            </a:r>
          </a:p>
          <a:p>
            <a:pPr marL="739775" lvl="1" indent="-34290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Install </a:t>
            </a:r>
            <a:r>
              <a:rPr lang="en-US" dirty="0" smtClean="0">
                <a:solidFill>
                  <a:schemeClr val="tx1"/>
                </a:solidFill>
              </a:rPr>
              <a:t>controller and expansion enclosures.</a:t>
            </a:r>
          </a:p>
          <a:p>
            <a:pPr marL="739775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Install controller cards.</a:t>
            </a:r>
          </a:p>
          <a:p>
            <a:pPr marL="739775" lvl="1" indent="-34290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Install Artico </a:t>
            </a:r>
            <a:r>
              <a:rPr lang="en-US" dirty="0" smtClean="0">
                <a:solidFill>
                  <a:schemeClr val="tx1"/>
                </a:solidFill>
              </a:rPr>
              <a:t>Metadata Controller nodes.</a:t>
            </a:r>
            <a:endParaRPr lang="en-US" dirty="0">
              <a:solidFill>
                <a:schemeClr val="tx1"/>
              </a:solidFill>
            </a:endParaRPr>
          </a:p>
          <a:p>
            <a:pPr marL="398463" indent="-342900">
              <a:buClr>
                <a:srgbClr val="0F73C3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Configure the Artico system (initial system configuration).</a:t>
            </a:r>
          </a:p>
          <a:p>
            <a:pPr marL="803275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Configure storage expansion using the Disk Storage Management Utility – the controller enclosure comes preconfigured.</a:t>
            </a:r>
          </a:p>
          <a:p>
            <a:pPr marL="803275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Configure the Metadata Controller nodes using the Service Menu.</a:t>
            </a:r>
          </a:p>
          <a:p>
            <a:pPr marL="803275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</a:rPr>
              <a:t>Configure StorNext using the StorNext GUI.</a:t>
            </a:r>
          </a:p>
          <a:p>
            <a:pPr marL="402336" indent="-347472">
              <a:buClr>
                <a:srgbClr val="0F73C3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Configure NAS (discussed in the next section).</a:t>
            </a:r>
          </a:p>
          <a:p>
            <a:pPr marL="0" indent="0">
              <a:buNone/>
            </a:pPr>
            <a:endParaRPr lang="en-US" sz="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For installation documentation, see the </a:t>
            </a:r>
            <a:r>
              <a:rPr lang="en-US" sz="1600" i="1" dirty="0" err="1" smtClean="0">
                <a:solidFill>
                  <a:schemeClr val="tx1"/>
                </a:solidFill>
              </a:rPr>
              <a:t>Artico</a:t>
            </a:r>
            <a:r>
              <a:rPr lang="en-US" sz="1600" i="1" dirty="0" smtClean="0">
                <a:solidFill>
                  <a:schemeClr val="tx1"/>
                </a:solidFill>
              </a:rPr>
              <a:t> Hardware Installation Guide.</a:t>
            </a:r>
          </a:p>
        </p:txBody>
      </p:sp>
    </p:spTree>
    <p:extLst>
      <p:ext uri="{BB962C8B-B14F-4D97-AF65-F5344CB8AC3E}">
        <p14:creationId xmlns:p14="http://schemas.microsoft.com/office/powerpoint/2010/main" val="1892163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386080"/>
            <a:ext cx="7863840" cy="367030"/>
          </a:xfrm>
        </p:spPr>
        <p:txBody>
          <a:bodyPr>
            <a:normAutofit/>
          </a:bodyPr>
          <a:lstStyle/>
          <a:p>
            <a:r>
              <a:rPr lang="en-US" sz="3200" dirty="0"/>
              <a:t>Artico Storage Array Enclosures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617" y="888579"/>
            <a:ext cx="8560343" cy="1604010"/>
          </a:xfrm>
        </p:spPr>
        <p:txBody>
          <a:bodyPr/>
          <a:lstStyle/>
          <a:p>
            <a:r>
              <a:rPr lang="en-US" sz="1800" dirty="0" smtClean="0"/>
              <a:t>The storage array enclosures were built </a:t>
            </a:r>
            <a:r>
              <a:rPr lang="en-US" sz="1800" dirty="0"/>
              <a:t>on the QXS-1200 product </a:t>
            </a:r>
            <a:r>
              <a:rPr lang="en-US" sz="1800" dirty="0" smtClean="0"/>
              <a:t>line.</a:t>
            </a:r>
            <a:endParaRPr lang="en-US" sz="1800" dirty="0"/>
          </a:p>
          <a:p>
            <a:r>
              <a:rPr lang="en-US" sz="1800" dirty="0"/>
              <a:t>Two different storage enclosures:</a:t>
            </a:r>
          </a:p>
          <a:p>
            <a:pPr lvl="1"/>
            <a:r>
              <a:rPr lang="en-US" sz="1400" dirty="0"/>
              <a:t>Controller </a:t>
            </a:r>
            <a:r>
              <a:rPr lang="en-US" sz="1400" dirty="0" smtClean="0"/>
              <a:t>enclosure with </a:t>
            </a:r>
            <a:r>
              <a:rPr lang="en-US" sz="1400" dirty="0"/>
              <a:t>FC connectivity to Metadata Controller </a:t>
            </a:r>
            <a:r>
              <a:rPr lang="en-US" sz="1400" dirty="0" smtClean="0"/>
              <a:t>nodes</a:t>
            </a:r>
            <a:endParaRPr lang="en-US" sz="1400" dirty="0"/>
          </a:p>
          <a:p>
            <a:pPr lvl="1"/>
            <a:r>
              <a:rPr lang="en-US" sz="1400" dirty="0"/>
              <a:t>Expansion </a:t>
            </a:r>
            <a:r>
              <a:rPr lang="en-US" sz="1400" dirty="0" smtClean="0"/>
              <a:t>enclosure with </a:t>
            </a:r>
            <a:r>
              <a:rPr lang="en-US" sz="1400" dirty="0"/>
              <a:t>SAS connectivity to Controller Enclosure</a:t>
            </a:r>
          </a:p>
          <a:p>
            <a:r>
              <a:rPr lang="en-US" sz="1800" dirty="0" smtClean="0"/>
              <a:t>Below are the rear </a:t>
            </a:r>
            <a:r>
              <a:rPr lang="en-US" sz="1800" dirty="0"/>
              <a:t>views with SAS </a:t>
            </a:r>
            <a:r>
              <a:rPr lang="en-US" sz="1800" dirty="0" smtClean="0"/>
              <a:t>cabling.</a:t>
            </a:r>
            <a:endParaRPr lang="en-US" sz="1600" i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29" y="2388547"/>
            <a:ext cx="5805791" cy="267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76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162560"/>
            <a:ext cx="7863840" cy="629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Artico Server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96240" y="990868"/>
            <a:ext cx="851408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FC Cabling </a:t>
            </a:r>
            <a:r>
              <a:rPr lang="en-US" sz="2400" b="1" dirty="0" smtClean="0"/>
              <a:t>Options:</a:t>
            </a:r>
            <a:endParaRPr lang="en-US" sz="2400" b="1" dirty="0"/>
          </a:p>
          <a:p>
            <a:pPr marL="227013" indent="-22701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F73C3"/>
              </a:buClr>
              <a:buSzPct val="95000"/>
              <a:buBlip>
                <a:blip r:embed="rId2"/>
              </a:buBlip>
            </a:pPr>
            <a:r>
              <a:rPr lang="en-US" sz="2000" dirty="0">
                <a:solidFill>
                  <a:srgbClr val="414141"/>
                </a:solidFill>
                <a:latin typeface="Calibri" panose="020F0502020204030204" pitchFamily="34" charset="0"/>
              </a:rPr>
              <a:t>The cabling of the QXS array to the MDC nodes can be done using direct connect </a:t>
            </a:r>
            <a:r>
              <a:rPr lang="en-US" sz="2000" dirty="0" smtClean="0">
                <a:solidFill>
                  <a:srgbClr val="414141"/>
                </a:solidFill>
                <a:latin typeface="Calibri" panose="020F0502020204030204" pitchFamily="34" charset="0"/>
              </a:rPr>
              <a:t>(as </a:t>
            </a:r>
            <a:r>
              <a:rPr lang="en-US" sz="2000" dirty="0">
                <a:solidFill>
                  <a:srgbClr val="414141"/>
                </a:solidFill>
                <a:latin typeface="Calibri" panose="020F0502020204030204" pitchFamily="34" charset="0"/>
              </a:rPr>
              <a:t>shown </a:t>
            </a:r>
            <a:r>
              <a:rPr lang="en-US" sz="2000" dirty="0" smtClean="0">
                <a:solidFill>
                  <a:srgbClr val="414141"/>
                </a:solidFill>
                <a:latin typeface="Calibri" panose="020F0502020204030204" pitchFamily="34" charset="0"/>
              </a:rPr>
              <a:t>in the previous slide) or </a:t>
            </a:r>
            <a:r>
              <a:rPr lang="en-US" sz="2000" dirty="0">
                <a:solidFill>
                  <a:srgbClr val="414141"/>
                </a:solidFill>
                <a:latin typeface="Calibri" panose="020F0502020204030204" pitchFamily="34" charset="0"/>
              </a:rPr>
              <a:t>with an optional switch.</a:t>
            </a:r>
          </a:p>
          <a:p>
            <a:pPr marL="227013" indent="-227013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F73C3"/>
              </a:buClr>
              <a:buSzPct val="95000"/>
              <a:buBlip>
                <a:blip r:embed="rId2"/>
              </a:buBlip>
            </a:pPr>
            <a:r>
              <a:rPr lang="en-US" sz="2000" dirty="0">
                <a:solidFill>
                  <a:srgbClr val="414141"/>
                </a:solidFill>
                <a:latin typeface="Calibri" panose="020F0502020204030204" pitchFamily="34" charset="0"/>
              </a:rPr>
              <a:t>Quantum offers a low-cost Brocade 6505 24-port switch for purchase, but it is not included in the Artico offering.</a:t>
            </a:r>
          </a:p>
        </p:txBody>
      </p:sp>
    </p:spTree>
    <p:extLst>
      <p:ext uri="{BB962C8B-B14F-4D97-AF65-F5344CB8AC3E}">
        <p14:creationId xmlns:p14="http://schemas.microsoft.com/office/powerpoint/2010/main" val="686168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364490"/>
            <a:ext cx="7863840" cy="3670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Software Installation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3628" y="990176"/>
            <a:ext cx="8143147" cy="3920489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F73C3"/>
              </a:buClr>
            </a:pPr>
            <a:r>
              <a:rPr lang="en-US" dirty="0" smtClean="0"/>
              <a:t>The Artico </a:t>
            </a:r>
            <a:r>
              <a:rPr lang="en-US" dirty="0"/>
              <a:t>RAID CD for the internal server boot drives is equivalent to other appliance RAID </a:t>
            </a:r>
            <a:r>
              <a:rPr lang="en-US" dirty="0" smtClean="0"/>
              <a:t>CDs.</a:t>
            </a:r>
            <a:endParaRPr lang="en-US" dirty="0"/>
          </a:p>
          <a:p>
            <a:pPr>
              <a:lnSpc>
                <a:spcPct val="90000"/>
              </a:lnSpc>
              <a:buClr>
                <a:srgbClr val="0F73C3"/>
              </a:buClr>
            </a:pPr>
            <a:r>
              <a:rPr lang="en-US" dirty="0"/>
              <a:t>The OS installation boot menu contains a new </a:t>
            </a:r>
            <a:r>
              <a:rPr lang="en-US" dirty="0" smtClean="0"/>
              <a:t>Artico </a:t>
            </a:r>
            <a:r>
              <a:rPr lang="en-US" dirty="0"/>
              <a:t>selection for the OS software </a:t>
            </a:r>
            <a:r>
              <a:rPr lang="en-US" dirty="0" smtClean="0"/>
              <a:t>installation.</a:t>
            </a:r>
            <a:endParaRPr lang="en-US" dirty="0"/>
          </a:p>
          <a:p>
            <a:pPr>
              <a:lnSpc>
                <a:spcPct val="90000"/>
              </a:lnSpc>
              <a:buClr>
                <a:srgbClr val="0F73C3"/>
              </a:buClr>
            </a:pPr>
            <a:r>
              <a:rPr lang="en-US" dirty="0"/>
              <a:t>The OS file system partitions and sizes are the same as the other M-series images.</a:t>
            </a:r>
          </a:p>
          <a:p>
            <a:pPr>
              <a:lnSpc>
                <a:spcPct val="90000"/>
              </a:lnSpc>
              <a:buClr>
                <a:srgbClr val="0F73C3"/>
              </a:buClr>
            </a:pPr>
            <a:r>
              <a:rPr lang="en-US" dirty="0"/>
              <a:t>All network IP factory defaults and devices are equivalent to a Pro Foundation installation.</a:t>
            </a:r>
          </a:p>
        </p:txBody>
      </p:sp>
    </p:spTree>
    <p:extLst>
      <p:ext uri="{BB962C8B-B14F-4D97-AF65-F5344CB8AC3E}">
        <p14:creationId xmlns:p14="http://schemas.microsoft.com/office/powerpoint/2010/main" val="2005747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5120" y="375920"/>
            <a:ext cx="8270240" cy="367030"/>
          </a:xfrm>
        </p:spPr>
        <p:txBody>
          <a:bodyPr>
            <a:normAutofit/>
          </a:bodyPr>
          <a:lstStyle/>
          <a:p>
            <a:r>
              <a:rPr lang="en-US" sz="3200" dirty="0"/>
              <a:t>Artico Storage Array One-Button </a:t>
            </a:r>
            <a:r>
              <a:rPr lang="en-US" sz="3200" dirty="0" err="1" smtClean="0"/>
              <a:t>Config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777" y="1007110"/>
            <a:ext cx="8560343" cy="3920489"/>
          </a:xfrm>
        </p:spPr>
        <p:txBody>
          <a:bodyPr/>
          <a:lstStyle/>
          <a:p>
            <a:r>
              <a:rPr lang="en-US" dirty="0"/>
              <a:t>A one-button configuration option does </a:t>
            </a:r>
            <a:r>
              <a:rPr lang="en-US" b="1" dirty="0"/>
              <a:t>not</a:t>
            </a:r>
            <a:r>
              <a:rPr lang="en-US" dirty="0"/>
              <a:t> exist yet for </a:t>
            </a:r>
            <a:r>
              <a:rPr lang="en-US" dirty="0" smtClean="0"/>
              <a:t>Artico </a:t>
            </a:r>
            <a:r>
              <a:rPr lang="en-US" dirty="0"/>
              <a:t>configurations.</a:t>
            </a:r>
          </a:p>
          <a:p>
            <a:r>
              <a:rPr lang="en-US" dirty="0"/>
              <a:t>A script is run in MFG to configure the initial array configuration for the metadata, HA </a:t>
            </a:r>
            <a:r>
              <a:rPr lang="en-US" dirty="0" smtClean="0"/>
              <a:t>shared, </a:t>
            </a:r>
            <a:r>
              <a:rPr lang="en-US" dirty="0"/>
              <a:t>and data </a:t>
            </a:r>
            <a:r>
              <a:rPr lang="en-US" dirty="0" smtClean="0"/>
              <a:t>LUNs</a:t>
            </a:r>
            <a:r>
              <a:rPr lang="en-US" dirty="0"/>
              <a:t>.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345440"/>
            <a:ext cx="7863840" cy="367030"/>
          </a:xfrm>
        </p:spPr>
        <p:txBody>
          <a:bodyPr>
            <a:normAutofit/>
          </a:bodyPr>
          <a:lstStyle/>
          <a:p>
            <a:r>
              <a:rPr lang="en-US" sz="3200" dirty="0"/>
              <a:t>Artico Expansion Tray One-Button </a:t>
            </a:r>
            <a:r>
              <a:rPr lang="en-US" sz="3200" dirty="0" err="1" smtClean="0"/>
              <a:t>Config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0137" y="885191"/>
            <a:ext cx="8560343" cy="59909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Artico expansion tray is initialized in the </a:t>
            </a:r>
            <a:r>
              <a:rPr lang="en-US" sz="1800" dirty="0" smtClean="0"/>
              <a:t>field, </a:t>
            </a:r>
            <a:r>
              <a:rPr lang="en-US" sz="1800" dirty="0"/>
              <a:t>and uses an existing one-button </a:t>
            </a:r>
            <a:r>
              <a:rPr lang="en-US" sz="1800" dirty="0" smtClean="0"/>
              <a:t>configuration option</a:t>
            </a:r>
            <a:r>
              <a:rPr lang="en-US" sz="1800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1493339"/>
            <a:ext cx="6894407" cy="34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88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345440"/>
            <a:ext cx="7863840" cy="36703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Artico Expansion Tray One-Button </a:t>
            </a:r>
            <a:r>
              <a:rPr lang="en-US" sz="3200" dirty="0" err="1" smtClean="0"/>
              <a:t>Config</a:t>
            </a:r>
            <a:r>
              <a:rPr lang="en-US" sz="3200" dirty="0" smtClean="0"/>
              <a:t> </a:t>
            </a:r>
            <a:r>
              <a:rPr lang="en-US" sz="3200" dirty="0"/>
              <a:t>(Cont.)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781" y="940859"/>
            <a:ext cx="6739794" cy="41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716777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New_ 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 2015 Quantum PowerPoint Template - Widescreen Format [P00582A]</Template>
  <TotalTime>1178</TotalTime>
  <Words>1126</Words>
  <Application>Microsoft Office PowerPoint</Application>
  <PresentationFormat>On-screen Show (16:9)</PresentationFormat>
  <Paragraphs>152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_New_ 2015 Quantum PowerPoint Template - Widescreen Format [P00582A]</vt:lpstr>
      <vt:lpstr>Custom Design</vt:lpstr>
      <vt:lpstr>PowerPoint Presentation</vt:lpstr>
      <vt:lpstr>Software Overview</vt:lpstr>
      <vt:lpstr>Installation Process Overview</vt:lpstr>
      <vt:lpstr>Artico Storage Array Enclosures</vt:lpstr>
      <vt:lpstr>Artico Server</vt:lpstr>
      <vt:lpstr>Software Installation</vt:lpstr>
      <vt:lpstr>Artico Storage Array One-Button Config </vt:lpstr>
      <vt:lpstr>Artico Expansion Tray One-Button Config</vt:lpstr>
      <vt:lpstr>Artico Expansion Tray One-Button Config (Cont.)</vt:lpstr>
      <vt:lpstr>PowerPoint Presentation</vt:lpstr>
      <vt:lpstr>PowerPoint Presentation</vt:lpstr>
      <vt:lpstr>Artico NAS Platform</vt:lpstr>
      <vt:lpstr>Service Menu Screenshot</vt:lpstr>
      <vt:lpstr>Service Menu Screenshot (cont)</vt:lpstr>
      <vt:lpstr>Customer CLI for NAS Configuration</vt:lpstr>
      <vt:lpstr>NAS Configuration Overview</vt:lpstr>
      <vt:lpstr>NAS Configuration Overview (cont)</vt:lpstr>
      <vt:lpstr>NAS Support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Charlotte Taylor</dc:creator>
  <cp:keywords>Template Mater 2015</cp:keywords>
  <cp:lastModifiedBy>Alice Palmer</cp:lastModifiedBy>
  <cp:revision>86</cp:revision>
  <cp:lastPrinted>2015-05-05T15:24:22Z</cp:lastPrinted>
  <dcterms:created xsi:type="dcterms:W3CDTF">2015-08-13T21:34:05Z</dcterms:created>
  <dcterms:modified xsi:type="dcterms:W3CDTF">2015-09-08T16:09:24Z</dcterms:modified>
</cp:coreProperties>
</file>